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E5A88B-05C3-4BBF-8C69-7610DA767E36}" v="53" dt="2019-07-03T19:27:03.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7/3/2019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Heart+Diseas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3"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675645" y="685799"/>
            <a:ext cx="8001000" cy="2971801"/>
          </a:xfrm>
        </p:spPr>
        <p:txBody>
          <a:bodyPr>
            <a:normAutofit/>
          </a:bodyPr>
          <a:lstStyle/>
          <a:p>
            <a:r>
              <a:rPr lang="en-US"/>
              <a:t>Heart Disease UCI</a:t>
            </a:r>
          </a:p>
          <a:p>
            <a:endParaRPr lang="en-US"/>
          </a:p>
        </p:txBody>
      </p:sp>
      <p:sp>
        <p:nvSpPr>
          <p:cNvPr id="3" name="Subtitle 2"/>
          <p:cNvSpPr>
            <a:spLocks noGrp="1"/>
          </p:cNvSpPr>
          <p:nvPr>
            <p:ph type="subTitle" idx="1"/>
          </p:nvPr>
        </p:nvSpPr>
        <p:spPr>
          <a:xfrm>
            <a:off x="1675645" y="3843867"/>
            <a:ext cx="6400800" cy="1947333"/>
          </a:xfrm>
        </p:spPr>
        <p:txBody>
          <a:bodyPr>
            <a:normAutofit/>
          </a:bodyPr>
          <a:lstStyle/>
          <a:p>
            <a:r>
              <a:rPr lang="en-US">
                <a:solidFill>
                  <a:schemeClr val="tx1"/>
                </a:solidFill>
              </a:rPr>
              <a:t>Alma </a:t>
            </a:r>
            <a:r>
              <a:rPr lang="en-US" err="1">
                <a:solidFill>
                  <a:schemeClr val="tx1"/>
                </a:solidFill>
              </a:rPr>
              <a:t>Berilo</a:t>
            </a:r>
            <a:r>
              <a:rPr lang="en-US">
                <a:solidFill>
                  <a:schemeClr val="tx1"/>
                </a:solidFill>
              </a:rPr>
              <a:t> </a:t>
            </a:r>
            <a:r>
              <a:rPr lang="en-US" err="1">
                <a:solidFill>
                  <a:schemeClr val="tx1"/>
                </a:solidFill>
              </a:rPr>
              <a:t>Litric</a:t>
            </a:r>
            <a:endParaRPr lang="en-US">
              <a:solidFill>
                <a:schemeClr val="tx1"/>
              </a:solidFill>
            </a:endParaRPr>
          </a:p>
        </p:txBody>
      </p:sp>
    </p:spTree>
    <p:extLst>
      <p:ext uri="{BB962C8B-B14F-4D97-AF65-F5344CB8AC3E}">
        <p14:creationId xmlns:p14="http://schemas.microsoft.com/office/powerpoint/2010/main" val="229284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4" name="Straight Connector 10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14" name="Rectangle 113">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49831-E0FE-4CD1-8035-BC3C5EA0F36E}"/>
              </a:ext>
            </a:extLst>
          </p:cNvPr>
          <p:cNvSpPr>
            <a:spLocks noGrp="1"/>
          </p:cNvSpPr>
          <p:nvPr>
            <p:ph type="title"/>
          </p:nvPr>
        </p:nvSpPr>
        <p:spPr>
          <a:xfrm>
            <a:off x="585526" y="421789"/>
            <a:ext cx="5519772" cy="1570298"/>
          </a:xfrm>
        </p:spPr>
        <p:txBody>
          <a:bodyPr vert="horz" lIns="91440" tIns="45720" rIns="91440" bIns="45720" rtlCol="0" anchor="b">
            <a:normAutofit/>
          </a:bodyPr>
          <a:lstStyle/>
          <a:p>
            <a:r>
              <a:rPr lang="en-US" sz="4100" dirty="0"/>
              <a:t>Chest pain and heart disease</a:t>
            </a:r>
            <a:endParaRPr lang="en-US"/>
          </a:p>
        </p:txBody>
      </p:sp>
      <p:sp>
        <p:nvSpPr>
          <p:cNvPr id="4" name="Text Placeholder 3">
            <a:extLst>
              <a:ext uri="{FF2B5EF4-FFF2-40B4-BE49-F238E27FC236}">
                <a16:creationId xmlns:a16="http://schemas.microsoft.com/office/drawing/2014/main" id="{C9EBE13B-E321-42CB-917E-C296BFDCC1AF}"/>
              </a:ext>
            </a:extLst>
          </p:cNvPr>
          <p:cNvSpPr>
            <a:spLocks noGrp="1"/>
          </p:cNvSpPr>
          <p:nvPr>
            <p:ph type="body" sz="half" idx="2"/>
          </p:nvPr>
        </p:nvSpPr>
        <p:spPr>
          <a:xfrm>
            <a:off x="6095673" y="752325"/>
            <a:ext cx="5516207" cy="5211457"/>
          </a:xfrm>
        </p:spPr>
        <p:txBody>
          <a:bodyPr vert="horz" lIns="91440" tIns="45720" rIns="91440" bIns="45720" rtlCol="0" anchor="t">
            <a:normAutofit/>
          </a:bodyPr>
          <a:lstStyle/>
          <a:p>
            <a:pPr marL="342900" indent="-342900">
              <a:buFont typeface="Wingdings" panose="05040102010807070707" pitchFamily="18" charset="2"/>
              <a:buChar char="Ø"/>
            </a:pPr>
            <a:r>
              <a:rPr lang="en-US" sz="2400" dirty="0">
                <a:solidFill>
                  <a:schemeClr val="tx1"/>
                </a:solidFill>
              </a:rPr>
              <a:t>Chest</a:t>
            </a:r>
            <a:r>
              <a:rPr lang="en-US" sz="2400" dirty="0">
                <a:solidFill>
                  <a:schemeClr val="tx1"/>
                </a:solidFill>
                <a:ea typeface="+mn-lt"/>
                <a:cs typeface="+mn-lt"/>
              </a:rPr>
              <a:t> pain types: 0 - typical angina, 1 - atypical angina, 2 - non-angina, 3 - asymptomatic angina</a:t>
            </a:r>
            <a:endParaRPr lang="en-US">
              <a:solidFill>
                <a:schemeClr val="tx1"/>
              </a:solidFill>
            </a:endParaRPr>
          </a:p>
          <a:p>
            <a:pPr marL="342900" indent="-342900">
              <a:buFont typeface="Wingdings" panose="05040102010807070707" pitchFamily="18" charset="2"/>
              <a:buChar char="Ø"/>
            </a:pPr>
            <a:r>
              <a:rPr lang="en-US" sz="2400" dirty="0">
                <a:solidFill>
                  <a:schemeClr val="tx1"/>
                </a:solidFill>
                <a:ea typeface="+mn-lt"/>
                <a:cs typeface="+mn-lt"/>
              </a:rPr>
              <a:t>Most samples with chest pain type 0 do not have heart disease</a:t>
            </a:r>
          </a:p>
          <a:p>
            <a:pPr marL="342900" indent="-342900">
              <a:buFont typeface="Wingdings" panose="05040102010807070707" pitchFamily="18" charset="2"/>
              <a:buChar char="Ø"/>
            </a:pPr>
            <a:r>
              <a:rPr lang="en-US" sz="2400" dirty="0">
                <a:solidFill>
                  <a:schemeClr val="tx1"/>
                </a:solidFill>
                <a:ea typeface="+mn-lt"/>
                <a:cs typeface="+mn-lt"/>
              </a:rPr>
              <a:t>Most samples with chest pain type 1, 2 or 3 do have heart disease</a:t>
            </a:r>
          </a:p>
          <a:p>
            <a:pPr marL="342900" indent="-342900">
              <a:buFont typeface="Wingdings" panose="05040102010807070707" pitchFamily="18" charset="2"/>
              <a:buChar char="Ø"/>
            </a:pPr>
            <a:r>
              <a:rPr lang="en-US" sz="2400" dirty="0">
                <a:solidFill>
                  <a:schemeClr val="tx1"/>
                </a:solidFill>
                <a:ea typeface="+mn-lt"/>
                <a:cs typeface="+mn-lt"/>
              </a:rPr>
              <a:t>Type 2 is the most common chest pain type among patients diagnosed with heart disease</a:t>
            </a:r>
          </a:p>
          <a:p>
            <a:pPr marL="342900" indent="-342900">
              <a:buFont typeface="Wingdings" panose="05040102010807070707" pitchFamily="18" charset="2"/>
              <a:buChar char="Ø"/>
            </a:pPr>
            <a:endParaRPr lang="en-US" sz="2400" dirty="0">
              <a:solidFill>
                <a:schemeClr val="tx1"/>
              </a:solidFill>
              <a:ea typeface="+mn-lt"/>
              <a:cs typeface="+mn-lt"/>
            </a:endParaRPr>
          </a:p>
          <a:p>
            <a:endParaRPr lang="en-US" sz="2400" dirty="0">
              <a:solidFill>
                <a:schemeClr val="tx1"/>
              </a:solidFill>
              <a:ea typeface="+mn-lt"/>
              <a:cs typeface="+mn-lt"/>
            </a:endParaRPr>
          </a:p>
          <a:p>
            <a:pPr marL="342900" indent="-342900">
              <a:buFont typeface="Arial"/>
              <a:buChar char="•"/>
            </a:pPr>
            <a:endParaRPr lang="en-US" sz="2400" dirty="0">
              <a:ea typeface="+mn-lt"/>
              <a:cs typeface="+mn-lt"/>
            </a:endParaRPr>
          </a:p>
          <a:p>
            <a:pPr marL="342900" indent="-342900">
              <a:buFont typeface="Wingdings"/>
              <a:buChar char="Ø"/>
            </a:pPr>
            <a:endParaRPr lang="en-US" sz="2400" dirty="0">
              <a:solidFill>
                <a:srgbClr val="FFFFFF"/>
              </a:solidFill>
            </a:endParaRPr>
          </a:p>
        </p:txBody>
      </p:sp>
      <p:grpSp>
        <p:nvGrpSpPr>
          <p:cNvPr id="116" name="Group 115">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7" name="Straight Connector 116">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18">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3" name="Picture 5" descr="A picture containing screenshot&#10;&#10;Description generated with very high confidence">
            <a:extLst>
              <a:ext uri="{FF2B5EF4-FFF2-40B4-BE49-F238E27FC236}">
                <a16:creationId xmlns:a16="http://schemas.microsoft.com/office/drawing/2014/main" id="{7FF38017-1816-43D6-B2EC-C2A9838839DC}"/>
              </a:ext>
            </a:extLst>
          </p:cNvPr>
          <p:cNvPicPr>
            <a:picLocks noChangeAspect="1"/>
          </p:cNvPicPr>
          <p:nvPr/>
        </p:nvPicPr>
        <p:blipFill>
          <a:blip r:embed="rId2"/>
          <a:stretch>
            <a:fillRect/>
          </a:stretch>
        </p:blipFill>
        <p:spPr>
          <a:xfrm>
            <a:off x="3" y="2095501"/>
            <a:ext cx="6008911" cy="4093026"/>
          </a:xfrm>
          <a:prstGeom prst="rect">
            <a:avLst/>
          </a:prstGeom>
        </p:spPr>
      </p:pic>
    </p:spTree>
    <p:extLst>
      <p:ext uri="{BB962C8B-B14F-4D97-AF65-F5344CB8AC3E}">
        <p14:creationId xmlns:p14="http://schemas.microsoft.com/office/powerpoint/2010/main" val="2883068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4" name="Straight Connector 10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14" name="Rectangle 113">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49831-E0FE-4CD1-8035-BC3C5EA0F36E}"/>
              </a:ext>
            </a:extLst>
          </p:cNvPr>
          <p:cNvSpPr>
            <a:spLocks noGrp="1"/>
          </p:cNvSpPr>
          <p:nvPr>
            <p:ph type="title"/>
          </p:nvPr>
        </p:nvSpPr>
        <p:spPr>
          <a:xfrm>
            <a:off x="585526" y="421789"/>
            <a:ext cx="5519772" cy="1570298"/>
          </a:xfrm>
        </p:spPr>
        <p:txBody>
          <a:bodyPr vert="horz" lIns="91440" tIns="45720" rIns="91440" bIns="45720" rtlCol="0" anchor="b">
            <a:normAutofit/>
          </a:bodyPr>
          <a:lstStyle/>
          <a:p>
            <a:r>
              <a:rPr lang="en-US" sz="4100" dirty="0"/>
              <a:t>MAX HEART RATE and heart disease</a:t>
            </a:r>
            <a:endParaRPr lang="en-US"/>
          </a:p>
        </p:txBody>
      </p:sp>
      <p:sp>
        <p:nvSpPr>
          <p:cNvPr id="4" name="Text Placeholder 3">
            <a:extLst>
              <a:ext uri="{FF2B5EF4-FFF2-40B4-BE49-F238E27FC236}">
                <a16:creationId xmlns:a16="http://schemas.microsoft.com/office/drawing/2014/main" id="{C9EBE13B-E321-42CB-917E-C296BFDCC1AF}"/>
              </a:ext>
            </a:extLst>
          </p:cNvPr>
          <p:cNvSpPr>
            <a:spLocks noGrp="1"/>
          </p:cNvSpPr>
          <p:nvPr>
            <p:ph type="body" sz="half" idx="2"/>
          </p:nvPr>
        </p:nvSpPr>
        <p:spPr>
          <a:xfrm>
            <a:off x="6716157" y="1492553"/>
            <a:ext cx="5352922" cy="5211457"/>
          </a:xfrm>
        </p:spPr>
        <p:txBody>
          <a:bodyPr vert="horz" lIns="91440" tIns="45720" rIns="91440" bIns="45720" rtlCol="0" anchor="t">
            <a:normAutofit/>
          </a:bodyPr>
          <a:lstStyle/>
          <a:p>
            <a:pPr marL="342900" indent="-342900">
              <a:buFont typeface="Wingdings" panose="05040102010807070707" pitchFamily="18" charset="2"/>
              <a:buChar char="Ø"/>
            </a:pPr>
            <a:r>
              <a:rPr lang="en-US" sz="2400" dirty="0">
                <a:solidFill>
                  <a:schemeClr val="tx1"/>
                </a:solidFill>
                <a:ea typeface="+mn-lt"/>
                <a:cs typeface="+mn-lt"/>
              </a:rPr>
              <a:t>Patients with maximum heart rate over 140 are more likely to be diagnosed with heart disease</a:t>
            </a:r>
            <a:endParaRPr lang="en-US" dirty="0">
              <a:solidFill>
                <a:schemeClr val="tx1"/>
              </a:solidFill>
            </a:endParaRPr>
          </a:p>
          <a:p>
            <a:pPr marL="342900" indent="-342900">
              <a:buFont typeface="Wingdings" panose="05040102010807070707" pitchFamily="18" charset="2"/>
              <a:buChar char="Ø"/>
            </a:pPr>
            <a:r>
              <a:rPr lang="en-US" sz="2400" dirty="0">
                <a:solidFill>
                  <a:schemeClr val="tx1"/>
                </a:solidFill>
                <a:ea typeface="+mn-lt"/>
                <a:cs typeface="+mn-lt"/>
              </a:rPr>
              <a:t>This is especially true for those whose maximum heart rate is higher than 160</a:t>
            </a:r>
            <a:endParaRPr lang="en-US">
              <a:solidFill>
                <a:schemeClr val="tx1"/>
              </a:solidFill>
            </a:endParaRPr>
          </a:p>
          <a:p>
            <a:pPr marL="342900" indent="-342900">
              <a:buFont typeface="Wingdings" panose="05040102010807070707" pitchFamily="18" charset="2"/>
              <a:buChar char="Ø"/>
            </a:pPr>
            <a:r>
              <a:rPr lang="en-US" sz="2400" dirty="0">
                <a:solidFill>
                  <a:schemeClr val="tx1"/>
                </a:solidFill>
                <a:ea typeface="+mn-lt"/>
                <a:cs typeface="+mn-lt"/>
              </a:rPr>
              <a:t>Further on, the higher the heart rate is, the greater is the probability of patient being diagnosed with heart disease</a:t>
            </a:r>
            <a:endParaRPr lang="en-US" dirty="0">
              <a:solidFill>
                <a:schemeClr val="tx1"/>
              </a:solidFill>
              <a:ea typeface="+mn-lt"/>
              <a:cs typeface="+mn-lt"/>
            </a:endParaRPr>
          </a:p>
          <a:p>
            <a:pPr marL="342900" indent="-342900">
              <a:buFont typeface="Wingdings" panose="05040102010807070707" pitchFamily="18" charset="2"/>
              <a:buChar char="Ø"/>
            </a:pPr>
            <a:endParaRPr lang="en-US" sz="2400" dirty="0">
              <a:solidFill>
                <a:schemeClr val="tx1"/>
              </a:solidFill>
              <a:ea typeface="+mn-lt"/>
              <a:cs typeface="+mn-lt"/>
            </a:endParaRPr>
          </a:p>
          <a:p>
            <a:pPr marL="342900" indent="-342900">
              <a:buFont typeface="Wingdings" panose="05040102010807070707" pitchFamily="18" charset="2"/>
              <a:buChar char="Ø"/>
            </a:pPr>
            <a:endParaRPr lang="en-US" sz="2400" dirty="0">
              <a:solidFill>
                <a:schemeClr val="tx1"/>
              </a:solidFill>
              <a:ea typeface="+mn-lt"/>
              <a:cs typeface="+mn-lt"/>
            </a:endParaRPr>
          </a:p>
          <a:p>
            <a:endParaRPr lang="en-US" sz="2400" dirty="0">
              <a:solidFill>
                <a:schemeClr val="tx1"/>
              </a:solidFill>
              <a:ea typeface="+mn-lt"/>
              <a:cs typeface="+mn-lt"/>
            </a:endParaRPr>
          </a:p>
          <a:p>
            <a:pPr marL="342900" indent="-342900">
              <a:buFont typeface="Arial"/>
              <a:buChar char="•"/>
            </a:pPr>
            <a:endParaRPr lang="en-US" sz="2400" dirty="0">
              <a:ea typeface="+mn-lt"/>
              <a:cs typeface="+mn-lt"/>
            </a:endParaRPr>
          </a:p>
          <a:p>
            <a:pPr marL="342900" indent="-342900">
              <a:buFont typeface="Wingdings"/>
              <a:buChar char="Ø"/>
            </a:pPr>
            <a:endParaRPr lang="en-US" sz="2400" dirty="0">
              <a:solidFill>
                <a:srgbClr val="FFFFFF"/>
              </a:solidFill>
            </a:endParaRPr>
          </a:p>
        </p:txBody>
      </p:sp>
      <p:grpSp>
        <p:nvGrpSpPr>
          <p:cNvPr id="116" name="Group 115">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7" name="Straight Connector 116">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18">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5" descr="A screenshot of a cell phone&#10;&#10;Description generated with high confidence">
            <a:extLst>
              <a:ext uri="{FF2B5EF4-FFF2-40B4-BE49-F238E27FC236}">
                <a16:creationId xmlns:a16="http://schemas.microsoft.com/office/drawing/2014/main" id="{D0CDDAE6-C4F6-4469-96B9-1C219E34DF18}"/>
              </a:ext>
            </a:extLst>
          </p:cNvPr>
          <p:cNvPicPr>
            <a:picLocks noChangeAspect="1"/>
          </p:cNvPicPr>
          <p:nvPr/>
        </p:nvPicPr>
        <p:blipFill>
          <a:blip r:embed="rId2"/>
          <a:stretch>
            <a:fillRect/>
          </a:stretch>
        </p:blipFill>
        <p:spPr>
          <a:xfrm>
            <a:off x="0" y="2278487"/>
            <a:ext cx="6553200" cy="3890339"/>
          </a:xfrm>
          <a:prstGeom prst="rect">
            <a:avLst/>
          </a:prstGeom>
        </p:spPr>
      </p:pic>
    </p:spTree>
    <p:extLst>
      <p:ext uri="{BB962C8B-B14F-4D97-AF65-F5344CB8AC3E}">
        <p14:creationId xmlns:p14="http://schemas.microsoft.com/office/powerpoint/2010/main" val="1277738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4" name="Straight Connector 10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14" name="Rectangle 113">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49831-E0FE-4CD1-8035-BC3C5EA0F36E}"/>
              </a:ext>
            </a:extLst>
          </p:cNvPr>
          <p:cNvSpPr>
            <a:spLocks noGrp="1"/>
          </p:cNvSpPr>
          <p:nvPr>
            <p:ph type="title"/>
          </p:nvPr>
        </p:nvSpPr>
        <p:spPr>
          <a:xfrm>
            <a:off x="171870" y="312932"/>
            <a:ext cx="6728084" cy="1679155"/>
          </a:xfrm>
        </p:spPr>
        <p:txBody>
          <a:bodyPr vert="horz" lIns="91440" tIns="45720" rIns="91440" bIns="45720" rtlCol="0" anchor="b">
            <a:noAutofit/>
          </a:bodyPr>
          <a:lstStyle/>
          <a:p>
            <a:r>
              <a:rPr lang="en-US" sz="3400" dirty="0">
                <a:ea typeface="+mj-lt"/>
                <a:cs typeface="+mj-lt"/>
              </a:rPr>
              <a:t>Fasting blood sugar &gt; 120 mg/dl</a:t>
            </a:r>
            <a:r>
              <a:rPr lang="en-US" sz="3400" dirty="0"/>
              <a:t> and heart disease</a:t>
            </a:r>
          </a:p>
        </p:txBody>
      </p:sp>
      <p:sp>
        <p:nvSpPr>
          <p:cNvPr id="4" name="Text Placeholder 3">
            <a:extLst>
              <a:ext uri="{FF2B5EF4-FFF2-40B4-BE49-F238E27FC236}">
                <a16:creationId xmlns:a16="http://schemas.microsoft.com/office/drawing/2014/main" id="{C9EBE13B-E321-42CB-917E-C296BFDCC1AF}"/>
              </a:ext>
            </a:extLst>
          </p:cNvPr>
          <p:cNvSpPr>
            <a:spLocks noGrp="1"/>
          </p:cNvSpPr>
          <p:nvPr>
            <p:ph type="body" sz="half" idx="2"/>
          </p:nvPr>
        </p:nvSpPr>
        <p:spPr>
          <a:xfrm>
            <a:off x="6291614" y="2548467"/>
            <a:ext cx="5352922" cy="3273801"/>
          </a:xfrm>
        </p:spPr>
        <p:txBody>
          <a:bodyPr vert="horz" lIns="91440" tIns="45720" rIns="91440" bIns="45720" rtlCol="0" anchor="t">
            <a:normAutofit/>
          </a:bodyPr>
          <a:lstStyle/>
          <a:p>
            <a:pPr marL="342900" indent="-342900">
              <a:buFont typeface="Wingdings" panose="05040102010807070707" pitchFamily="18" charset="2"/>
              <a:buChar char="Ø"/>
            </a:pPr>
            <a:r>
              <a:rPr lang="en-US" sz="2400" dirty="0">
                <a:solidFill>
                  <a:schemeClr val="tx1"/>
                </a:solidFill>
                <a:ea typeface="+mn-lt"/>
                <a:cs typeface="+mn-lt"/>
              </a:rPr>
              <a:t>Majority of patients do not have fasting blood sugar &gt; 120 mg/dl</a:t>
            </a:r>
            <a:endParaRPr lang="en-US">
              <a:solidFill>
                <a:schemeClr val="tx1"/>
              </a:solidFill>
              <a:ea typeface="+mn-lt"/>
              <a:cs typeface="+mn-lt"/>
            </a:endParaRPr>
          </a:p>
          <a:p>
            <a:pPr marL="342900" indent="-342900">
              <a:buFont typeface="Wingdings" panose="05040102010807070707" pitchFamily="18" charset="2"/>
              <a:buChar char="Ø"/>
            </a:pPr>
            <a:r>
              <a:rPr lang="en-US" sz="2400" dirty="0">
                <a:solidFill>
                  <a:schemeClr val="tx1"/>
                </a:solidFill>
                <a:ea typeface="+mn-lt"/>
                <a:cs typeface="+mn-lt"/>
              </a:rPr>
              <a:t>Among the patients whose </a:t>
            </a:r>
            <a:r>
              <a:rPr lang="en-US" sz="2400" dirty="0" err="1">
                <a:solidFill>
                  <a:schemeClr val="tx1"/>
                </a:solidFill>
                <a:ea typeface="+mn-lt"/>
                <a:cs typeface="+mn-lt"/>
              </a:rPr>
              <a:t>fbs</a:t>
            </a:r>
            <a:r>
              <a:rPr lang="en-US" sz="2400" dirty="0">
                <a:solidFill>
                  <a:schemeClr val="tx1"/>
                </a:solidFill>
                <a:ea typeface="+mn-lt"/>
                <a:cs typeface="+mn-lt"/>
              </a:rPr>
              <a:t> is greater than 120 mg/dl, approximately 50% are diagnosed with heart disease</a:t>
            </a:r>
            <a:endParaRPr lang="en-US">
              <a:solidFill>
                <a:schemeClr val="tx1"/>
              </a:solidFill>
              <a:ea typeface="+mn-lt"/>
              <a:cs typeface="+mn-lt"/>
            </a:endParaRPr>
          </a:p>
          <a:p>
            <a:endParaRPr lang="en-US" sz="2400" dirty="0">
              <a:solidFill>
                <a:schemeClr val="tx1"/>
              </a:solidFill>
            </a:endParaRPr>
          </a:p>
          <a:p>
            <a:pPr marL="342900" indent="-342900">
              <a:buFont typeface="Wingdings" panose="05040102010807070707" pitchFamily="18" charset="2"/>
              <a:buChar char="Ø"/>
            </a:pPr>
            <a:endParaRPr lang="en-US" sz="2400" dirty="0">
              <a:solidFill>
                <a:schemeClr val="tx1"/>
              </a:solidFill>
              <a:ea typeface="+mn-lt"/>
              <a:cs typeface="+mn-lt"/>
            </a:endParaRPr>
          </a:p>
          <a:p>
            <a:pPr marL="342900" indent="-342900">
              <a:buFont typeface="Wingdings" panose="05040102010807070707" pitchFamily="18" charset="2"/>
              <a:buChar char="Ø"/>
            </a:pPr>
            <a:endParaRPr lang="en-US" sz="2400" dirty="0">
              <a:solidFill>
                <a:schemeClr val="tx1"/>
              </a:solidFill>
              <a:ea typeface="+mn-lt"/>
              <a:cs typeface="+mn-lt"/>
            </a:endParaRPr>
          </a:p>
          <a:p>
            <a:endParaRPr lang="en-US" sz="2400" dirty="0">
              <a:solidFill>
                <a:schemeClr val="tx1"/>
              </a:solidFill>
              <a:ea typeface="+mn-lt"/>
              <a:cs typeface="+mn-lt"/>
            </a:endParaRPr>
          </a:p>
          <a:p>
            <a:pPr marL="342900" indent="-342900">
              <a:buFont typeface="Arial"/>
              <a:buChar char="•"/>
            </a:pPr>
            <a:endParaRPr lang="en-US" sz="2400" dirty="0">
              <a:solidFill>
                <a:srgbClr val="0F496F"/>
              </a:solidFill>
              <a:ea typeface="+mn-lt"/>
              <a:cs typeface="+mn-lt"/>
            </a:endParaRPr>
          </a:p>
          <a:p>
            <a:pPr marL="342900" indent="-342900">
              <a:buFont typeface="Wingdings"/>
              <a:buChar char="Ø"/>
            </a:pPr>
            <a:endParaRPr lang="en-US" sz="2400" dirty="0">
              <a:solidFill>
                <a:srgbClr val="FFFFFF"/>
              </a:solidFill>
              <a:ea typeface="+mn-lt"/>
              <a:cs typeface="+mn-lt"/>
            </a:endParaRPr>
          </a:p>
        </p:txBody>
      </p:sp>
      <p:grpSp>
        <p:nvGrpSpPr>
          <p:cNvPr id="116" name="Group 115">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7" name="Straight Connector 116">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18">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3" name="Picture 5" descr="A screenshot of a cell phone&#10;&#10;Description generated with very high confidence">
            <a:extLst>
              <a:ext uri="{FF2B5EF4-FFF2-40B4-BE49-F238E27FC236}">
                <a16:creationId xmlns:a16="http://schemas.microsoft.com/office/drawing/2014/main" id="{6C4008AF-91C3-4A87-B752-7E987072749D}"/>
              </a:ext>
            </a:extLst>
          </p:cNvPr>
          <p:cNvPicPr>
            <a:picLocks noChangeAspect="1"/>
          </p:cNvPicPr>
          <p:nvPr/>
        </p:nvPicPr>
        <p:blipFill>
          <a:blip r:embed="rId2"/>
          <a:stretch>
            <a:fillRect/>
          </a:stretch>
        </p:blipFill>
        <p:spPr>
          <a:xfrm>
            <a:off x="54429" y="2258785"/>
            <a:ext cx="5693228" cy="3864428"/>
          </a:xfrm>
          <a:prstGeom prst="rect">
            <a:avLst/>
          </a:prstGeom>
        </p:spPr>
      </p:pic>
    </p:spTree>
    <p:extLst>
      <p:ext uri="{BB962C8B-B14F-4D97-AF65-F5344CB8AC3E}">
        <p14:creationId xmlns:p14="http://schemas.microsoft.com/office/powerpoint/2010/main" val="3011740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4" name="Straight Connector 10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14" name="Rectangle 113">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49831-E0FE-4CD1-8035-BC3C5EA0F36E}"/>
              </a:ext>
            </a:extLst>
          </p:cNvPr>
          <p:cNvSpPr>
            <a:spLocks noGrp="1"/>
          </p:cNvSpPr>
          <p:nvPr>
            <p:ph type="title"/>
          </p:nvPr>
        </p:nvSpPr>
        <p:spPr>
          <a:xfrm>
            <a:off x="204527" y="247620"/>
            <a:ext cx="7087312" cy="1722697"/>
          </a:xfrm>
        </p:spPr>
        <p:txBody>
          <a:bodyPr vert="horz" lIns="91440" tIns="45720" rIns="91440" bIns="45720" rtlCol="0" anchor="b">
            <a:noAutofit/>
          </a:bodyPr>
          <a:lstStyle/>
          <a:p>
            <a:r>
              <a:rPr lang="en-US" sz="3200" dirty="0">
                <a:ea typeface="+mj-lt"/>
                <a:cs typeface="+mj-lt"/>
              </a:rPr>
              <a:t>Ca (number of major vessels (0-3) colored by fluoroscopy) </a:t>
            </a:r>
            <a:r>
              <a:rPr lang="en-US" sz="3200" dirty="0"/>
              <a:t>and heart disease</a:t>
            </a:r>
          </a:p>
        </p:txBody>
      </p:sp>
      <p:sp>
        <p:nvSpPr>
          <p:cNvPr id="4" name="Text Placeholder 3">
            <a:extLst>
              <a:ext uri="{FF2B5EF4-FFF2-40B4-BE49-F238E27FC236}">
                <a16:creationId xmlns:a16="http://schemas.microsoft.com/office/drawing/2014/main" id="{C9EBE13B-E321-42CB-917E-C296BFDCC1AF}"/>
              </a:ext>
            </a:extLst>
          </p:cNvPr>
          <p:cNvSpPr>
            <a:spLocks noGrp="1"/>
          </p:cNvSpPr>
          <p:nvPr>
            <p:ph type="body" sz="half" idx="2"/>
          </p:nvPr>
        </p:nvSpPr>
        <p:spPr>
          <a:xfrm>
            <a:off x="6237185" y="2962124"/>
            <a:ext cx="5352922" cy="2446487"/>
          </a:xfrm>
        </p:spPr>
        <p:txBody>
          <a:bodyPr vert="horz" lIns="91440" tIns="45720" rIns="91440" bIns="45720" rtlCol="0" anchor="t">
            <a:normAutofit/>
          </a:bodyPr>
          <a:lstStyle/>
          <a:p>
            <a:pPr marL="342900" indent="-342900">
              <a:buFont typeface="Wingdings" panose="05040102010807070707" pitchFamily="18" charset="2"/>
              <a:buChar char="Ø"/>
            </a:pPr>
            <a:r>
              <a:rPr lang="en-US" sz="2400" dirty="0">
                <a:solidFill>
                  <a:schemeClr val="tx1"/>
                </a:solidFill>
                <a:ea typeface="+mn-lt"/>
                <a:cs typeface="+mn-lt"/>
              </a:rPr>
              <a:t>The smaller the number of major vessels colored by fluoroscopy is, the greater probability of patient being diagnosed with heart disease</a:t>
            </a:r>
            <a:endParaRPr lang="en-US" dirty="0">
              <a:solidFill>
                <a:schemeClr val="tx1"/>
              </a:solidFill>
              <a:ea typeface="+mn-lt"/>
              <a:cs typeface="+mn-lt"/>
            </a:endParaRPr>
          </a:p>
          <a:p>
            <a:endParaRPr lang="en-US" sz="2400" dirty="0">
              <a:solidFill>
                <a:schemeClr val="tx1"/>
              </a:solidFill>
              <a:ea typeface="+mn-lt"/>
              <a:cs typeface="+mn-lt"/>
            </a:endParaRPr>
          </a:p>
          <a:p>
            <a:endParaRPr lang="en-US" sz="2400" dirty="0">
              <a:solidFill>
                <a:schemeClr val="tx1"/>
              </a:solidFill>
            </a:endParaRPr>
          </a:p>
          <a:p>
            <a:pPr marL="342900" indent="-342900">
              <a:buFont typeface="Wingdings" panose="05040102010807070707" pitchFamily="18" charset="2"/>
              <a:buChar char="Ø"/>
            </a:pPr>
            <a:endParaRPr lang="en-US" sz="2400" dirty="0">
              <a:solidFill>
                <a:schemeClr val="tx1"/>
              </a:solidFill>
              <a:ea typeface="+mn-lt"/>
              <a:cs typeface="+mn-lt"/>
            </a:endParaRPr>
          </a:p>
          <a:p>
            <a:pPr marL="342900" indent="-342900">
              <a:buFont typeface="Wingdings" panose="05040102010807070707" pitchFamily="18" charset="2"/>
              <a:buChar char="Ø"/>
            </a:pPr>
            <a:endParaRPr lang="en-US" sz="2400" dirty="0">
              <a:solidFill>
                <a:schemeClr val="tx1"/>
              </a:solidFill>
              <a:ea typeface="+mn-lt"/>
              <a:cs typeface="+mn-lt"/>
            </a:endParaRPr>
          </a:p>
          <a:p>
            <a:endParaRPr lang="en-US" sz="2400" dirty="0">
              <a:solidFill>
                <a:schemeClr val="tx1"/>
              </a:solidFill>
              <a:ea typeface="+mn-lt"/>
              <a:cs typeface="+mn-lt"/>
            </a:endParaRPr>
          </a:p>
          <a:p>
            <a:pPr marL="342900" indent="-342900">
              <a:buFont typeface="Arial"/>
              <a:buChar char="•"/>
            </a:pPr>
            <a:endParaRPr lang="en-US" sz="2400" dirty="0">
              <a:solidFill>
                <a:srgbClr val="0F496F"/>
              </a:solidFill>
              <a:ea typeface="+mn-lt"/>
              <a:cs typeface="+mn-lt"/>
            </a:endParaRPr>
          </a:p>
          <a:p>
            <a:pPr marL="342900" indent="-342900">
              <a:buFont typeface="Wingdings"/>
              <a:buChar char="Ø"/>
            </a:pPr>
            <a:endParaRPr lang="en-US" sz="2400" dirty="0">
              <a:solidFill>
                <a:srgbClr val="FFFFFF"/>
              </a:solidFill>
              <a:ea typeface="+mn-lt"/>
              <a:cs typeface="+mn-lt"/>
            </a:endParaRPr>
          </a:p>
        </p:txBody>
      </p:sp>
      <p:grpSp>
        <p:nvGrpSpPr>
          <p:cNvPr id="116" name="Group 115">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7" name="Straight Connector 116">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18">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5" descr="A screenshot of a cell phone&#10;&#10;Description generated with high confidence">
            <a:extLst>
              <a:ext uri="{FF2B5EF4-FFF2-40B4-BE49-F238E27FC236}">
                <a16:creationId xmlns:a16="http://schemas.microsoft.com/office/drawing/2014/main" id="{68FBD70C-2D84-4D5D-B5E2-4AF017543A86}"/>
              </a:ext>
            </a:extLst>
          </p:cNvPr>
          <p:cNvPicPr>
            <a:picLocks noChangeAspect="1"/>
          </p:cNvPicPr>
          <p:nvPr/>
        </p:nvPicPr>
        <p:blipFill>
          <a:blip r:embed="rId2"/>
          <a:stretch>
            <a:fillRect/>
          </a:stretch>
        </p:blipFill>
        <p:spPr>
          <a:xfrm>
            <a:off x="97972" y="2454729"/>
            <a:ext cx="5540828" cy="3755570"/>
          </a:xfrm>
          <a:prstGeom prst="rect">
            <a:avLst/>
          </a:prstGeom>
        </p:spPr>
      </p:pic>
    </p:spTree>
    <p:extLst>
      <p:ext uri="{BB962C8B-B14F-4D97-AF65-F5344CB8AC3E}">
        <p14:creationId xmlns:p14="http://schemas.microsoft.com/office/powerpoint/2010/main" val="668141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4" name="Straight Connector 10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14" name="Rectangle 113">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49831-E0FE-4CD1-8035-BC3C5EA0F36E}"/>
              </a:ext>
            </a:extLst>
          </p:cNvPr>
          <p:cNvSpPr>
            <a:spLocks noGrp="1"/>
          </p:cNvSpPr>
          <p:nvPr>
            <p:ph type="title"/>
          </p:nvPr>
        </p:nvSpPr>
        <p:spPr>
          <a:xfrm>
            <a:off x="204527" y="247620"/>
            <a:ext cx="7087312" cy="1722697"/>
          </a:xfrm>
        </p:spPr>
        <p:txBody>
          <a:bodyPr vert="horz" lIns="91440" tIns="45720" rIns="91440" bIns="45720" rtlCol="0" anchor="b">
            <a:noAutofit/>
          </a:bodyPr>
          <a:lstStyle/>
          <a:p>
            <a:r>
              <a:rPr lang="en-US" sz="3200" dirty="0">
                <a:ea typeface="+mj-lt"/>
                <a:cs typeface="+mj-lt"/>
              </a:rPr>
              <a:t>Thal (defects - 1 - normal; 2 = fixed defect; 3 = reversable defect) </a:t>
            </a:r>
            <a:r>
              <a:rPr lang="en-US" sz="3200" dirty="0"/>
              <a:t>and heart disease</a:t>
            </a:r>
            <a:endParaRPr lang="en-US" dirty="0"/>
          </a:p>
        </p:txBody>
      </p:sp>
      <p:sp>
        <p:nvSpPr>
          <p:cNvPr id="4" name="Text Placeholder 3">
            <a:extLst>
              <a:ext uri="{FF2B5EF4-FFF2-40B4-BE49-F238E27FC236}">
                <a16:creationId xmlns:a16="http://schemas.microsoft.com/office/drawing/2014/main" id="{C9EBE13B-E321-42CB-917E-C296BFDCC1AF}"/>
              </a:ext>
            </a:extLst>
          </p:cNvPr>
          <p:cNvSpPr>
            <a:spLocks noGrp="1"/>
          </p:cNvSpPr>
          <p:nvPr>
            <p:ph type="body" sz="half" idx="2"/>
          </p:nvPr>
        </p:nvSpPr>
        <p:spPr>
          <a:xfrm>
            <a:off x="6237185" y="2962124"/>
            <a:ext cx="5352922" cy="2555344"/>
          </a:xfrm>
        </p:spPr>
        <p:txBody>
          <a:bodyPr vert="horz" lIns="91440" tIns="45720" rIns="91440" bIns="45720" rtlCol="0" anchor="t">
            <a:normAutofit fontScale="92500" lnSpcReduction="10000"/>
          </a:bodyPr>
          <a:lstStyle/>
          <a:p>
            <a:pPr marL="342900" indent="-342900">
              <a:buFont typeface="Wingdings" panose="05040102010807070707" pitchFamily="18" charset="2"/>
              <a:buChar char="Ø"/>
            </a:pPr>
            <a:r>
              <a:rPr lang="en-US" sz="2400" dirty="0">
                <a:solidFill>
                  <a:schemeClr val="tx1"/>
                </a:solidFill>
                <a:ea typeface="+mn-lt"/>
                <a:cs typeface="+mn-lt"/>
              </a:rPr>
              <a:t>Patients with </a:t>
            </a:r>
            <a:r>
              <a:rPr lang="en-US" sz="2400" err="1">
                <a:solidFill>
                  <a:schemeClr val="tx1"/>
                </a:solidFill>
                <a:ea typeface="+mn-lt"/>
                <a:cs typeface="+mn-lt"/>
              </a:rPr>
              <a:t>thal</a:t>
            </a:r>
            <a:r>
              <a:rPr lang="en-US" sz="2400" dirty="0">
                <a:solidFill>
                  <a:schemeClr val="tx1"/>
                </a:solidFill>
                <a:ea typeface="+mn-lt"/>
                <a:cs typeface="+mn-lt"/>
              </a:rPr>
              <a:t> = 2 (fixed defect) are most likely to be diagnosed with heart disease</a:t>
            </a:r>
          </a:p>
          <a:p>
            <a:pPr marL="342900" indent="-342900">
              <a:buFont typeface="Wingdings" panose="05040102010807070707" pitchFamily="18" charset="2"/>
              <a:buChar char="Ø"/>
            </a:pPr>
            <a:r>
              <a:rPr lang="en-US" sz="2400" dirty="0">
                <a:solidFill>
                  <a:schemeClr val="tx1"/>
                </a:solidFill>
                <a:ea typeface="+mn-lt"/>
                <a:cs typeface="+mn-lt"/>
              </a:rPr>
              <a:t>Patients with </a:t>
            </a:r>
            <a:r>
              <a:rPr lang="en-US" sz="2400" err="1">
                <a:solidFill>
                  <a:schemeClr val="tx1"/>
                </a:solidFill>
                <a:ea typeface="+mn-lt"/>
                <a:cs typeface="+mn-lt"/>
              </a:rPr>
              <a:t>thal</a:t>
            </a:r>
            <a:r>
              <a:rPr lang="en-US" sz="2400" dirty="0">
                <a:solidFill>
                  <a:schemeClr val="tx1"/>
                </a:solidFill>
                <a:ea typeface="+mn-lt"/>
                <a:cs typeface="+mn-lt"/>
              </a:rPr>
              <a:t> = 3(reversable </a:t>
            </a:r>
            <a:r>
              <a:rPr lang="en-US" sz="2400" err="1">
                <a:solidFill>
                  <a:schemeClr val="tx1"/>
                </a:solidFill>
                <a:ea typeface="+mn-lt"/>
                <a:cs typeface="+mn-lt"/>
              </a:rPr>
              <a:t>deffect</a:t>
            </a:r>
            <a:r>
              <a:rPr lang="en-US" sz="2400" dirty="0">
                <a:solidFill>
                  <a:schemeClr val="tx1"/>
                </a:solidFill>
                <a:ea typeface="+mn-lt"/>
                <a:cs typeface="+mn-lt"/>
              </a:rPr>
              <a:t>) and </a:t>
            </a:r>
            <a:r>
              <a:rPr lang="en-US" sz="2400" err="1">
                <a:solidFill>
                  <a:schemeClr val="tx1"/>
                </a:solidFill>
                <a:ea typeface="+mn-lt"/>
                <a:cs typeface="+mn-lt"/>
              </a:rPr>
              <a:t>thal</a:t>
            </a:r>
            <a:r>
              <a:rPr lang="en-US" sz="2400" dirty="0">
                <a:solidFill>
                  <a:schemeClr val="tx1"/>
                </a:solidFill>
                <a:ea typeface="+mn-lt"/>
                <a:cs typeface="+mn-lt"/>
              </a:rPr>
              <a:t> = 1 (normal) are less likely to be diagnosed with heart disease</a:t>
            </a:r>
          </a:p>
          <a:p>
            <a:pPr marL="342900" indent="-342900">
              <a:buFont typeface="Wingdings" panose="05040102010807070707" pitchFamily="18" charset="2"/>
              <a:buChar char="Ø"/>
            </a:pPr>
            <a:endParaRPr lang="en-US" sz="2400" dirty="0">
              <a:solidFill>
                <a:srgbClr val="0F496F"/>
              </a:solidFill>
              <a:ea typeface="+mn-lt"/>
              <a:cs typeface="+mn-lt"/>
            </a:endParaRPr>
          </a:p>
          <a:p>
            <a:pPr marL="342900" indent="-342900">
              <a:buFont typeface="Wingdings" panose="05040102010807070707" pitchFamily="18" charset="2"/>
              <a:buChar char="Ø"/>
            </a:pPr>
            <a:endParaRPr lang="en-US" sz="2400" dirty="0">
              <a:solidFill>
                <a:srgbClr val="FFFFFF"/>
              </a:solidFill>
              <a:ea typeface="+mn-lt"/>
              <a:cs typeface="+mn-lt"/>
            </a:endParaRPr>
          </a:p>
          <a:p>
            <a:pPr marL="342900" indent="-342900">
              <a:buFont typeface="Wingdings" panose="05040102010807070707" pitchFamily="18" charset="2"/>
              <a:buChar char="Ø"/>
            </a:pPr>
            <a:endParaRPr lang="en-US" sz="2400" dirty="0">
              <a:solidFill>
                <a:schemeClr val="tx1"/>
              </a:solidFill>
              <a:ea typeface="+mn-lt"/>
              <a:cs typeface="+mn-lt"/>
            </a:endParaRPr>
          </a:p>
          <a:p>
            <a:endParaRPr lang="en-US" sz="2400" dirty="0">
              <a:solidFill>
                <a:schemeClr val="tx1"/>
              </a:solidFill>
              <a:ea typeface="+mn-lt"/>
              <a:cs typeface="+mn-lt"/>
            </a:endParaRPr>
          </a:p>
          <a:p>
            <a:pPr marL="342900" indent="-342900">
              <a:buFont typeface="Arial"/>
              <a:buChar char="•"/>
            </a:pPr>
            <a:endParaRPr lang="en-US" sz="2400" dirty="0">
              <a:solidFill>
                <a:srgbClr val="0F496F"/>
              </a:solidFill>
              <a:ea typeface="+mn-lt"/>
              <a:cs typeface="+mn-lt"/>
            </a:endParaRPr>
          </a:p>
          <a:p>
            <a:pPr marL="342900" indent="-342900">
              <a:buFont typeface="Wingdings"/>
              <a:buChar char="Ø"/>
            </a:pPr>
            <a:endParaRPr lang="en-US" sz="2400" dirty="0">
              <a:solidFill>
                <a:srgbClr val="FFFFFF"/>
              </a:solidFill>
              <a:ea typeface="+mn-lt"/>
              <a:cs typeface="+mn-lt"/>
            </a:endParaRPr>
          </a:p>
        </p:txBody>
      </p:sp>
      <p:grpSp>
        <p:nvGrpSpPr>
          <p:cNvPr id="116" name="Group 115">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7" name="Straight Connector 116">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18">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3" name="Picture 5" descr="A screenshot of a cell phone&#10;&#10;Description generated with high confidence">
            <a:extLst>
              <a:ext uri="{FF2B5EF4-FFF2-40B4-BE49-F238E27FC236}">
                <a16:creationId xmlns:a16="http://schemas.microsoft.com/office/drawing/2014/main" id="{E10C614F-5CCA-4889-94D1-7251AEB5C017}"/>
              </a:ext>
            </a:extLst>
          </p:cNvPr>
          <p:cNvPicPr>
            <a:picLocks noChangeAspect="1"/>
          </p:cNvPicPr>
          <p:nvPr/>
        </p:nvPicPr>
        <p:blipFill>
          <a:blip r:embed="rId2"/>
          <a:stretch>
            <a:fillRect/>
          </a:stretch>
        </p:blipFill>
        <p:spPr>
          <a:xfrm>
            <a:off x="65315" y="2269671"/>
            <a:ext cx="5834742" cy="3951513"/>
          </a:xfrm>
          <a:prstGeom prst="rect">
            <a:avLst/>
          </a:prstGeom>
        </p:spPr>
      </p:pic>
    </p:spTree>
    <p:extLst>
      <p:ext uri="{BB962C8B-B14F-4D97-AF65-F5344CB8AC3E}">
        <p14:creationId xmlns:p14="http://schemas.microsoft.com/office/powerpoint/2010/main" val="2000698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AE688-EED1-4FD1-A89D-B7D7792548B6}"/>
              </a:ext>
            </a:extLst>
          </p:cNvPr>
          <p:cNvSpPr>
            <a:spLocks noGrp="1"/>
          </p:cNvSpPr>
          <p:nvPr>
            <p:ph type="title"/>
          </p:nvPr>
        </p:nvSpPr>
        <p:spPr>
          <a:xfrm>
            <a:off x="684212" y="724730"/>
            <a:ext cx="8534400" cy="1507067"/>
          </a:xfrm>
        </p:spPr>
        <p:txBody>
          <a:bodyPr>
            <a:normAutofit/>
          </a:bodyPr>
          <a:lstStyle/>
          <a:p>
            <a:r>
              <a:rPr lang="en-US" dirty="0"/>
              <a:t>Model Implementation and Evaluation</a:t>
            </a:r>
          </a:p>
          <a:p>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8E1AF1EB-1712-4DF3-A85D-3E69C7C82FCE}"/>
              </a:ext>
            </a:extLst>
          </p:cNvPr>
          <p:cNvSpPr>
            <a:spLocks noGrp="1"/>
          </p:cNvSpPr>
          <p:nvPr>
            <p:ph idx="1"/>
          </p:nvPr>
        </p:nvSpPr>
        <p:spPr>
          <a:xfrm>
            <a:off x="684212" y="2068511"/>
            <a:ext cx="8534400" cy="3615267"/>
          </a:xfrm>
        </p:spPr>
        <p:txBody>
          <a:bodyPr>
            <a:normAutofit/>
          </a:bodyPr>
          <a:lstStyle/>
          <a:p>
            <a:r>
              <a:rPr lang="en-US" dirty="0">
                <a:solidFill>
                  <a:schemeClr val="tx1"/>
                </a:solidFill>
                <a:ea typeface="+mn-lt"/>
                <a:cs typeface="+mn-lt"/>
              </a:rPr>
              <a:t>Categorical features converted into dummy </a:t>
            </a:r>
            <a:r>
              <a:rPr lang="en-US" dirty="0" err="1">
                <a:solidFill>
                  <a:schemeClr val="tx1"/>
                </a:solidFill>
                <a:ea typeface="+mn-lt"/>
                <a:cs typeface="+mn-lt"/>
              </a:rPr>
              <a:t>varibles</a:t>
            </a:r>
            <a:endParaRPr lang="en-US" dirty="0">
              <a:solidFill>
                <a:schemeClr val="tx1"/>
              </a:solidFill>
              <a:ea typeface="+mn-lt"/>
              <a:cs typeface="+mn-lt"/>
            </a:endParaRPr>
          </a:p>
          <a:p>
            <a:r>
              <a:rPr lang="en-US" dirty="0">
                <a:solidFill>
                  <a:schemeClr val="tx1"/>
                </a:solidFill>
                <a:ea typeface="+mn-lt"/>
                <a:cs typeface="+mn-lt"/>
              </a:rPr>
              <a:t>Three models implemented: Logistic regression, KNN, Random forest</a:t>
            </a:r>
            <a:endParaRPr lang="en-US">
              <a:solidFill>
                <a:schemeClr val="tx1"/>
              </a:solidFill>
              <a:ea typeface="+mn-lt"/>
              <a:cs typeface="+mn-lt"/>
            </a:endParaRPr>
          </a:p>
          <a:p>
            <a:r>
              <a:rPr lang="en-US" dirty="0">
                <a:solidFill>
                  <a:schemeClr val="tx1"/>
                </a:solidFill>
                <a:ea typeface="+mn-lt"/>
                <a:cs typeface="+mn-lt"/>
              </a:rPr>
              <a:t>Evaluation based on classification report, confusion matrix, ROC curve and AUC score</a:t>
            </a:r>
            <a:endParaRPr lang="en-US" dirty="0">
              <a:solidFill>
                <a:schemeClr val="tx1"/>
              </a:solidFill>
            </a:endParaRPr>
          </a:p>
        </p:txBody>
      </p:sp>
    </p:spTree>
    <p:extLst>
      <p:ext uri="{BB962C8B-B14F-4D97-AF65-F5344CB8AC3E}">
        <p14:creationId xmlns:p14="http://schemas.microsoft.com/office/powerpoint/2010/main" val="1660921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AE688-EED1-4FD1-A89D-B7D7792548B6}"/>
              </a:ext>
            </a:extLst>
          </p:cNvPr>
          <p:cNvSpPr>
            <a:spLocks noGrp="1"/>
          </p:cNvSpPr>
          <p:nvPr>
            <p:ph type="title"/>
          </p:nvPr>
        </p:nvSpPr>
        <p:spPr>
          <a:xfrm>
            <a:off x="684212" y="485244"/>
            <a:ext cx="8534400" cy="1507067"/>
          </a:xfrm>
        </p:spPr>
        <p:txBody>
          <a:bodyPr>
            <a:normAutofit/>
          </a:bodyPr>
          <a:lstStyle/>
          <a:p>
            <a:pPr>
              <a:lnSpc>
                <a:spcPct val="90000"/>
              </a:lnSpc>
            </a:pPr>
            <a:br>
              <a:rPr lang="en-US" sz="3300"/>
            </a:br>
            <a:r>
              <a:rPr lang="en-US" sz="3300"/>
              <a:t>Logistic Regression - Model Evaluation</a:t>
            </a:r>
          </a:p>
          <a:p>
            <a:pPr>
              <a:lnSpc>
                <a:spcPct val="90000"/>
              </a:lnSpc>
            </a:pPr>
            <a:endParaRPr lang="en-US" sz="3300"/>
          </a:p>
          <a:p>
            <a:pPr>
              <a:lnSpc>
                <a:spcPct val="90000"/>
              </a:lnSpc>
            </a:pPr>
            <a:endParaRPr lang="en-US" sz="3300"/>
          </a:p>
        </p:txBody>
      </p:sp>
      <p:grpSp>
        <p:nvGrpSpPr>
          <p:cNvPr id="22" name="Group 21">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8E1AF1EB-1712-4DF3-A85D-3E69C7C82FCE}"/>
              </a:ext>
            </a:extLst>
          </p:cNvPr>
          <p:cNvSpPr>
            <a:spLocks noGrp="1"/>
          </p:cNvSpPr>
          <p:nvPr>
            <p:ph idx="1"/>
          </p:nvPr>
        </p:nvSpPr>
        <p:spPr>
          <a:xfrm>
            <a:off x="684212" y="1633084"/>
            <a:ext cx="8523515" cy="4965093"/>
          </a:xfrm>
        </p:spPr>
        <p:txBody>
          <a:bodyPr>
            <a:normAutofit fontScale="92500" lnSpcReduction="20000"/>
          </a:bodyPr>
          <a:lstStyle/>
          <a:p>
            <a:pPr>
              <a:lnSpc>
                <a:spcPct val="90000"/>
              </a:lnSpc>
            </a:pPr>
            <a:r>
              <a:rPr lang="en-US" sz="1800" dirty="0">
                <a:solidFill>
                  <a:schemeClr val="tx1"/>
                </a:solidFill>
                <a:latin typeface="Consolas"/>
                <a:ea typeface="+mn-lt"/>
                <a:cs typeface="+mn-lt"/>
              </a:rPr>
              <a:t>Classification Report</a:t>
            </a:r>
          </a:p>
          <a:p>
            <a:pPr marL="0" indent="0">
              <a:lnSpc>
                <a:spcPct val="90000"/>
              </a:lnSpc>
              <a:buNone/>
            </a:pPr>
            <a:endParaRPr lang="en-US" sz="1800" dirty="0">
              <a:solidFill>
                <a:schemeClr val="tx1"/>
              </a:solidFill>
              <a:latin typeface="Consolas"/>
            </a:endParaRPr>
          </a:p>
          <a:p>
            <a:pPr marL="0" indent="0">
              <a:lnSpc>
                <a:spcPct val="90000"/>
              </a:lnSpc>
              <a:buNone/>
            </a:pPr>
            <a:r>
              <a:rPr lang="en-US" sz="1800" dirty="0">
                <a:solidFill>
                  <a:schemeClr val="tx1"/>
                </a:solidFill>
                <a:latin typeface="Consolas"/>
              </a:rPr>
              <a:t>                 precision    recall  f1-score   support
           0       0.86      0.68      0.76        28
           1       0.77      0.91      0.83        33
   micro avg       0.80      0.80      0.80        61
   macro avg       0.82      0.79      0.80        61
weighted avg       0.81      0.80      0.80        61</a:t>
            </a:r>
            <a:endParaRPr lang="en-US" dirty="0">
              <a:solidFill>
                <a:schemeClr val="tx1"/>
              </a:solidFill>
            </a:endParaRPr>
          </a:p>
          <a:p>
            <a:pPr marL="0" indent="0">
              <a:lnSpc>
                <a:spcPct val="90000"/>
              </a:lnSpc>
              <a:buNone/>
            </a:pPr>
            <a:endParaRPr lang="en-US" sz="1800" dirty="0">
              <a:solidFill>
                <a:schemeClr val="tx1"/>
              </a:solidFill>
              <a:latin typeface="Consolas"/>
            </a:endParaRPr>
          </a:p>
          <a:p>
            <a:pPr marL="0" indent="0">
              <a:lnSpc>
                <a:spcPct val="90000"/>
              </a:lnSpc>
              <a:buNone/>
            </a:pPr>
            <a:endParaRPr lang="en-US" sz="1800" dirty="0">
              <a:solidFill>
                <a:schemeClr val="tx1"/>
              </a:solidFill>
              <a:latin typeface="Consolas"/>
            </a:endParaRPr>
          </a:p>
          <a:p>
            <a:pPr>
              <a:lnSpc>
                <a:spcPct val="90000"/>
              </a:lnSpc>
              <a:buFont typeface="Wingdings" panose="05040102010807070707" pitchFamily="18" charset="2"/>
              <a:buChar char="Ø"/>
            </a:pPr>
            <a:r>
              <a:rPr lang="en-US" sz="1800" dirty="0">
                <a:solidFill>
                  <a:schemeClr val="tx1"/>
                </a:solidFill>
                <a:latin typeface="Consolas"/>
              </a:rPr>
              <a:t>Confusion Matrix</a:t>
            </a:r>
          </a:p>
          <a:p>
            <a:pPr marL="0" indent="0">
              <a:lnSpc>
                <a:spcPct val="90000"/>
              </a:lnSpc>
              <a:buNone/>
            </a:pPr>
            <a:r>
              <a:rPr lang="en-US" sz="1800" dirty="0">
                <a:solidFill>
                  <a:schemeClr val="tx1"/>
                </a:solidFill>
                <a:latin typeface="Consolas"/>
              </a:rPr>
              <a:t>[[19  9]
 [ 3 30]]</a:t>
            </a:r>
            <a:endParaRPr lang="en-US" dirty="0">
              <a:solidFill>
                <a:schemeClr val="tx1"/>
              </a:solidFill>
            </a:endParaRPr>
          </a:p>
          <a:p>
            <a:pPr>
              <a:lnSpc>
                <a:spcPct val="90000"/>
              </a:lnSpc>
            </a:pPr>
            <a:endParaRPr lang="en-US" sz="1400" dirty="0">
              <a:solidFill>
                <a:schemeClr val="tx1"/>
              </a:solidFill>
            </a:endParaRPr>
          </a:p>
        </p:txBody>
      </p:sp>
    </p:spTree>
    <p:extLst>
      <p:ext uri="{BB962C8B-B14F-4D97-AF65-F5344CB8AC3E}">
        <p14:creationId xmlns:p14="http://schemas.microsoft.com/office/powerpoint/2010/main" val="3610329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5665C-F062-46E5-8C9F-63ECF8235031}"/>
              </a:ext>
            </a:extLst>
          </p:cNvPr>
          <p:cNvSpPr>
            <a:spLocks noGrp="1"/>
          </p:cNvSpPr>
          <p:nvPr>
            <p:ph type="title"/>
          </p:nvPr>
        </p:nvSpPr>
        <p:spPr>
          <a:xfrm>
            <a:off x="1834919" y="685800"/>
            <a:ext cx="3705269" cy="5308599"/>
          </a:xfrm>
        </p:spPr>
        <p:txBody>
          <a:bodyPr>
            <a:normAutofit/>
          </a:bodyPr>
          <a:lstStyle/>
          <a:p>
            <a:r>
              <a:rPr lang="en-US" sz="3200">
                <a:solidFill>
                  <a:srgbClr val="FFFFFF"/>
                </a:solidFill>
              </a:rPr>
              <a:t>FP = 7, TN = 21, FN = 3, TP = 30</a:t>
            </a:r>
          </a:p>
          <a:p>
            <a:endParaRPr lang="en-US" sz="3200">
              <a:solidFill>
                <a:srgbClr val="FFFFFF"/>
              </a:solidFill>
            </a:endParaRPr>
          </a:p>
        </p:txBody>
      </p:sp>
      <p:sp>
        <p:nvSpPr>
          <p:cNvPr id="3" name="Content Placeholder 2">
            <a:extLst>
              <a:ext uri="{FF2B5EF4-FFF2-40B4-BE49-F238E27FC236}">
                <a16:creationId xmlns:a16="http://schemas.microsoft.com/office/drawing/2014/main" id="{D7BE4F82-E145-4490-980C-611C269AB715}"/>
              </a:ext>
            </a:extLst>
          </p:cNvPr>
          <p:cNvSpPr>
            <a:spLocks noGrp="1"/>
          </p:cNvSpPr>
          <p:nvPr>
            <p:ph idx="1"/>
          </p:nvPr>
        </p:nvSpPr>
        <p:spPr>
          <a:xfrm>
            <a:off x="6516553" y="685800"/>
            <a:ext cx="4754563" cy="5410200"/>
          </a:xfrm>
        </p:spPr>
        <p:txBody>
          <a:bodyPr>
            <a:normAutofit/>
          </a:bodyPr>
          <a:lstStyle/>
          <a:p>
            <a:pPr>
              <a:buFont typeface="Wingdings" panose="05040102010807070707" pitchFamily="18" charset="2"/>
              <a:buChar char="Ø"/>
            </a:pPr>
            <a:r>
              <a:rPr lang="en-US" sz="1800">
                <a:solidFill>
                  <a:srgbClr val="FFFFFF"/>
                </a:solidFill>
              </a:rPr>
              <a:t>Out of 28 instances with class 0, the classifier predicted correctly 21</a:t>
            </a:r>
          </a:p>
          <a:p>
            <a:pPr>
              <a:buFont typeface="Wingdings" panose="05040102010807070707" pitchFamily="18" charset="2"/>
              <a:buChar char="Ø"/>
            </a:pPr>
            <a:r>
              <a:rPr lang="en-US" sz="1800">
                <a:solidFill>
                  <a:srgbClr val="FFFFFF"/>
                </a:solidFill>
              </a:rPr>
              <a:t> Out of 33 instances with class 1, the classifier predicted correctly 30</a:t>
            </a:r>
          </a:p>
          <a:p>
            <a:pPr>
              <a:buFont typeface="Wingdings" panose="05040102010807070707" pitchFamily="18" charset="2"/>
              <a:buChar char="Ø"/>
            </a:pPr>
            <a:r>
              <a:rPr lang="en-US" sz="1800">
                <a:solidFill>
                  <a:srgbClr val="FFFFFF"/>
                </a:solidFill>
              </a:rPr>
              <a:t>Accuracy score:  0.8360655737704918</a:t>
            </a:r>
          </a:p>
          <a:p>
            <a:endParaRPr lang="en-US" sz="1800">
              <a:solidFill>
                <a:srgbClr val="FFFFFF"/>
              </a:solidFill>
            </a:endParaRPr>
          </a:p>
        </p:txBody>
      </p:sp>
    </p:spTree>
    <p:extLst>
      <p:ext uri="{BB962C8B-B14F-4D97-AF65-F5344CB8AC3E}">
        <p14:creationId xmlns:p14="http://schemas.microsoft.com/office/powerpoint/2010/main" val="3560343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6805-DCC3-4B4E-8F0A-F0348160BA4F}"/>
              </a:ext>
            </a:extLst>
          </p:cNvPr>
          <p:cNvSpPr>
            <a:spLocks noGrp="1"/>
          </p:cNvSpPr>
          <p:nvPr>
            <p:ph type="title"/>
          </p:nvPr>
        </p:nvSpPr>
        <p:spPr>
          <a:xfrm>
            <a:off x="2110241" y="579361"/>
            <a:ext cx="8534400" cy="1332896"/>
          </a:xfrm>
        </p:spPr>
        <p:txBody>
          <a:bodyPr/>
          <a:lstStyle/>
          <a:p>
            <a:r>
              <a:rPr lang="en-US" sz="3200" dirty="0"/>
              <a:t>LOGISTIC REGRESSION ROC CURVE </a:t>
            </a:r>
          </a:p>
        </p:txBody>
      </p:sp>
      <p:pic>
        <p:nvPicPr>
          <p:cNvPr id="4" name="Picture 4" descr="A screenshot of a cell phone&#10;&#10;Description generated with very high confidence">
            <a:extLst>
              <a:ext uri="{FF2B5EF4-FFF2-40B4-BE49-F238E27FC236}">
                <a16:creationId xmlns:a16="http://schemas.microsoft.com/office/drawing/2014/main" id="{2A059939-FDA3-4045-A010-BDAF3CE9ED6D}"/>
              </a:ext>
            </a:extLst>
          </p:cNvPr>
          <p:cNvPicPr>
            <a:picLocks noGrp="1" noChangeAspect="1"/>
          </p:cNvPicPr>
          <p:nvPr>
            <p:ph idx="1"/>
          </p:nvPr>
        </p:nvPicPr>
        <p:blipFill>
          <a:blip r:embed="rId2"/>
          <a:stretch>
            <a:fillRect/>
          </a:stretch>
        </p:blipFill>
        <p:spPr>
          <a:xfrm>
            <a:off x="2345645" y="1975002"/>
            <a:ext cx="6332763" cy="4454977"/>
          </a:xfrm>
          <a:prstGeom prst="rect">
            <a:avLst/>
          </a:prstGeom>
        </p:spPr>
      </p:pic>
    </p:spTree>
    <p:extLst>
      <p:ext uri="{BB962C8B-B14F-4D97-AF65-F5344CB8AC3E}">
        <p14:creationId xmlns:p14="http://schemas.microsoft.com/office/powerpoint/2010/main" val="1539786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AE688-EED1-4FD1-A89D-B7D7792548B6}"/>
              </a:ext>
            </a:extLst>
          </p:cNvPr>
          <p:cNvSpPr>
            <a:spLocks noGrp="1"/>
          </p:cNvSpPr>
          <p:nvPr>
            <p:ph type="title"/>
          </p:nvPr>
        </p:nvSpPr>
        <p:spPr>
          <a:xfrm>
            <a:off x="684212" y="485244"/>
            <a:ext cx="8534400" cy="1507067"/>
          </a:xfrm>
        </p:spPr>
        <p:txBody>
          <a:bodyPr>
            <a:normAutofit/>
          </a:bodyPr>
          <a:lstStyle/>
          <a:p>
            <a:pPr>
              <a:lnSpc>
                <a:spcPct val="90000"/>
              </a:lnSpc>
            </a:pPr>
            <a:br>
              <a:rPr lang="en-US" sz="3300" dirty="0"/>
            </a:br>
            <a:r>
              <a:rPr lang="en-US" sz="3300" dirty="0"/>
              <a:t>K-NEAREST NEIGHBORS - Model Evaluation</a:t>
            </a:r>
          </a:p>
          <a:p>
            <a:pPr>
              <a:lnSpc>
                <a:spcPct val="90000"/>
              </a:lnSpc>
            </a:pPr>
            <a:endParaRPr lang="en-US" sz="3300"/>
          </a:p>
          <a:p>
            <a:pPr>
              <a:lnSpc>
                <a:spcPct val="90000"/>
              </a:lnSpc>
            </a:pPr>
            <a:endParaRPr lang="en-US" sz="3300"/>
          </a:p>
        </p:txBody>
      </p:sp>
      <p:grpSp>
        <p:nvGrpSpPr>
          <p:cNvPr id="22" name="Group 21">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8E1AF1EB-1712-4DF3-A85D-3E69C7C82FCE}"/>
              </a:ext>
            </a:extLst>
          </p:cNvPr>
          <p:cNvSpPr>
            <a:spLocks noGrp="1"/>
          </p:cNvSpPr>
          <p:nvPr>
            <p:ph idx="1"/>
          </p:nvPr>
        </p:nvSpPr>
        <p:spPr>
          <a:xfrm>
            <a:off x="684212" y="1633084"/>
            <a:ext cx="8523515" cy="4965093"/>
          </a:xfrm>
        </p:spPr>
        <p:txBody>
          <a:bodyPr>
            <a:normAutofit fontScale="92500" lnSpcReduction="20000"/>
          </a:bodyPr>
          <a:lstStyle/>
          <a:p>
            <a:pPr>
              <a:lnSpc>
                <a:spcPct val="90000"/>
              </a:lnSpc>
            </a:pPr>
            <a:r>
              <a:rPr lang="en-US" sz="1800" dirty="0">
                <a:solidFill>
                  <a:schemeClr val="tx1"/>
                </a:solidFill>
                <a:latin typeface="Consolas"/>
                <a:ea typeface="+mn-lt"/>
                <a:cs typeface="+mn-lt"/>
              </a:rPr>
              <a:t>Classification Report</a:t>
            </a:r>
          </a:p>
          <a:p>
            <a:pPr marL="0" indent="0">
              <a:lnSpc>
                <a:spcPct val="90000"/>
              </a:lnSpc>
              <a:buNone/>
            </a:pPr>
            <a:endParaRPr lang="en-US" sz="1800" dirty="0">
              <a:solidFill>
                <a:schemeClr val="tx1"/>
              </a:solidFill>
              <a:latin typeface="Consolas"/>
            </a:endParaRPr>
          </a:p>
          <a:p>
            <a:pPr marL="0" indent="0">
              <a:lnSpc>
                <a:spcPct val="90000"/>
              </a:lnSpc>
              <a:buNone/>
            </a:pPr>
            <a:r>
              <a:rPr lang="en-US" sz="1800" dirty="0">
                <a:solidFill>
                  <a:schemeClr val="tx1"/>
                </a:solidFill>
                <a:latin typeface="Consolas"/>
              </a:rPr>
              <a:t>                 precision    recall  f1-score   support
           0       0.63      0.61      0.62        28
           1       0.68      0.70      0.69        33
   micro avg       0.66      0.66      0.66        61
   macro avg       0.65      0.65      0.65        61
weighted avg       0.65      0.66      0.66        61</a:t>
            </a:r>
            <a:endParaRPr lang="en-US" dirty="0">
              <a:solidFill>
                <a:schemeClr val="tx1"/>
              </a:solidFill>
            </a:endParaRPr>
          </a:p>
          <a:p>
            <a:pPr marL="0" indent="0">
              <a:lnSpc>
                <a:spcPct val="90000"/>
              </a:lnSpc>
              <a:buNone/>
            </a:pPr>
            <a:endParaRPr lang="en-US" sz="1800" dirty="0">
              <a:solidFill>
                <a:schemeClr val="tx1"/>
              </a:solidFill>
              <a:latin typeface="Consolas"/>
            </a:endParaRPr>
          </a:p>
          <a:p>
            <a:pPr marL="0" indent="0">
              <a:lnSpc>
                <a:spcPct val="90000"/>
              </a:lnSpc>
              <a:buNone/>
            </a:pPr>
            <a:endParaRPr lang="en-US" sz="1800" dirty="0">
              <a:solidFill>
                <a:schemeClr val="tx1"/>
              </a:solidFill>
              <a:latin typeface="Consolas"/>
            </a:endParaRPr>
          </a:p>
          <a:p>
            <a:pPr>
              <a:lnSpc>
                <a:spcPct val="90000"/>
              </a:lnSpc>
              <a:buFont typeface="Wingdings" panose="05040102010807070707" pitchFamily="18" charset="2"/>
              <a:buChar char="Ø"/>
            </a:pPr>
            <a:r>
              <a:rPr lang="en-US" sz="1800" dirty="0">
                <a:solidFill>
                  <a:schemeClr val="tx1"/>
                </a:solidFill>
                <a:latin typeface="Consolas"/>
              </a:rPr>
              <a:t>Confusion Matrix</a:t>
            </a:r>
          </a:p>
          <a:p>
            <a:pPr marL="0" indent="0">
              <a:lnSpc>
                <a:spcPct val="90000"/>
              </a:lnSpc>
              <a:buNone/>
            </a:pPr>
            <a:r>
              <a:rPr lang="en-US" sz="1800" dirty="0">
                <a:solidFill>
                  <a:schemeClr val="tx1"/>
                </a:solidFill>
                <a:latin typeface="Consolas"/>
              </a:rPr>
              <a:t>[[17  11]
 [ 10 23]]</a:t>
            </a:r>
            <a:endParaRPr lang="en-US" dirty="0">
              <a:solidFill>
                <a:schemeClr val="tx1"/>
              </a:solidFill>
            </a:endParaRPr>
          </a:p>
          <a:p>
            <a:pPr>
              <a:lnSpc>
                <a:spcPct val="90000"/>
              </a:lnSpc>
            </a:pPr>
            <a:endParaRPr lang="en-US" sz="1400" dirty="0">
              <a:solidFill>
                <a:schemeClr val="tx1"/>
              </a:solidFill>
            </a:endParaRPr>
          </a:p>
        </p:txBody>
      </p:sp>
    </p:spTree>
    <p:extLst>
      <p:ext uri="{BB962C8B-B14F-4D97-AF65-F5344CB8AC3E}">
        <p14:creationId xmlns:p14="http://schemas.microsoft.com/office/powerpoint/2010/main" val="405009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0DF21D5-92B5-4D0E-8ACB-CD3732E40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1" name="Snip Diagonal Corner Rectangle 21">
            <a:extLst>
              <a:ext uri="{FF2B5EF4-FFF2-40B4-BE49-F238E27FC236}">
                <a16:creationId xmlns:a16="http://schemas.microsoft.com/office/drawing/2014/main" id="{B729B08C-A8E8-4A5F-BE85-F0B9269F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AF0DAB2-66C2-4FB9-A4F3-E117F1D180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7C7822CD-C541-4174-B43B-4A5E288187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98BC445-D166-4C73-9048-E9EAA31301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0D18988-C2FA-49D2-BDF7-5C3060944B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2EBDE56-D9C2-4852-B55B-3DB8E67955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B5952F4-0479-49EC-8294-C078F23532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26B4B272-9753-4658-9B0D-2C2868F1F0F6}"/>
              </a:ext>
            </a:extLst>
          </p:cNvPr>
          <p:cNvSpPr>
            <a:spLocks noGrp="1"/>
          </p:cNvSpPr>
          <p:nvPr>
            <p:ph idx="1"/>
          </p:nvPr>
        </p:nvSpPr>
        <p:spPr>
          <a:xfrm>
            <a:off x="684212" y="941424"/>
            <a:ext cx="9799938" cy="4758985"/>
          </a:xfrm>
        </p:spPr>
        <p:txBody>
          <a:bodyPr anchor="ctr">
            <a:normAutofit/>
          </a:bodyPr>
          <a:lstStyle/>
          <a:p>
            <a:pPr>
              <a:lnSpc>
                <a:spcPct val="90000"/>
              </a:lnSpc>
            </a:pPr>
            <a:r>
              <a:rPr lang="en-US" dirty="0">
                <a:solidFill>
                  <a:schemeClr val="tx1"/>
                </a:solidFill>
                <a:ea typeface="+mn-lt"/>
                <a:cs typeface="+mn-lt"/>
              </a:rPr>
              <a:t>The goal of the Project was to classify patients by the presence or absence of heart disease, as well as to explore the data to see whether it is possible to find any other trends to predict certain cardiovascular events</a:t>
            </a:r>
            <a:endParaRPr lang="en-US">
              <a:solidFill>
                <a:schemeClr val="tx1"/>
              </a:solidFill>
            </a:endParaRPr>
          </a:p>
          <a:p>
            <a:pPr marL="0" indent="0">
              <a:lnSpc>
                <a:spcPct val="90000"/>
              </a:lnSpc>
              <a:buNone/>
            </a:pPr>
            <a:endParaRPr lang="en-US" dirty="0">
              <a:solidFill>
                <a:schemeClr val="tx1"/>
              </a:solidFill>
              <a:ea typeface="+mn-lt"/>
              <a:cs typeface="+mn-lt"/>
            </a:endParaRPr>
          </a:p>
          <a:p>
            <a:pPr>
              <a:lnSpc>
                <a:spcPct val="90000"/>
              </a:lnSpc>
            </a:pPr>
            <a:r>
              <a:rPr lang="en-US" dirty="0">
                <a:solidFill>
                  <a:schemeClr val="tx1"/>
                </a:solidFill>
                <a:ea typeface="+mn-lt"/>
                <a:cs typeface="+mn-lt"/>
              </a:rPr>
              <a:t>Data provided at </a:t>
            </a:r>
            <a:r>
              <a:rPr lang="en-US" dirty="0">
                <a:solidFill>
                  <a:schemeClr val="tx1"/>
                </a:solidFill>
                <a:ea typeface="+mn-lt"/>
                <a:cs typeface="+mn-lt"/>
                <a:hlinkClick r:id="rId2"/>
              </a:rPr>
              <a:t>https://archive.ics.uci.edu/ml/datasets/Heart+Disease</a:t>
            </a:r>
            <a:endParaRPr lang="en-US">
              <a:solidFill>
                <a:schemeClr val="tx1"/>
              </a:solidFill>
            </a:endParaRPr>
          </a:p>
          <a:p>
            <a:pPr marL="0" indent="0">
              <a:lnSpc>
                <a:spcPct val="90000"/>
              </a:lnSpc>
              <a:buNone/>
            </a:pPr>
            <a:endParaRPr lang="en-US" dirty="0">
              <a:solidFill>
                <a:schemeClr val="tx1"/>
              </a:solidFill>
              <a:ea typeface="+mn-lt"/>
              <a:cs typeface="+mn-lt"/>
            </a:endParaRPr>
          </a:p>
          <a:p>
            <a:pPr>
              <a:lnSpc>
                <a:spcPct val="90000"/>
              </a:lnSpc>
            </a:pPr>
            <a:r>
              <a:rPr lang="en-US" dirty="0">
                <a:solidFill>
                  <a:schemeClr val="tx1"/>
                </a:solidFill>
                <a:ea typeface="+mn-lt"/>
                <a:cs typeface="+mn-lt"/>
              </a:rPr>
              <a:t>The database contains 76 attributes, but all published experiments refer to using a subset of 14 of them</a:t>
            </a:r>
            <a:endParaRPr lang="en-US">
              <a:solidFill>
                <a:schemeClr val="tx1"/>
              </a:solidFill>
            </a:endParaRPr>
          </a:p>
          <a:p>
            <a:pPr marL="0" indent="0">
              <a:lnSpc>
                <a:spcPct val="90000"/>
              </a:lnSpc>
              <a:buNone/>
            </a:pPr>
            <a:endParaRPr lang="en-US" dirty="0">
              <a:solidFill>
                <a:schemeClr val="tx1"/>
              </a:solidFill>
              <a:ea typeface="+mn-lt"/>
              <a:cs typeface="+mn-lt"/>
            </a:endParaRPr>
          </a:p>
          <a:p>
            <a:pPr>
              <a:lnSpc>
                <a:spcPct val="90000"/>
              </a:lnSpc>
            </a:pPr>
            <a:r>
              <a:rPr lang="en-US" dirty="0">
                <a:solidFill>
                  <a:schemeClr val="tx1"/>
                </a:solidFill>
                <a:ea typeface="+mn-lt"/>
                <a:cs typeface="+mn-lt"/>
              </a:rPr>
              <a:t>There are 303 instances</a:t>
            </a:r>
            <a:endParaRPr lang="en-US" dirty="0">
              <a:solidFill>
                <a:schemeClr val="tx1"/>
              </a:solidFill>
            </a:endParaRPr>
          </a:p>
          <a:p>
            <a:pPr>
              <a:lnSpc>
                <a:spcPct val="90000"/>
              </a:lnSpc>
            </a:pPr>
            <a:endParaRPr lang="en-US" sz="1800">
              <a:solidFill>
                <a:schemeClr val="tx1"/>
              </a:solidFill>
            </a:endParaRPr>
          </a:p>
        </p:txBody>
      </p:sp>
    </p:spTree>
    <p:extLst>
      <p:ext uri="{BB962C8B-B14F-4D97-AF65-F5344CB8AC3E}">
        <p14:creationId xmlns:p14="http://schemas.microsoft.com/office/powerpoint/2010/main" val="3247281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5665C-F062-46E5-8C9F-63ECF8235031}"/>
              </a:ext>
            </a:extLst>
          </p:cNvPr>
          <p:cNvSpPr>
            <a:spLocks noGrp="1"/>
          </p:cNvSpPr>
          <p:nvPr>
            <p:ph type="title"/>
          </p:nvPr>
        </p:nvSpPr>
        <p:spPr>
          <a:xfrm>
            <a:off x="1834919" y="685800"/>
            <a:ext cx="3705269" cy="5308599"/>
          </a:xfrm>
        </p:spPr>
        <p:txBody>
          <a:bodyPr>
            <a:normAutofit/>
          </a:bodyPr>
          <a:lstStyle/>
          <a:p>
            <a:r>
              <a:rPr lang="en-US" sz="3200">
                <a:solidFill>
                  <a:srgbClr val="FFFFFF"/>
                </a:solidFill>
              </a:rPr>
              <a:t>FP = 11, TN = 17, FN = 10, TP = 23</a:t>
            </a:r>
          </a:p>
          <a:p>
            <a:endParaRPr lang="en-US" sz="3200">
              <a:solidFill>
                <a:srgbClr val="FFFFFF"/>
              </a:solidFill>
            </a:endParaRPr>
          </a:p>
        </p:txBody>
      </p:sp>
      <p:sp>
        <p:nvSpPr>
          <p:cNvPr id="3" name="Content Placeholder 2">
            <a:extLst>
              <a:ext uri="{FF2B5EF4-FFF2-40B4-BE49-F238E27FC236}">
                <a16:creationId xmlns:a16="http://schemas.microsoft.com/office/drawing/2014/main" id="{D7BE4F82-E145-4490-980C-611C269AB715}"/>
              </a:ext>
            </a:extLst>
          </p:cNvPr>
          <p:cNvSpPr>
            <a:spLocks noGrp="1"/>
          </p:cNvSpPr>
          <p:nvPr>
            <p:ph idx="1"/>
          </p:nvPr>
        </p:nvSpPr>
        <p:spPr>
          <a:xfrm>
            <a:off x="6516553" y="685800"/>
            <a:ext cx="4754563" cy="5410200"/>
          </a:xfrm>
        </p:spPr>
        <p:txBody>
          <a:bodyPr>
            <a:normAutofit/>
          </a:bodyPr>
          <a:lstStyle/>
          <a:p>
            <a:pPr>
              <a:buFont typeface="Wingdings" panose="05040102010807070707" pitchFamily="18" charset="2"/>
              <a:buChar char="Ø"/>
            </a:pPr>
            <a:r>
              <a:rPr lang="en-US" sz="1800">
                <a:solidFill>
                  <a:srgbClr val="FFFFFF"/>
                </a:solidFill>
              </a:rPr>
              <a:t>Out of 28 instances with class 0, the classifier predicted correctly 17</a:t>
            </a:r>
          </a:p>
          <a:p>
            <a:pPr>
              <a:buFont typeface="Wingdings" panose="05040102010807070707" pitchFamily="18" charset="2"/>
              <a:buChar char="Ø"/>
            </a:pPr>
            <a:r>
              <a:rPr lang="en-US" sz="1800">
                <a:solidFill>
                  <a:srgbClr val="FFFFFF"/>
                </a:solidFill>
              </a:rPr>
              <a:t> Out of 33 instances with class 1, the classifier predicted correctly 23</a:t>
            </a:r>
          </a:p>
          <a:p>
            <a:r>
              <a:rPr lang="en-US" sz="1800">
                <a:solidFill>
                  <a:srgbClr val="FFFFFF"/>
                </a:solidFill>
              </a:rPr>
              <a:t>Accuracy score:  0.6557377049180327</a:t>
            </a:r>
          </a:p>
          <a:p>
            <a:pPr>
              <a:buFont typeface="Wingdings" panose="05040102010807070707" pitchFamily="18" charset="2"/>
              <a:buChar char="Ø"/>
            </a:pPr>
            <a:endParaRPr lang="en-US" sz="1800">
              <a:solidFill>
                <a:srgbClr val="FFFFFF"/>
              </a:solidFill>
            </a:endParaRPr>
          </a:p>
          <a:p>
            <a:endParaRPr lang="en-US" sz="1800">
              <a:solidFill>
                <a:srgbClr val="FFFFFF"/>
              </a:solidFill>
            </a:endParaRPr>
          </a:p>
        </p:txBody>
      </p:sp>
    </p:spTree>
    <p:extLst>
      <p:ext uri="{BB962C8B-B14F-4D97-AF65-F5344CB8AC3E}">
        <p14:creationId xmlns:p14="http://schemas.microsoft.com/office/powerpoint/2010/main" val="19417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6805-DCC3-4B4E-8F0A-F0348160BA4F}"/>
              </a:ext>
            </a:extLst>
          </p:cNvPr>
          <p:cNvSpPr>
            <a:spLocks noGrp="1"/>
          </p:cNvSpPr>
          <p:nvPr>
            <p:ph type="title"/>
          </p:nvPr>
        </p:nvSpPr>
        <p:spPr>
          <a:xfrm>
            <a:off x="2273527" y="579361"/>
            <a:ext cx="8371114" cy="1332896"/>
          </a:xfrm>
        </p:spPr>
        <p:txBody>
          <a:bodyPr/>
          <a:lstStyle/>
          <a:p>
            <a:r>
              <a:rPr lang="en-US" sz="3200" dirty="0"/>
              <a:t>K-nearest neighbors ROC CURVE </a:t>
            </a:r>
          </a:p>
        </p:txBody>
      </p:sp>
      <p:pic>
        <p:nvPicPr>
          <p:cNvPr id="8" name="Picture 8" descr="A close up of a map&#10;&#10;Description generated with very high confidence">
            <a:extLst>
              <a:ext uri="{FF2B5EF4-FFF2-40B4-BE49-F238E27FC236}">
                <a16:creationId xmlns:a16="http://schemas.microsoft.com/office/drawing/2014/main" id="{38BD7337-198D-4AEC-97F9-CDE4C80A9DCA}"/>
              </a:ext>
            </a:extLst>
          </p:cNvPr>
          <p:cNvPicPr>
            <a:picLocks noGrp="1" noChangeAspect="1"/>
          </p:cNvPicPr>
          <p:nvPr>
            <p:ph idx="1"/>
          </p:nvPr>
        </p:nvPicPr>
        <p:blipFill>
          <a:blip r:embed="rId2"/>
          <a:stretch>
            <a:fillRect/>
          </a:stretch>
        </p:blipFill>
        <p:spPr>
          <a:xfrm>
            <a:off x="2498043" y="1713744"/>
            <a:ext cx="6256565" cy="4422322"/>
          </a:xfrm>
          <a:prstGeom prst="rect">
            <a:avLst/>
          </a:prstGeom>
        </p:spPr>
      </p:pic>
    </p:spTree>
    <p:extLst>
      <p:ext uri="{BB962C8B-B14F-4D97-AF65-F5344CB8AC3E}">
        <p14:creationId xmlns:p14="http://schemas.microsoft.com/office/powerpoint/2010/main" val="1386418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AE688-EED1-4FD1-A89D-B7D7792548B6}"/>
              </a:ext>
            </a:extLst>
          </p:cNvPr>
          <p:cNvSpPr>
            <a:spLocks noGrp="1"/>
          </p:cNvSpPr>
          <p:nvPr>
            <p:ph type="title"/>
          </p:nvPr>
        </p:nvSpPr>
        <p:spPr>
          <a:xfrm>
            <a:off x="684212" y="485244"/>
            <a:ext cx="8534400" cy="1507067"/>
          </a:xfrm>
        </p:spPr>
        <p:txBody>
          <a:bodyPr>
            <a:normAutofit/>
          </a:bodyPr>
          <a:lstStyle/>
          <a:p>
            <a:pPr>
              <a:lnSpc>
                <a:spcPct val="90000"/>
              </a:lnSpc>
            </a:pPr>
            <a:br>
              <a:rPr lang="en-US" sz="3300" dirty="0"/>
            </a:br>
            <a:r>
              <a:rPr lang="en-US" sz="3300" dirty="0"/>
              <a:t>Random forest - Model Evaluation</a:t>
            </a:r>
          </a:p>
          <a:p>
            <a:pPr>
              <a:lnSpc>
                <a:spcPct val="90000"/>
              </a:lnSpc>
            </a:pPr>
            <a:endParaRPr lang="en-US" sz="3300"/>
          </a:p>
          <a:p>
            <a:pPr>
              <a:lnSpc>
                <a:spcPct val="90000"/>
              </a:lnSpc>
            </a:pPr>
            <a:endParaRPr lang="en-US" sz="3300"/>
          </a:p>
        </p:txBody>
      </p:sp>
      <p:grpSp>
        <p:nvGrpSpPr>
          <p:cNvPr id="22" name="Group 21">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8E1AF1EB-1712-4DF3-A85D-3E69C7C82FCE}"/>
              </a:ext>
            </a:extLst>
          </p:cNvPr>
          <p:cNvSpPr>
            <a:spLocks noGrp="1"/>
          </p:cNvSpPr>
          <p:nvPr>
            <p:ph idx="1"/>
          </p:nvPr>
        </p:nvSpPr>
        <p:spPr>
          <a:xfrm>
            <a:off x="684212" y="1633084"/>
            <a:ext cx="8523515" cy="4965093"/>
          </a:xfrm>
        </p:spPr>
        <p:txBody>
          <a:bodyPr>
            <a:normAutofit fontScale="92500" lnSpcReduction="20000"/>
          </a:bodyPr>
          <a:lstStyle/>
          <a:p>
            <a:pPr>
              <a:lnSpc>
                <a:spcPct val="90000"/>
              </a:lnSpc>
            </a:pPr>
            <a:r>
              <a:rPr lang="en-US" sz="1800" dirty="0">
                <a:solidFill>
                  <a:schemeClr val="tx1"/>
                </a:solidFill>
                <a:latin typeface="Consolas"/>
                <a:ea typeface="+mn-lt"/>
                <a:cs typeface="+mn-lt"/>
              </a:rPr>
              <a:t>Classification Report</a:t>
            </a:r>
          </a:p>
          <a:p>
            <a:pPr marL="0" indent="0">
              <a:lnSpc>
                <a:spcPct val="90000"/>
              </a:lnSpc>
              <a:buNone/>
            </a:pPr>
            <a:endParaRPr lang="en-US" sz="1800" dirty="0">
              <a:solidFill>
                <a:schemeClr val="tx1"/>
              </a:solidFill>
              <a:latin typeface="Consolas"/>
            </a:endParaRPr>
          </a:p>
          <a:p>
            <a:pPr marL="0" indent="0">
              <a:lnSpc>
                <a:spcPct val="90000"/>
              </a:lnSpc>
              <a:buNone/>
            </a:pPr>
            <a:r>
              <a:rPr lang="en-US" sz="1800" dirty="0">
                <a:solidFill>
                  <a:schemeClr val="tx1"/>
                </a:solidFill>
                <a:latin typeface="Consolas"/>
              </a:rPr>
              <a:t>                 precision    recall  f1-score   support
           0       0.86      0.64      0.73        28
           1       0.75      0.91      0.82        33
   micro avg       0.79      0.79      0.79        61
   macro avg       0.80      0.78      0.78        61
weighted avg       0.80      0.79      0.78        61</a:t>
            </a:r>
            <a:endParaRPr lang="en-US" dirty="0">
              <a:solidFill>
                <a:schemeClr val="tx1"/>
              </a:solidFill>
            </a:endParaRPr>
          </a:p>
          <a:p>
            <a:pPr marL="0" indent="0">
              <a:lnSpc>
                <a:spcPct val="90000"/>
              </a:lnSpc>
              <a:buNone/>
            </a:pPr>
            <a:endParaRPr lang="en-US" sz="1800" dirty="0">
              <a:solidFill>
                <a:schemeClr val="tx1"/>
              </a:solidFill>
              <a:latin typeface="Consolas"/>
            </a:endParaRPr>
          </a:p>
          <a:p>
            <a:pPr marL="0" indent="0">
              <a:lnSpc>
                <a:spcPct val="90000"/>
              </a:lnSpc>
              <a:buNone/>
            </a:pPr>
            <a:endParaRPr lang="en-US" sz="1800" dirty="0">
              <a:solidFill>
                <a:schemeClr val="tx1"/>
              </a:solidFill>
              <a:latin typeface="Consolas"/>
            </a:endParaRPr>
          </a:p>
          <a:p>
            <a:pPr>
              <a:lnSpc>
                <a:spcPct val="90000"/>
              </a:lnSpc>
              <a:buFont typeface="Wingdings" panose="05040102010807070707" pitchFamily="18" charset="2"/>
              <a:buChar char="Ø"/>
            </a:pPr>
            <a:r>
              <a:rPr lang="en-US" sz="1800" dirty="0">
                <a:solidFill>
                  <a:schemeClr val="tx1"/>
                </a:solidFill>
                <a:latin typeface="Consolas"/>
              </a:rPr>
              <a:t>Confusion Matrix</a:t>
            </a:r>
          </a:p>
          <a:p>
            <a:pPr marL="0" indent="0">
              <a:lnSpc>
                <a:spcPct val="90000"/>
              </a:lnSpc>
              <a:buNone/>
            </a:pPr>
            <a:r>
              <a:rPr lang="en-US" sz="1800" dirty="0">
                <a:solidFill>
                  <a:schemeClr val="tx1"/>
                </a:solidFill>
                <a:latin typeface="Consolas"/>
              </a:rPr>
              <a:t>[[18  10]
 [  3  30]]</a:t>
            </a:r>
            <a:endParaRPr lang="en-US" dirty="0">
              <a:solidFill>
                <a:schemeClr val="tx1"/>
              </a:solidFill>
            </a:endParaRPr>
          </a:p>
          <a:p>
            <a:pPr>
              <a:lnSpc>
                <a:spcPct val="90000"/>
              </a:lnSpc>
            </a:pPr>
            <a:endParaRPr lang="en-US" sz="1400" dirty="0">
              <a:solidFill>
                <a:schemeClr val="tx1"/>
              </a:solidFill>
            </a:endParaRPr>
          </a:p>
        </p:txBody>
      </p:sp>
    </p:spTree>
    <p:extLst>
      <p:ext uri="{BB962C8B-B14F-4D97-AF65-F5344CB8AC3E}">
        <p14:creationId xmlns:p14="http://schemas.microsoft.com/office/powerpoint/2010/main" val="3876412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5665C-F062-46E5-8C9F-63ECF8235031}"/>
              </a:ext>
            </a:extLst>
          </p:cNvPr>
          <p:cNvSpPr>
            <a:spLocks noGrp="1"/>
          </p:cNvSpPr>
          <p:nvPr>
            <p:ph type="title"/>
          </p:nvPr>
        </p:nvSpPr>
        <p:spPr>
          <a:xfrm>
            <a:off x="1834919" y="685800"/>
            <a:ext cx="3705269" cy="5308599"/>
          </a:xfrm>
        </p:spPr>
        <p:txBody>
          <a:bodyPr>
            <a:normAutofit/>
          </a:bodyPr>
          <a:lstStyle/>
          <a:p>
            <a:r>
              <a:rPr lang="en-US" sz="3200">
                <a:solidFill>
                  <a:srgbClr val="FFFFFF"/>
                </a:solidFill>
              </a:rPr>
              <a:t>FP = 11, TN = 17, FN = 2, TP = 31</a:t>
            </a:r>
          </a:p>
          <a:p>
            <a:endParaRPr lang="en-US" sz="3200">
              <a:solidFill>
                <a:srgbClr val="FFFFFF"/>
              </a:solidFill>
            </a:endParaRPr>
          </a:p>
        </p:txBody>
      </p:sp>
      <p:sp>
        <p:nvSpPr>
          <p:cNvPr id="3" name="Content Placeholder 2">
            <a:extLst>
              <a:ext uri="{FF2B5EF4-FFF2-40B4-BE49-F238E27FC236}">
                <a16:creationId xmlns:a16="http://schemas.microsoft.com/office/drawing/2014/main" id="{D7BE4F82-E145-4490-980C-611C269AB715}"/>
              </a:ext>
            </a:extLst>
          </p:cNvPr>
          <p:cNvSpPr>
            <a:spLocks noGrp="1"/>
          </p:cNvSpPr>
          <p:nvPr>
            <p:ph idx="1"/>
          </p:nvPr>
        </p:nvSpPr>
        <p:spPr>
          <a:xfrm>
            <a:off x="6516553" y="685800"/>
            <a:ext cx="4754563" cy="5410200"/>
          </a:xfrm>
        </p:spPr>
        <p:txBody>
          <a:bodyPr>
            <a:normAutofit/>
          </a:bodyPr>
          <a:lstStyle/>
          <a:p>
            <a:pPr>
              <a:buFont typeface="Wingdings" panose="05040102010807070707" pitchFamily="18" charset="2"/>
              <a:buChar char="Ø"/>
            </a:pPr>
            <a:r>
              <a:rPr lang="en-US" sz="1800">
                <a:solidFill>
                  <a:srgbClr val="FFFFFF"/>
                </a:solidFill>
              </a:rPr>
              <a:t>Out of 28 instances with class 0, the classifier predicted correctly 17</a:t>
            </a:r>
          </a:p>
          <a:p>
            <a:pPr>
              <a:buFont typeface="Wingdings" panose="05040102010807070707" pitchFamily="18" charset="2"/>
              <a:buChar char="Ø"/>
            </a:pPr>
            <a:r>
              <a:rPr lang="en-US" sz="1800">
                <a:solidFill>
                  <a:srgbClr val="FFFFFF"/>
                </a:solidFill>
              </a:rPr>
              <a:t> Out of 33 instances with class 1, the classifier predicted correctly 31</a:t>
            </a:r>
          </a:p>
          <a:p>
            <a:r>
              <a:rPr lang="en-US" sz="1800">
                <a:solidFill>
                  <a:srgbClr val="FFFFFF"/>
                </a:solidFill>
              </a:rPr>
              <a:t>Accuracy score:  0.7868852459016393</a:t>
            </a:r>
          </a:p>
          <a:p>
            <a:r>
              <a:rPr lang="en-US" sz="1800">
                <a:solidFill>
                  <a:srgbClr val="FFFFFF"/>
                </a:solidFill>
              </a:rPr>
              <a:t>Out of 33 sick persons, the classifier correctly identified 31 (False Negative = 2, i.e. 2 sick persons were misdiagnosed) - the lowest FN so far</a:t>
            </a:r>
          </a:p>
          <a:p>
            <a:pPr marL="0" indent="0">
              <a:buNone/>
            </a:pPr>
            <a:endParaRPr lang="en-US" sz="1800">
              <a:solidFill>
                <a:srgbClr val="FFFFFF"/>
              </a:solidFill>
            </a:endParaRPr>
          </a:p>
          <a:p>
            <a:pPr>
              <a:buFont typeface="Wingdings" panose="05040102010807070707" pitchFamily="18" charset="2"/>
              <a:buChar char="Ø"/>
            </a:pPr>
            <a:endParaRPr lang="en-US" sz="1800">
              <a:solidFill>
                <a:srgbClr val="FFFFFF"/>
              </a:solidFill>
            </a:endParaRPr>
          </a:p>
          <a:p>
            <a:endParaRPr lang="en-US" sz="1800">
              <a:solidFill>
                <a:srgbClr val="FFFFFF"/>
              </a:solidFill>
            </a:endParaRPr>
          </a:p>
        </p:txBody>
      </p:sp>
    </p:spTree>
    <p:extLst>
      <p:ext uri="{BB962C8B-B14F-4D97-AF65-F5344CB8AC3E}">
        <p14:creationId xmlns:p14="http://schemas.microsoft.com/office/powerpoint/2010/main" val="2060099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6805-DCC3-4B4E-8F0A-F0348160BA4F}"/>
              </a:ext>
            </a:extLst>
          </p:cNvPr>
          <p:cNvSpPr>
            <a:spLocks noGrp="1"/>
          </p:cNvSpPr>
          <p:nvPr>
            <p:ph type="title"/>
          </p:nvPr>
        </p:nvSpPr>
        <p:spPr>
          <a:xfrm>
            <a:off x="2970213" y="590247"/>
            <a:ext cx="8371114" cy="1332896"/>
          </a:xfrm>
        </p:spPr>
        <p:txBody>
          <a:bodyPr/>
          <a:lstStyle/>
          <a:p>
            <a:r>
              <a:rPr lang="en-US" sz="3200" dirty="0"/>
              <a:t>random forest ROC CURVE </a:t>
            </a:r>
          </a:p>
        </p:txBody>
      </p:sp>
      <p:pic>
        <p:nvPicPr>
          <p:cNvPr id="3" name="Picture 3" descr="A screenshot of a cell phone&#10;&#10;Description generated with very high confidence">
            <a:extLst>
              <a:ext uri="{FF2B5EF4-FFF2-40B4-BE49-F238E27FC236}">
                <a16:creationId xmlns:a16="http://schemas.microsoft.com/office/drawing/2014/main" id="{E0426C32-4553-4A1B-B596-B8F5827E1526}"/>
              </a:ext>
            </a:extLst>
          </p:cNvPr>
          <p:cNvPicPr>
            <a:picLocks noChangeAspect="1"/>
          </p:cNvPicPr>
          <p:nvPr/>
        </p:nvPicPr>
        <p:blipFill>
          <a:blip r:embed="rId2"/>
          <a:stretch>
            <a:fillRect/>
          </a:stretch>
        </p:blipFill>
        <p:spPr>
          <a:xfrm>
            <a:off x="2786743" y="1829850"/>
            <a:ext cx="6095998" cy="4428383"/>
          </a:xfrm>
          <a:prstGeom prst="rect">
            <a:avLst/>
          </a:prstGeom>
        </p:spPr>
      </p:pic>
    </p:spTree>
    <p:extLst>
      <p:ext uri="{BB962C8B-B14F-4D97-AF65-F5344CB8AC3E}">
        <p14:creationId xmlns:p14="http://schemas.microsoft.com/office/powerpoint/2010/main" val="3610097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8" name="Group 27">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9" name="Straight Connector 28">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35" name="Rectangle 34">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E68DE-B517-45A0-BD15-D3CAC23A1F34}"/>
              </a:ext>
            </a:extLst>
          </p:cNvPr>
          <p:cNvSpPr>
            <a:spLocks noGrp="1"/>
          </p:cNvSpPr>
          <p:nvPr>
            <p:ph type="title"/>
          </p:nvPr>
        </p:nvSpPr>
        <p:spPr>
          <a:xfrm>
            <a:off x="1834919" y="685800"/>
            <a:ext cx="3705269" cy="5308599"/>
          </a:xfrm>
        </p:spPr>
        <p:txBody>
          <a:bodyPr>
            <a:normAutofit/>
          </a:bodyPr>
          <a:lstStyle/>
          <a:p>
            <a:r>
              <a:rPr lang="en-US" sz="3200">
                <a:solidFill>
                  <a:srgbClr val="FFFFFF"/>
                </a:solidFill>
              </a:rPr>
              <a:t>CONCLUSIONS</a:t>
            </a:r>
          </a:p>
        </p:txBody>
      </p:sp>
      <p:sp>
        <p:nvSpPr>
          <p:cNvPr id="3" name="Content Placeholder 2">
            <a:extLst>
              <a:ext uri="{FF2B5EF4-FFF2-40B4-BE49-F238E27FC236}">
                <a16:creationId xmlns:a16="http://schemas.microsoft.com/office/drawing/2014/main" id="{B479B6BF-4AD4-4EE8-B82B-54165982B9C4}"/>
              </a:ext>
            </a:extLst>
          </p:cNvPr>
          <p:cNvSpPr>
            <a:spLocks noGrp="1"/>
          </p:cNvSpPr>
          <p:nvPr>
            <p:ph idx="1"/>
          </p:nvPr>
        </p:nvSpPr>
        <p:spPr>
          <a:xfrm>
            <a:off x="6614524" y="587829"/>
            <a:ext cx="4754563" cy="5889171"/>
          </a:xfrm>
        </p:spPr>
        <p:txBody>
          <a:bodyPr vert="horz" lIns="91440" tIns="45720" rIns="91440" bIns="45720" rtlCol="0" anchor="ctr">
            <a:noAutofit/>
          </a:bodyPr>
          <a:lstStyle/>
          <a:p>
            <a:pPr>
              <a:lnSpc>
                <a:spcPct val="90000"/>
              </a:lnSpc>
            </a:pPr>
            <a:endParaRPr lang="en-US" sz="1800">
              <a:solidFill>
                <a:srgbClr val="FFFFFF"/>
              </a:solidFill>
            </a:endParaRPr>
          </a:p>
          <a:p>
            <a:pPr>
              <a:lnSpc>
                <a:spcPct val="90000"/>
              </a:lnSpc>
            </a:pPr>
            <a:r>
              <a:rPr lang="en-US" dirty="0">
                <a:solidFill>
                  <a:srgbClr val="FFFFFF"/>
                </a:solidFill>
                <a:ea typeface="+mn-lt"/>
                <a:cs typeface="+mn-lt"/>
              </a:rPr>
              <a:t>Looking at all metrics, it is obvious that KNN model has very poor performance compared to other two models and in general, so the choice will be made between Logistic Regression and Random Forest models</a:t>
            </a:r>
            <a:endParaRPr lang="en-US">
              <a:solidFill>
                <a:srgbClr val="FFFFFF"/>
              </a:solidFill>
            </a:endParaRPr>
          </a:p>
          <a:p>
            <a:pPr>
              <a:lnSpc>
                <a:spcPct val="90000"/>
              </a:lnSpc>
            </a:pPr>
            <a:r>
              <a:rPr lang="en-US" dirty="0">
                <a:solidFill>
                  <a:srgbClr val="FFFFFF"/>
                </a:solidFill>
                <a:ea typeface="+mn-lt"/>
                <a:cs typeface="+mn-lt"/>
              </a:rPr>
              <a:t>LR model has accuracy score of 0.8360655737704918, which is better than RF accuracy score of 0.7868852459016393</a:t>
            </a:r>
            <a:endParaRPr lang="en-US">
              <a:solidFill>
                <a:srgbClr val="FFFFFF"/>
              </a:solidFill>
            </a:endParaRPr>
          </a:p>
          <a:p>
            <a:pPr>
              <a:lnSpc>
                <a:spcPct val="90000"/>
              </a:lnSpc>
            </a:pPr>
            <a:r>
              <a:rPr lang="en-US" dirty="0">
                <a:solidFill>
                  <a:srgbClr val="FFFFFF"/>
                </a:solidFill>
                <a:ea typeface="+mn-lt"/>
                <a:cs typeface="+mn-lt"/>
              </a:rPr>
              <a:t>However, as we are using a health dataset, and there is a high cost associated with False Negative (people with heart disease with the wrong diagnosis and consequently no treatment), the metric of choice for evaluating models will be recall </a:t>
            </a:r>
            <a:endParaRPr lang="en-US">
              <a:solidFill>
                <a:srgbClr val="FFFFFF"/>
              </a:solidFill>
            </a:endParaRPr>
          </a:p>
          <a:p>
            <a:pPr>
              <a:lnSpc>
                <a:spcPct val="90000"/>
              </a:lnSpc>
            </a:pPr>
            <a:endParaRPr lang="en-US" sz="1800">
              <a:solidFill>
                <a:srgbClr val="FFFFFF"/>
              </a:solidFill>
            </a:endParaRPr>
          </a:p>
          <a:p>
            <a:pPr>
              <a:lnSpc>
                <a:spcPct val="90000"/>
              </a:lnSpc>
            </a:pPr>
            <a:endParaRPr lang="en-US" sz="1800">
              <a:solidFill>
                <a:srgbClr val="FFFFFF"/>
              </a:solidFill>
            </a:endParaRPr>
          </a:p>
        </p:txBody>
      </p:sp>
    </p:spTree>
    <p:extLst>
      <p:ext uri="{BB962C8B-B14F-4D97-AF65-F5344CB8AC3E}">
        <p14:creationId xmlns:p14="http://schemas.microsoft.com/office/powerpoint/2010/main" val="4147541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44" name="Group 43">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45" name="Straight Connector 44">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1" name="Rectangle 50">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E68DE-B517-45A0-BD15-D3CAC23A1F34}"/>
              </a:ext>
            </a:extLst>
          </p:cNvPr>
          <p:cNvSpPr>
            <a:spLocks noGrp="1"/>
          </p:cNvSpPr>
          <p:nvPr>
            <p:ph type="title"/>
          </p:nvPr>
        </p:nvSpPr>
        <p:spPr>
          <a:xfrm>
            <a:off x="1834919" y="685800"/>
            <a:ext cx="3705269" cy="5308599"/>
          </a:xfrm>
        </p:spPr>
        <p:txBody>
          <a:bodyPr>
            <a:normAutofit/>
          </a:bodyPr>
          <a:lstStyle/>
          <a:p>
            <a:r>
              <a:rPr lang="en-US" sz="3200">
                <a:solidFill>
                  <a:srgbClr val="FFFFFF"/>
                </a:solidFill>
              </a:rPr>
              <a:t>CONCLUSIONS</a:t>
            </a:r>
          </a:p>
        </p:txBody>
      </p:sp>
      <p:sp>
        <p:nvSpPr>
          <p:cNvPr id="3" name="Content Placeholder 2">
            <a:extLst>
              <a:ext uri="{FF2B5EF4-FFF2-40B4-BE49-F238E27FC236}">
                <a16:creationId xmlns:a16="http://schemas.microsoft.com/office/drawing/2014/main" id="{B479B6BF-4AD4-4EE8-B82B-54165982B9C4}"/>
              </a:ext>
            </a:extLst>
          </p:cNvPr>
          <p:cNvSpPr>
            <a:spLocks noGrp="1"/>
          </p:cNvSpPr>
          <p:nvPr>
            <p:ph idx="1"/>
          </p:nvPr>
        </p:nvSpPr>
        <p:spPr>
          <a:xfrm>
            <a:off x="6516553" y="685800"/>
            <a:ext cx="4754563" cy="5410200"/>
          </a:xfrm>
        </p:spPr>
        <p:txBody>
          <a:bodyPr>
            <a:normAutofit/>
          </a:bodyPr>
          <a:lstStyle/>
          <a:p>
            <a:endParaRPr lang="en-US" dirty="0">
              <a:solidFill>
                <a:srgbClr val="FFFFFF"/>
              </a:solidFill>
            </a:endParaRPr>
          </a:p>
          <a:p>
            <a:r>
              <a:rPr lang="en-US" dirty="0">
                <a:solidFill>
                  <a:srgbClr val="FFFFFF"/>
                </a:solidFill>
                <a:ea typeface="+mn-lt"/>
                <a:cs typeface="+mn-lt"/>
              </a:rPr>
              <a:t>Logistic Regression Recall - 0.909, Random Forest Recall - 0.939</a:t>
            </a:r>
          </a:p>
          <a:p>
            <a:r>
              <a:rPr lang="en-US" dirty="0">
                <a:solidFill>
                  <a:srgbClr val="FFFFFF"/>
                </a:solidFill>
                <a:ea typeface="+mn-lt"/>
                <a:cs typeface="+mn-lt"/>
              </a:rPr>
              <a:t>Considering recall, Random Forest performance looks better, which makes it the model of choice in this classification problem</a:t>
            </a:r>
            <a:endParaRPr lang="en-US" dirty="0">
              <a:solidFill>
                <a:srgbClr val="FFFFFF"/>
              </a:solidFill>
            </a:endParaRPr>
          </a:p>
          <a:p>
            <a:r>
              <a:rPr lang="en-US" dirty="0">
                <a:solidFill>
                  <a:srgbClr val="FFFFFF"/>
                </a:solidFill>
                <a:ea typeface="+mn-lt"/>
                <a:cs typeface="+mn-lt"/>
              </a:rPr>
              <a:t>The selected Random Forest Model has recall 0.939, accuracy score 0.7868852459016393, and AUC score 0.91 </a:t>
            </a:r>
            <a:endParaRPr lang="en-US" dirty="0">
              <a:solidFill>
                <a:srgbClr val="FFFFFF"/>
              </a:solidFill>
            </a:endParaRPr>
          </a:p>
          <a:p>
            <a:endParaRPr lang="en-US" sz="1800">
              <a:solidFill>
                <a:srgbClr val="FFFFFF"/>
              </a:solidFill>
            </a:endParaRPr>
          </a:p>
        </p:txBody>
      </p:sp>
    </p:spTree>
    <p:extLst>
      <p:ext uri="{BB962C8B-B14F-4D97-AF65-F5344CB8AC3E}">
        <p14:creationId xmlns:p14="http://schemas.microsoft.com/office/powerpoint/2010/main" val="401737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FA8A-9AA0-49B5-A3C9-8A164FB17D5B}"/>
              </a:ext>
            </a:extLst>
          </p:cNvPr>
          <p:cNvSpPr>
            <a:spLocks noGrp="1"/>
          </p:cNvSpPr>
          <p:nvPr>
            <p:ph type="title"/>
          </p:nvPr>
        </p:nvSpPr>
        <p:spPr>
          <a:xfrm>
            <a:off x="684212" y="685799"/>
            <a:ext cx="3747111" cy="4892040"/>
          </a:xfrm>
        </p:spPr>
        <p:txBody>
          <a:bodyPr>
            <a:normAutofit/>
          </a:bodyPr>
          <a:lstStyle/>
          <a:p>
            <a:pPr algn="r"/>
            <a:r>
              <a:rPr lang="en-US" dirty="0"/>
              <a:t>FEATUREs AND TARGET INFORMATION</a:t>
            </a:r>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412093-9FCF-4741-A644-34F746850F65}"/>
              </a:ext>
            </a:extLst>
          </p:cNvPr>
          <p:cNvSpPr>
            <a:spLocks noGrp="1"/>
          </p:cNvSpPr>
          <p:nvPr>
            <p:ph idx="1"/>
          </p:nvPr>
        </p:nvSpPr>
        <p:spPr>
          <a:xfrm>
            <a:off x="4979962" y="529224"/>
            <a:ext cx="6674478" cy="6113326"/>
          </a:xfrm>
        </p:spPr>
        <p:txBody>
          <a:bodyPr>
            <a:normAutofit/>
          </a:bodyPr>
          <a:lstStyle/>
          <a:p>
            <a:pPr>
              <a:lnSpc>
                <a:spcPct val="90000"/>
              </a:lnSpc>
            </a:pPr>
            <a:r>
              <a:rPr lang="en-US" sz="1600">
                <a:solidFill>
                  <a:schemeClr val="tx1"/>
                </a:solidFill>
                <a:ea typeface="+mn-lt"/>
                <a:cs typeface="+mn-lt"/>
              </a:rPr>
              <a:t>age - age</a:t>
            </a:r>
            <a:endParaRPr lang="en-US" sz="1600">
              <a:solidFill>
                <a:schemeClr val="tx1"/>
              </a:solidFill>
            </a:endParaRPr>
          </a:p>
          <a:p>
            <a:pPr>
              <a:lnSpc>
                <a:spcPct val="90000"/>
              </a:lnSpc>
            </a:pPr>
            <a:r>
              <a:rPr lang="en-US" sz="1600">
                <a:solidFill>
                  <a:schemeClr val="tx1"/>
                </a:solidFill>
                <a:ea typeface="+mn-lt"/>
                <a:cs typeface="+mn-lt"/>
              </a:rPr>
              <a:t>sex - sex</a:t>
            </a:r>
            <a:endParaRPr lang="en-US" sz="1600">
              <a:solidFill>
                <a:schemeClr val="tx1"/>
              </a:solidFill>
            </a:endParaRPr>
          </a:p>
          <a:p>
            <a:pPr>
              <a:lnSpc>
                <a:spcPct val="90000"/>
              </a:lnSpc>
            </a:pPr>
            <a:r>
              <a:rPr lang="en-US" sz="1600">
                <a:solidFill>
                  <a:schemeClr val="tx1"/>
                </a:solidFill>
                <a:ea typeface="+mn-lt"/>
                <a:cs typeface="+mn-lt"/>
              </a:rPr>
              <a:t>cp - chest pain type (4 values)</a:t>
            </a:r>
            <a:endParaRPr lang="en-US" sz="1600">
              <a:solidFill>
                <a:schemeClr val="tx1"/>
              </a:solidFill>
            </a:endParaRPr>
          </a:p>
          <a:p>
            <a:pPr>
              <a:lnSpc>
                <a:spcPct val="90000"/>
              </a:lnSpc>
            </a:pPr>
            <a:r>
              <a:rPr lang="en-US" sz="1600" err="1">
                <a:solidFill>
                  <a:schemeClr val="tx1"/>
                </a:solidFill>
                <a:ea typeface="+mn-lt"/>
                <a:cs typeface="+mn-lt"/>
              </a:rPr>
              <a:t>trestbps</a:t>
            </a:r>
            <a:r>
              <a:rPr lang="en-US" sz="1600">
                <a:solidFill>
                  <a:schemeClr val="tx1"/>
                </a:solidFill>
                <a:ea typeface="+mn-lt"/>
                <a:cs typeface="+mn-lt"/>
              </a:rPr>
              <a:t> - resting blood pressure</a:t>
            </a:r>
            <a:endParaRPr lang="en-US" sz="1600">
              <a:solidFill>
                <a:schemeClr val="tx1"/>
              </a:solidFill>
            </a:endParaRPr>
          </a:p>
          <a:p>
            <a:pPr>
              <a:lnSpc>
                <a:spcPct val="90000"/>
              </a:lnSpc>
            </a:pPr>
            <a:r>
              <a:rPr lang="en-US" sz="1600" err="1">
                <a:solidFill>
                  <a:schemeClr val="tx1"/>
                </a:solidFill>
                <a:ea typeface="+mn-lt"/>
                <a:cs typeface="+mn-lt"/>
              </a:rPr>
              <a:t>chol</a:t>
            </a:r>
            <a:r>
              <a:rPr lang="en-US" sz="1600">
                <a:solidFill>
                  <a:schemeClr val="tx1"/>
                </a:solidFill>
                <a:ea typeface="+mn-lt"/>
                <a:cs typeface="+mn-lt"/>
              </a:rPr>
              <a:t> - serum cholesterol in mg/dl</a:t>
            </a:r>
            <a:endParaRPr lang="en-US" sz="1600">
              <a:solidFill>
                <a:schemeClr val="tx1"/>
              </a:solidFill>
            </a:endParaRPr>
          </a:p>
          <a:p>
            <a:pPr>
              <a:lnSpc>
                <a:spcPct val="90000"/>
              </a:lnSpc>
            </a:pPr>
            <a:r>
              <a:rPr lang="en-US" sz="1600" err="1">
                <a:solidFill>
                  <a:schemeClr val="tx1"/>
                </a:solidFill>
                <a:ea typeface="+mn-lt"/>
                <a:cs typeface="+mn-lt"/>
              </a:rPr>
              <a:t>fbs</a:t>
            </a:r>
            <a:r>
              <a:rPr lang="en-US" sz="1600">
                <a:solidFill>
                  <a:schemeClr val="tx1"/>
                </a:solidFill>
                <a:ea typeface="+mn-lt"/>
                <a:cs typeface="+mn-lt"/>
              </a:rPr>
              <a:t> - fasting blood sugar &gt; 120 mg/dl</a:t>
            </a:r>
            <a:endParaRPr lang="en-US" sz="1600">
              <a:solidFill>
                <a:schemeClr val="tx1"/>
              </a:solidFill>
            </a:endParaRPr>
          </a:p>
          <a:p>
            <a:pPr>
              <a:lnSpc>
                <a:spcPct val="90000"/>
              </a:lnSpc>
            </a:pPr>
            <a:r>
              <a:rPr lang="en-US" sz="1600" err="1">
                <a:solidFill>
                  <a:schemeClr val="tx1"/>
                </a:solidFill>
                <a:ea typeface="+mn-lt"/>
                <a:cs typeface="+mn-lt"/>
              </a:rPr>
              <a:t>restecg</a:t>
            </a:r>
            <a:r>
              <a:rPr lang="en-US" sz="1600">
                <a:solidFill>
                  <a:schemeClr val="tx1"/>
                </a:solidFill>
                <a:ea typeface="+mn-lt"/>
                <a:cs typeface="+mn-lt"/>
              </a:rPr>
              <a:t> - resting electrocardiographic results (values 0,1,2)</a:t>
            </a:r>
            <a:endParaRPr lang="en-US" sz="1600">
              <a:solidFill>
                <a:schemeClr val="tx1"/>
              </a:solidFill>
            </a:endParaRPr>
          </a:p>
          <a:p>
            <a:pPr>
              <a:lnSpc>
                <a:spcPct val="90000"/>
              </a:lnSpc>
            </a:pPr>
            <a:r>
              <a:rPr lang="en-US" sz="1600" err="1">
                <a:solidFill>
                  <a:schemeClr val="tx1"/>
                </a:solidFill>
                <a:ea typeface="+mn-lt"/>
                <a:cs typeface="+mn-lt"/>
              </a:rPr>
              <a:t>thalach</a:t>
            </a:r>
            <a:r>
              <a:rPr lang="en-US" sz="1600">
                <a:solidFill>
                  <a:schemeClr val="tx1"/>
                </a:solidFill>
                <a:ea typeface="+mn-lt"/>
                <a:cs typeface="+mn-lt"/>
              </a:rPr>
              <a:t> - maximum heart rate achieved</a:t>
            </a:r>
            <a:endParaRPr lang="en-US" sz="1600">
              <a:solidFill>
                <a:schemeClr val="tx1"/>
              </a:solidFill>
            </a:endParaRPr>
          </a:p>
          <a:p>
            <a:pPr>
              <a:lnSpc>
                <a:spcPct val="90000"/>
              </a:lnSpc>
            </a:pPr>
            <a:r>
              <a:rPr lang="en-US" sz="1600" err="1">
                <a:solidFill>
                  <a:schemeClr val="tx1"/>
                </a:solidFill>
                <a:ea typeface="+mn-lt"/>
                <a:cs typeface="+mn-lt"/>
              </a:rPr>
              <a:t>exang</a:t>
            </a:r>
            <a:r>
              <a:rPr lang="en-US" sz="1600">
                <a:solidFill>
                  <a:schemeClr val="tx1"/>
                </a:solidFill>
                <a:ea typeface="+mn-lt"/>
                <a:cs typeface="+mn-lt"/>
              </a:rPr>
              <a:t> - exercise induced angina</a:t>
            </a:r>
            <a:endParaRPr lang="en-US" sz="1600">
              <a:solidFill>
                <a:schemeClr val="tx1"/>
              </a:solidFill>
            </a:endParaRPr>
          </a:p>
          <a:p>
            <a:pPr>
              <a:lnSpc>
                <a:spcPct val="90000"/>
              </a:lnSpc>
            </a:pPr>
            <a:r>
              <a:rPr lang="en-US" sz="1600" err="1">
                <a:solidFill>
                  <a:schemeClr val="tx1"/>
                </a:solidFill>
                <a:ea typeface="+mn-lt"/>
                <a:cs typeface="+mn-lt"/>
              </a:rPr>
              <a:t>oldpeak</a:t>
            </a:r>
            <a:r>
              <a:rPr lang="en-US" sz="1600">
                <a:solidFill>
                  <a:schemeClr val="tx1"/>
                </a:solidFill>
                <a:ea typeface="+mn-lt"/>
                <a:cs typeface="+mn-lt"/>
              </a:rPr>
              <a:t> - ST depression induced by exercise relative to rest</a:t>
            </a:r>
            <a:endParaRPr lang="en-US" sz="1600">
              <a:solidFill>
                <a:schemeClr val="tx1"/>
              </a:solidFill>
            </a:endParaRPr>
          </a:p>
          <a:p>
            <a:pPr>
              <a:lnSpc>
                <a:spcPct val="90000"/>
              </a:lnSpc>
            </a:pPr>
            <a:r>
              <a:rPr lang="en-US" sz="1600">
                <a:solidFill>
                  <a:schemeClr val="tx1"/>
                </a:solidFill>
                <a:ea typeface="+mn-lt"/>
                <a:cs typeface="+mn-lt"/>
              </a:rPr>
              <a:t>slope - the slope of the peak exercise ST segment</a:t>
            </a:r>
            <a:endParaRPr lang="en-US" sz="1600">
              <a:solidFill>
                <a:schemeClr val="tx1"/>
              </a:solidFill>
            </a:endParaRPr>
          </a:p>
          <a:p>
            <a:pPr>
              <a:lnSpc>
                <a:spcPct val="90000"/>
              </a:lnSpc>
            </a:pPr>
            <a:r>
              <a:rPr lang="en-US" sz="1600">
                <a:solidFill>
                  <a:schemeClr val="tx1"/>
                </a:solidFill>
                <a:ea typeface="+mn-lt"/>
                <a:cs typeface="+mn-lt"/>
              </a:rPr>
              <a:t>ca - number of major vessels (0-3) colored by fluoroscopy</a:t>
            </a:r>
            <a:endParaRPr lang="en-US" sz="1600">
              <a:solidFill>
                <a:schemeClr val="tx1"/>
              </a:solidFill>
            </a:endParaRPr>
          </a:p>
          <a:p>
            <a:pPr>
              <a:lnSpc>
                <a:spcPct val="90000"/>
              </a:lnSpc>
            </a:pPr>
            <a:r>
              <a:rPr lang="en-US" sz="1600" err="1">
                <a:solidFill>
                  <a:schemeClr val="tx1"/>
                </a:solidFill>
                <a:ea typeface="+mn-lt"/>
                <a:cs typeface="+mn-lt"/>
              </a:rPr>
              <a:t>thal</a:t>
            </a:r>
            <a:r>
              <a:rPr lang="en-US" sz="1600">
                <a:solidFill>
                  <a:schemeClr val="tx1"/>
                </a:solidFill>
                <a:ea typeface="+mn-lt"/>
                <a:cs typeface="+mn-lt"/>
              </a:rPr>
              <a:t> - 3 = normal; 6 = fixed defect; 7 = reversable defect</a:t>
            </a:r>
            <a:endParaRPr lang="en-US" sz="1600">
              <a:solidFill>
                <a:schemeClr val="tx1"/>
              </a:solidFill>
            </a:endParaRPr>
          </a:p>
          <a:p>
            <a:pPr>
              <a:lnSpc>
                <a:spcPct val="90000"/>
              </a:lnSpc>
            </a:pPr>
            <a:r>
              <a:rPr lang="en-US" sz="1600">
                <a:solidFill>
                  <a:schemeClr val="tx1"/>
                </a:solidFill>
                <a:ea typeface="+mn-lt"/>
                <a:cs typeface="+mn-lt"/>
              </a:rPr>
              <a:t>target - refers to the presence of heart disease in the patient. It is integer valued from 0 (no presence) to 1 (presence)</a:t>
            </a:r>
            <a:endParaRPr lang="en-US" sz="1600">
              <a:solidFill>
                <a:schemeClr val="tx1"/>
              </a:solidFill>
            </a:endParaRPr>
          </a:p>
          <a:p>
            <a:pPr>
              <a:lnSpc>
                <a:spcPct val="90000"/>
              </a:lnSpc>
            </a:pPr>
            <a:endParaRPr lang="en-US" sz="1600">
              <a:solidFill>
                <a:schemeClr val="tx1"/>
              </a:solidFill>
            </a:endParaRPr>
          </a:p>
        </p:txBody>
      </p:sp>
    </p:spTree>
    <p:extLst>
      <p:ext uri="{BB962C8B-B14F-4D97-AF65-F5344CB8AC3E}">
        <p14:creationId xmlns:p14="http://schemas.microsoft.com/office/powerpoint/2010/main" val="2555672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B6EE3-4E1F-4C75-8D02-846770401875}"/>
              </a:ext>
            </a:extLst>
          </p:cNvPr>
          <p:cNvSpPr>
            <a:spLocks noGrp="1"/>
          </p:cNvSpPr>
          <p:nvPr>
            <p:ph type="title"/>
          </p:nvPr>
        </p:nvSpPr>
        <p:spPr>
          <a:xfrm>
            <a:off x="684212" y="485244"/>
            <a:ext cx="8534400" cy="2707477"/>
          </a:xfrm>
        </p:spPr>
        <p:txBody>
          <a:bodyPr>
            <a:normAutofit/>
          </a:bodyPr>
          <a:lstStyle/>
          <a:p>
            <a:r>
              <a:rPr lang="en-US"/>
              <a:t>EXPLORATORY DATA ANALYSIS</a:t>
            </a:r>
          </a:p>
        </p:txBody>
      </p:sp>
      <p:grpSp>
        <p:nvGrpSpPr>
          <p:cNvPr id="24"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9CA38456-5DC1-4F45-8E4E-0973AF1F2A67}"/>
              </a:ext>
            </a:extLst>
          </p:cNvPr>
          <p:cNvSpPr>
            <a:spLocks noGrp="1"/>
          </p:cNvSpPr>
          <p:nvPr>
            <p:ph idx="1"/>
          </p:nvPr>
        </p:nvSpPr>
        <p:spPr>
          <a:xfrm>
            <a:off x="684212" y="2736565"/>
            <a:ext cx="8534400" cy="2947213"/>
          </a:xfrm>
        </p:spPr>
        <p:txBody>
          <a:bodyPr>
            <a:normAutofit/>
          </a:bodyPr>
          <a:lstStyle/>
          <a:p>
            <a:pPr marL="0" indent="0">
              <a:buNone/>
            </a:pPr>
            <a:endParaRPr lang="en-US">
              <a:solidFill>
                <a:schemeClr val="tx1"/>
              </a:solidFill>
            </a:endParaRPr>
          </a:p>
          <a:p>
            <a:r>
              <a:rPr lang="en-US">
                <a:solidFill>
                  <a:schemeClr val="tx1"/>
                </a:solidFill>
                <a:ea typeface="+mn-lt"/>
                <a:cs typeface="+mn-lt"/>
              </a:rPr>
              <a:t>No missing values</a:t>
            </a:r>
            <a:endParaRPr lang="en-US">
              <a:solidFill>
                <a:schemeClr val="tx1"/>
              </a:solidFill>
            </a:endParaRPr>
          </a:p>
          <a:p>
            <a:r>
              <a:rPr lang="en-US">
                <a:solidFill>
                  <a:schemeClr val="tx1"/>
                </a:solidFill>
                <a:ea typeface="+mn-lt"/>
                <a:cs typeface="+mn-lt"/>
              </a:rPr>
              <a:t>Numerical variables (age, </a:t>
            </a:r>
            <a:r>
              <a:rPr lang="en-US" err="1">
                <a:solidFill>
                  <a:schemeClr val="tx1"/>
                </a:solidFill>
                <a:ea typeface="+mn-lt"/>
                <a:cs typeface="+mn-lt"/>
              </a:rPr>
              <a:t>trestbps</a:t>
            </a:r>
            <a:r>
              <a:rPr lang="en-US">
                <a:solidFill>
                  <a:schemeClr val="tx1"/>
                </a:solidFill>
                <a:ea typeface="+mn-lt"/>
                <a:cs typeface="+mn-lt"/>
              </a:rPr>
              <a:t>, </a:t>
            </a:r>
            <a:r>
              <a:rPr lang="en-US" err="1">
                <a:solidFill>
                  <a:schemeClr val="tx1"/>
                </a:solidFill>
                <a:ea typeface="+mn-lt"/>
                <a:cs typeface="+mn-lt"/>
              </a:rPr>
              <a:t>chol</a:t>
            </a:r>
            <a:r>
              <a:rPr lang="en-US">
                <a:solidFill>
                  <a:schemeClr val="tx1"/>
                </a:solidFill>
                <a:ea typeface="+mn-lt"/>
                <a:cs typeface="+mn-lt"/>
              </a:rPr>
              <a:t>, </a:t>
            </a:r>
            <a:r>
              <a:rPr lang="en-US" err="1">
                <a:solidFill>
                  <a:schemeClr val="tx1"/>
                </a:solidFill>
                <a:ea typeface="+mn-lt"/>
                <a:cs typeface="+mn-lt"/>
              </a:rPr>
              <a:t>thalach</a:t>
            </a:r>
            <a:r>
              <a:rPr lang="en-US">
                <a:solidFill>
                  <a:schemeClr val="tx1"/>
                </a:solidFill>
                <a:ea typeface="+mn-lt"/>
                <a:cs typeface="+mn-lt"/>
              </a:rPr>
              <a:t>, </a:t>
            </a:r>
            <a:r>
              <a:rPr lang="en-US" err="1">
                <a:solidFill>
                  <a:schemeClr val="tx1"/>
                </a:solidFill>
                <a:ea typeface="+mn-lt"/>
                <a:cs typeface="+mn-lt"/>
              </a:rPr>
              <a:t>oldpeak</a:t>
            </a:r>
            <a:r>
              <a:rPr lang="en-US">
                <a:solidFill>
                  <a:schemeClr val="tx1"/>
                </a:solidFill>
                <a:ea typeface="+mn-lt"/>
                <a:cs typeface="+mn-lt"/>
              </a:rPr>
              <a:t>, slope, ca) and categorical variables that take numerical values</a:t>
            </a:r>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40731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68" name="Straight Connector 167">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78" name="Rectangle 177">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49831-E0FE-4CD1-8035-BC3C5EA0F36E}"/>
              </a:ext>
            </a:extLst>
          </p:cNvPr>
          <p:cNvSpPr>
            <a:spLocks noGrp="1"/>
          </p:cNvSpPr>
          <p:nvPr>
            <p:ph type="title"/>
          </p:nvPr>
        </p:nvSpPr>
        <p:spPr>
          <a:xfrm>
            <a:off x="5124869" y="628617"/>
            <a:ext cx="6379743" cy="2005726"/>
          </a:xfrm>
        </p:spPr>
        <p:txBody>
          <a:bodyPr vert="horz" lIns="91440" tIns="45720" rIns="91440" bIns="45720" rtlCol="0" anchor="b">
            <a:normAutofit/>
          </a:bodyPr>
          <a:lstStyle/>
          <a:p>
            <a:r>
              <a:rPr lang="en-US" sz="4000" dirty="0" err="1"/>
              <a:t>TArget</a:t>
            </a:r>
            <a:r>
              <a:rPr lang="en-US" sz="4000" dirty="0"/>
              <a:t> </a:t>
            </a:r>
            <a:r>
              <a:rPr lang="en-US" sz="4000" dirty="0" err="1"/>
              <a:t>distRIBUTION</a:t>
            </a:r>
            <a:endParaRPr lang="en-US" sz="4000"/>
          </a:p>
        </p:txBody>
      </p:sp>
      <p:sp>
        <p:nvSpPr>
          <p:cNvPr id="4" name="Text Placeholder 3">
            <a:extLst>
              <a:ext uri="{FF2B5EF4-FFF2-40B4-BE49-F238E27FC236}">
                <a16:creationId xmlns:a16="http://schemas.microsoft.com/office/drawing/2014/main" id="{C9EBE13B-E321-42CB-917E-C296BFDCC1AF}"/>
              </a:ext>
            </a:extLst>
          </p:cNvPr>
          <p:cNvSpPr>
            <a:spLocks noGrp="1"/>
          </p:cNvSpPr>
          <p:nvPr>
            <p:ph type="body" sz="half" idx="2"/>
          </p:nvPr>
        </p:nvSpPr>
        <p:spPr>
          <a:xfrm>
            <a:off x="5126845" y="3506411"/>
            <a:ext cx="5233180" cy="1564744"/>
          </a:xfrm>
        </p:spPr>
        <p:txBody>
          <a:bodyPr vert="horz" lIns="91440" tIns="45720" rIns="91440" bIns="45720" rtlCol="0" anchor="t">
            <a:normAutofit/>
          </a:bodyPr>
          <a:lstStyle/>
          <a:p>
            <a:pPr marL="342900" indent="-342900">
              <a:buFont typeface="Wingdings" panose="05040102010807070707" pitchFamily="18" charset="2"/>
              <a:buChar char="Ø"/>
            </a:pPr>
            <a:r>
              <a:rPr lang="en-US" sz="2400" dirty="0">
                <a:solidFill>
                  <a:schemeClr val="tx1"/>
                </a:solidFill>
              </a:rPr>
              <a:t>Classes are balanced</a:t>
            </a:r>
            <a:endParaRPr lang="en-US"/>
          </a:p>
        </p:txBody>
      </p:sp>
      <p:pic>
        <p:nvPicPr>
          <p:cNvPr id="119" name="Picture 4" descr="A close up of a logo&#10;&#10;Description generated with high confidence">
            <a:extLst>
              <a:ext uri="{FF2B5EF4-FFF2-40B4-BE49-F238E27FC236}">
                <a16:creationId xmlns:a16="http://schemas.microsoft.com/office/drawing/2014/main" id="{F314C5AA-295A-4495-9FE0-7323E7FC325A}"/>
              </a:ext>
            </a:extLst>
          </p:cNvPr>
          <p:cNvPicPr>
            <a:picLocks noChangeAspect="1"/>
          </p:cNvPicPr>
          <p:nvPr/>
        </p:nvPicPr>
        <p:blipFill rotWithShape="1">
          <a:blip r:embed="rId2"/>
          <a:srcRect l="2952" r="1" b="1"/>
          <a:stretch/>
        </p:blipFill>
        <p:spPr>
          <a:xfrm>
            <a:off x="646633" y="1203512"/>
            <a:ext cx="4004489" cy="4126297"/>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180" name="Group 179">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1" name="Straight Connector 180">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9411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4" name="Straight Connector 10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14" name="Rectangle 113">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49831-E0FE-4CD1-8035-BC3C5EA0F36E}"/>
              </a:ext>
            </a:extLst>
          </p:cNvPr>
          <p:cNvSpPr>
            <a:spLocks noGrp="1"/>
          </p:cNvSpPr>
          <p:nvPr>
            <p:ph type="title"/>
          </p:nvPr>
        </p:nvSpPr>
        <p:spPr>
          <a:xfrm>
            <a:off x="4972469" y="628617"/>
            <a:ext cx="6858714" cy="1875098"/>
          </a:xfrm>
        </p:spPr>
        <p:txBody>
          <a:bodyPr vert="horz" lIns="91440" tIns="45720" rIns="91440" bIns="45720" rtlCol="0" anchor="b">
            <a:normAutofit/>
          </a:bodyPr>
          <a:lstStyle/>
          <a:p>
            <a:r>
              <a:rPr lang="en-US" sz="4100" dirty="0"/>
              <a:t>SEX FEATURE </a:t>
            </a:r>
            <a:r>
              <a:rPr lang="en-US" sz="4100" dirty="0" err="1"/>
              <a:t>distRIBUTION</a:t>
            </a:r>
          </a:p>
        </p:txBody>
      </p:sp>
      <p:sp>
        <p:nvSpPr>
          <p:cNvPr id="4" name="Text Placeholder 3">
            <a:extLst>
              <a:ext uri="{FF2B5EF4-FFF2-40B4-BE49-F238E27FC236}">
                <a16:creationId xmlns:a16="http://schemas.microsoft.com/office/drawing/2014/main" id="{C9EBE13B-E321-42CB-917E-C296BFDCC1AF}"/>
              </a:ext>
            </a:extLst>
          </p:cNvPr>
          <p:cNvSpPr>
            <a:spLocks noGrp="1"/>
          </p:cNvSpPr>
          <p:nvPr>
            <p:ph type="body" sz="half" idx="2"/>
          </p:nvPr>
        </p:nvSpPr>
        <p:spPr>
          <a:xfrm>
            <a:off x="5072416" y="3419325"/>
            <a:ext cx="5233180" cy="1564744"/>
          </a:xfrm>
        </p:spPr>
        <p:txBody>
          <a:bodyPr vert="horz" lIns="91440" tIns="45720" rIns="91440" bIns="45720" rtlCol="0" anchor="t">
            <a:normAutofit/>
          </a:bodyPr>
          <a:lstStyle/>
          <a:p>
            <a:pPr marL="342900" indent="-342900">
              <a:buFont typeface="Wingdings"/>
              <a:buChar char="Ø"/>
            </a:pPr>
            <a:r>
              <a:rPr lang="en-US" sz="2400" dirty="0">
                <a:solidFill>
                  <a:schemeClr val="tx1"/>
                </a:solidFill>
              </a:rPr>
              <a:t>More than two thirds of males in the sample data </a:t>
            </a:r>
            <a:endParaRPr lang="en-US"/>
          </a:p>
        </p:txBody>
      </p:sp>
      <p:pic>
        <p:nvPicPr>
          <p:cNvPr id="6" name="Picture 6" descr="A close up of a logo&#10;&#10;Description generated with high confidence">
            <a:extLst>
              <a:ext uri="{FF2B5EF4-FFF2-40B4-BE49-F238E27FC236}">
                <a16:creationId xmlns:a16="http://schemas.microsoft.com/office/drawing/2014/main" id="{D1ACBC8D-FFFE-4962-83EF-166031BAE342}"/>
              </a:ext>
            </a:extLst>
          </p:cNvPr>
          <p:cNvPicPr>
            <a:picLocks noChangeAspect="1"/>
          </p:cNvPicPr>
          <p:nvPr/>
        </p:nvPicPr>
        <p:blipFill>
          <a:blip r:embed="rId2"/>
          <a:stretch>
            <a:fillRect/>
          </a:stretch>
        </p:blipFill>
        <p:spPr>
          <a:xfrm>
            <a:off x="646633" y="1264416"/>
            <a:ext cx="4004489" cy="4004489"/>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116" name="Group 115">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7" name="Straight Connector 116">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18">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5093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5" name="Straight Connector 191">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6" name="Straight Connector 192">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7" name="Straight Connector 19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8" name="Straight Connector 194">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9" name="Straight Connector 195">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360" name="Rectangle 196">
            <a:extLst>
              <a:ext uri="{FF2B5EF4-FFF2-40B4-BE49-F238E27FC236}">
                <a16:creationId xmlns:a16="http://schemas.microsoft.com/office/drawing/2014/main" id="{C6F269C0-E938-4ACE-9291-680DA455A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49831-E0FE-4CD1-8035-BC3C5EA0F36E}"/>
              </a:ext>
            </a:extLst>
          </p:cNvPr>
          <p:cNvSpPr>
            <a:spLocks noGrp="1"/>
          </p:cNvSpPr>
          <p:nvPr>
            <p:ph type="title"/>
          </p:nvPr>
        </p:nvSpPr>
        <p:spPr>
          <a:xfrm>
            <a:off x="6074228" y="617732"/>
            <a:ext cx="5430384" cy="2343183"/>
          </a:xfrm>
        </p:spPr>
        <p:txBody>
          <a:bodyPr vert="horz" lIns="91440" tIns="45720" rIns="91440" bIns="45720" rtlCol="0" anchor="b">
            <a:normAutofit/>
          </a:bodyPr>
          <a:lstStyle/>
          <a:p>
            <a:r>
              <a:rPr lang="en-US" sz="4400" dirty="0">
                <a:solidFill>
                  <a:srgbClr val="FFFFFF"/>
                </a:solidFill>
              </a:rPr>
              <a:t>age FEATURE </a:t>
            </a:r>
            <a:r>
              <a:rPr lang="en-US" sz="4400" dirty="0" err="1">
                <a:solidFill>
                  <a:srgbClr val="FFFFFF"/>
                </a:solidFill>
              </a:rPr>
              <a:t>distRIBUTION</a:t>
            </a:r>
            <a:endParaRPr lang="en-US" sz="4400">
              <a:solidFill>
                <a:srgbClr val="FFFFFF"/>
              </a:solidFill>
            </a:endParaRPr>
          </a:p>
        </p:txBody>
      </p:sp>
      <p:sp>
        <p:nvSpPr>
          <p:cNvPr id="4" name="Text Placeholder 3">
            <a:extLst>
              <a:ext uri="{FF2B5EF4-FFF2-40B4-BE49-F238E27FC236}">
                <a16:creationId xmlns:a16="http://schemas.microsoft.com/office/drawing/2014/main" id="{C9EBE13B-E321-42CB-917E-C296BFDCC1AF}"/>
              </a:ext>
            </a:extLst>
          </p:cNvPr>
          <p:cNvSpPr>
            <a:spLocks noGrp="1"/>
          </p:cNvSpPr>
          <p:nvPr>
            <p:ph type="body" sz="half" idx="2"/>
          </p:nvPr>
        </p:nvSpPr>
        <p:spPr>
          <a:xfrm>
            <a:off x="6095999" y="3843868"/>
            <a:ext cx="4264026" cy="1564744"/>
          </a:xfrm>
        </p:spPr>
        <p:txBody>
          <a:bodyPr vert="horz" lIns="91440" tIns="45720" rIns="91440" bIns="45720" rtlCol="0" anchor="t">
            <a:normAutofit/>
          </a:bodyPr>
          <a:lstStyle/>
          <a:p>
            <a:pPr marL="342900" indent="-342900">
              <a:buFont typeface="Wingdings" panose="05040102010807070707" pitchFamily="18" charset="2"/>
              <a:buChar char="Ø"/>
            </a:pPr>
            <a:r>
              <a:rPr lang="en-US" sz="2100" dirty="0">
                <a:solidFill>
                  <a:schemeClr val="bg1"/>
                </a:solidFill>
              </a:rPr>
              <a:t>Most of the sample data is within 40 - 65 years range</a:t>
            </a:r>
            <a:endParaRPr lang="en-US">
              <a:solidFill>
                <a:schemeClr val="bg1"/>
              </a:solidFill>
            </a:endParaRPr>
          </a:p>
          <a:p>
            <a:pPr marL="342900" indent="-342900">
              <a:buFont typeface="Wingdings" panose="05040102010807070707" pitchFamily="18" charset="2"/>
              <a:buChar char="Ø"/>
            </a:pPr>
            <a:endParaRPr lang="en-US" sz="2100" dirty="0">
              <a:solidFill>
                <a:schemeClr val="bg1"/>
              </a:solidFill>
            </a:endParaRPr>
          </a:p>
        </p:txBody>
      </p:sp>
      <p:sp useBgFill="1">
        <p:nvSpPr>
          <p:cNvPr id="361" name="Snip Diagonal Corner Rectangle 6">
            <a:extLst>
              <a:ext uri="{FF2B5EF4-FFF2-40B4-BE49-F238E27FC236}">
                <a16:creationId xmlns:a16="http://schemas.microsoft.com/office/drawing/2014/main" id="{353910D8-86D8-4812-AACB-F5860956EB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4977369" cy="5286838"/>
          </a:xfrm>
          <a:prstGeom prst="snip2DiagRect">
            <a:avLst>
              <a:gd name="adj1" fmla="val 976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A picture containing screenshot&#10;&#10;Description generated with very high confidence">
            <a:extLst>
              <a:ext uri="{FF2B5EF4-FFF2-40B4-BE49-F238E27FC236}">
                <a16:creationId xmlns:a16="http://schemas.microsoft.com/office/drawing/2014/main" id="{4A38659C-AE49-4D32-B794-1D8CE549C08C}"/>
              </a:ext>
            </a:extLst>
          </p:cNvPr>
          <p:cNvPicPr>
            <a:picLocks noChangeAspect="1"/>
          </p:cNvPicPr>
          <p:nvPr/>
        </p:nvPicPr>
        <p:blipFill rotWithShape="1">
          <a:blip r:embed="rId2"/>
          <a:srcRect l="10895" r="3741" b="1"/>
          <a:stretch/>
        </p:blipFill>
        <p:spPr>
          <a:xfrm>
            <a:off x="1138512" y="1688697"/>
            <a:ext cx="3997242" cy="3172040"/>
          </a:xfrm>
          <a:prstGeom prst="rect">
            <a:avLst/>
          </a:prstGeom>
        </p:spPr>
      </p:pic>
      <p:grpSp>
        <p:nvGrpSpPr>
          <p:cNvPr id="362" name="Group 198">
            <a:extLst>
              <a:ext uri="{FF2B5EF4-FFF2-40B4-BE49-F238E27FC236}">
                <a16:creationId xmlns:a16="http://schemas.microsoft.com/office/drawing/2014/main" id="{B0DDB13E-0746-49BA-B832-3DBEF6AB5E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63" name="Straight Connector 199">
              <a:extLst>
                <a:ext uri="{FF2B5EF4-FFF2-40B4-BE49-F238E27FC236}">
                  <a16:creationId xmlns:a16="http://schemas.microsoft.com/office/drawing/2014/main" id="{675ABE57-032A-4BDB-8DA5-921E3A2657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64" name="Straight Connector 200">
              <a:extLst>
                <a:ext uri="{FF2B5EF4-FFF2-40B4-BE49-F238E27FC236}">
                  <a16:creationId xmlns:a16="http://schemas.microsoft.com/office/drawing/2014/main" id="{B1CBD4F3-E4C6-4345-B5B9-225E609D38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65" name="Straight Connector 201">
              <a:extLst>
                <a:ext uri="{FF2B5EF4-FFF2-40B4-BE49-F238E27FC236}">
                  <a16:creationId xmlns:a16="http://schemas.microsoft.com/office/drawing/2014/main" id="{3AD7E20A-1B41-40E2-9927-FD6E3E09DF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66" name="Straight Connector 202">
              <a:extLst>
                <a:ext uri="{FF2B5EF4-FFF2-40B4-BE49-F238E27FC236}">
                  <a16:creationId xmlns:a16="http://schemas.microsoft.com/office/drawing/2014/main" id="{B42C5E4E-9C9A-4C8F-A06F-0C25A124E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67" name="Straight Connector 203">
              <a:extLst>
                <a:ext uri="{FF2B5EF4-FFF2-40B4-BE49-F238E27FC236}">
                  <a16:creationId xmlns:a16="http://schemas.microsoft.com/office/drawing/2014/main" id="{24382779-711D-4169-BCDC-A353BB9E75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5564360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4" name="Straight Connector 10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14" name="Rectangle 113">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49831-E0FE-4CD1-8035-BC3C5EA0F36E}"/>
              </a:ext>
            </a:extLst>
          </p:cNvPr>
          <p:cNvSpPr>
            <a:spLocks noGrp="1"/>
          </p:cNvSpPr>
          <p:nvPr>
            <p:ph type="title"/>
          </p:nvPr>
        </p:nvSpPr>
        <p:spPr>
          <a:xfrm>
            <a:off x="498440" y="410903"/>
            <a:ext cx="6053172" cy="1570298"/>
          </a:xfrm>
        </p:spPr>
        <p:txBody>
          <a:bodyPr vert="horz" lIns="91440" tIns="45720" rIns="91440" bIns="45720" rtlCol="0" anchor="b">
            <a:normAutofit/>
          </a:bodyPr>
          <a:lstStyle/>
          <a:p>
            <a:r>
              <a:rPr lang="en-US" sz="4100" dirty="0"/>
              <a:t>SEX type and heart disease</a:t>
            </a:r>
          </a:p>
        </p:txBody>
      </p:sp>
      <p:sp>
        <p:nvSpPr>
          <p:cNvPr id="4" name="Text Placeholder 3">
            <a:extLst>
              <a:ext uri="{FF2B5EF4-FFF2-40B4-BE49-F238E27FC236}">
                <a16:creationId xmlns:a16="http://schemas.microsoft.com/office/drawing/2014/main" id="{C9EBE13B-E321-42CB-917E-C296BFDCC1AF}"/>
              </a:ext>
            </a:extLst>
          </p:cNvPr>
          <p:cNvSpPr>
            <a:spLocks noGrp="1"/>
          </p:cNvSpPr>
          <p:nvPr>
            <p:ph type="body" sz="half" idx="2"/>
          </p:nvPr>
        </p:nvSpPr>
        <p:spPr>
          <a:xfrm>
            <a:off x="6204530" y="2700867"/>
            <a:ext cx="5135208" cy="2381173"/>
          </a:xfrm>
        </p:spPr>
        <p:txBody>
          <a:bodyPr vert="horz" lIns="91440" tIns="45720" rIns="91440" bIns="45720" rtlCol="0" anchor="t">
            <a:normAutofit fontScale="92500" lnSpcReduction="20000"/>
          </a:bodyPr>
          <a:lstStyle/>
          <a:p>
            <a:pPr marL="342900" indent="-342900">
              <a:buFont typeface="Wingdings" panose="05040102010807070707" pitchFamily="18" charset="2"/>
              <a:buChar char="Ø"/>
            </a:pPr>
            <a:r>
              <a:rPr lang="en-US" sz="2400" dirty="0">
                <a:solidFill>
                  <a:schemeClr val="tx1"/>
                </a:solidFill>
              </a:rPr>
              <a:t>Among</a:t>
            </a:r>
            <a:r>
              <a:rPr lang="en-US" sz="2400" dirty="0">
                <a:solidFill>
                  <a:schemeClr val="tx1"/>
                </a:solidFill>
                <a:ea typeface="+mn-lt"/>
                <a:cs typeface="+mn-lt"/>
              </a:rPr>
              <a:t> females, a great majority of samples are positive for heart disease</a:t>
            </a:r>
          </a:p>
          <a:p>
            <a:pPr marL="342900" indent="-342900">
              <a:buFont typeface="Wingdings" panose="05040102010807070707" pitchFamily="18" charset="2"/>
              <a:buChar char="Ø"/>
            </a:pPr>
            <a:r>
              <a:rPr lang="en-US" sz="2400" dirty="0">
                <a:solidFill>
                  <a:schemeClr val="tx1"/>
                </a:solidFill>
                <a:ea typeface="+mn-lt"/>
                <a:cs typeface="+mn-lt"/>
              </a:rPr>
              <a:t>Among males, majority of samples are negative for heart disease</a:t>
            </a:r>
            <a:br>
              <a:rPr lang="en-US" sz="2400" dirty="0">
                <a:ea typeface="+mn-lt"/>
                <a:cs typeface="+mn-lt"/>
              </a:rPr>
            </a:br>
            <a:endParaRPr lang="en-US" sz="2400"/>
          </a:p>
          <a:p>
            <a:pPr marL="342900" indent="-342900">
              <a:buFont typeface="Arial"/>
              <a:buChar char="•"/>
            </a:pPr>
            <a:endParaRPr lang="en-US" sz="2400" dirty="0">
              <a:solidFill>
                <a:srgbClr val="0F496F"/>
              </a:solidFill>
            </a:endParaRPr>
          </a:p>
          <a:p>
            <a:pPr marL="342900" indent="-342900">
              <a:buFont typeface="Wingdings"/>
              <a:buChar char="Ø"/>
            </a:pPr>
            <a:endParaRPr lang="en-US" sz="2400" dirty="0">
              <a:solidFill>
                <a:schemeClr val="tx1"/>
              </a:solidFill>
            </a:endParaRPr>
          </a:p>
        </p:txBody>
      </p:sp>
      <p:grpSp>
        <p:nvGrpSpPr>
          <p:cNvPr id="116" name="Group 115">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7" name="Straight Connector 116">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18">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3" name="Picture 4" descr="A screenshot of a cell phone&#10;&#10;Description generated with high confidence">
            <a:extLst>
              <a:ext uri="{FF2B5EF4-FFF2-40B4-BE49-F238E27FC236}">
                <a16:creationId xmlns:a16="http://schemas.microsoft.com/office/drawing/2014/main" id="{9323D0D3-2BE8-4CF1-BA28-589491B7776B}"/>
              </a:ext>
            </a:extLst>
          </p:cNvPr>
          <p:cNvPicPr>
            <a:picLocks noChangeAspect="1"/>
          </p:cNvPicPr>
          <p:nvPr/>
        </p:nvPicPr>
        <p:blipFill>
          <a:blip r:embed="rId2"/>
          <a:stretch>
            <a:fillRect/>
          </a:stretch>
        </p:blipFill>
        <p:spPr>
          <a:xfrm>
            <a:off x="-54428" y="2215243"/>
            <a:ext cx="5671456" cy="3875312"/>
          </a:xfrm>
          <a:prstGeom prst="rect">
            <a:avLst/>
          </a:prstGeom>
        </p:spPr>
      </p:pic>
    </p:spTree>
    <p:extLst>
      <p:ext uri="{BB962C8B-B14F-4D97-AF65-F5344CB8AC3E}">
        <p14:creationId xmlns:p14="http://schemas.microsoft.com/office/powerpoint/2010/main" val="3969218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4" name="Straight Connector 10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14" name="Rectangle 113">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49831-E0FE-4CD1-8035-BC3C5EA0F36E}"/>
              </a:ext>
            </a:extLst>
          </p:cNvPr>
          <p:cNvSpPr>
            <a:spLocks noGrp="1"/>
          </p:cNvSpPr>
          <p:nvPr>
            <p:ph type="title"/>
          </p:nvPr>
        </p:nvSpPr>
        <p:spPr>
          <a:xfrm>
            <a:off x="498440" y="410903"/>
            <a:ext cx="6053172" cy="1570298"/>
          </a:xfrm>
        </p:spPr>
        <p:txBody>
          <a:bodyPr vert="horz" lIns="91440" tIns="45720" rIns="91440" bIns="45720" rtlCol="0" anchor="b">
            <a:normAutofit/>
          </a:bodyPr>
          <a:lstStyle/>
          <a:p>
            <a:r>
              <a:rPr lang="en-US" sz="4100" dirty="0"/>
              <a:t>AGE and heart disease</a:t>
            </a:r>
          </a:p>
        </p:txBody>
      </p:sp>
      <p:sp>
        <p:nvSpPr>
          <p:cNvPr id="4" name="Text Placeholder 3">
            <a:extLst>
              <a:ext uri="{FF2B5EF4-FFF2-40B4-BE49-F238E27FC236}">
                <a16:creationId xmlns:a16="http://schemas.microsoft.com/office/drawing/2014/main" id="{C9EBE13B-E321-42CB-917E-C296BFDCC1AF}"/>
              </a:ext>
            </a:extLst>
          </p:cNvPr>
          <p:cNvSpPr>
            <a:spLocks noGrp="1"/>
          </p:cNvSpPr>
          <p:nvPr>
            <p:ph type="body" sz="half" idx="2"/>
          </p:nvPr>
        </p:nvSpPr>
        <p:spPr>
          <a:xfrm>
            <a:off x="6204530" y="2700867"/>
            <a:ext cx="5135208" cy="3252030"/>
          </a:xfrm>
        </p:spPr>
        <p:txBody>
          <a:bodyPr vert="horz" lIns="91440" tIns="45720" rIns="91440" bIns="45720" rtlCol="0" anchor="t">
            <a:normAutofit lnSpcReduction="10000"/>
          </a:bodyPr>
          <a:lstStyle/>
          <a:p>
            <a:pPr marL="342900" indent="-342900">
              <a:buFont typeface="Wingdings" panose="05040102010807070707" pitchFamily="18" charset="2"/>
              <a:buChar char="Ø"/>
            </a:pPr>
            <a:r>
              <a:rPr lang="en-US" sz="2400" dirty="0">
                <a:solidFill>
                  <a:schemeClr val="tx1"/>
                </a:solidFill>
              </a:rPr>
              <a:t>A</a:t>
            </a:r>
            <a:r>
              <a:rPr lang="en-US" sz="2400" dirty="0">
                <a:solidFill>
                  <a:schemeClr val="tx1"/>
                </a:solidFill>
                <a:ea typeface="+mn-lt"/>
                <a:cs typeface="+mn-lt"/>
              </a:rPr>
              <a:t>ges 50 -70 have more samples without heart disease</a:t>
            </a:r>
          </a:p>
          <a:p>
            <a:endParaRPr lang="en-US" sz="2400" dirty="0">
              <a:solidFill>
                <a:schemeClr val="tx1"/>
              </a:solidFill>
              <a:ea typeface="+mn-lt"/>
              <a:cs typeface="+mn-lt"/>
            </a:endParaRPr>
          </a:p>
          <a:p>
            <a:pPr marL="342900" indent="-342900">
              <a:buFont typeface="Wingdings" panose="05040102010807070707" pitchFamily="18" charset="2"/>
              <a:buChar char="Ø"/>
            </a:pPr>
            <a:r>
              <a:rPr lang="en-US" sz="2400" dirty="0">
                <a:solidFill>
                  <a:schemeClr val="tx1"/>
                </a:solidFill>
                <a:ea typeface="+mn-lt"/>
                <a:cs typeface="+mn-lt"/>
              </a:rPr>
              <a:t>Ages &lt; 50 and ages &gt; 70 have more samples with heart disease</a:t>
            </a:r>
            <a:endParaRPr lang="en-US">
              <a:solidFill>
                <a:schemeClr val="tx1"/>
              </a:solidFill>
            </a:endParaRPr>
          </a:p>
          <a:p>
            <a:br>
              <a:rPr lang="en-US" sz="2400" dirty="0">
                <a:ea typeface="+mn-lt"/>
                <a:cs typeface="+mn-lt"/>
              </a:rPr>
            </a:br>
            <a:endParaRPr lang="en-US" sz="2400"/>
          </a:p>
          <a:p>
            <a:pPr marL="342900" indent="-342900">
              <a:buFont typeface="Arial"/>
              <a:buChar char="•"/>
            </a:pPr>
            <a:endParaRPr lang="en-US" sz="2400" dirty="0">
              <a:solidFill>
                <a:srgbClr val="0F496F"/>
              </a:solidFill>
            </a:endParaRPr>
          </a:p>
          <a:p>
            <a:pPr marL="342900" indent="-342900">
              <a:buFont typeface="Wingdings"/>
              <a:buChar char="Ø"/>
            </a:pPr>
            <a:endParaRPr lang="en-US" sz="2400" dirty="0">
              <a:solidFill>
                <a:schemeClr val="tx1"/>
              </a:solidFill>
            </a:endParaRPr>
          </a:p>
        </p:txBody>
      </p:sp>
      <p:grpSp>
        <p:nvGrpSpPr>
          <p:cNvPr id="116" name="Group 115">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7" name="Straight Connector 116">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18">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5" descr="A screenshot of a cell phone&#10;&#10;Description generated with high confidence">
            <a:extLst>
              <a:ext uri="{FF2B5EF4-FFF2-40B4-BE49-F238E27FC236}">
                <a16:creationId xmlns:a16="http://schemas.microsoft.com/office/drawing/2014/main" id="{23FC489F-3136-414F-B0FA-CEB039B2915A}"/>
              </a:ext>
            </a:extLst>
          </p:cNvPr>
          <p:cNvPicPr>
            <a:picLocks noChangeAspect="1"/>
          </p:cNvPicPr>
          <p:nvPr/>
        </p:nvPicPr>
        <p:blipFill>
          <a:blip r:embed="rId2"/>
          <a:stretch>
            <a:fillRect/>
          </a:stretch>
        </p:blipFill>
        <p:spPr>
          <a:xfrm>
            <a:off x="0" y="2153680"/>
            <a:ext cx="5910943" cy="4063755"/>
          </a:xfrm>
          <a:prstGeom prst="rect">
            <a:avLst/>
          </a:prstGeom>
        </p:spPr>
      </p:pic>
    </p:spTree>
    <p:extLst>
      <p:ext uri="{BB962C8B-B14F-4D97-AF65-F5344CB8AC3E}">
        <p14:creationId xmlns:p14="http://schemas.microsoft.com/office/powerpoint/2010/main" val="135371772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Slice</vt:lpstr>
      <vt:lpstr>Heart Disease UCI </vt:lpstr>
      <vt:lpstr>PowerPoint Presentation</vt:lpstr>
      <vt:lpstr>FEATUREs AND TARGET INFORMATION</vt:lpstr>
      <vt:lpstr>EXPLORATORY DATA ANALYSIS</vt:lpstr>
      <vt:lpstr>TArget distRIBUTION</vt:lpstr>
      <vt:lpstr>SEX FEATURE distRIBUTION</vt:lpstr>
      <vt:lpstr>age FEATURE distRIBUTION</vt:lpstr>
      <vt:lpstr>SEX type and heart disease</vt:lpstr>
      <vt:lpstr>AGE and heart disease</vt:lpstr>
      <vt:lpstr>Chest pain and heart disease</vt:lpstr>
      <vt:lpstr>MAX HEART RATE and heart disease</vt:lpstr>
      <vt:lpstr>Fasting blood sugar &gt; 120 mg/dl and heart disease</vt:lpstr>
      <vt:lpstr>Ca (number of major vessels (0-3) colored by fluoroscopy) and heart disease</vt:lpstr>
      <vt:lpstr>Thal (defects - 1 - normal; 2 = fixed defect; 3 = reversable defect) and heart disease</vt:lpstr>
      <vt:lpstr>Model Implementation and Evaluation </vt:lpstr>
      <vt:lpstr> Logistic Regression - Model Evaluation  </vt:lpstr>
      <vt:lpstr>FP = 7, TN = 21, FN = 3, TP = 30 </vt:lpstr>
      <vt:lpstr>LOGISTIC REGRESSION ROC CURVE </vt:lpstr>
      <vt:lpstr> K-NEAREST NEIGHBORS - Model Evaluation  </vt:lpstr>
      <vt:lpstr>FP = 11, TN = 17, FN = 10, TP = 23 </vt:lpstr>
      <vt:lpstr>K-nearest neighbors ROC CURVE </vt:lpstr>
      <vt:lpstr> Random forest - Model Evaluation  </vt:lpstr>
      <vt:lpstr>FP = 11, TN = 17, FN = 2, TP = 31 </vt:lpstr>
      <vt:lpstr>random forest ROC CURVE </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revision>661</cp:revision>
  <dcterms:created xsi:type="dcterms:W3CDTF">2014-09-12T02:12:56Z</dcterms:created>
  <dcterms:modified xsi:type="dcterms:W3CDTF">2019-07-03T21:30:23Z</dcterms:modified>
</cp:coreProperties>
</file>