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Corbel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BF9D53F-0362-4616-AC14-A18F160A7BA7}">
  <a:tblStyle styleId="{CBF9D53F-0362-4616-AC14-A18F160A7BA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8EF35BD-3E7C-49F1-BF2E-B8C4CC981D03}" styleName="Table_1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rbel-bold.fntdata"/><Relationship Id="rId25" Type="http://schemas.openxmlformats.org/officeDocument/2006/relationships/font" Target="fonts/Corbel-regular.fntdata"/><Relationship Id="rId28" Type="http://schemas.openxmlformats.org/officeDocument/2006/relationships/font" Target="fonts/Corbel-boldItalic.fntdata"/><Relationship Id="rId27" Type="http://schemas.openxmlformats.org/officeDocument/2006/relationships/font" Target="fonts/Corbel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914400" y="4343400"/>
            <a:ext cx="7772400" cy="19751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9144" rtl="0" algn="l">
              <a:spcBef>
                <a:spcPts val="0"/>
              </a:spcBef>
              <a:buClr>
                <a:srgbClr val="C1EDFF"/>
              </a:buClr>
              <a:buFont typeface="Consolas"/>
              <a:buNone/>
              <a:defRPr b="1" i="0" sz="4000" u="none" cap="none" strike="noStrik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914400" y="2834640"/>
            <a:ext cx="7772400" cy="1508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ctr">
              <a:spcBef>
                <a:spcPts val="520"/>
              </a:spcBef>
              <a:buClr>
                <a:schemeClr val="accent2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ctr">
              <a:spcBef>
                <a:spcPts val="440"/>
              </a:spcBef>
              <a:buClr>
                <a:schemeClr val="accent3"/>
              </a:buClr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ctr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ctr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ctr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rbel"/>
              <a:buNone/>
            </a:pPr>
            <a:fld id="{00000000-1234-1234-1234-123412341234}" type="slidenum">
              <a:rPr b="0" i="0" lang="en-US" sz="120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C1EDFF"/>
              </a:buClr>
              <a:buFont typeface="Consolas"/>
              <a:buNone/>
              <a:defRPr b="0" i="0" sz="4000" u="none" cap="none" strike="noStrik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005" lvl="0" marL="411480" marR="0" rtl="0" algn="l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47573" lvl="1" marL="740664" marR="0" rtl="0" algn="l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93472" lvl="3" marL="1261872" marR="0" rtl="0" algn="l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rbel"/>
              <a:buNone/>
            </a:pPr>
            <a:fld id="{00000000-1234-1234-1234-123412341234}" type="slidenum">
              <a:rPr b="0" i="0" lang="en-US" sz="120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4694237" y="2209801"/>
            <a:ext cx="5851525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C1EDFF"/>
              </a:buClr>
              <a:buFont typeface="Consolas"/>
              <a:buNone/>
              <a:defRPr b="0" i="0" sz="4000" u="none" cap="none" strike="noStrik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617537" y="266701"/>
            <a:ext cx="5851525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005" lvl="0" marL="411480" marR="0" rtl="0" algn="l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3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47573" lvl="1" marL="740664" marR="0" rtl="0" algn="l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93472" lvl="3" marL="1261872" marR="0" rtl="0" algn="l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rbel"/>
              <a:buNone/>
            </a:pPr>
            <a:fld id="{00000000-1234-1234-1234-123412341234}" type="slidenum">
              <a:rPr b="0" i="0" lang="en-US" sz="120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C1EDFF"/>
              </a:buClr>
              <a:buFont typeface="Consolas"/>
              <a:buNone/>
              <a:defRPr b="0" i="0" sz="4000" u="none" cap="none" strike="noStrik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x="2514599" y="18415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005" lvl="0" marL="411480" marR="0" rtl="0" algn="l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3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47573" lvl="1" marL="740664" marR="0" rtl="0" algn="l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93472" lvl="3" marL="1261872" marR="0" rtl="0" algn="l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rbel"/>
              <a:buNone/>
            </a:pPr>
            <a:fld id="{00000000-1234-1234-1234-123412341234}" type="slidenum">
              <a:rPr b="0" i="0" lang="en-US" sz="120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85800" y="273050"/>
            <a:ext cx="822960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C1EDFF"/>
              </a:buClr>
              <a:buFont typeface="Consolas"/>
              <a:buNone/>
              <a:defRPr b="0" i="0" sz="3600" u="none" cap="none" strike="noStrik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1435100"/>
            <a:ext cx="25145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" lvl="0" marL="54864" marR="0" rtl="0" algn="l">
              <a:spcBef>
                <a:spcPts val="700"/>
              </a:spcBef>
              <a:buClr>
                <a:schemeClr val="lt2"/>
              </a:buClr>
              <a:buFont typeface="Noto Sans Symbols"/>
              <a:buNone/>
              <a:def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96164" lvl="1" marL="740664" marR="0" rtl="0" algn="l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34696" lvl="2" marL="996696" marR="0" rtl="0" algn="l">
              <a:spcBef>
                <a:spcPts val="200"/>
              </a:spcBef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33172" lvl="3" marL="1261872" marR="0" rtl="0" algn="l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11328" lvl="4" marL="1481328" marR="0" rtl="0" algn="l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3429000" y="1435100"/>
            <a:ext cx="5486399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940" lvl="0" marL="411480" marR="0" rtl="0" algn="l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36144" lvl="1" marL="740664" marR="0" rtl="0" algn="l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06172" lvl="3" marL="1261872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rbel"/>
              <a:buNone/>
            </a:pPr>
            <a:fld id="{00000000-1234-1234-1234-123412341234}" type="slidenum">
              <a:rPr b="0" i="0" lang="en-US" sz="120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C1EDFF"/>
              </a:buClr>
              <a:buFont typeface="Consolas"/>
              <a:buNone/>
              <a:defRPr b="0" i="0" sz="4000" u="none" cap="none" strike="noStrik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rbel"/>
              <a:buNone/>
            </a:pPr>
            <a:fld id="{00000000-1234-1234-1234-123412341234}" type="slidenum">
              <a:rPr b="0" i="0" lang="en-US" sz="120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0000"/>
            </a:gs>
            <a:gs pos="64999">
              <a:srgbClr val="000000"/>
            </a:gs>
            <a:gs pos="100000">
              <a:srgbClr val="5A77A9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7"/>
          <p:cNvSpPr txBox="1"/>
          <p:nvPr/>
        </p:nvSpPr>
        <p:spPr>
          <a:xfrm>
            <a:off x="309562" y="681037"/>
            <a:ext cx="46036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268287" y="681037"/>
            <a:ext cx="28575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249237" y="681037"/>
            <a:ext cx="9524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222250" y="681037"/>
            <a:ext cx="7937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255587" y="5046662"/>
            <a:ext cx="73025" cy="16922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255587" y="4797425"/>
            <a:ext cx="73025" cy="228600"/>
          </a:xfrm>
          <a:prstGeom prst="rect">
            <a:avLst/>
          </a:prstGeom>
          <a:solidFill>
            <a:srgbClr val="FEB80A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255587" y="4637087"/>
            <a:ext cx="73025" cy="1381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255587" y="4541837"/>
            <a:ext cx="73025" cy="746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C1EDFF"/>
              </a:buClr>
              <a:buFont typeface="Consolas"/>
              <a:buNone/>
              <a:defRPr b="0" i="0" sz="4000" u="none" cap="none" strike="noStrik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005" lvl="0" marL="411480" marR="0" rtl="0" algn="l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47573" lvl="1" marL="740664" marR="0" rtl="0" algn="l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93472" lvl="3" marL="1261872" marR="0" rtl="0" algn="l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rbel"/>
              <a:buNone/>
            </a:pPr>
            <a:fld id="{00000000-1234-1234-1234-123412341234}" type="slidenum">
              <a:rPr b="0" i="0" lang="en-US" sz="120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0000"/>
            </a:gs>
            <a:gs pos="64999">
              <a:srgbClr val="000000"/>
            </a:gs>
            <a:gs pos="100000">
              <a:srgbClr val="5A77A9"/>
            </a:gs>
          </a:gsLst>
          <a:lin ang="54000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255587" y="5046662"/>
            <a:ext cx="73025" cy="16922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255587" y="4797425"/>
            <a:ext cx="73025" cy="228600"/>
          </a:xfrm>
          <a:prstGeom prst="rect">
            <a:avLst/>
          </a:prstGeom>
          <a:solidFill>
            <a:srgbClr val="FEB80A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255587" y="4637087"/>
            <a:ext cx="73025" cy="1381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255587" y="4541837"/>
            <a:ext cx="73025" cy="746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309562" y="681037"/>
            <a:ext cx="46036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268287" y="681037"/>
            <a:ext cx="28575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249237" y="681037"/>
            <a:ext cx="9524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222250" y="681037"/>
            <a:ext cx="7937" cy="3651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C1EDFF"/>
              </a:buClr>
              <a:buFont typeface="Consolas"/>
              <a:buNone/>
              <a:defRPr b="0" i="0" sz="4000" u="none" cap="none" strike="noStrik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7005" lvl="0" marL="411480" marR="0" rtl="0" algn="l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147573" lvl="1" marL="740664" marR="0" rtl="0" algn="l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2296" lvl="2" marL="996696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93472" lvl="3" marL="1261872" marR="0" rtl="0" algn="l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4327" lvl="4" marL="1481328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97027" lvl="5" marL="1709928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5851" lvl="6" marL="1901951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7376" lvl="7" marL="2093976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orbel"/>
              <a:buNone/>
            </a:pPr>
            <a:fld id="{00000000-1234-1234-1234-123412341234}" type="slidenum">
              <a:rPr b="0" i="0" lang="en-US" sz="1200" u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69925" y="2743200"/>
            <a:ext cx="7950199" cy="160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91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COA Lab Project (2016-17) </a:t>
            </a:r>
            <a:b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LNMIIT, Jaipur</a:t>
            </a:r>
            <a:br>
              <a:rPr b="1" i="0" lang="en-US" sz="4000" u="none" cap="none" strike="noStrike">
                <a:solidFill>
                  <a:srgbClr val="C1EDFF"/>
                </a:solidFill>
                <a:latin typeface="Open Sans"/>
                <a:ea typeface="Open Sans"/>
                <a:cs typeface="Open Sans"/>
                <a:sym typeface="Open Sans"/>
              </a:rPr>
            </a:b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838200" y="838200"/>
            <a:ext cx="7772400" cy="1508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0057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4400">
                <a:latin typeface="Open Sans"/>
                <a:ea typeface="Open Sans"/>
                <a:cs typeface="Open Sans"/>
                <a:sym typeface="Open Sans"/>
              </a:rPr>
              <a:t>Digital Single Lens Reflex Camera (DSLR)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822325" y="4419600"/>
            <a:ext cx="7950199" cy="25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91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Ashish Karel </a:t>
            </a: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15UCS027</a:t>
            </a: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indent="0" lvl="0" marL="0" marR="91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Ayush Soral</a:t>
            </a: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(15UCS031</a:t>
            </a: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indent="0" lvl="0" marL="0" marR="91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itin Chaudhary</a:t>
            </a: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15UCS088</a:t>
            </a: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indent="0" lvl="0" marL="0" marR="91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Pradyumn Agrawal</a:t>
            </a: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15UCS096</a:t>
            </a:r>
            <a:r>
              <a:rPr b="0" i="0" lang="en-US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indent="0" lvl="0" marL="0" marR="91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b="0" i="0" lang="en-US" sz="4000" u="none" cap="none" strike="noStrik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Instruction Design II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7980" lvl="0" marL="411480" marR="0" rtl="0" algn="l">
              <a:spcBef>
                <a:spcPts val="0"/>
              </a:spcBef>
              <a:buClr>
                <a:schemeClr val="lt2"/>
              </a:buClr>
              <a:buSzPct val="95000"/>
              <a:buFont typeface="Noto Sans Symbols"/>
              <a:buNone/>
            </a:pPr>
            <a:r>
              <a:rPr lang="en-US"/>
              <a:t> 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x="638175" y="165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{A8EF35BD-3E7C-49F1-BF2E-B8C4CC981D03}</a:tableStyleId>
              </a:tblPr>
              <a:tblGrid>
                <a:gridCol w="2295525"/>
                <a:gridCol w="2009775"/>
                <a:gridCol w="2009775"/>
                <a:gridCol w="2009775"/>
              </a:tblGrid>
              <a:tr h="752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Name Of  Instruction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Binary Code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(8 bit)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Operand 1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Operand 2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GAL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0001 0000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XXXX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YYYY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MOV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0001 0001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XXXX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YYYY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SUB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0001 0010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XXXX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YYYY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ADD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0001 0011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XXXX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YYYY</a:t>
                      </a:r>
                    </a:p>
                  </a:txBody>
                  <a:tcPr marT="95250" marB="95250" marR="95250" marL="952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Instruction Design II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I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9525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{CBF9D53F-0362-4616-AC14-A18F160A7BA7}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Name Of  Instruction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Binary Code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(12 bit)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Operand 1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T="95250" marB="95250" marR="95250" marL="952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SHS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0001 0100  0000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ISO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0001 0100  0001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ZOM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0001 0100  0010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0001 0100  0011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APR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0001 0100  0100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SLT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0001 0100  0101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INC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0001 0100  0110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DEC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0001 0100  0111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JMP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Instruction Design IV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 </a:t>
            </a:r>
          </a:p>
        </p:txBody>
      </p:sp>
      <p:graphicFrame>
        <p:nvGraphicFramePr>
          <p:cNvPr id="149" name="Shape 149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{CBF9D53F-0362-4616-AC14-A18F160A7BA7}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Name Of  Instruction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Binary Code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(12 bit)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Operand 1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T="95250" marB="95250" marR="95250" marL="95250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JNQ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JEQ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0001 0100  1010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JLT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0001 0100  1011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JLE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0001 0100  1100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JGT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0001 0100  1101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JGE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0001 0100  1110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C1EEFF"/>
              </a:buClr>
              <a:buSzPct val="25000"/>
              <a:buFont typeface="Open Sans"/>
              <a:buNone/>
            </a:pPr>
            <a:r>
              <a:rPr lang="en-US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Instruction Design 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557625" y="186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{CBF9D53F-0362-4616-AC14-A18F160A7BA7}</a:tableStyleId>
              </a:tblPr>
              <a:tblGrid>
                <a:gridCol w="2828650"/>
                <a:gridCol w="2828650"/>
                <a:gridCol w="2828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Name Of Instruction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Escape Code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(12 bit)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Binary Code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HLT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0001 0100  1111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0000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FLS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0001 0100  1111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0001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CLP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0001 0100  1111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0010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MME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0001 0100  1111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0011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POW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3F3F3"/>
                          </a:solidFill>
                        </a:rPr>
                        <a:t>0001 0100  1111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600">
                          <a:solidFill>
                            <a:srgbClr val="FFFFFF"/>
                          </a:solidFill>
                        </a:rPr>
                        <a:t>0100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b="0" i="0" lang="en-US" sz="4000" u="none" cap="none" strike="noStrik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Instruction Types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Monadic Operation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Dyadic Operation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Arithmetic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Comparison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I/O Instruction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Data Transfer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Control Transfer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b="0" i="0" lang="en-US" sz="4000" u="none" cap="none" strike="noStrik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Data Types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SzPct val="100000"/>
            </a:pPr>
            <a:r>
              <a:rPr lang="en-US" sz="3600"/>
              <a:t>Signed Integer</a:t>
            </a:r>
          </a:p>
          <a:p>
            <a:pPr indent="-457200" lvl="0" marL="457200" marR="0" rtl="0" algn="l">
              <a:spcBef>
                <a:spcPts val="0"/>
              </a:spcBef>
              <a:buSzPct val="100000"/>
            </a:pPr>
            <a:r>
              <a:rPr lang="en-US" sz="3600"/>
              <a:t>Floating Point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b="0" i="0" lang="en-US" sz="4000" u="none" cap="none" strike="noStrik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Addressing Modes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Immediate Addressing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Register Addressing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b="0" i="0" lang="en-US" sz="4000" u="none" cap="none" strike="noStrik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Flow of Control Handling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lr>
                <a:srgbClr val="FFFFFF"/>
              </a:buClr>
            </a:pPr>
            <a:r>
              <a:rPr b="1" lang="en-US">
                <a:solidFill>
                  <a:srgbClr val="FFFFFF"/>
                </a:solidFill>
              </a:rPr>
              <a:t>We will initially store the all the settings of the camera in the memory cells and keep them updated with each new set of instructions.</a:t>
            </a:r>
          </a:p>
          <a:p>
            <a:pPr indent="-228600" lvl="0" marL="457200" marR="0" rtl="0" algn="l">
              <a:spcBef>
                <a:spcPts val="0"/>
              </a:spcBef>
              <a:buClr>
                <a:srgbClr val="FFFFFF"/>
              </a:buClr>
            </a:pPr>
            <a:r>
              <a:rPr b="1" lang="en-US">
                <a:solidFill>
                  <a:srgbClr val="FFFFFF"/>
                </a:solidFill>
              </a:rPr>
              <a:t>All the operations will be handled on these set of registers.</a:t>
            </a:r>
          </a:p>
          <a:p>
            <a:pPr indent="-228600" lvl="0" marL="457200" marR="0" rtl="0" algn="l">
              <a:spcBef>
                <a:spcPts val="0"/>
              </a:spcBef>
              <a:buClr>
                <a:srgbClr val="FFFFFF"/>
              </a:buClr>
            </a:pPr>
            <a:r>
              <a:rPr b="1" lang="en-US">
                <a:solidFill>
                  <a:srgbClr val="FFFFFF"/>
                </a:solidFill>
              </a:rPr>
              <a:t>Whole data is passed indirectly between these instructions.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subTitle"/>
          </p:nvPr>
        </p:nvSpPr>
        <p:spPr>
          <a:xfrm>
            <a:off x="914400" y="2835275"/>
            <a:ext cx="77724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0057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b="0" i="0" lang="en-US" sz="4000" u="none" cap="none" strike="noStrik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06400" lvl="0" marL="469900" rtl="0">
              <a:lnSpc>
                <a:spcPct val="120000"/>
              </a:lnSpc>
              <a:spcBef>
                <a:spcPts val="0"/>
              </a:spcBef>
              <a:buClr>
                <a:srgbClr val="D6ECFF"/>
              </a:buClr>
              <a:buSzPct val="93333"/>
              <a:buFont typeface="Arial"/>
              <a:buChar char="●"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are building an Instruction Set Architecture for a “DSLR Camera”. We can access the images kept in gallery and delete them.</a:t>
            </a:r>
          </a:p>
          <a:p>
            <a:pPr indent="-406400" lvl="0" marL="4699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93333"/>
              <a:buFont typeface="Arial"/>
              <a:buChar char="●"/>
            </a:pPr>
            <a:r>
              <a:rPr lang="en-US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 are developing it for a 16 - bit machine.</a:t>
            </a: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7980" lvl="0" marL="411480" marR="0" rtl="0" algn="l">
              <a:spcBef>
                <a:spcPts val="0"/>
              </a:spcBef>
              <a:buClr>
                <a:schemeClr val="lt2"/>
              </a:buClr>
              <a:buSzPct val="95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b="0" i="0" lang="en-US" sz="4000" u="none" cap="none" strike="noStrik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Functions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195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ISO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:- ISO sensitivity is a measure of the camera's ability to capture light.</a:t>
            </a:r>
          </a:p>
          <a:p>
            <a:pPr indent="-36195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Aperture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- Aperture controls the brightness of the image that passes through the lens and falls on the image sensor.</a:t>
            </a:r>
          </a:p>
          <a:p>
            <a:pPr indent="-36195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Shutter Speed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- Shutter speed is a measurement of the time the shutter is open.</a:t>
            </a:r>
          </a:p>
          <a:p>
            <a:pPr indent="-36195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Manual Focus 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- Manual Focus (MF) is the system that manually adjusts camera focus.</a:t>
            </a:r>
          </a:p>
          <a:p>
            <a:pPr indent="-36195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Flash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- Used in absence of light to brighten the object.</a:t>
            </a:r>
          </a:p>
          <a:p>
            <a:pPr indent="-36195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Movie Mode 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- Display the image on the screen live.</a:t>
            </a:r>
          </a:p>
          <a:p>
            <a:pPr indent="-36195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Gallery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- Display the images clicked by the camera.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b="0" i="0" lang="en-US" sz="4000" u="none" cap="none" strike="noStrik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Functions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195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Zoom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: - 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Zoom in/out the image.</a:t>
            </a:r>
          </a:p>
          <a:p>
            <a:pPr indent="-36195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Click Pic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- To take a picture.</a:t>
            </a:r>
          </a:p>
          <a:p>
            <a:pPr indent="-36195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Modes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- Various modes to automatically set few settings of camera according the mode. E.g. Panorama, Landscape, etc.</a:t>
            </a:r>
          </a:p>
          <a:p>
            <a:pPr indent="-361950" lvl="0" marL="457200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Power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- Switch On/Off the camera.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b="0" i="0" lang="en-US" sz="4000" u="none" cap="none" strike="noStrik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Memory Model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SzPct val="100000"/>
            </a:pPr>
            <a:r>
              <a:rPr lang="en-US" sz="3600"/>
              <a:t>Cell Size : 16 bits</a:t>
            </a:r>
          </a:p>
          <a:p>
            <a:pPr indent="-457200" lvl="0" marL="457200" marR="0" rtl="0" algn="l">
              <a:spcBef>
                <a:spcPts val="0"/>
              </a:spcBef>
              <a:buSzPct val="100000"/>
            </a:pPr>
            <a:r>
              <a:rPr lang="en-US" sz="3600"/>
              <a:t>Little Endian</a:t>
            </a:r>
          </a:p>
          <a:p>
            <a:pPr indent="-457200" lvl="0" marL="457200" marR="0" rtl="0" algn="l">
              <a:spcBef>
                <a:spcPts val="0"/>
              </a:spcBef>
              <a:buSzPct val="100000"/>
            </a:pPr>
            <a:r>
              <a:rPr lang="en-US" sz="3600"/>
              <a:t>Aligned Memory Instructions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b="0" i="0" lang="en-US" sz="4000" u="none" cap="none" strike="noStrik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Registers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We will be using General as well as Special Registers.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We are using </a:t>
            </a:r>
            <a:r>
              <a:rPr b="1" lang="en-US"/>
              <a:t>16 registers</a:t>
            </a:r>
            <a:r>
              <a:rPr lang="en-US"/>
              <a:t>.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rPr b="1" lang="en-US"/>
              <a:t>Special Purpose Registers :</a:t>
            </a:r>
          </a:p>
          <a:p>
            <a:pPr indent="457200" lvl="0" marL="457200" marR="0" rtl="0" algn="l">
              <a:spcBef>
                <a:spcPts val="0"/>
              </a:spcBef>
              <a:buNone/>
            </a:pPr>
            <a:r>
              <a:rPr lang="en-US"/>
              <a:t>Program Counter</a:t>
            </a:r>
          </a:p>
          <a:p>
            <a:pPr indent="457200" lvl="0" marL="457200" marR="0" rtl="0" algn="l">
              <a:spcBef>
                <a:spcPts val="0"/>
              </a:spcBef>
              <a:buNone/>
            </a:pPr>
            <a:r>
              <a:rPr lang="en-US"/>
              <a:t>Instruction Register</a:t>
            </a:r>
          </a:p>
          <a:p>
            <a:pPr indent="457200" lvl="0" marL="457200" marR="0" rtl="0" algn="l">
              <a:spcBef>
                <a:spcPts val="0"/>
              </a:spcBef>
              <a:buNone/>
            </a:pPr>
            <a:r>
              <a:rPr lang="en-US"/>
              <a:t>Flag Register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22200" y="1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EFF"/>
              </a:buClr>
              <a:buSzPct val="25000"/>
              <a:buFont typeface="Open Sans"/>
              <a:buNone/>
            </a:pPr>
            <a:r>
              <a:rPr b="0" i="0" lang="en-US" sz="4000" u="none" cap="none" strike="noStrike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Instruction Format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050" y="914400"/>
            <a:ext cx="7523099" cy="19783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556800" y="3625875"/>
            <a:ext cx="8487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493500" y="3026500"/>
            <a:ext cx="86142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b="1" lang="en-US" sz="2000">
                <a:solidFill>
                  <a:srgbClr val="FFFF00"/>
                </a:solidFill>
              </a:rPr>
              <a:t>Zero Operand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000">
                <a:solidFill>
                  <a:srgbClr val="FFFFFF"/>
                </a:solidFill>
              </a:rPr>
              <a:t>Halt HLT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000">
                <a:solidFill>
                  <a:srgbClr val="FFFFFF"/>
                </a:solidFill>
              </a:rPr>
              <a:t>Flash FLS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000">
                <a:solidFill>
                  <a:srgbClr val="FFFFFF"/>
                </a:solidFill>
              </a:rPr>
              <a:t>ClickPic CLP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000">
                <a:solidFill>
                  <a:srgbClr val="FFFFFF"/>
                </a:solidFill>
              </a:rPr>
              <a:t>MovieMode MME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000">
                <a:solidFill>
                  <a:srgbClr val="FFFFFF"/>
                </a:solidFill>
              </a:rPr>
              <a:t>Power POW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Instruction Format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00"/>
              </a:buClr>
              <a:buSzPct val="100000"/>
              <a:buFont typeface="Arial"/>
            </a:pPr>
            <a:r>
              <a:rPr b="1"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Single Operand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Shutter Speed SHS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ISO ISO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Zoom ZOM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Modes MOD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Aperture APR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Self - Timer SLT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buClr>
                <a:srgbClr val="FFFF00"/>
              </a:buClr>
              <a:buSzPct val="100000"/>
              <a:buFont typeface="Arial"/>
            </a:pPr>
            <a:r>
              <a:rPr b="1"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Double - Operand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Gallery GAL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>
              <a:spcBef>
                <a:spcPts val="0"/>
              </a:spcBef>
              <a:buClr>
                <a:srgbClr val="FFFF00"/>
              </a:buClr>
              <a:buSzPct val="100000"/>
              <a:buFont typeface="Arial"/>
            </a:pPr>
            <a:r>
              <a:rPr b="1" lang="en-US" sz="2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Triple - Operand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Manual - Focus MFS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914400" y="512762"/>
            <a:ext cx="7772400" cy="9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C1EEFF"/>
                </a:solidFill>
                <a:latin typeface="Open Sans"/>
                <a:ea typeface="Open Sans"/>
                <a:cs typeface="Open Sans"/>
                <a:sym typeface="Open Sans"/>
              </a:rPr>
              <a:t>Instruction Design I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   </a:t>
            </a:r>
          </a:p>
        </p:txBody>
      </p:sp>
      <p:graphicFrame>
        <p:nvGraphicFramePr>
          <p:cNvPr id="128" name="Shape 128"/>
          <p:cNvGraphicFramePr/>
          <p:nvPr/>
        </p:nvGraphicFramePr>
        <p:xfrm>
          <a:off x="9525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{CBF9D53F-0362-4616-AC14-A18F160A7BA7}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Name Of  Instruction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Binary Code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Operand 1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Operand 2</a:t>
                      </a:r>
                    </a:p>
                    <a:p>
                      <a:pPr lvl="0" rtl="0">
                        <a:lnSpc>
                          <a:spcPct val="12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T="95250" marB="95250" marR="95250" marL="95250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Operand 3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(4 bit)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MFS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0000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XXXX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YYYY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ZZZZ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Metro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tro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