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73" r:id="rId27"/>
  </p:sldIdLst>
  <p:sldSz cx="9144000" cy="6858000" type="screen4x3"/>
  <p:notesSz cx="6858000" cy="9144000"/>
  <p:embeddedFontLst>
    <p:embeddedFont>
      <p:font typeface="Corbel" panose="020B0503020204020204" pitchFamily="34" charset="0"/>
      <p:regular r:id="rId29"/>
      <p:bold r:id="rId30"/>
      <p:italic r:id="rId31"/>
      <p:boldItalic r:id="rId32"/>
    </p:embeddedFont>
    <p:embeddedFont>
      <p:font typeface="Open Sans" panose="020B060402020202020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F9D53F-0362-4616-AC14-A18F160A7BA7}">
  <a:tblStyle styleId="{CBF9D53F-0362-4616-AC14-A18F160A7BA7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8EF35BD-3E7C-49F1-BF2E-B8C4CC981D03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884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397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2274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9349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437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80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5919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914400" y="4343400"/>
            <a:ext cx="7772400" cy="1975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9144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="1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accent2"/>
              </a:buClr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ctr" rtl="0"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ctr" rtl="0">
              <a:spcBef>
                <a:spcPts val="440"/>
              </a:spcBef>
              <a:buClr>
                <a:schemeClr val="accent3"/>
              </a:buClr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ctr" rtl="0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ctr" rtl="0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ctr" rtl="0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ctr" rtl="0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rbel"/>
              <a:buNone/>
            </a:pPr>
            <a:fld id="{00000000-1234-1234-1234-123412341234}" type="slidenum">
              <a:rPr lang="en-US" sz="1200" b="0" i="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marR="0" lvl="0" indent="-167005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147573" algn="l" rtl="0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82296" algn="l" rtl="0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93472" algn="l" rtl="0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84327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rbel"/>
              <a:buNone/>
            </a:pPr>
            <a:fld id="{00000000-1234-1234-1234-123412341234}" type="slidenum">
              <a:rPr lang="en-US" sz="1200" b="0" i="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4694237" y="2209801"/>
            <a:ext cx="5851525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617537" y="266701"/>
            <a:ext cx="5851525" cy="58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marR="0" lvl="0" indent="-167005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3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147573" algn="l" rtl="0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82296" algn="l" rtl="0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93472" algn="l" rtl="0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84327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rbel"/>
              <a:buNone/>
            </a:pPr>
            <a:fld id="{00000000-1234-1234-1234-123412341234}" type="slidenum">
              <a:rPr lang="en-US" sz="1200" b="0" i="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2514599" y="18415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marR="0" lvl="0" indent="-167005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3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147573" algn="l" rtl="0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82296" algn="l" rtl="0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93472" algn="l" rtl="0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84327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rbel"/>
              <a:buNone/>
            </a:pPr>
            <a:fld id="{00000000-1234-1234-1234-123412341234}" type="slidenum">
              <a:rPr lang="en-US" sz="1200" b="0" i="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85800" y="273050"/>
            <a:ext cx="8229600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36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1435100"/>
            <a:ext cx="25145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864" marR="0" lvl="0" indent="-4064" algn="l" rtl="0">
              <a:spcBef>
                <a:spcPts val="700"/>
              </a:spcBef>
              <a:buClr>
                <a:schemeClr val="lt2"/>
              </a:buClr>
              <a:buFont typeface="Noto Sans Symbols"/>
              <a:buNone/>
              <a:def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296164" algn="l" rtl="0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234696" algn="l" rtl="0">
              <a:spcBef>
                <a:spcPts val="2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233172" algn="l" rtl="0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211328" algn="l" rtl="0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429000" y="1435100"/>
            <a:ext cx="54863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marR="0" lvl="0" indent="-154940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136144" algn="l" rtl="0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82296" algn="l" rtl="0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106172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84327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rbel"/>
              <a:buNone/>
            </a:pPr>
            <a:fld id="{00000000-1234-1234-1234-123412341234}" type="slidenum">
              <a:rPr lang="en-US" sz="1200" b="0" i="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rbel"/>
              <a:buNone/>
            </a:pPr>
            <a:fld id="{00000000-1234-1234-1234-123412341234}" type="slidenum">
              <a:rPr lang="en-US" sz="1200" b="0" i="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64999">
              <a:srgbClr val="000000"/>
            </a:gs>
            <a:gs pos="100000">
              <a:srgbClr val="5A77A9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309562" y="681037"/>
            <a:ext cx="46036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268287" y="681037"/>
            <a:ext cx="28575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249237" y="681037"/>
            <a:ext cx="9524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222250" y="681037"/>
            <a:ext cx="7937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255587" y="5046662"/>
            <a:ext cx="73025" cy="16922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255587" y="4797425"/>
            <a:ext cx="73025" cy="228600"/>
          </a:xfrm>
          <a:prstGeom prst="rect">
            <a:avLst/>
          </a:prstGeom>
          <a:solidFill>
            <a:srgbClr val="FEB80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255587" y="4637087"/>
            <a:ext cx="73025" cy="1381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255587" y="4541837"/>
            <a:ext cx="73025" cy="746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marR="0" lvl="0" indent="-167005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147573" algn="l" rtl="0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82296" algn="l" rtl="0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93472" algn="l" rtl="0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84327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rbel"/>
              <a:buNone/>
            </a:pPr>
            <a:fld id="{00000000-1234-1234-1234-123412341234}" type="slidenum">
              <a:rPr lang="en-US" sz="1200" b="0" i="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64999">
              <a:srgbClr val="000000"/>
            </a:gs>
            <a:gs pos="100000">
              <a:srgbClr val="5A77A9"/>
            </a:gs>
          </a:gsLst>
          <a:lin ang="54000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255587" y="5046662"/>
            <a:ext cx="73025" cy="16922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255587" y="4797425"/>
            <a:ext cx="73025" cy="228600"/>
          </a:xfrm>
          <a:prstGeom prst="rect">
            <a:avLst/>
          </a:prstGeom>
          <a:solidFill>
            <a:srgbClr val="FEB80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255587" y="4637087"/>
            <a:ext cx="73025" cy="1381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255587" y="4541837"/>
            <a:ext cx="73025" cy="746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309562" y="681037"/>
            <a:ext cx="46036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268287" y="681037"/>
            <a:ext cx="28575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249237" y="681037"/>
            <a:ext cx="9524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222250" y="681037"/>
            <a:ext cx="7937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marR="0" lvl="0" indent="-167005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147573" algn="l" rtl="0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82296" algn="l" rtl="0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93472" algn="l" rtl="0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84327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rbel"/>
              <a:buNone/>
            </a:pPr>
            <a:fld id="{00000000-1234-1234-1234-123412341234}" type="slidenum">
              <a:rPr lang="en-US" sz="1200" b="0" i="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669925" y="2743200"/>
            <a:ext cx="7950199" cy="16097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914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COA Lab Project (2016-17) </a:t>
            </a:r>
            <a:b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LNMIIT, Jaipur</a:t>
            </a:r>
            <a:br>
              <a:rPr lang="en-US" sz="4000" b="1" i="0" u="none" strike="noStrike" cap="none">
                <a:solidFill>
                  <a:srgbClr val="C1ED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4000" b="1" i="0" u="none" strike="noStrike" cap="none">
              <a:solidFill>
                <a:srgbClr val="C1ED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838200" y="838200"/>
            <a:ext cx="7772400" cy="1508124"/>
          </a:xfrm>
          <a:prstGeom prst="rect">
            <a:avLst/>
          </a:prstGeom>
          <a:noFill/>
          <a:ln>
            <a:noFill/>
          </a:ln>
        </p:spPr>
        <p:txBody>
          <a:bodyPr lIns="10057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4400">
                <a:latin typeface="Open Sans"/>
                <a:ea typeface="Open Sans"/>
                <a:cs typeface="Open Sans"/>
                <a:sym typeface="Open Sans"/>
              </a:rPr>
              <a:t>Digital Single Lens Reflex Camera (DSLR)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822325" y="4419600"/>
            <a:ext cx="7950199" cy="2524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914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Ashish Karel </a:t>
            </a: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15UCS027</a:t>
            </a: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0" marR="914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Ayush Soral</a:t>
            </a: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(15UCS031</a:t>
            </a: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0" marR="914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itin Chaudhary</a:t>
            </a: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15UCS088</a:t>
            </a: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0" marR="914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Pradyumn Agrawal</a:t>
            </a: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15UCS096</a:t>
            </a: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0" marR="914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lang="en-US" sz="4000" b="0" i="0" u="none" strike="noStrike" cap="non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Instruction Design II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0" indent="-347980" algn="l" rtl="0">
              <a:spcBef>
                <a:spcPts val="0"/>
              </a:spcBef>
              <a:buClr>
                <a:schemeClr val="lt2"/>
              </a:buClr>
              <a:buSzPct val="95000"/>
              <a:buFont typeface="Noto Sans Symbols"/>
              <a:buNone/>
            </a:pPr>
            <a:r>
              <a:rPr lang="en-US"/>
              <a:t> 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638175" y="1651000"/>
          <a:ext cx="8324850" cy="2791968"/>
        </p:xfrm>
        <a:graphic>
          <a:graphicData uri="http://schemas.openxmlformats.org/drawingml/2006/table">
            <a:tbl>
              <a:tblPr>
                <a:noFill/>
                <a:tableStyleId>{A8EF35BD-3E7C-49F1-BF2E-B8C4CC981D03}</a:tableStyleId>
              </a:tblPr>
              <a:tblGrid>
                <a:gridCol w="229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Name Of  Instruction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Binary Code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(8 bit)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Operand 1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Operand 2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GAL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0001 0000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XXXX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YYYY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MOV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0001 0001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XXXX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YYYY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SUB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0001 0010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XXXX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YYYY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ADD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0001 0011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XXXX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YYYY</a:t>
                      </a: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Instruction Design II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I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952500" y="1524000"/>
          <a:ext cx="7239000" cy="4821756"/>
        </p:xfrm>
        <a:graphic>
          <a:graphicData uri="http://schemas.openxmlformats.org/drawingml/2006/table">
            <a:tbl>
              <a:tblPr>
                <a:noFill/>
                <a:tableStyleId>{CBF9D53F-0362-4616-AC14-A18F160A7BA7}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Name Of  Instruction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Binary Code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(12 bit)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Operand 1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SHS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0001 0100  0000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ISO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0001 0100  0001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ZOM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0001 0100  0010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0001 0100  0011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APR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0001 0100  0100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SLT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0001 0100  0101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INC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0001 0100  0110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DEC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0001 0100  0111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JMP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Instruction Design IV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 </a:t>
            </a:r>
          </a:p>
        </p:txBody>
      </p:sp>
      <p:graphicFrame>
        <p:nvGraphicFramePr>
          <p:cNvPr id="149" name="Shape 149"/>
          <p:cNvGraphicFramePr/>
          <p:nvPr/>
        </p:nvGraphicFramePr>
        <p:xfrm>
          <a:off x="952500" y="1905000"/>
          <a:ext cx="7239000" cy="3528060"/>
        </p:xfrm>
        <a:graphic>
          <a:graphicData uri="http://schemas.openxmlformats.org/drawingml/2006/table">
            <a:tbl>
              <a:tblPr>
                <a:noFill/>
                <a:tableStyleId>{CBF9D53F-0362-4616-AC14-A18F160A7BA7}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Name Of  Instruction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Binary Code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(12 bit)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Operand 1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JNQ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0001 0100  1001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JEQ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0001 0100  1010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JLT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0001 0100  1011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JLE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JGT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0001 0100  1101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JGE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0001 0100  1110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C1EEFF"/>
              </a:buClr>
              <a:buSzPct val="25000"/>
              <a:buFont typeface="Open Sans"/>
              <a:buNone/>
            </a:pPr>
            <a:r>
              <a:rPr lang="en-US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Instruction Design V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557625" y="1864075"/>
          <a:ext cx="8485950" cy="2925900"/>
        </p:xfrm>
        <a:graphic>
          <a:graphicData uri="http://schemas.openxmlformats.org/drawingml/2006/table">
            <a:tbl>
              <a:tblPr>
                <a:noFill/>
                <a:tableStyleId>{CBF9D53F-0362-4616-AC14-A18F160A7BA7}</a:tableStyleId>
              </a:tblPr>
              <a:tblGrid>
                <a:gridCol w="28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Name Of Instruction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Escape Code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(12 bit)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Binary Code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HLT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0001 0100  1111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0000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FLS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0001 0100  1111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0001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CLP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0001 0100  1111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0010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MME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0001 0100  1111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0011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POW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0001 0100  1111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0100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lang="en-US" sz="4000" b="0" i="0" u="none" strike="noStrike" cap="non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Instruction Types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Monadic Operation</a:t>
            </a:r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Dyadic Operation</a:t>
            </a:r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Arithmetic</a:t>
            </a:r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Comparison</a:t>
            </a:r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I/O Instruction</a:t>
            </a:r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Data Transfer</a:t>
            </a:r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Control Transfer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lang="en-US" sz="4000" b="0" i="0" u="none" strike="noStrike" cap="non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Data Types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SzPct val="100000"/>
            </a:pPr>
            <a:r>
              <a:rPr lang="en-US" sz="3600"/>
              <a:t>Signed Integer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</a:pPr>
            <a:r>
              <a:rPr lang="en-US" sz="3600"/>
              <a:t>Floating Point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lang="en-US" sz="4000" b="0" i="0" u="none" strike="noStrike" cap="non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Addressing Modes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Immediate Addressing</a:t>
            </a:r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Register Addressing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lang="en-US" sz="4000" b="0" i="0" u="none" strike="noStrike" cap="none" dirty="0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Flow of Control Handling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 b="1" dirty="0">
                <a:solidFill>
                  <a:srgbClr val="FFFFFF"/>
                </a:solidFill>
              </a:rPr>
              <a:t>We will initially store the all the settings of the camera in the memory cells and keep them updated with each new set of instructions.</a:t>
            </a:r>
          </a:p>
          <a:p>
            <a:pPr marL="457200" marR="0" lvl="0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 b="1" dirty="0">
                <a:solidFill>
                  <a:srgbClr val="FFFFFF"/>
                </a:solidFill>
              </a:rPr>
              <a:t>All the operations will be handled on these set of registers.</a:t>
            </a:r>
          </a:p>
          <a:p>
            <a:pPr marL="457200" marR="0" lvl="0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 b="1" dirty="0">
                <a:solidFill>
                  <a:srgbClr val="FFFFFF"/>
                </a:solidFill>
              </a:rPr>
              <a:t>Whole data is passed indirectly between these instructions.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C1EEFF"/>
              </a:buClr>
              <a:buSzPct val="25000"/>
            </a:pPr>
            <a:r>
              <a:rPr lang="en-US" dirty="0">
                <a:solidFill>
                  <a:srgbClr val="C1EEFF"/>
                </a:solidFill>
                <a:latin typeface="Corbel" panose="020B0503020204020204" pitchFamily="34" charset="0"/>
                <a:ea typeface="Open Sans"/>
                <a:cs typeface="Open Sans"/>
                <a:sym typeface="Open Sans"/>
              </a:rPr>
              <a:t>Fetch Cycle</a:t>
            </a:r>
            <a:endParaRPr lang="en-US" sz="4000" u="none" strike="noStrike" cap="none" dirty="0">
              <a:solidFill>
                <a:srgbClr val="C1EEFF"/>
              </a:solidFill>
              <a:latin typeface="Corbel" panose="020B0503020204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/>
            <a:r>
              <a:rPr lang="en-IN" sz="3200" dirty="0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PC</a:t>
            </a:r>
            <a:r>
              <a:rPr lang="en-IN" sz="3200" baseline="-25000" dirty="0" err="1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out</a:t>
            </a:r>
            <a:r>
              <a:rPr lang="en-IN" sz="3200" dirty="0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, R=C , </a:t>
            </a:r>
            <a:r>
              <a:rPr lang="en-IN" sz="3200" dirty="0" err="1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MAR</a:t>
            </a:r>
            <a:r>
              <a:rPr lang="en-IN" sz="3200" baseline="-25000" dirty="0" err="1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in</a:t>
            </a:r>
            <a:r>
              <a:rPr lang="en-IN" sz="3200" baseline="-25000" dirty="0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, Read , </a:t>
            </a:r>
            <a:r>
              <a:rPr lang="en-IN" sz="3200" dirty="0" err="1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IncPC</a:t>
            </a:r>
            <a:endParaRPr lang="en-IN" sz="3200" dirty="0">
              <a:solidFill>
                <a:schemeClr val="bg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IN" sz="3200" dirty="0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WMFC</a:t>
            </a:r>
          </a:p>
          <a:p>
            <a:pPr marL="457200" indent="-457200"/>
            <a:r>
              <a:rPr lang="en-IN" sz="3200" dirty="0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MDR</a:t>
            </a:r>
            <a:r>
              <a:rPr lang="en-IN" sz="3200" baseline="-25000" dirty="0" err="1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outC</a:t>
            </a:r>
            <a:r>
              <a:rPr lang="en-IN" sz="3200" dirty="0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, R=C , </a:t>
            </a:r>
            <a:r>
              <a:rPr lang="en-IN" sz="3200" dirty="0" err="1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IR</a:t>
            </a:r>
            <a:r>
              <a:rPr lang="en-IN" sz="3200" baseline="-25000" dirty="0" err="1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in</a:t>
            </a:r>
            <a:endParaRPr lang="en-IN" sz="3200" dirty="0">
              <a:solidFill>
                <a:schemeClr val="bg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3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C1EEFF"/>
              </a:buClr>
              <a:buSzPct val="25000"/>
            </a:pPr>
            <a:r>
              <a:rPr lang="en-US" dirty="0" err="1">
                <a:solidFill>
                  <a:srgbClr val="C1EEFF"/>
                </a:solidFill>
                <a:latin typeface="Corbel" panose="020B0503020204020204" pitchFamily="34" charset="0"/>
                <a:ea typeface="Open Sans"/>
                <a:cs typeface="Open Sans"/>
                <a:sym typeface="Open Sans"/>
              </a:rPr>
              <a:t>Microroutines</a:t>
            </a:r>
            <a:endParaRPr lang="en-US" sz="4000" u="none" strike="noStrike" cap="none" dirty="0">
              <a:solidFill>
                <a:srgbClr val="C1EEFF"/>
              </a:solidFill>
              <a:latin typeface="Corbel" panose="020B0503020204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85750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Load R1, C (Immediate Value)</a:t>
            </a:r>
          </a:p>
          <a:p>
            <a:pPr marL="342900" indent="-342900"/>
            <a:r>
              <a:rPr lang="en-IN" sz="2400" dirty="0" err="1">
                <a:solidFill>
                  <a:schemeClr val="bg1"/>
                </a:solidFill>
                <a:latin typeface="Corbel" panose="020B0503020204020204" pitchFamily="34" charset="0"/>
              </a:rPr>
              <a:t>Immediate_Value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of </a:t>
            </a:r>
            <a:r>
              <a:rPr lang="en-IN" sz="2400" dirty="0" err="1">
                <a:solidFill>
                  <a:schemeClr val="bg1"/>
                </a:solidFill>
                <a:latin typeface="Corbel" panose="020B0503020204020204" pitchFamily="34" charset="0"/>
              </a:rPr>
              <a:t>IR</a:t>
            </a:r>
            <a:r>
              <a:rPr lang="en-IN" sz="2400" baseline="-25000" dirty="0" err="1">
                <a:solidFill>
                  <a:schemeClr val="bg1"/>
                </a:solidFill>
                <a:latin typeface="Corbel" panose="020B0503020204020204" pitchFamily="34" charset="0"/>
              </a:rPr>
              <a:t>outC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R=C, R1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in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End</a:t>
            </a:r>
          </a:p>
          <a:p>
            <a:pPr marL="342900" indent="-342900"/>
            <a:endParaRPr lang="en-IN" sz="2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indent="-342900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Add R4, R2</a:t>
            </a:r>
          </a:p>
          <a:p>
            <a:pPr marL="342900" indent="-342900"/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R4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outA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R2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outC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Select A , ADD , R6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in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</a:p>
          <a:p>
            <a:pPr marL="342900" indent="-342900"/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R6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outC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R=C , R4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in 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End </a:t>
            </a:r>
          </a:p>
          <a:p>
            <a:pPr marL="342900" indent="-342900"/>
            <a:endParaRPr lang="en-IN" sz="2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indent="-342900">
              <a:buFont typeface="Arial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  <a:latin typeface="Corbel" panose="020B0503020204020204" pitchFamily="34" charset="0"/>
              </a:rPr>
              <a:t>Mov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R1, R2</a:t>
            </a:r>
          </a:p>
          <a:p>
            <a:pPr marL="342900" indent="-342900"/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R2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outC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R=C , R1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in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End </a:t>
            </a:r>
          </a:p>
          <a:p>
            <a:pPr marL="457200" indent="-457200"/>
            <a:endParaRPr lang="en-IN" sz="2400" dirty="0">
              <a:solidFill>
                <a:schemeClr val="bg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6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lang="en-US" sz="4000" b="0" i="0" u="none" strike="noStrike" cap="non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69900" lvl="0" indent="-406400" rtl="0">
              <a:lnSpc>
                <a:spcPct val="120000"/>
              </a:lnSpc>
              <a:spcBef>
                <a:spcPts val="0"/>
              </a:spcBef>
              <a:buClr>
                <a:srgbClr val="D6ECFF"/>
              </a:buClr>
              <a:buSzPct val="93333"/>
              <a:buFont typeface="Arial"/>
              <a:buChar char="●"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are building an Instruction Set Architecture for a “DSLR Camera”. We can access the images kept in gallery and delete them.</a:t>
            </a:r>
          </a:p>
          <a:p>
            <a:pPr marL="469900" lvl="0" indent="-406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93333"/>
              <a:buFont typeface="Arial"/>
              <a:buChar char="●"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are developing it for a 16 - bit machine.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11480" marR="0" lvl="0" indent="-347980" algn="l" rtl="0">
              <a:spcBef>
                <a:spcPts val="0"/>
              </a:spcBef>
              <a:buClr>
                <a:schemeClr val="lt2"/>
              </a:buClr>
              <a:buSzPct val="950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C1EEFF"/>
              </a:buClr>
              <a:buSzPct val="25000"/>
            </a:pPr>
            <a:r>
              <a:rPr lang="en-US" dirty="0" err="1">
                <a:solidFill>
                  <a:srgbClr val="C1EEFF"/>
                </a:solidFill>
                <a:latin typeface="Corbel" panose="020B0503020204020204" pitchFamily="34" charset="0"/>
                <a:ea typeface="Open Sans"/>
                <a:cs typeface="Open Sans"/>
                <a:sym typeface="Open Sans"/>
              </a:rPr>
              <a:t>Microroutines</a:t>
            </a:r>
            <a:endParaRPr lang="en-US" sz="4000" u="none" strike="noStrike" cap="none" dirty="0">
              <a:solidFill>
                <a:srgbClr val="C1EEFF"/>
              </a:solidFill>
              <a:latin typeface="Corbel" panose="020B0503020204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Sub R4, R2</a:t>
            </a:r>
          </a:p>
          <a:p>
            <a:pPr marL="342900" indent="-342900"/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R4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outA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R2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outC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Select A , SUB , R6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in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</a:p>
          <a:p>
            <a:pPr marL="342900" indent="-342900"/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R6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outC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R=C , R4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in 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End  </a:t>
            </a:r>
          </a:p>
          <a:p>
            <a:pPr marL="342900" indent="-342900"/>
            <a:endParaRPr lang="en-IN" sz="2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indent="-342900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CMP R1, R2</a:t>
            </a:r>
          </a:p>
          <a:p>
            <a:pPr marL="342900" indent="-342900"/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R1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outA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R2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outC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Select A , SUB , R6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in 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End</a:t>
            </a:r>
          </a:p>
          <a:p>
            <a:pPr marL="342900" indent="-342900"/>
            <a:endParaRPr lang="en-IN" sz="2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indent="-342900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JMP R2</a:t>
            </a:r>
          </a:p>
          <a:p>
            <a:pPr marL="342900" indent="-342900"/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R2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</a:rPr>
              <a:t>outC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R=C , </a:t>
            </a:r>
            <a:r>
              <a:rPr lang="en-IN" sz="2400" dirty="0" err="1">
                <a:solidFill>
                  <a:schemeClr val="bg1"/>
                </a:solidFill>
                <a:latin typeface="Corbel" panose="020B0503020204020204" pitchFamily="34" charset="0"/>
              </a:rPr>
              <a:t>PC</a:t>
            </a:r>
            <a:r>
              <a:rPr lang="en-IN" sz="2400" baseline="-25000" dirty="0" err="1">
                <a:solidFill>
                  <a:schemeClr val="bg1"/>
                </a:solidFill>
                <a:latin typeface="Corbel" panose="020B0503020204020204" pitchFamily="34" charset="0"/>
              </a:rPr>
              <a:t>in</a:t>
            </a:r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 , END</a:t>
            </a:r>
          </a:p>
          <a:p>
            <a:pPr marL="457200" indent="-457200"/>
            <a:endParaRPr lang="en-IN" sz="2400" dirty="0">
              <a:solidFill>
                <a:schemeClr val="bg1"/>
              </a:solidFill>
              <a:latin typeface="Open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0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C1EEFF"/>
              </a:buClr>
              <a:buSzPct val="25000"/>
            </a:pPr>
            <a:r>
              <a:rPr lang="en-US" dirty="0">
                <a:latin typeface="Corbel" panose="020B0503020204020204" pitchFamily="34" charset="0"/>
                <a:sym typeface="Open Sans"/>
              </a:rPr>
              <a:t>Manual Focus MFS R1, R2, R3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/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IN, </a:t>
            </a:r>
            <a:r>
              <a:rPr lang="en-IN" sz="2400" dirty="0" err="1">
                <a:latin typeface="Corbel" panose="020B0503020204020204" pitchFamily="34" charset="0"/>
              </a:rPr>
              <a:t>MDR</a:t>
            </a:r>
            <a:r>
              <a:rPr lang="en-IN" sz="2400" baseline="-25000" dirty="0" err="1">
                <a:latin typeface="Corbel" panose="020B0503020204020204" pitchFamily="34" charset="0"/>
              </a:rPr>
              <a:t>outB</a:t>
            </a:r>
            <a:r>
              <a:rPr lang="en-IN" sz="2400" baseline="-25000" dirty="0">
                <a:latin typeface="Corbel" panose="020B0503020204020204" pitchFamily="34" charset="0"/>
              </a:rPr>
              <a:t>, </a:t>
            </a:r>
            <a:r>
              <a:rPr lang="en-IN" sz="2400" dirty="0">
                <a:latin typeface="Corbel" panose="020B0503020204020204" pitchFamily="34" charset="0"/>
              </a:rPr>
              <a:t>R = B, R1</a:t>
            </a:r>
            <a:r>
              <a:rPr lang="en-IN" sz="2400" baseline="-25000" dirty="0">
                <a:latin typeface="Corbel" panose="020B0503020204020204" pitchFamily="34" charset="0"/>
              </a:rPr>
              <a:t>in</a:t>
            </a:r>
          </a:p>
          <a:p>
            <a:pPr marL="457200" indent="-457200"/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IN, </a:t>
            </a:r>
            <a:r>
              <a:rPr lang="en-IN" sz="2400" dirty="0" err="1">
                <a:latin typeface="Corbel" panose="020B0503020204020204" pitchFamily="34" charset="0"/>
              </a:rPr>
              <a:t>MDR</a:t>
            </a:r>
            <a:r>
              <a:rPr lang="en-IN" sz="2400" baseline="-25000" dirty="0" err="1">
                <a:latin typeface="Corbel" panose="020B0503020204020204" pitchFamily="34" charset="0"/>
              </a:rPr>
              <a:t>outB</a:t>
            </a:r>
            <a:r>
              <a:rPr lang="en-IN" sz="2400" baseline="-25000" dirty="0">
                <a:latin typeface="Corbel" panose="020B0503020204020204" pitchFamily="34" charset="0"/>
              </a:rPr>
              <a:t>, </a:t>
            </a:r>
            <a:r>
              <a:rPr lang="en-IN" sz="2400" dirty="0">
                <a:latin typeface="Corbel" panose="020B0503020204020204" pitchFamily="34" charset="0"/>
              </a:rPr>
              <a:t>R = B, R2</a:t>
            </a:r>
            <a:r>
              <a:rPr lang="en-IN" sz="2400" baseline="-25000" dirty="0">
                <a:latin typeface="Corbel" panose="020B0503020204020204" pitchFamily="34" charset="0"/>
              </a:rPr>
              <a:t>in</a:t>
            </a:r>
          </a:p>
          <a:p>
            <a:pPr marL="457200" indent="-457200"/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IN, </a:t>
            </a:r>
            <a:r>
              <a:rPr lang="en-IN" sz="2400" dirty="0" err="1">
                <a:latin typeface="Corbel" panose="020B0503020204020204" pitchFamily="34" charset="0"/>
              </a:rPr>
              <a:t>MDR</a:t>
            </a:r>
            <a:r>
              <a:rPr lang="en-IN" sz="2400" baseline="-25000" dirty="0" err="1">
                <a:latin typeface="Corbel" panose="020B0503020204020204" pitchFamily="34" charset="0"/>
              </a:rPr>
              <a:t>outB</a:t>
            </a:r>
            <a:r>
              <a:rPr lang="en-IN" sz="2400" baseline="-25000" dirty="0">
                <a:latin typeface="Corbel" panose="020B0503020204020204" pitchFamily="34" charset="0"/>
              </a:rPr>
              <a:t>, </a:t>
            </a:r>
            <a:r>
              <a:rPr lang="en-IN" sz="2400" dirty="0">
                <a:latin typeface="Corbel" panose="020B0503020204020204" pitchFamily="34" charset="0"/>
              </a:rPr>
              <a:t>R = B, R3</a:t>
            </a:r>
            <a:r>
              <a:rPr lang="en-IN" sz="2400" baseline="-25000" dirty="0">
                <a:latin typeface="Corbel" panose="020B0503020204020204" pitchFamily="34" charset="0"/>
              </a:rPr>
              <a:t>in</a:t>
            </a:r>
          </a:p>
          <a:p>
            <a:pPr marL="457200" indent="-457200"/>
            <a:r>
              <a:rPr lang="en-IN" sz="2400" dirty="0">
                <a:latin typeface="Corbel" panose="020B0503020204020204" pitchFamily="34" charset="0"/>
              </a:rPr>
              <a:t>MFS</a:t>
            </a:r>
          </a:p>
          <a:p>
            <a:pPr marL="457200" indent="-457200"/>
            <a:r>
              <a:rPr lang="en-IN" sz="2400" dirty="0">
                <a:latin typeface="Corbel" panose="020B0503020204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217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C1EEFF"/>
              </a:buClr>
              <a:buSzPct val="25000"/>
            </a:pPr>
            <a:r>
              <a:rPr lang="en-US" sz="3600" u="none" strike="noStrike" cap="none" dirty="0">
                <a:solidFill>
                  <a:srgbClr val="C1EEFF"/>
                </a:solidFill>
                <a:latin typeface="Corbel" panose="020B0503020204020204" pitchFamily="34" charset="0"/>
                <a:ea typeface="Open Sans"/>
                <a:cs typeface="Open Sans"/>
                <a:sym typeface="Open Sans"/>
              </a:rPr>
              <a:t>Gallery GAL @R1, R2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/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IN, </a:t>
            </a:r>
            <a:r>
              <a:rPr lang="en-IN" sz="2400" dirty="0" err="1">
                <a:latin typeface="Corbel" panose="020B0503020204020204" pitchFamily="34" charset="0"/>
              </a:rPr>
              <a:t>MDR</a:t>
            </a:r>
            <a:r>
              <a:rPr lang="en-IN" sz="2400" baseline="-25000" dirty="0" err="1">
                <a:latin typeface="Corbel" panose="020B0503020204020204" pitchFamily="34" charset="0"/>
              </a:rPr>
              <a:t>outB</a:t>
            </a:r>
            <a:r>
              <a:rPr lang="en-IN" sz="2400" baseline="-25000" dirty="0">
                <a:latin typeface="Corbel" panose="020B0503020204020204" pitchFamily="34" charset="0"/>
              </a:rPr>
              <a:t>, </a:t>
            </a:r>
            <a:r>
              <a:rPr lang="en-IN" sz="2400" dirty="0">
                <a:latin typeface="Corbel" panose="020B0503020204020204" pitchFamily="34" charset="0"/>
              </a:rPr>
              <a:t>R = B, R1</a:t>
            </a:r>
            <a:r>
              <a:rPr lang="en-IN" sz="2400" baseline="-25000" dirty="0">
                <a:latin typeface="Corbel" panose="020B0503020204020204" pitchFamily="34" charset="0"/>
              </a:rPr>
              <a:t>in</a:t>
            </a:r>
          </a:p>
          <a:p>
            <a:pPr marL="457200" indent="-457200"/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IN, </a:t>
            </a:r>
            <a:r>
              <a:rPr lang="en-IN" sz="2400" dirty="0" err="1">
                <a:latin typeface="Corbel" panose="020B0503020204020204" pitchFamily="34" charset="0"/>
              </a:rPr>
              <a:t>MDR</a:t>
            </a:r>
            <a:r>
              <a:rPr lang="en-IN" sz="2400" baseline="-25000" dirty="0" err="1">
                <a:latin typeface="Corbel" panose="020B0503020204020204" pitchFamily="34" charset="0"/>
              </a:rPr>
              <a:t>outB</a:t>
            </a:r>
            <a:r>
              <a:rPr lang="en-IN" sz="2400" baseline="-25000" dirty="0">
                <a:latin typeface="Corbel" panose="020B0503020204020204" pitchFamily="34" charset="0"/>
              </a:rPr>
              <a:t>, </a:t>
            </a:r>
            <a:r>
              <a:rPr lang="en-IN" sz="2400" dirty="0">
                <a:latin typeface="Corbel" panose="020B0503020204020204" pitchFamily="34" charset="0"/>
              </a:rPr>
              <a:t>R = B, R2</a:t>
            </a:r>
            <a:r>
              <a:rPr lang="en-IN" sz="2400" baseline="-25000" dirty="0">
                <a:latin typeface="Corbel" panose="020B0503020204020204" pitchFamily="34" charset="0"/>
              </a:rPr>
              <a:t>in</a:t>
            </a:r>
          </a:p>
          <a:p>
            <a:pPr marL="457200" indent="-457200"/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R1</a:t>
            </a:r>
            <a:r>
              <a:rPr lang="en-IN" sz="2400" baseline="-25000" dirty="0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out,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MAR</a:t>
            </a:r>
            <a:r>
              <a:rPr lang="en-IN" sz="2400" baseline="-25000" dirty="0" err="1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in</a:t>
            </a:r>
            <a:r>
              <a:rPr lang="en-IN" sz="2400" dirty="0">
                <a:latin typeface="Corbel" panose="020B0503020204020204" pitchFamily="34" charset="0"/>
              </a:rPr>
              <a:t>, READ, WMFC</a:t>
            </a:r>
          </a:p>
          <a:p>
            <a:pPr marL="457200" indent="-457200"/>
            <a:r>
              <a:rPr lang="en-IN" sz="2400" dirty="0" err="1">
                <a:latin typeface="Corbel" panose="020B0503020204020204" pitchFamily="34" charset="0"/>
              </a:rPr>
              <a:t>MDR</a:t>
            </a:r>
            <a:r>
              <a:rPr lang="en-IN" sz="2400" baseline="-25000" dirty="0" err="1">
                <a:latin typeface="Corbel" panose="020B0503020204020204" pitchFamily="34" charset="0"/>
              </a:rPr>
              <a:t>outB</a:t>
            </a:r>
            <a:r>
              <a:rPr lang="en-IN" sz="2400" dirty="0">
                <a:latin typeface="Corbel" panose="020B0503020204020204" pitchFamily="34" charset="0"/>
              </a:rPr>
              <a:t> , R = B, </a:t>
            </a:r>
            <a:r>
              <a:rPr lang="en-IN" sz="2400" dirty="0" err="1">
                <a:latin typeface="Corbel" panose="020B0503020204020204" pitchFamily="34" charset="0"/>
              </a:rPr>
              <a:t>FILE</a:t>
            </a:r>
            <a:r>
              <a:rPr lang="en-IN" sz="2400" baseline="-25000" dirty="0" err="1">
                <a:latin typeface="Corbel" panose="020B0503020204020204" pitchFamily="34" charset="0"/>
              </a:rPr>
              <a:t>in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</a:p>
          <a:p>
            <a:pPr marL="457200" indent="-457200"/>
            <a:r>
              <a:rPr lang="en-IN" sz="2400" dirty="0">
                <a:latin typeface="Corbel" panose="020B0503020204020204" pitchFamily="34" charset="0"/>
              </a:rPr>
              <a:t>R2</a:t>
            </a:r>
            <a:r>
              <a:rPr lang="en-IN" sz="2400" baseline="-25000" dirty="0">
                <a:latin typeface="Corbel" panose="020B0503020204020204" pitchFamily="34" charset="0"/>
              </a:rPr>
              <a:t>outA</a:t>
            </a:r>
            <a:r>
              <a:rPr lang="en-IN" sz="2400" dirty="0">
                <a:latin typeface="Corbel" panose="020B0503020204020204" pitchFamily="34" charset="0"/>
              </a:rPr>
              <a:t> , ONE, Select A , SUB , R6</a:t>
            </a:r>
            <a:r>
              <a:rPr lang="en-IN" sz="2400" baseline="-25000" dirty="0">
                <a:latin typeface="Corbel" panose="020B0503020204020204" pitchFamily="34" charset="0"/>
              </a:rPr>
              <a:t>in</a:t>
            </a:r>
          </a:p>
          <a:p>
            <a:pPr marL="457200" indent="-457200"/>
            <a:r>
              <a:rPr lang="en-IN" sz="2400" dirty="0">
                <a:latin typeface="Corbel" panose="020B0503020204020204" pitchFamily="34" charset="0"/>
              </a:rPr>
              <a:t>VEDEL</a:t>
            </a:r>
          </a:p>
          <a:p>
            <a:pPr marL="457200" indent="-457200"/>
            <a:r>
              <a:rPr lang="en-IN" sz="2400" dirty="0">
                <a:latin typeface="Corbel" panose="020B0503020204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6110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C1EEFF"/>
              </a:buClr>
              <a:buSzPct val="25000"/>
            </a:pPr>
            <a:r>
              <a:rPr lang="en-US" sz="3600" b="0" i="0" u="none" strike="noStrike" cap="none" dirty="0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SHS R1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/>
            <a:r>
              <a:rPr lang="en-IN" sz="2400" dirty="0">
                <a:solidFill>
                  <a:schemeClr val="bg1"/>
                </a:solidFill>
                <a:latin typeface="Open Sans"/>
                <a:cs typeface="Times New Roman" panose="02020603050405020304" pitchFamily="18" charset="0"/>
              </a:rPr>
              <a:t>IN, </a:t>
            </a:r>
            <a:r>
              <a:rPr lang="en-IN" sz="2400" dirty="0" err="1"/>
              <a:t>MDR</a:t>
            </a:r>
            <a:r>
              <a:rPr lang="en-IN" sz="2400" baseline="-25000" dirty="0" err="1"/>
              <a:t>outB</a:t>
            </a:r>
            <a:r>
              <a:rPr lang="en-IN" sz="2400" baseline="-25000" dirty="0"/>
              <a:t>, </a:t>
            </a:r>
            <a:r>
              <a:rPr lang="en-IN" sz="2400" dirty="0"/>
              <a:t>R = B, </a:t>
            </a:r>
            <a:r>
              <a:rPr lang="en-IN" sz="2400" dirty="0" err="1"/>
              <a:t>SPEED</a:t>
            </a:r>
            <a:r>
              <a:rPr lang="en-IN" sz="2400" baseline="-25000" dirty="0" err="1"/>
              <a:t>in</a:t>
            </a:r>
            <a:endParaRPr lang="en-IN" sz="2400" baseline="-25000" dirty="0"/>
          </a:p>
          <a:p>
            <a:pPr marL="457200" indent="-457200"/>
            <a:r>
              <a:rPr lang="en-IN" dirty="0"/>
              <a:t>SHUTTER</a:t>
            </a:r>
          </a:p>
          <a:p>
            <a:pPr marL="457200" indent="-457200"/>
            <a:r>
              <a:rPr lang="en-I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3262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C1EEFF"/>
              </a:buClr>
              <a:buSzPct val="25000"/>
            </a:pPr>
            <a:r>
              <a:rPr lang="en-US" sz="3600" b="0" i="0" u="none" strike="noStrike" cap="none" dirty="0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ISO R1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/>
            <a:r>
              <a:rPr lang="en-IN" sz="2400" dirty="0">
                <a:solidFill>
                  <a:schemeClr val="bg1"/>
                </a:solidFill>
                <a:latin typeface="Open Sans"/>
                <a:cs typeface="Times New Roman" panose="02020603050405020304" pitchFamily="18" charset="0"/>
              </a:rPr>
              <a:t>IN, </a:t>
            </a:r>
            <a:r>
              <a:rPr lang="en-IN" sz="2400" dirty="0" err="1"/>
              <a:t>MDR</a:t>
            </a:r>
            <a:r>
              <a:rPr lang="en-IN" sz="2400" baseline="-25000" dirty="0" err="1"/>
              <a:t>outB</a:t>
            </a:r>
            <a:r>
              <a:rPr lang="en-IN" sz="2400" baseline="-25000" dirty="0"/>
              <a:t>, </a:t>
            </a:r>
            <a:r>
              <a:rPr lang="en-IN" sz="2400" dirty="0"/>
              <a:t>R = B, </a:t>
            </a:r>
            <a:r>
              <a:rPr lang="en-IN" sz="2400" dirty="0" err="1"/>
              <a:t>QUAL</a:t>
            </a:r>
            <a:r>
              <a:rPr lang="en-IN" sz="2400" baseline="-25000" dirty="0" err="1"/>
              <a:t>in</a:t>
            </a:r>
            <a:endParaRPr lang="en-IN" sz="2400" baseline="-25000" dirty="0"/>
          </a:p>
          <a:p>
            <a:pPr marL="457200" indent="-457200"/>
            <a:r>
              <a:rPr lang="en-IN" dirty="0"/>
              <a:t>ISO</a:t>
            </a:r>
          </a:p>
          <a:p>
            <a:pPr marL="457200" indent="-457200"/>
            <a:r>
              <a:rPr lang="en-I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47828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subTitle" idx="1"/>
          </p:nvPr>
        </p:nvSpPr>
        <p:spPr>
          <a:xfrm>
            <a:off x="914400" y="2835275"/>
            <a:ext cx="7772400" cy="1508100"/>
          </a:xfrm>
          <a:prstGeom prst="rect">
            <a:avLst/>
          </a:prstGeom>
          <a:noFill/>
          <a:ln>
            <a:noFill/>
          </a:ln>
        </p:spPr>
        <p:txBody>
          <a:bodyPr lIns="10057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lang="en-US" sz="4000" b="0" i="0" u="none" strike="noStrike" cap="non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Functions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6195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1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ISO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:- ISO sensitivity is a measure of the camera's ability to capture light.</a:t>
            </a:r>
          </a:p>
          <a:p>
            <a:pPr marL="457200" lvl="0" indent="-36195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1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Aperture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- Aperture controls the brightness of the image that passes through the lens and falls on the image sensor.</a:t>
            </a:r>
          </a:p>
          <a:p>
            <a:pPr marL="457200" lvl="0" indent="-36195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1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Shutter Speed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- Shutter speed is a measurement of the time the shutter is open.</a:t>
            </a:r>
          </a:p>
          <a:p>
            <a:pPr marL="457200" lvl="0" indent="-36195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1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Manual Focus 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- Manual Focus (MF) is the system that manually adjusts camera focus.</a:t>
            </a:r>
          </a:p>
          <a:p>
            <a:pPr marL="457200" lvl="0" indent="-36195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1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Flash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- Used in absence of light to brighten the object.</a:t>
            </a:r>
          </a:p>
          <a:p>
            <a:pPr marL="457200" lvl="0" indent="-36195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1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Movie Mode 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- Display the image on the screen live.</a:t>
            </a:r>
          </a:p>
          <a:p>
            <a:pPr marL="457200" lvl="0" indent="-36195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1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Gallery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- Display the images clicked by the camera.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lang="en-US" sz="4000" b="0" i="0" u="none" strike="noStrike" cap="non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Functions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6195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1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Zoom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: - 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Zoom in/out the image.</a:t>
            </a:r>
          </a:p>
          <a:p>
            <a:pPr marL="457200" lvl="0" indent="-36195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1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Click Pic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- To take a picture.</a:t>
            </a:r>
          </a:p>
          <a:p>
            <a:pPr marL="457200" lvl="0" indent="-36195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1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Modes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- Various modes to automatically set few settings of camera according the mode. E.g. Panorama, Landscape, etc.</a:t>
            </a:r>
          </a:p>
          <a:p>
            <a:pPr marL="457200" lvl="0" indent="-36195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1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- Switch On/Off the camera.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lang="en-US" sz="4000" b="0" i="0" u="none" strike="noStrike" cap="non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Memory Model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SzPct val="100000"/>
            </a:pPr>
            <a:r>
              <a:rPr lang="en-US" sz="3600"/>
              <a:t>Cell Size : 16 bits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</a:pPr>
            <a:r>
              <a:rPr lang="en-US" sz="3600"/>
              <a:t>Little Endian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</a:pPr>
            <a:r>
              <a:rPr lang="en-US" sz="3600"/>
              <a:t>Aligned Memory Instructions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lang="en-US" sz="4000" b="0" i="0" u="none" strike="noStrike" cap="non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Registers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We will be using General as well as Special Registers.</a:t>
            </a:r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We are using </a:t>
            </a:r>
            <a:r>
              <a:rPr lang="en-US" b="1"/>
              <a:t>16 registers</a:t>
            </a:r>
            <a:r>
              <a:rPr lang="en-US"/>
              <a:t>.</a:t>
            </a:r>
          </a:p>
          <a:p>
            <a:pPr marL="457200" marR="0" lvl="0" indent="-228600" algn="l" rtl="0">
              <a:spcBef>
                <a:spcPts val="0"/>
              </a:spcBef>
            </a:pPr>
            <a:r>
              <a:rPr lang="en-US" b="1"/>
              <a:t>Special Purpose Registers :</a:t>
            </a:r>
          </a:p>
          <a:p>
            <a:pPr marL="457200" marR="0" lvl="0" indent="457200" algn="l" rtl="0">
              <a:spcBef>
                <a:spcPts val="0"/>
              </a:spcBef>
              <a:buNone/>
            </a:pPr>
            <a:r>
              <a:rPr lang="en-US"/>
              <a:t>Program Counter</a:t>
            </a:r>
          </a:p>
          <a:p>
            <a:pPr marL="457200" marR="0" lvl="0" indent="457200" algn="l" rtl="0">
              <a:spcBef>
                <a:spcPts val="0"/>
              </a:spcBef>
              <a:buNone/>
            </a:pPr>
            <a:r>
              <a:rPr lang="en-US"/>
              <a:t>Instruction Register</a:t>
            </a:r>
          </a:p>
          <a:p>
            <a:pPr marL="457200" marR="0" lvl="0" indent="457200" algn="l" rtl="0">
              <a:spcBef>
                <a:spcPts val="0"/>
              </a:spcBef>
              <a:buNone/>
            </a:pPr>
            <a:r>
              <a:rPr lang="en-US"/>
              <a:t>Flag Register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22200" y="1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lang="en-US" sz="4000" b="0" i="0" u="none" strike="noStrike" cap="non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Instruction Format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050" y="914400"/>
            <a:ext cx="7523099" cy="19783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556800" y="3625875"/>
            <a:ext cx="8487600" cy="28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493500" y="3026500"/>
            <a:ext cx="8614200" cy="32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-US" sz="2000" b="1">
                <a:solidFill>
                  <a:srgbClr val="FFFF00"/>
                </a:solidFill>
              </a:rPr>
              <a:t>Zero Operand</a:t>
            </a:r>
          </a:p>
          <a:p>
            <a:pPr marL="457200" lvl="0" indent="-3556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000">
                <a:solidFill>
                  <a:srgbClr val="FFFFFF"/>
                </a:solidFill>
              </a:rPr>
              <a:t>Halt HLT</a:t>
            </a:r>
          </a:p>
          <a:p>
            <a:pPr marL="457200" lvl="0" indent="-3556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000">
                <a:solidFill>
                  <a:srgbClr val="FFFFFF"/>
                </a:solidFill>
              </a:rPr>
              <a:t>Flash FLS</a:t>
            </a:r>
          </a:p>
          <a:p>
            <a:pPr marL="457200" lvl="0" indent="-3556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000">
                <a:solidFill>
                  <a:srgbClr val="FFFFFF"/>
                </a:solidFill>
              </a:rPr>
              <a:t>ClickPic CLP</a:t>
            </a:r>
          </a:p>
          <a:p>
            <a:pPr marL="457200" lvl="0" indent="-3556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000">
                <a:solidFill>
                  <a:srgbClr val="FFFFFF"/>
                </a:solidFill>
              </a:rPr>
              <a:t>MovieMode MME</a:t>
            </a:r>
          </a:p>
          <a:p>
            <a:pPr marL="457200" lvl="0" indent="-3556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000">
                <a:solidFill>
                  <a:srgbClr val="FFFFFF"/>
                </a:solidFill>
              </a:rPr>
              <a:t>Power POW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Instruction Format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FFFF00"/>
              </a:buClr>
              <a:buSzPct val="100000"/>
              <a:buFont typeface="Arial"/>
            </a:pPr>
            <a:r>
              <a:rPr lang="en-US" sz="2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Single Operand</a:t>
            </a:r>
          </a:p>
          <a:p>
            <a:pPr marL="457200" lvl="0" indent="-3556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Shutter Speed SHS</a:t>
            </a:r>
          </a:p>
          <a:p>
            <a:pPr marL="457200" lvl="0" indent="-3556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ISO ISO</a:t>
            </a:r>
          </a:p>
          <a:p>
            <a:pPr marL="457200" lvl="0" indent="-3556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Zoom ZOM</a:t>
            </a:r>
          </a:p>
          <a:p>
            <a:pPr marL="457200" lvl="0" indent="-3556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Modes MOD</a:t>
            </a:r>
          </a:p>
          <a:p>
            <a:pPr marL="457200" lvl="0" indent="-3556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Aperture APR</a:t>
            </a:r>
          </a:p>
          <a:p>
            <a:pPr marL="457200" lvl="0" indent="-3556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Self - Timer SLT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rtl="0">
              <a:spcBef>
                <a:spcPts val="0"/>
              </a:spcBef>
              <a:buClr>
                <a:srgbClr val="FFFF00"/>
              </a:buClr>
              <a:buSzPct val="100000"/>
              <a:buFont typeface="Arial"/>
            </a:pPr>
            <a:r>
              <a:rPr lang="en-US" sz="2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Double - Operand</a:t>
            </a:r>
          </a:p>
          <a:p>
            <a:pPr marL="457200" lvl="0" indent="-3556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Gallery GAL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rtl="0">
              <a:spcBef>
                <a:spcPts val="0"/>
              </a:spcBef>
              <a:buClr>
                <a:srgbClr val="FFFF00"/>
              </a:buClr>
              <a:buSzPct val="100000"/>
              <a:buFont typeface="Arial"/>
            </a:pPr>
            <a:r>
              <a:rPr lang="en-US" sz="2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Triple - Operand</a:t>
            </a:r>
          </a:p>
          <a:p>
            <a:pPr marL="457200" lvl="0" indent="-3556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Manual - Focus MFS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Instruction Design I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   </a:t>
            </a:r>
          </a:p>
        </p:txBody>
      </p:sp>
      <p:graphicFrame>
        <p:nvGraphicFramePr>
          <p:cNvPr id="128" name="Shape 128"/>
          <p:cNvGraphicFramePr/>
          <p:nvPr/>
        </p:nvGraphicFramePr>
        <p:xfrm>
          <a:off x="952500" y="3048000"/>
          <a:ext cx="7239000" cy="1245078"/>
        </p:xfrm>
        <a:graphic>
          <a:graphicData uri="http://schemas.openxmlformats.org/drawingml/2006/table">
            <a:tbl>
              <a:tblPr>
                <a:noFill/>
                <a:tableStyleId>{CBF9D53F-0362-4616-AC14-A18F160A7BA7}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Name Of  Instruction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Binary Code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Operand 1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Operand 2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Operand 3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MFS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YYYY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ZZZZ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Metro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886</Words>
  <Application>Microsoft Office PowerPoint</Application>
  <PresentationFormat>On-screen Show (4:3)</PresentationFormat>
  <Paragraphs>241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Corbel</vt:lpstr>
      <vt:lpstr>Open Sans</vt:lpstr>
      <vt:lpstr>Times New Roman</vt:lpstr>
      <vt:lpstr>Consolas</vt:lpstr>
      <vt:lpstr>Noto Sans Symbols</vt:lpstr>
      <vt:lpstr>Arial</vt:lpstr>
      <vt:lpstr>1_Metro</vt:lpstr>
      <vt:lpstr>Metro</vt:lpstr>
      <vt:lpstr>COA Lab Project (2016-17)  The LNMIIT, Jaipur </vt:lpstr>
      <vt:lpstr>Introduction</vt:lpstr>
      <vt:lpstr>Functions</vt:lpstr>
      <vt:lpstr>Functions</vt:lpstr>
      <vt:lpstr>Memory Model</vt:lpstr>
      <vt:lpstr>Registers</vt:lpstr>
      <vt:lpstr>Instruction Format</vt:lpstr>
      <vt:lpstr>Instruction Format</vt:lpstr>
      <vt:lpstr>Instruction Design I</vt:lpstr>
      <vt:lpstr>Instruction Design II</vt:lpstr>
      <vt:lpstr>Instruction Design III</vt:lpstr>
      <vt:lpstr>Instruction Design IV</vt:lpstr>
      <vt:lpstr>Instruction Design V </vt:lpstr>
      <vt:lpstr>Instruction Types</vt:lpstr>
      <vt:lpstr>Data Types</vt:lpstr>
      <vt:lpstr>Addressing Modes</vt:lpstr>
      <vt:lpstr>Flow of Control Handling</vt:lpstr>
      <vt:lpstr>Fetch Cycle</vt:lpstr>
      <vt:lpstr>Microroutines</vt:lpstr>
      <vt:lpstr>Microroutines</vt:lpstr>
      <vt:lpstr>Manual Focus MFS R1, R2, R3</vt:lpstr>
      <vt:lpstr>Gallery GAL @R1, R2</vt:lpstr>
      <vt:lpstr>SHS R1</vt:lpstr>
      <vt:lpstr>ISO R1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 Lab Project (2016-17)  The LNMIIT, Jaipur</dc:title>
  <dc:creator>Pradyumn Agrawal</dc:creator>
  <cp:lastModifiedBy>Pradyumn Agrawal</cp:lastModifiedBy>
  <cp:revision>11</cp:revision>
  <dcterms:modified xsi:type="dcterms:W3CDTF">2017-03-31T20:46:35Z</dcterms:modified>
</cp:coreProperties>
</file>