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3" r:id="rId12"/>
    <p:sldId id="276" r:id="rId13"/>
    <p:sldId id="279" r:id="rId14"/>
    <p:sldId id="275" r:id="rId15"/>
    <p:sldId id="266" r:id="rId16"/>
    <p:sldId id="267" r:id="rId17"/>
    <p:sldId id="269" r:id="rId18"/>
    <p:sldId id="280" r:id="rId19"/>
    <p:sldId id="278" r:id="rId20"/>
    <p:sldId id="274" r:id="rId21"/>
    <p:sldId id="277" r:id="rId22"/>
    <p:sldId id="270" r:id="rId23"/>
    <p:sldId id="271" r:id="rId24"/>
    <p:sldId id="272" r:id="rId25"/>
  </p:sldIdLst>
  <p:sldSz cx="9144000" cy="5143500" type="screen16x9"/>
  <p:notesSz cx="6858000" cy="9144000"/>
  <p:embeddedFontLst>
    <p:embeddedFont>
      <p:font typeface="Inter" panose="020B0604020202020204" charset="0"/>
      <p:regular r:id="rId27"/>
      <p:bold r:id="rId28"/>
    </p:embeddedFont>
    <p:embeddedFont>
      <p:font typeface="Inter Medium" panose="020B0604020202020204" charset="0"/>
      <p:regular r:id="rId29"/>
      <p:bold r:id="rId30"/>
    </p:embeddedFont>
    <p:embeddedFont>
      <p:font typeface="Inter SemiBold" panose="020B0604020202020204" charset="0"/>
      <p:regular r:id="rId31"/>
      <p:bold r:id="rId32"/>
    </p:embeddedFont>
    <p:embeddedFont>
      <p:font typeface="Maven Pro SemiBold" panose="020B0604020202020204"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48FA6-C141-4678-AE7F-7F26472067E2}" v="14" dt="2022-07-09T15:03:4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4d516647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4d516647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6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01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020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58e27b57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58e27b57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58e27b57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58e27b57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40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58e27b57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58e27b57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026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326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58e27b57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58e27b57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58e27b57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58e27b57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4d516647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4d516647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4d516647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4d516647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4d516647d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4d516647d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4d516647d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4d516647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58e27b5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58e27b5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58e27b57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58e27b57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58e27b5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58e27b5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58e27b57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58e27b57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arun2104/telecom-churn?datasetId=56748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09950"/>
            <a:ext cx="4200600" cy="926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a:spLocks noGrp="1"/>
          </p:cNvSpPr>
          <p:nvPr>
            <p:ph type="subTitle" idx="1"/>
          </p:nvPr>
        </p:nvSpPr>
        <p:spPr>
          <a:xfrm>
            <a:off x="311700" y="3547100"/>
            <a:ext cx="4619400" cy="5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solidFill>
                  <a:srgbClr val="F4F0FF"/>
                </a:solidFill>
                <a:latin typeface="Inter SemiBold"/>
                <a:ea typeface="Inter SemiBold"/>
                <a:cs typeface="Inter SemiBold"/>
                <a:sym typeface="Inter SemiBold"/>
              </a:rPr>
              <a:t>Machine Learning Class</a:t>
            </a:r>
            <a:endParaRPr sz="1400" dirty="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w="9525" cap="flat" cmpd="sng">
            <a:solidFill>
              <a:srgbClr val="A338EB"/>
            </a:solidFill>
            <a:prstDash val="solid"/>
            <a:round/>
            <a:headEnd type="none" w="med" len="med"/>
            <a:tailEnd type="none" w="med" len="med"/>
          </a:ln>
        </p:spPr>
      </p:cxnSp>
      <p:sp>
        <p:nvSpPr>
          <p:cNvPr id="57" name="Google Shape;57;p13"/>
          <p:cNvSpPr txBox="1">
            <a:spLocks noGrp="1"/>
          </p:cNvSpPr>
          <p:nvPr>
            <p:ph type="subTitle" idx="1"/>
          </p:nvPr>
        </p:nvSpPr>
        <p:spPr>
          <a:xfrm>
            <a:off x="311700" y="2403875"/>
            <a:ext cx="4619400" cy="98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Nomor Kelompok:  5</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 Mentor: Aditya Bariq Ikhsan</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a:t>
            </a:r>
            <a:endParaRPr sz="1800" dirty="0">
              <a:solidFill>
                <a:schemeClr val="lt1"/>
              </a:solidFill>
              <a:latin typeface="Inter SemiBold"/>
              <a:ea typeface="Inter SemiBold"/>
              <a:cs typeface="Inter SemiBold"/>
              <a:sym typeface="Inter SemiBold"/>
            </a:endParaRPr>
          </a:p>
          <a:p>
            <a:pPr marL="457200" lvl="0" indent="-342900" algn="l" rtl="0">
              <a:spcBef>
                <a:spcPts val="0"/>
              </a:spcBef>
              <a:spcAft>
                <a:spcPts val="0"/>
              </a:spcAft>
              <a:buClr>
                <a:schemeClr val="lt1"/>
              </a:buClr>
              <a:buSzPts val="1800"/>
              <a:buFont typeface="Inter SemiBold"/>
              <a:buChar char="-"/>
            </a:pPr>
            <a:r>
              <a:rPr lang="en-US" sz="1800" dirty="0" err="1">
                <a:solidFill>
                  <a:schemeClr val="lt1"/>
                </a:solidFill>
                <a:latin typeface="Inter SemiBold"/>
                <a:ea typeface="Inter SemiBold"/>
                <a:cs typeface="Inter SemiBold"/>
                <a:sym typeface="Inter SemiBold"/>
              </a:rPr>
              <a:t>Noeril</a:t>
            </a:r>
            <a:r>
              <a:rPr lang="en-US" sz="1800" dirty="0">
                <a:solidFill>
                  <a:schemeClr val="lt1"/>
                </a:solidFill>
                <a:latin typeface="Inter SemiBold"/>
                <a:ea typeface="Inter SemiBold"/>
                <a:cs typeface="Inter SemiBold"/>
                <a:sym typeface="Inter SemiBold"/>
              </a:rPr>
              <a:t> </a:t>
            </a:r>
            <a:r>
              <a:rPr lang="en-US" sz="1800" dirty="0" err="1">
                <a:solidFill>
                  <a:schemeClr val="lt1"/>
                </a:solidFill>
                <a:latin typeface="Inter SemiBold"/>
                <a:ea typeface="Inter SemiBold"/>
                <a:cs typeface="Inter SemiBold"/>
                <a:sym typeface="Inter SemiBold"/>
              </a:rPr>
              <a:t>Agian</a:t>
            </a:r>
            <a:r>
              <a:rPr lang="en-US" sz="1800" dirty="0">
                <a:solidFill>
                  <a:schemeClr val="lt1"/>
                </a:solidFill>
                <a:latin typeface="Inter SemiBold"/>
                <a:ea typeface="Inter SemiBold"/>
                <a:cs typeface="Inter SemiBold"/>
                <a:sym typeface="Inter SemiBold"/>
              </a:rPr>
              <a:t> Septa </a:t>
            </a:r>
            <a:r>
              <a:rPr lang="en-US" sz="1800" dirty="0" err="1">
                <a:solidFill>
                  <a:schemeClr val="lt1"/>
                </a:solidFill>
                <a:latin typeface="Inter SemiBold"/>
                <a:ea typeface="Inter SemiBold"/>
                <a:cs typeface="Inter SemiBold"/>
                <a:sym typeface="Inter SemiBold"/>
              </a:rPr>
              <a:t>Dinata</a:t>
            </a:r>
            <a:endParaRPr lang="en" sz="1800" dirty="0">
              <a:solidFill>
                <a:schemeClr val="lt1"/>
              </a:solidFill>
              <a:latin typeface="Inter SemiBold"/>
              <a:ea typeface="Inter SemiBold"/>
              <a:cs typeface="Inter SemiBold"/>
              <a:sym typeface="Inter SemiBold"/>
            </a:endParaRPr>
          </a:p>
          <a:p>
            <a:pPr marL="457200" lvl="0" indent="-342900" algn="l" rtl="0">
              <a:spcBef>
                <a:spcPts val="0"/>
              </a:spcBef>
              <a:spcAft>
                <a:spcPts val="0"/>
              </a:spcAft>
              <a:buClr>
                <a:schemeClr val="lt1"/>
              </a:buClr>
              <a:buSzPts val="1800"/>
              <a:buFont typeface="Inter SemiBold"/>
              <a:buChar char="-"/>
            </a:pPr>
            <a:r>
              <a:rPr lang="en" sz="1800" dirty="0">
                <a:solidFill>
                  <a:schemeClr val="lt1"/>
                </a:solidFill>
                <a:latin typeface="Inter SemiBold"/>
                <a:ea typeface="Inter SemiBold"/>
                <a:cs typeface="Inter SemiBold"/>
                <a:sym typeface="Inter SemiBold"/>
              </a:rPr>
              <a:t>Stefanus Adyan Mardhikaputra</a:t>
            </a:r>
            <a:endParaRPr sz="1800" dirty="0">
              <a:solidFill>
                <a:schemeClr val="lt1"/>
              </a:solidFill>
              <a:latin typeface="Inter SemiBold"/>
              <a:ea typeface="Inter SemiBold"/>
              <a:cs typeface="Inter SemiBold"/>
              <a:sym typeface="Inter SemiBold"/>
            </a:endParaRPr>
          </a:p>
        </p:txBody>
      </p:sp>
      <p:sp>
        <p:nvSpPr>
          <p:cNvPr id="58" name="Google Shape;58;p13"/>
          <p:cNvSpPr txBox="1">
            <a:spLocks noGrp="1"/>
          </p:cNvSpPr>
          <p:nvPr>
            <p:ph type="subTitle" idx="1"/>
          </p:nvPr>
        </p:nvSpPr>
        <p:spPr>
          <a:xfrm>
            <a:off x="311700" y="4281925"/>
            <a:ext cx="3227400" cy="582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1100" b="1">
                <a:solidFill>
                  <a:srgbClr val="F4F0FF"/>
                </a:solidFill>
                <a:latin typeface="Inter"/>
                <a:ea typeface="Inter"/>
                <a:cs typeface="Inter"/>
                <a:sym typeface="Inter"/>
              </a:rPr>
              <a:t>Program Studi Independen Bersertifikat</a:t>
            </a:r>
            <a:endParaRPr sz="1100" b="1">
              <a:solidFill>
                <a:srgbClr val="F4F0FF"/>
              </a:solidFill>
              <a:latin typeface="Inter"/>
              <a:ea typeface="Inter"/>
              <a:cs typeface="Inter"/>
              <a:sym typeface="Inter"/>
            </a:endParaRPr>
          </a:p>
          <a:p>
            <a:pPr marL="0" lvl="0" indent="0" algn="l" rtl="0">
              <a:lnSpc>
                <a:spcPct val="115000"/>
              </a:lnSpc>
              <a:spcBef>
                <a:spcPts val="0"/>
              </a:spcBef>
              <a:spcAft>
                <a:spcPts val="0"/>
              </a:spcAft>
              <a:buNone/>
            </a:pPr>
            <a:r>
              <a:rPr lang="en" sz="1100" b="1">
                <a:solidFill>
                  <a:srgbClr val="F4F0FF"/>
                </a:solidFill>
                <a:latin typeface="Inter"/>
                <a:ea typeface="Inter"/>
                <a:cs typeface="Inter"/>
                <a:sym typeface="Inter"/>
              </a:rPr>
              <a:t>Zenius Bersama Kampus Merdeka</a:t>
            </a:r>
            <a:endParaRPr sz="1100" b="1">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l="-1385" r="20837"/>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l="-1001" r="15385"/>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3"/>
            <p:cNvCxnSpPr/>
            <p:nvPr/>
          </p:nvCxnSpPr>
          <p:spPr>
            <a:xfrm>
              <a:off x="1787385" y="648184"/>
              <a:ext cx="0" cy="219345"/>
            </a:xfrm>
            <a:prstGeom prst="straightConnector1">
              <a:avLst/>
            </a:prstGeom>
            <a:noFill/>
            <a:ln w="9525" cap="flat" cmpd="sng">
              <a:solidFill>
                <a:schemeClr val="dk2"/>
              </a:solidFill>
              <a:prstDash val="solid"/>
              <a:round/>
              <a:headEnd type="none" w="med" len="med"/>
              <a:tailEnd type="none" w="med" len="med"/>
            </a:ln>
          </p:spPr>
        </p:cxnSp>
        <p:pic>
          <p:nvPicPr>
            <p:cNvPr id="66" name="Google Shape;66;p13"/>
            <p:cNvPicPr preferRelativeResize="0"/>
            <p:nvPr/>
          </p:nvPicPr>
          <p:blipFill rotWithShape="1">
            <a:blip r:embed="rId6">
              <a:alphaModFix/>
            </a:blip>
            <a:srcRect l="9895" r="8731"/>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556750"/>
            <a:ext cx="7191300" cy="2924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500" dirty="0">
                <a:solidFill>
                  <a:srgbClr val="282828"/>
                </a:solidFill>
                <a:latin typeface="Inter"/>
                <a:ea typeface="Inter"/>
                <a:cs typeface="Inter"/>
                <a:sym typeface="Inter"/>
              </a:rPr>
              <a:t>Jumlah no churn (0) dan churn (1)</a:t>
            </a:r>
            <a:endParaRPr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A2C7D444-7211-422A-3CDF-6E5BB45678AC}"/>
              </a:ext>
            </a:extLst>
          </p:cNvPr>
          <p:cNvPicPr>
            <a:picLocks noChangeAspect="1"/>
          </p:cNvPicPr>
          <p:nvPr/>
        </p:nvPicPr>
        <p:blipFill>
          <a:blip r:embed="rId5"/>
          <a:stretch>
            <a:fillRect/>
          </a:stretch>
        </p:blipFill>
        <p:spPr>
          <a:xfrm>
            <a:off x="357695" y="2034024"/>
            <a:ext cx="3329096" cy="1297461"/>
          </a:xfrm>
          <a:prstGeom prst="rect">
            <a:avLst/>
          </a:prstGeom>
        </p:spPr>
      </p:pic>
      <p:pic>
        <p:nvPicPr>
          <p:cNvPr id="5" name="Picture 4">
            <a:extLst>
              <a:ext uri="{FF2B5EF4-FFF2-40B4-BE49-F238E27FC236}">
                <a16:creationId xmlns:a16="http://schemas.microsoft.com/office/drawing/2014/main" id="{A8265306-BAF4-E9A4-B879-C9B77B36157B}"/>
              </a:ext>
            </a:extLst>
          </p:cNvPr>
          <p:cNvPicPr>
            <a:picLocks noChangeAspect="1"/>
          </p:cNvPicPr>
          <p:nvPr/>
        </p:nvPicPr>
        <p:blipFill>
          <a:blip r:embed="rId6"/>
          <a:stretch>
            <a:fillRect/>
          </a:stretch>
        </p:blipFill>
        <p:spPr>
          <a:xfrm>
            <a:off x="3858700" y="1588537"/>
            <a:ext cx="3197021" cy="2860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0" name="Picture 9">
            <a:extLst>
              <a:ext uri="{FF2B5EF4-FFF2-40B4-BE49-F238E27FC236}">
                <a16:creationId xmlns:a16="http://schemas.microsoft.com/office/drawing/2014/main" id="{CC2C6428-89C5-FEA9-6B44-C238CCD40FAD}"/>
              </a:ext>
            </a:extLst>
          </p:cNvPr>
          <p:cNvPicPr>
            <a:picLocks noChangeAspect="1"/>
          </p:cNvPicPr>
          <p:nvPr/>
        </p:nvPicPr>
        <p:blipFill>
          <a:blip r:embed="rId3"/>
          <a:stretch>
            <a:fillRect/>
          </a:stretch>
        </p:blipFill>
        <p:spPr>
          <a:xfrm>
            <a:off x="824878" y="1763967"/>
            <a:ext cx="4130785" cy="2014123"/>
          </a:xfrm>
          <a:prstGeom prst="rect">
            <a:avLst/>
          </a:prstGeom>
        </p:spPr>
      </p:pic>
      <p:sp>
        <p:nvSpPr>
          <p:cNvPr id="179" name="Google Shape;179;p22"/>
          <p:cNvSpPr txBox="1">
            <a:spLocks noGrp="1"/>
          </p:cNvSpPr>
          <p:nvPr>
            <p:ph type="body" idx="1"/>
          </p:nvPr>
        </p:nvSpPr>
        <p:spPr>
          <a:xfrm>
            <a:off x="311719" y="1358643"/>
            <a:ext cx="7191300" cy="2988225"/>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1500" dirty="0">
                <a:solidFill>
                  <a:srgbClr val="282828"/>
                </a:solidFill>
                <a:latin typeface="Inter"/>
                <a:ea typeface="Inter"/>
                <a:cs typeface="Inter"/>
                <a:sym typeface="Inter"/>
              </a:rPr>
              <a:t>Histogram :</a:t>
            </a:r>
            <a:endParaRPr lang="en"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8" name="Picture 7">
            <a:extLst>
              <a:ext uri="{FF2B5EF4-FFF2-40B4-BE49-F238E27FC236}">
                <a16:creationId xmlns:a16="http://schemas.microsoft.com/office/drawing/2014/main" id="{B555E738-DD35-A6C1-2B68-89904F4B7224}"/>
              </a:ext>
            </a:extLst>
          </p:cNvPr>
          <p:cNvPicPr>
            <a:picLocks noChangeAspect="1"/>
          </p:cNvPicPr>
          <p:nvPr/>
        </p:nvPicPr>
        <p:blipFill>
          <a:blip r:embed="rId6"/>
          <a:stretch>
            <a:fillRect/>
          </a:stretch>
        </p:blipFill>
        <p:spPr>
          <a:xfrm>
            <a:off x="3598620" y="2775150"/>
            <a:ext cx="4220940" cy="2005880"/>
          </a:xfrm>
          <a:prstGeom prst="rect">
            <a:avLst/>
          </a:prstGeom>
        </p:spPr>
      </p:pic>
    </p:spTree>
    <p:extLst>
      <p:ext uri="{BB962C8B-B14F-4D97-AF65-F5344CB8AC3E}">
        <p14:creationId xmlns:p14="http://schemas.microsoft.com/office/powerpoint/2010/main" val="281883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492925"/>
            <a:ext cx="7191300" cy="2988225"/>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lang="en"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8" name="Picture 7">
            <a:extLst>
              <a:ext uri="{FF2B5EF4-FFF2-40B4-BE49-F238E27FC236}">
                <a16:creationId xmlns:a16="http://schemas.microsoft.com/office/drawing/2014/main" id="{9143E9C4-C30B-629E-C239-234A2F8E7E54}"/>
              </a:ext>
            </a:extLst>
          </p:cNvPr>
          <p:cNvPicPr>
            <a:picLocks noChangeAspect="1"/>
          </p:cNvPicPr>
          <p:nvPr/>
        </p:nvPicPr>
        <p:blipFill>
          <a:blip r:embed="rId5"/>
          <a:stretch>
            <a:fillRect/>
          </a:stretch>
        </p:blipFill>
        <p:spPr>
          <a:xfrm>
            <a:off x="413853" y="1836844"/>
            <a:ext cx="5406587" cy="2354376"/>
          </a:xfrm>
          <a:prstGeom prst="rect">
            <a:avLst/>
          </a:prstGeom>
        </p:spPr>
      </p:pic>
      <p:pic>
        <p:nvPicPr>
          <p:cNvPr id="14" name="Picture 13">
            <a:extLst>
              <a:ext uri="{FF2B5EF4-FFF2-40B4-BE49-F238E27FC236}">
                <a16:creationId xmlns:a16="http://schemas.microsoft.com/office/drawing/2014/main" id="{A525D089-6F5B-5CB7-31D0-C5F5453981FE}"/>
              </a:ext>
            </a:extLst>
          </p:cNvPr>
          <p:cNvPicPr>
            <a:picLocks noChangeAspect="1"/>
          </p:cNvPicPr>
          <p:nvPr/>
        </p:nvPicPr>
        <p:blipFill>
          <a:blip r:embed="rId6"/>
          <a:stretch>
            <a:fillRect/>
          </a:stretch>
        </p:blipFill>
        <p:spPr>
          <a:xfrm>
            <a:off x="5695965" y="1685198"/>
            <a:ext cx="2488679" cy="2174320"/>
          </a:xfrm>
          <a:prstGeom prst="rect">
            <a:avLst/>
          </a:prstGeom>
        </p:spPr>
      </p:pic>
    </p:spTree>
    <p:extLst>
      <p:ext uri="{BB962C8B-B14F-4D97-AF65-F5344CB8AC3E}">
        <p14:creationId xmlns:p14="http://schemas.microsoft.com/office/powerpoint/2010/main" val="228276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492925"/>
            <a:ext cx="7191300" cy="2988225"/>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1500" dirty="0">
                <a:solidFill>
                  <a:srgbClr val="282828"/>
                </a:solidFill>
                <a:latin typeface="Inter"/>
                <a:ea typeface="Inter"/>
                <a:cs typeface="Inter"/>
                <a:sym typeface="Inter"/>
              </a:rPr>
              <a:t>Correlation : Pada </a:t>
            </a:r>
            <a:r>
              <a:rPr lang="en-US" sz="1500" dirty="0" err="1">
                <a:solidFill>
                  <a:srgbClr val="282828"/>
                </a:solidFill>
                <a:latin typeface="Inter"/>
                <a:ea typeface="Inter"/>
                <a:cs typeface="Inter"/>
                <a:sym typeface="Inter"/>
              </a:rPr>
              <a:t>gambar</a:t>
            </a:r>
            <a:r>
              <a:rPr lang="en-US" sz="1500" dirty="0">
                <a:solidFill>
                  <a:srgbClr val="282828"/>
                </a:solidFill>
                <a:latin typeface="Inter"/>
                <a:ea typeface="Inter"/>
                <a:cs typeface="Inter"/>
                <a:sym typeface="Inter"/>
              </a:rPr>
              <a:t> ini </a:t>
            </a:r>
            <a:r>
              <a:rPr lang="en-US" sz="1500" dirty="0" err="1">
                <a:solidFill>
                  <a:srgbClr val="282828"/>
                </a:solidFill>
                <a:latin typeface="Inter"/>
                <a:ea typeface="Inter"/>
                <a:cs typeface="Inter"/>
                <a:sym typeface="Inter"/>
              </a:rPr>
              <a:t>dapat</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diketahui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tertinggi</a:t>
            </a:r>
            <a:endParaRPr lang="en"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4" name="Picture 3">
            <a:extLst>
              <a:ext uri="{FF2B5EF4-FFF2-40B4-BE49-F238E27FC236}">
                <a16:creationId xmlns:a16="http://schemas.microsoft.com/office/drawing/2014/main" id="{AB13D896-FAE4-7D21-A557-DC62EDD57304}"/>
              </a:ext>
            </a:extLst>
          </p:cNvPr>
          <p:cNvPicPr>
            <a:picLocks noChangeAspect="1"/>
          </p:cNvPicPr>
          <p:nvPr/>
        </p:nvPicPr>
        <p:blipFill>
          <a:blip r:embed="rId5"/>
          <a:stretch>
            <a:fillRect/>
          </a:stretch>
        </p:blipFill>
        <p:spPr>
          <a:xfrm>
            <a:off x="2829982" y="1812375"/>
            <a:ext cx="5485564" cy="3069754"/>
          </a:xfrm>
          <a:prstGeom prst="rect">
            <a:avLst/>
          </a:prstGeom>
        </p:spPr>
      </p:pic>
    </p:spTree>
    <p:extLst>
      <p:ext uri="{BB962C8B-B14F-4D97-AF65-F5344CB8AC3E}">
        <p14:creationId xmlns:p14="http://schemas.microsoft.com/office/powerpoint/2010/main" val="230994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492925"/>
            <a:ext cx="7191300" cy="2988225"/>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1500" dirty="0" err="1">
                <a:solidFill>
                  <a:srgbClr val="282828"/>
                </a:solidFill>
                <a:latin typeface="Inter"/>
                <a:ea typeface="Inter"/>
                <a:cs typeface="Inter"/>
                <a:sym typeface="Inter"/>
              </a:rPr>
              <a:t>Visualisasi</a:t>
            </a:r>
            <a:r>
              <a:rPr lang="en-US" sz="1500" dirty="0">
                <a:solidFill>
                  <a:srgbClr val="282828"/>
                </a:solidFill>
                <a:latin typeface="Inter"/>
                <a:ea typeface="Inter"/>
                <a:cs typeface="Inter"/>
                <a:sym typeface="Inter"/>
              </a:rPr>
              <a:t> </a:t>
            </a:r>
            <a:br>
              <a:rPr lang="en-US" sz="1500" dirty="0">
                <a:solidFill>
                  <a:srgbClr val="282828"/>
                </a:solidFill>
                <a:latin typeface="Inter"/>
                <a:ea typeface="Inter"/>
                <a:cs typeface="Inter"/>
                <a:sym typeface="Inter"/>
              </a:rPr>
            </a:br>
            <a:r>
              <a:rPr lang="en-US" sz="1500" dirty="0" err="1">
                <a:solidFill>
                  <a:srgbClr val="282828"/>
                </a:solidFill>
                <a:latin typeface="Inter"/>
                <a:ea typeface="Inter"/>
                <a:cs typeface="Inter"/>
                <a:sym typeface="Inter"/>
              </a:rPr>
              <a:t>HeatMap</a:t>
            </a:r>
            <a:r>
              <a:rPr lang="en-US" sz="1500" dirty="0">
                <a:solidFill>
                  <a:srgbClr val="282828"/>
                </a:solidFill>
                <a:latin typeface="Inter"/>
                <a:ea typeface="Inter"/>
                <a:cs typeface="Inter"/>
                <a:sym typeface="Inter"/>
              </a:rPr>
              <a:t> :</a:t>
            </a:r>
            <a:endParaRPr lang="en"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A98D471D-2140-59BB-10E7-D1EED09BC636}"/>
              </a:ext>
            </a:extLst>
          </p:cNvPr>
          <p:cNvPicPr>
            <a:picLocks noChangeAspect="1"/>
          </p:cNvPicPr>
          <p:nvPr/>
        </p:nvPicPr>
        <p:blipFill>
          <a:blip r:embed="rId5"/>
          <a:stretch>
            <a:fillRect/>
          </a:stretch>
        </p:blipFill>
        <p:spPr>
          <a:xfrm>
            <a:off x="1908080" y="1609185"/>
            <a:ext cx="4627972" cy="910211"/>
          </a:xfrm>
          <a:prstGeom prst="rect">
            <a:avLst/>
          </a:prstGeom>
        </p:spPr>
      </p:pic>
      <p:pic>
        <p:nvPicPr>
          <p:cNvPr id="6" name="Picture 5">
            <a:extLst>
              <a:ext uri="{FF2B5EF4-FFF2-40B4-BE49-F238E27FC236}">
                <a16:creationId xmlns:a16="http://schemas.microsoft.com/office/drawing/2014/main" id="{51372CC9-3B32-92B7-DD36-7A7EAF9AD8C9}"/>
              </a:ext>
            </a:extLst>
          </p:cNvPr>
          <p:cNvPicPr>
            <a:picLocks noChangeAspect="1"/>
          </p:cNvPicPr>
          <p:nvPr/>
        </p:nvPicPr>
        <p:blipFill>
          <a:blip r:embed="rId6"/>
          <a:stretch>
            <a:fillRect/>
          </a:stretch>
        </p:blipFill>
        <p:spPr>
          <a:xfrm>
            <a:off x="1957793" y="2610079"/>
            <a:ext cx="2551226" cy="2212431"/>
          </a:xfrm>
          <a:prstGeom prst="rect">
            <a:avLst/>
          </a:prstGeom>
        </p:spPr>
      </p:pic>
      <p:pic>
        <p:nvPicPr>
          <p:cNvPr id="8" name="Picture 7">
            <a:extLst>
              <a:ext uri="{FF2B5EF4-FFF2-40B4-BE49-F238E27FC236}">
                <a16:creationId xmlns:a16="http://schemas.microsoft.com/office/drawing/2014/main" id="{71F8AF3F-7B61-063A-14C2-CA8F19AF96C2}"/>
              </a:ext>
            </a:extLst>
          </p:cNvPr>
          <p:cNvPicPr>
            <a:picLocks noChangeAspect="1"/>
          </p:cNvPicPr>
          <p:nvPr/>
        </p:nvPicPr>
        <p:blipFill>
          <a:blip r:embed="rId7"/>
          <a:stretch>
            <a:fillRect/>
          </a:stretch>
        </p:blipFill>
        <p:spPr>
          <a:xfrm>
            <a:off x="4292552" y="2567017"/>
            <a:ext cx="2551226" cy="2233583"/>
          </a:xfrm>
          <a:prstGeom prst="rect">
            <a:avLst/>
          </a:prstGeom>
        </p:spPr>
      </p:pic>
    </p:spTree>
    <p:extLst>
      <p:ext uri="{BB962C8B-B14F-4D97-AF65-F5344CB8AC3E}">
        <p14:creationId xmlns:p14="http://schemas.microsoft.com/office/powerpoint/2010/main" val="398430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193" name="Google Shape;193;p23"/>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94" name="Google Shape;194;p2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95" name="Google Shape;195;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96" name="Google Shape;196;p23"/>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97" name="Google Shape;197;p23"/>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98" name="Google Shape;198;p23"/>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99" name="Google Shape;199;p23"/>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00" name="Google Shape;200;p23"/>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01" name="Google Shape;201;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Modelling</a:t>
            </a:r>
            <a:endParaRPr sz="1000" b="1">
              <a:solidFill>
                <a:schemeClr val="lt1"/>
              </a:solidFill>
              <a:latin typeface="Inter"/>
              <a:ea typeface="Inter"/>
              <a:cs typeface="Inter"/>
              <a:sym typeface="Inter"/>
            </a:endParaRPr>
          </a:p>
        </p:txBody>
      </p:sp>
      <p:sp>
        <p:nvSpPr>
          <p:cNvPr id="202" name="Google Shape;202;p23"/>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body" idx="1"/>
          </p:nvPr>
        </p:nvSpPr>
        <p:spPr>
          <a:xfrm>
            <a:off x="311700" y="1058275"/>
            <a:ext cx="8003846" cy="2664687"/>
          </a:xfrm>
          <a:prstGeom prst="rect">
            <a:avLst/>
          </a:prstGeom>
        </p:spPr>
        <p:txBody>
          <a:bodyPr spcFirstLastPara="1" wrap="square" lIns="91425" tIns="91425" rIns="91425" bIns="91425" anchor="t" anchorCtr="0">
            <a:noAutofit/>
          </a:bodyPr>
          <a:lstStyle/>
          <a:p>
            <a:pPr marL="457200" lvl="0" indent="-323850" algn="l" rtl="0">
              <a:spcBef>
                <a:spcPts val="100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Metode train test split / cross validation yang digunakan yaitu model list </a:t>
            </a:r>
            <a:r>
              <a:rPr lang="en-US" sz="1400" b="1" i="0" dirty="0">
                <a:solidFill>
                  <a:srgbClr val="273239"/>
                </a:solidFill>
                <a:effectLst/>
                <a:latin typeface="urw-din"/>
              </a:rPr>
              <a:t>K-Fold Cross Validation</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Metrik untuk melakukan evaluasi (Confusion Matrik)</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Jenis model awal yang dicoba (KNN)</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Jenis model lain yang turut dicoba, serta tindakan-tindakan apa saja yang dilakukan untuk mencoba menambah akurasi model (random forest, </a:t>
            </a:r>
            <a:r>
              <a:rPr lang="en-US" sz="1400" dirty="0" err="1">
                <a:solidFill>
                  <a:srgbClr val="282828"/>
                </a:solidFill>
                <a:latin typeface="Inter"/>
                <a:ea typeface="Inter"/>
                <a:cs typeface="Inter"/>
                <a:sym typeface="Inter"/>
              </a:rPr>
              <a:t>DecisionTree</a:t>
            </a:r>
            <a:r>
              <a:rPr lang="en" sz="1400" dirty="0">
                <a:solidFill>
                  <a:srgbClr val="282828"/>
                </a:solidFill>
                <a:latin typeface="Inter"/>
                <a:ea typeface="Inter"/>
                <a:cs typeface="Inter"/>
                <a:sym typeface="Inter"/>
              </a:rPr>
              <a:t>)</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Model final (random forest) karena memiliki akurasi yang tinggi</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Kolom-kolom apa saja yang menjadi prediktor dan target variable untuk model final (</a:t>
            </a:r>
            <a:r>
              <a:rPr lang="en-US" sz="1400" dirty="0" err="1">
                <a:solidFill>
                  <a:srgbClr val="282828"/>
                </a:solidFill>
                <a:latin typeface="Inter"/>
                <a:ea typeface="Inter"/>
                <a:cs typeface="Inter"/>
                <a:sym typeface="Inter"/>
              </a:rPr>
              <a:t>DayMins</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MonthlyCharge</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CustServCalls</a:t>
            </a:r>
            <a:r>
              <a:rPr lang="en-US" sz="1400" dirty="0">
                <a:solidFill>
                  <a:srgbClr val="282828"/>
                </a:solidFill>
                <a:latin typeface="Inter"/>
                <a:ea typeface="Inter"/>
                <a:cs typeface="Inter"/>
                <a:sym typeface="Inter"/>
              </a:rPr>
              <a:t> dan </a:t>
            </a:r>
            <a:r>
              <a:rPr lang="en-US" sz="1400" dirty="0" err="1">
                <a:solidFill>
                  <a:srgbClr val="282828"/>
                </a:solidFill>
                <a:latin typeface="Inter"/>
                <a:ea typeface="Inter"/>
                <a:cs typeface="Inter"/>
                <a:sym typeface="Inter"/>
              </a:rPr>
              <a:t>OverageFee</a:t>
            </a:r>
            <a:r>
              <a:rPr lang="en-US" sz="1400" dirty="0">
                <a:solidFill>
                  <a:srgbClr val="282828"/>
                </a:solidFill>
                <a:latin typeface="Inter"/>
                <a:ea typeface="Inter"/>
                <a:cs typeface="Inter"/>
                <a:sym typeface="Inter"/>
              </a:rPr>
              <a:t>)</a:t>
            </a:r>
          </a:p>
          <a:p>
            <a:pPr marL="457200" lvl="0" indent="-323850" algn="l" rtl="0">
              <a:spcBef>
                <a:spcPts val="0"/>
              </a:spcBef>
              <a:spcAft>
                <a:spcPts val="0"/>
              </a:spcAft>
              <a:buClr>
                <a:srgbClr val="282828"/>
              </a:buClr>
              <a:buSzPts val="1500"/>
              <a:buFont typeface="Inter"/>
              <a:buChar char="-"/>
            </a:pPr>
            <a:r>
              <a:rPr lang="en-US" sz="1400" dirty="0" err="1">
                <a:solidFill>
                  <a:srgbClr val="282828"/>
                </a:solidFill>
                <a:latin typeface="Inter"/>
                <a:ea typeface="Inter"/>
                <a:cs typeface="Inter"/>
                <a:sym typeface="Inter"/>
              </a:rPr>
              <a:t>Menggunakan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pustaka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scikit-learn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melakukan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prosedur</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pemisahan</a:t>
            </a:r>
            <a:r>
              <a:rPr lang="en-US" sz="1400" dirty="0">
                <a:solidFill>
                  <a:srgbClr val="282828"/>
                </a:solidFill>
                <a:latin typeface="Inter"/>
                <a:ea typeface="Inter"/>
                <a:cs typeface="Inter"/>
                <a:sym typeface="Inter"/>
              </a:rPr>
              <a:t> train-test.</a:t>
            </a:r>
          </a:p>
          <a:p>
            <a:pPr marL="457200" lvl="0" indent="-323850" algn="l" rtl="0">
              <a:spcBef>
                <a:spcPts val="0"/>
              </a:spcBef>
              <a:spcAft>
                <a:spcPts val="0"/>
              </a:spcAft>
              <a:buClr>
                <a:srgbClr val="282828"/>
              </a:buClr>
              <a:buSzPts val="1500"/>
              <a:buFont typeface="Inter"/>
              <a:buChar char="-"/>
            </a:pPr>
            <a:r>
              <a:rPr lang="en-US" sz="1400" dirty="0">
                <a:solidFill>
                  <a:srgbClr val="282828"/>
                </a:solidFill>
                <a:latin typeface="Inter"/>
                <a:ea typeface="Inter"/>
                <a:cs typeface="Inter"/>
                <a:sym typeface="Inter"/>
              </a:rPr>
              <a:t>Cara </a:t>
            </a:r>
            <a:r>
              <a:rPr lang="en-US" sz="1400" dirty="0" err="1">
                <a:solidFill>
                  <a:srgbClr val="282828"/>
                </a:solidFill>
                <a:latin typeface="Inter"/>
                <a:ea typeface="Inter"/>
                <a:cs typeface="Inter"/>
                <a:sym typeface="Inter"/>
              </a:rPr>
              <a:t>mengevaluasi</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algoritma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klasifikasi</a:t>
            </a:r>
            <a:r>
              <a:rPr lang="en-US" sz="1400" dirty="0">
                <a:solidFill>
                  <a:srgbClr val="282828"/>
                </a:solidFill>
                <a:latin typeface="Inter"/>
                <a:ea typeface="Inter"/>
                <a:cs typeface="Inter"/>
                <a:sym typeface="Inter"/>
              </a:rPr>
              <a:t> </a:t>
            </a:r>
          </a:p>
          <a:p>
            <a:pPr marL="457200" lvl="0" indent="-323850" algn="l" rtl="0">
              <a:spcBef>
                <a:spcPts val="0"/>
              </a:spcBef>
              <a:spcAft>
                <a:spcPts val="0"/>
              </a:spcAft>
              <a:buClr>
                <a:srgbClr val="282828"/>
              </a:buClr>
              <a:buSzPts val="1500"/>
              <a:buFont typeface="Inter"/>
              <a:buChar char="-"/>
            </a:pPr>
            <a:r>
              <a:rPr lang="en-US" sz="1400" dirty="0" err="1">
                <a:solidFill>
                  <a:srgbClr val="282828"/>
                </a:solidFill>
                <a:latin typeface="Inter"/>
                <a:ea typeface="Inter"/>
                <a:cs typeface="Inter"/>
                <a:sym typeface="Inter"/>
              </a:rPr>
              <a:t>Menggunakan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pustaka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scikit-learn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melakukan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prosedur</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pemisahan</a:t>
            </a:r>
            <a:r>
              <a:rPr lang="en-US" sz="1400" dirty="0">
                <a:solidFill>
                  <a:srgbClr val="282828"/>
                </a:solidFill>
                <a:latin typeface="Inter"/>
                <a:ea typeface="Inter"/>
                <a:cs typeface="Inter"/>
                <a:sym typeface="Inter"/>
              </a:rPr>
              <a:t> train-test.</a:t>
            </a:r>
          </a:p>
          <a:p>
            <a:pPr marL="457200" lvl="0" indent="-323850" algn="l" rtl="0">
              <a:spcBef>
                <a:spcPts val="0"/>
              </a:spcBef>
              <a:spcAft>
                <a:spcPts val="0"/>
              </a:spcAft>
              <a:buClr>
                <a:srgbClr val="282828"/>
              </a:buClr>
              <a:buSzPts val="1500"/>
              <a:buFont typeface="Inter"/>
              <a:buChar char="-"/>
            </a:pPr>
            <a:endParaRPr lang="en-US"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endParaRPr sz="1400" dirty="0">
              <a:solidFill>
                <a:srgbClr val="282828"/>
              </a:solidFill>
              <a:latin typeface="Inter"/>
              <a:ea typeface="Inter"/>
              <a:cs typeface="Inter"/>
              <a:sym typeface="Inter"/>
            </a:endParaRPr>
          </a:p>
        </p:txBody>
      </p:sp>
      <p:sp>
        <p:nvSpPr>
          <p:cNvPr id="208" name="Google Shape;208;p24"/>
          <p:cNvSpPr txBox="1"/>
          <p:nvPr/>
        </p:nvSpPr>
        <p:spPr>
          <a:xfrm>
            <a:off x="0" y="4796968"/>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09" name="Google Shape;209;p24"/>
          <p:cNvGrpSpPr/>
          <p:nvPr/>
        </p:nvGrpSpPr>
        <p:grpSpPr>
          <a:xfrm>
            <a:off x="7503019" y="95797"/>
            <a:ext cx="1516771" cy="323122"/>
            <a:chOff x="400885" y="325214"/>
            <a:chExt cx="2298835" cy="489727"/>
          </a:xfrm>
        </p:grpSpPr>
        <p:pic>
          <p:nvPicPr>
            <p:cNvPr id="210" name="Google Shape;210;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1" name="Google Shape;211;p24"/>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4"/>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13" name="Google Shape;213;p2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14" name="Google Shape;214;p24"/>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Modelling</a:t>
            </a:r>
            <a:endParaRPr sz="2820" dirty="0">
              <a:solidFill>
                <a:srgbClr val="A338EB"/>
              </a:solidFill>
              <a:latin typeface="Maven Pro SemiBold"/>
              <a:ea typeface="Maven Pro SemiBold"/>
              <a:cs typeface="Maven Pro SemiBold"/>
              <a:sym typeface="Maven Pro SemiBold"/>
            </a:endParaRPr>
          </a:p>
        </p:txBody>
      </p:sp>
      <p:sp>
        <p:nvSpPr>
          <p:cNvPr id="215" name="Google Shape;215;p2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rgbClr val="282828"/>
              </a:buClr>
              <a:buSzPts val="1500"/>
              <a:buNone/>
            </a:pPr>
            <a:r>
              <a:rPr lang="en-US" sz="1500" dirty="0">
                <a:solidFill>
                  <a:srgbClr val="282828"/>
                </a:solidFill>
                <a:latin typeface="Inter"/>
                <a:ea typeface="Inter"/>
                <a:cs typeface="Inter"/>
                <a:sym typeface="Inter"/>
              </a:rPr>
              <a:t>	</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4" name="Picture 3">
            <a:extLst>
              <a:ext uri="{FF2B5EF4-FFF2-40B4-BE49-F238E27FC236}">
                <a16:creationId xmlns:a16="http://schemas.microsoft.com/office/drawing/2014/main" id="{CD758574-BFAA-B94B-D1EF-5D45546D6E9B}"/>
              </a:ext>
            </a:extLst>
          </p:cNvPr>
          <p:cNvPicPr>
            <a:picLocks noChangeAspect="1"/>
          </p:cNvPicPr>
          <p:nvPr/>
        </p:nvPicPr>
        <p:blipFill>
          <a:blip r:embed="rId5"/>
          <a:stretch>
            <a:fillRect/>
          </a:stretch>
        </p:blipFill>
        <p:spPr>
          <a:xfrm>
            <a:off x="1653416" y="1506913"/>
            <a:ext cx="5837167" cy="31629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86530"/>
            <a:ext cx="7934100" cy="2924400"/>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rgbClr val="282828"/>
              </a:buClr>
              <a:buSzPts val="1500"/>
              <a:buNone/>
            </a:pPr>
            <a:r>
              <a:rPr lang="en-US" sz="1500" dirty="0">
                <a:solidFill>
                  <a:srgbClr val="282828"/>
                </a:solidFill>
                <a:latin typeface="Inter"/>
                <a:ea typeface="Inter"/>
                <a:cs typeface="Inter"/>
                <a:sym typeface="Inter"/>
              </a:rPr>
              <a:t>	</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457A9690-8184-B7AA-E8C9-6054293A045C}"/>
              </a:ext>
            </a:extLst>
          </p:cNvPr>
          <p:cNvPicPr>
            <a:picLocks noChangeAspect="1"/>
          </p:cNvPicPr>
          <p:nvPr/>
        </p:nvPicPr>
        <p:blipFill>
          <a:blip r:embed="rId5"/>
          <a:stretch>
            <a:fillRect/>
          </a:stretch>
        </p:blipFill>
        <p:spPr>
          <a:xfrm>
            <a:off x="246712" y="1634327"/>
            <a:ext cx="2743200" cy="2389045"/>
          </a:xfrm>
          <a:prstGeom prst="rect">
            <a:avLst/>
          </a:prstGeom>
        </p:spPr>
      </p:pic>
      <p:pic>
        <p:nvPicPr>
          <p:cNvPr id="6" name="Picture 5">
            <a:extLst>
              <a:ext uri="{FF2B5EF4-FFF2-40B4-BE49-F238E27FC236}">
                <a16:creationId xmlns:a16="http://schemas.microsoft.com/office/drawing/2014/main" id="{20C94184-2E8C-91F6-170A-91F5131F6495}"/>
              </a:ext>
            </a:extLst>
          </p:cNvPr>
          <p:cNvPicPr>
            <a:picLocks noChangeAspect="1"/>
          </p:cNvPicPr>
          <p:nvPr/>
        </p:nvPicPr>
        <p:blipFill>
          <a:blip r:embed="rId6"/>
          <a:stretch>
            <a:fillRect/>
          </a:stretch>
        </p:blipFill>
        <p:spPr>
          <a:xfrm>
            <a:off x="3054900" y="1603098"/>
            <a:ext cx="2743200" cy="2451502"/>
          </a:xfrm>
          <a:prstGeom prst="rect">
            <a:avLst/>
          </a:prstGeom>
        </p:spPr>
      </p:pic>
      <p:pic>
        <p:nvPicPr>
          <p:cNvPr id="8" name="Picture 7">
            <a:extLst>
              <a:ext uri="{FF2B5EF4-FFF2-40B4-BE49-F238E27FC236}">
                <a16:creationId xmlns:a16="http://schemas.microsoft.com/office/drawing/2014/main" id="{21FA36CF-F75C-386A-B6DC-C73190A3A940}"/>
              </a:ext>
            </a:extLst>
          </p:cNvPr>
          <p:cNvPicPr>
            <a:picLocks noChangeAspect="1"/>
          </p:cNvPicPr>
          <p:nvPr/>
        </p:nvPicPr>
        <p:blipFill>
          <a:blip r:embed="rId7"/>
          <a:stretch>
            <a:fillRect/>
          </a:stretch>
        </p:blipFill>
        <p:spPr>
          <a:xfrm>
            <a:off x="5863088" y="1641631"/>
            <a:ext cx="2743200" cy="2436355"/>
          </a:xfrm>
          <a:prstGeom prst="rect">
            <a:avLst/>
          </a:prstGeom>
        </p:spPr>
      </p:pic>
    </p:spTree>
    <p:extLst>
      <p:ext uri="{BB962C8B-B14F-4D97-AF65-F5344CB8AC3E}">
        <p14:creationId xmlns:p14="http://schemas.microsoft.com/office/powerpoint/2010/main" val="144940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82828"/>
              </a:buClr>
              <a:buSzPts val="1500"/>
              <a:buFont typeface="Inter"/>
              <a:buChar char="-"/>
            </a:pPr>
            <a:r>
              <a:rPr lang="en-US" sz="1500" dirty="0" err="1">
                <a:solidFill>
                  <a:srgbClr val="282828"/>
                </a:solidFill>
                <a:latin typeface="Inter"/>
                <a:ea typeface="Inter"/>
                <a:cs typeface="Inter"/>
                <a:sym typeface="Inter"/>
              </a:rPr>
              <a:t>Perbandingan</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dari</a:t>
            </a:r>
            <a:r>
              <a:rPr lang="en-US" sz="1500" dirty="0">
                <a:solidFill>
                  <a:srgbClr val="282828"/>
                </a:solidFill>
                <a:latin typeface="Inter"/>
                <a:ea typeface="Inter"/>
                <a:cs typeface="Inter"/>
                <a:sym typeface="Inter"/>
              </a:rPr>
              <a:t> 3 model	</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5" name="Picture 4">
            <a:extLst>
              <a:ext uri="{FF2B5EF4-FFF2-40B4-BE49-F238E27FC236}">
                <a16:creationId xmlns:a16="http://schemas.microsoft.com/office/drawing/2014/main" id="{6929E498-F310-9413-109E-917901AA4B6C}"/>
              </a:ext>
            </a:extLst>
          </p:cNvPr>
          <p:cNvPicPr>
            <a:picLocks noChangeAspect="1"/>
          </p:cNvPicPr>
          <p:nvPr/>
        </p:nvPicPr>
        <p:blipFill>
          <a:blip r:embed="rId5"/>
          <a:stretch>
            <a:fillRect/>
          </a:stretch>
        </p:blipFill>
        <p:spPr>
          <a:xfrm>
            <a:off x="388616" y="2037954"/>
            <a:ext cx="3664138" cy="2597283"/>
          </a:xfrm>
          <a:prstGeom prst="rect">
            <a:avLst/>
          </a:prstGeom>
        </p:spPr>
      </p:pic>
    </p:spTree>
    <p:extLst>
      <p:ext uri="{BB962C8B-B14F-4D97-AF65-F5344CB8AC3E}">
        <p14:creationId xmlns:p14="http://schemas.microsoft.com/office/powerpoint/2010/main" val="37392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311700" y="1744750"/>
            <a:ext cx="7853400" cy="29244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lang="en" sz="1500" i="1">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Latar Belakang</a:t>
            </a:r>
            <a:endParaRPr sz="1000" b="1">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14"/>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78" name="Google Shape;78;p1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79" name="Google Shape;79;p14"/>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82828"/>
              </a:buClr>
              <a:buSzPts val="1500"/>
              <a:buFont typeface="Inter"/>
              <a:buChar char="-"/>
            </a:pPr>
            <a:r>
              <a:rPr lang="en-US" sz="1500" dirty="0" err="1">
                <a:solidFill>
                  <a:srgbClr val="282828"/>
                </a:solidFill>
                <a:latin typeface="Inter"/>
                <a:ea typeface="Inter"/>
                <a:cs typeface="Inter"/>
                <a:sym typeface="Inter"/>
              </a:rPr>
              <a:t>Perbandingan</a:t>
            </a:r>
            <a:r>
              <a:rPr lang="en-US" sz="1500">
                <a:solidFill>
                  <a:srgbClr val="282828"/>
                </a:solidFill>
                <a:latin typeface="Inter"/>
                <a:ea typeface="Inter"/>
                <a:cs typeface="Inter"/>
                <a:sym typeface="Inter"/>
              </a:rPr>
              <a:t> CVS </a:t>
            </a:r>
            <a:r>
              <a:rPr lang="en-US" sz="1500" dirty="0" err="1">
                <a:solidFill>
                  <a:srgbClr val="282828"/>
                </a:solidFill>
                <a:latin typeface="Inter"/>
                <a:ea typeface="Inter"/>
                <a:cs typeface="Inter"/>
                <a:sym typeface="Inter"/>
              </a:rPr>
              <a:t>dari</a:t>
            </a:r>
            <a:r>
              <a:rPr lang="en-US" sz="1500" dirty="0">
                <a:solidFill>
                  <a:srgbClr val="282828"/>
                </a:solidFill>
                <a:latin typeface="Inter"/>
                <a:ea typeface="Inter"/>
                <a:cs typeface="Inter"/>
                <a:sym typeface="Inter"/>
              </a:rPr>
              <a:t> 3 model machine learning</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sz="2820" dirty="0">
                <a:solidFill>
                  <a:srgbClr val="A338EB"/>
                </a:solidFill>
                <a:latin typeface="Maven Pro SemiBold"/>
                <a:ea typeface="Maven Pro SemiBold"/>
                <a:cs typeface="Maven Pro SemiBold"/>
                <a:sym typeface="Maven Pro SemiBold"/>
              </a:rPr>
              <a:t>Cross Validation Score (CVS)</a:t>
            </a: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4" name="Picture 3">
            <a:extLst>
              <a:ext uri="{FF2B5EF4-FFF2-40B4-BE49-F238E27FC236}">
                <a16:creationId xmlns:a16="http://schemas.microsoft.com/office/drawing/2014/main" id="{29394850-85AF-CBEE-4F57-908A2A4E8CC5}"/>
              </a:ext>
            </a:extLst>
          </p:cNvPr>
          <p:cNvPicPr>
            <a:picLocks noChangeAspect="1"/>
          </p:cNvPicPr>
          <p:nvPr/>
        </p:nvPicPr>
        <p:blipFill>
          <a:blip r:embed="rId5"/>
          <a:stretch>
            <a:fillRect/>
          </a:stretch>
        </p:blipFill>
        <p:spPr>
          <a:xfrm>
            <a:off x="498868" y="2091383"/>
            <a:ext cx="2349621" cy="1352620"/>
          </a:xfrm>
          <a:prstGeom prst="rect">
            <a:avLst/>
          </a:prstGeom>
        </p:spPr>
      </p:pic>
    </p:spTree>
    <p:extLst>
      <p:ext uri="{BB962C8B-B14F-4D97-AF65-F5344CB8AC3E}">
        <p14:creationId xmlns:p14="http://schemas.microsoft.com/office/powerpoint/2010/main" val="98525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rgbClr val="282828"/>
              </a:buClr>
              <a:buSzPts val="1500"/>
              <a:buNone/>
            </a:pPr>
            <a:r>
              <a:rPr lang="en-US" sz="1500" dirty="0">
                <a:solidFill>
                  <a:srgbClr val="282828"/>
                </a:solidFill>
                <a:latin typeface="Inter"/>
                <a:ea typeface="Inter"/>
                <a:cs typeface="Inter"/>
                <a:sym typeface="Inter"/>
              </a:rPr>
              <a:t>- Ada 4 </a:t>
            </a:r>
            <a:r>
              <a:rPr lang="en-US" sz="1500" dirty="0" err="1">
                <a:solidFill>
                  <a:srgbClr val="282828"/>
                </a:solidFill>
                <a:latin typeface="Inter"/>
                <a:ea typeface="Inter"/>
                <a:cs typeface="Inter"/>
                <a:sym typeface="Inter"/>
              </a:rPr>
              <a:t>kolom</a:t>
            </a:r>
            <a:r>
              <a:rPr lang="en-US" sz="1500" dirty="0">
                <a:solidFill>
                  <a:srgbClr val="282828"/>
                </a:solidFill>
                <a:latin typeface="Inter"/>
                <a:ea typeface="Inter"/>
                <a:cs typeface="Inter"/>
                <a:sym typeface="Inter"/>
              </a:rPr>
              <a:t> dengan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tertinggi</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E579D0C4-017A-F71D-F1A5-99199B956D88}"/>
              </a:ext>
            </a:extLst>
          </p:cNvPr>
          <p:cNvPicPr>
            <a:picLocks noChangeAspect="1"/>
          </p:cNvPicPr>
          <p:nvPr/>
        </p:nvPicPr>
        <p:blipFill>
          <a:blip r:embed="rId5"/>
          <a:stretch>
            <a:fillRect/>
          </a:stretch>
        </p:blipFill>
        <p:spPr>
          <a:xfrm>
            <a:off x="453513" y="1896640"/>
            <a:ext cx="2787793" cy="2933851"/>
          </a:xfrm>
          <a:prstGeom prst="rect">
            <a:avLst/>
          </a:prstGeom>
        </p:spPr>
      </p:pic>
    </p:spTree>
    <p:extLst>
      <p:ext uri="{BB962C8B-B14F-4D97-AF65-F5344CB8AC3E}">
        <p14:creationId xmlns:p14="http://schemas.microsoft.com/office/powerpoint/2010/main" val="410420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247" name="Google Shape;247;p27"/>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248" name="Google Shape;248;p2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249" name="Google Shape;249;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250" name="Google Shape;250;p27"/>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251" name="Google Shape;251;p27"/>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252" name="Google Shape;252;p27"/>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253" name="Google Shape;253;p27"/>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54" name="Google Shape;254;p27"/>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55" name="Google Shape;255;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Conclusion</a:t>
            </a:r>
            <a:endParaRPr sz="1000" b="1">
              <a:solidFill>
                <a:schemeClr val="lt1"/>
              </a:solidFill>
              <a:latin typeface="Inter"/>
              <a:ea typeface="Inter"/>
              <a:cs typeface="Inter"/>
              <a:sym typeface="Inter"/>
            </a:endParaRPr>
          </a:p>
        </p:txBody>
      </p:sp>
      <p:sp>
        <p:nvSpPr>
          <p:cNvPr id="256" name="Google Shape;256;p27"/>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body" idx="1"/>
          </p:nvPr>
        </p:nvSpPr>
        <p:spPr>
          <a:xfrm>
            <a:off x="289137" y="1419557"/>
            <a:ext cx="7934100" cy="267286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err="1">
                <a:solidFill>
                  <a:srgbClr val="202124"/>
                </a:solidFill>
                <a:effectLst/>
                <a:latin typeface="Roboto" panose="02000000000000000000" pitchFamily="2" charset="0"/>
              </a:rPr>
              <a:t>Mengoptimalkan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harga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waktu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bicara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DayMins</a:t>
            </a:r>
            <a:r>
              <a:rPr lang="en-US" sz="1600" b="0" i="0" dirty="0">
                <a:solidFill>
                  <a:srgbClr val="202124"/>
                </a:solidFill>
                <a:effectLst/>
                <a:latin typeface="Roboto" panose="02000000000000000000" pitchFamily="2" charset="0"/>
              </a:rPr>
              <a:t>) </a:t>
            </a:r>
          </a:p>
          <a:p>
            <a:pPr algn="l">
              <a:buFont typeface="Arial" panose="020B0604020202020204" pitchFamily="34" charset="0"/>
              <a:buChar char="•"/>
            </a:pPr>
            <a:r>
              <a:rPr lang="en-US" sz="1600" b="0" i="0" dirty="0" err="1">
                <a:solidFill>
                  <a:srgbClr val="202124"/>
                </a:solidFill>
                <a:effectLst/>
                <a:latin typeface="Roboto" panose="02000000000000000000" pitchFamily="2" charset="0"/>
              </a:rPr>
              <a:t>Mempertahankan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biaya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bulanan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memberi</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diskon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kepada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pelanggan</a:t>
            </a:r>
            <a:r>
              <a:rPr lang="en-US" sz="1600" b="0" i="0" dirty="0">
                <a:solidFill>
                  <a:srgbClr val="202124"/>
                </a:solidFill>
                <a:effectLst/>
                <a:latin typeface="Roboto" panose="02000000000000000000" pitchFamily="2" charset="0"/>
              </a:rPr>
              <a:t>, agar </a:t>
            </a:r>
            <a:r>
              <a:rPr lang="en-US" sz="1600" b="0" i="0" dirty="0" err="1">
                <a:solidFill>
                  <a:srgbClr val="202124"/>
                </a:solidFill>
                <a:effectLst/>
                <a:latin typeface="Roboto" panose="02000000000000000000" pitchFamily="2" charset="0"/>
              </a:rPr>
              <a:t>pelanggan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tetap</a:t>
            </a:r>
            <a:r>
              <a:rPr lang="en-US" sz="1600" b="0" i="0" dirty="0">
                <a:solidFill>
                  <a:srgbClr val="202124"/>
                </a:solidFill>
                <a:effectLst/>
                <a:latin typeface="Roboto" panose="02000000000000000000" pitchFamily="2" charset="0"/>
              </a:rPr>
              <a:t> no churn (</a:t>
            </a:r>
            <a:r>
              <a:rPr lang="en-US" sz="1600" b="0" i="0" dirty="0" err="1">
                <a:solidFill>
                  <a:srgbClr val="202124"/>
                </a:solidFill>
                <a:effectLst/>
                <a:latin typeface="Roboto" panose="02000000000000000000" pitchFamily="2" charset="0"/>
              </a:rPr>
              <a:t>MonthlyCharge</a:t>
            </a:r>
            <a:r>
              <a:rPr lang="en-US" sz="1600" b="0" i="0" dirty="0">
                <a:solidFill>
                  <a:srgbClr val="202124"/>
                </a:solidFill>
                <a:effectLst/>
                <a:latin typeface="Roboto" panose="02000000000000000000" pitchFamily="2" charset="0"/>
              </a:rPr>
              <a:t>) </a:t>
            </a:r>
          </a:p>
          <a:p>
            <a:pPr algn="l">
              <a:buFont typeface="Arial" panose="020B0604020202020204" pitchFamily="34" charset="0"/>
              <a:buChar char="•"/>
            </a:pPr>
            <a:r>
              <a:rPr lang="en-US" sz="1600" b="0" i="0" dirty="0" err="1">
                <a:solidFill>
                  <a:srgbClr val="202124"/>
                </a:solidFill>
                <a:effectLst/>
                <a:latin typeface="Roboto" panose="02000000000000000000" pitchFamily="2" charset="0"/>
              </a:rPr>
              <a:t>Tingkatkan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pertahankan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pelayanan</a:t>
            </a:r>
            <a:r>
              <a:rPr lang="en-US" sz="1600" b="0" i="0" dirty="0">
                <a:solidFill>
                  <a:srgbClr val="202124"/>
                </a:solidFill>
                <a:effectLst/>
                <a:latin typeface="Roboto" panose="02000000000000000000" pitchFamily="2" charset="0"/>
              </a:rPr>
              <a:t> service, </a:t>
            </a:r>
            <a:r>
              <a:rPr lang="en-US" sz="1600" b="0" i="0" dirty="0" err="1">
                <a:solidFill>
                  <a:srgbClr val="202124"/>
                </a:solidFill>
                <a:effectLst/>
                <a:latin typeface="Roboto" panose="02000000000000000000" pitchFamily="2" charset="0"/>
              </a:rPr>
              <a:t>karena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cutumer</a:t>
            </a:r>
            <a:r>
              <a:rPr lang="en-US" sz="1600" b="0" i="0" dirty="0">
                <a:solidFill>
                  <a:srgbClr val="202124"/>
                </a:solidFill>
                <a:effectLst/>
                <a:latin typeface="Roboto" panose="02000000000000000000" pitchFamily="2" charset="0"/>
              </a:rPr>
              <a:t> yang </a:t>
            </a:r>
            <a:r>
              <a:rPr lang="en-US" sz="1600" b="0" i="0" dirty="0" err="1">
                <a:solidFill>
                  <a:srgbClr val="202124"/>
                </a:solidFill>
                <a:effectLst/>
                <a:latin typeface="Roboto" panose="02000000000000000000" pitchFamily="2" charset="0"/>
              </a:rPr>
              <a:t>bertanya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memanfaatkan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pelayanan</a:t>
            </a:r>
            <a:r>
              <a:rPr lang="en-US" sz="1600" b="0" i="0" dirty="0">
                <a:solidFill>
                  <a:srgbClr val="202124"/>
                </a:solidFill>
                <a:effectLst/>
                <a:latin typeface="Roboto" panose="02000000000000000000" pitchFamily="2" charset="0"/>
              </a:rPr>
              <a:t>, sangat </a:t>
            </a:r>
            <a:r>
              <a:rPr lang="en-US" sz="1600" b="0" i="0" dirty="0" err="1">
                <a:solidFill>
                  <a:srgbClr val="202124"/>
                </a:solidFill>
                <a:effectLst/>
                <a:latin typeface="Roboto" panose="02000000000000000000" pitchFamily="2" charset="0"/>
              </a:rPr>
              <a:t>rentan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terhadap</a:t>
            </a:r>
            <a:r>
              <a:rPr lang="en-US" sz="1600" b="0" i="0" dirty="0">
                <a:solidFill>
                  <a:srgbClr val="202124"/>
                </a:solidFill>
                <a:effectLst/>
                <a:latin typeface="Roboto" panose="02000000000000000000" pitchFamily="2" charset="0"/>
              </a:rPr>
              <a:t> churn (</a:t>
            </a:r>
            <a:r>
              <a:rPr lang="en-US" sz="1600" b="0" i="0" dirty="0" err="1">
                <a:solidFill>
                  <a:srgbClr val="202124"/>
                </a:solidFill>
                <a:effectLst/>
                <a:latin typeface="Roboto" panose="02000000000000000000" pitchFamily="2" charset="0"/>
              </a:rPr>
              <a:t>CustServCalls</a:t>
            </a:r>
            <a:r>
              <a:rPr lang="en-US" sz="1600" b="0" i="0" dirty="0">
                <a:solidFill>
                  <a:srgbClr val="202124"/>
                </a:solidFill>
                <a:effectLst/>
                <a:latin typeface="Roboto" panose="02000000000000000000" pitchFamily="2" charset="0"/>
              </a:rPr>
              <a:t>) </a:t>
            </a:r>
            <a:endParaRPr lang="en" sz="1500" dirty="0">
              <a:solidFill>
                <a:srgbClr val="282828"/>
              </a:solidFill>
              <a:latin typeface="Inter"/>
              <a:ea typeface="Inter"/>
              <a:cs typeface="Inter"/>
              <a:sym typeface="Inter"/>
            </a:endParaRPr>
          </a:p>
        </p:txBody>
      </p:sp>
      <p:sp>
        <p:nvSpPr>
          <p:cNvPr id="262" name="Google Shape;262;p2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63" name="Google Shape;263;p28"/>
          <p:cNvGrpSpPr/>
          <p:nvPr/>
        </p:nvGrpSpPr>
        <p:grpSpPr>
          <a:xfrm>
            <a:off x="7503019" y="95797"/>
            <a:ext cx="1516771" cy="323122"/>
            <a:chOff x="400885" y="325214"/>
            <a:chExt cx="2298835" cy="489727"/>
          </a:xfrm>
        </p:grpSpPr>
        <p:pic>
          <p:nvPicPr>
            <p:cNvPr id="264" name="Google Shape;264;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5" name="Google Shape;265;p28"/>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8"/>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67" name="Google Shape;267;p28"/>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68" name="Google Shape;268;p28"/>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sz="2820" dirty="0">
                <a:solidFill>
                  <a:srgbClr val="A338EB"/>
                </a:solidFill>
                <a:latin typeface="Maven Pro SemiBold"/>
                <a:ea typeface="Maven Pro SemiBold"/>
                <a:cs typeface="Maven Pro SemiBold"/>
                <a:sym typeface="Maven Pro SemiBold"/>
              </a:rPr>
              <a:t>Saran dan Kesimpulan</a:t>
            </a:r>
            <a:endParaRPr sz="2820" dirty="0">
              <a:solidFill>
                <a:srgbClr val="A338EB"/>
              </a:solidFill>
              <a:latin typeface="Maven Pro SemiBold"/>
              <a:ea typeface="Maven Pro SemiBold"/>
              <a:cs typeface="Maven Pro SemiBold"/>
              <a:sym typeface="Maven Pro SemiBold"/>
            </a:endParaRPr>
          </a:p>
        </p:txBody>
      </p:sp>
      <p:sp>
        <p:nvSpPr>
          <p:cNvPr id="269" name="Google Shape;269;p28"/>
          <p:cNvSpPr txBox="1"/>
          <p:nvPr/>
        </p:nvSpPr>
        <p:spPr>
          <a:xfrm>
            <a:off x="76197" y="22683"/>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73"/>
        <p:cNvGrpSpPr/>
        <p:nvPr/>
      </p:nvGrpSpPr>
      <p:grpSpPr>
        <a:xfrm>
          <a:off x="0" y="0"/>
          <a:ext cx="0" cy="0"/>
          <a:chOff x="0" y="0"/>
          <a:chExt cx="0" cy="0"/>
        </a:xfrm>
      </p:grpSpPr>
      <p:sp>
        <p:nvSpPr>
          <p:cNvPr id="274" name="Google Shape;274;p29"/>
          <p:cNvSpPr txBox="1">
            <a:spLocks noGrp="1"/>
          </p:cNvSpPr>
          <p:nvPr>
            <p:ph type="title"/>
          </p:nvPr>
        </p:nvSpPr>
        <p:spPr>
          <a:xfrm>
            <a:off x="430058" y="1162650"/>
            <a:ext cx="4114800" cy="2644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marL="0" lvl="0" indent="0" algn="ctr" rtl="0">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275" name="Google Shape;275;p29"/>
          <p:cNvPicPr preferRelativeResize="0"/>
          <p:nvPr/>
        </p:nvPicPr>
        <p:blipFill>
          <a:blip r:embed="rId3">
            <a:alphaModFix/>
          </a:blip>
          <a:stretch>
            <a:fillRect/>
          </a:stretch>
        </p:blipFill>
        <p:spPr>
          <a:xfrm>
            <a:off x="5029200" y="-269507"/>
            <a:ext cx="4114800" cy="5143500"/>
          </a:xfrm>
          <a:prstGeom prst="rect">
            <a:avLst/>
          </a:prstGeom>
          <a:noFill/>
          <a:ln>
            <a:noFill/>
          </a:ln>
        </p:spPr>
      </p:pic>
      <p:sp>
        <p:nvSpPr>
          <p:cNvPr id="276" name="Google Shape;276;p29"/>
          <p:cNvSpPr/>
          <p:nvPr/>
        </p:nvSpPr>
        <p:spPr>
          <a:xfrm>
            <a:off x="6256350" y="1438550"/>
            <a:ext cx="1655700" cy="54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9"/>
          <p:cNvPicPr preferRelativeResize="0"/>
          <p:nvPr/>
        </p:nvPicPr>
        <p:blipFill rotWithShape="1">
          <a:blip r:embed="rId4">
            <a:alphaModFix/>
          </a:blip>
          <a:srcRect l="9895" r="8731"/>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FF"/>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17750" y="1101600"/>
            <a:ext cx="6253800" cy="2940300"/>
          </a:xfrm>
          <a:prstGeom prst="rect">
            <a:avLst/>
          </a:prstGeom>
        </p:spPr>
        <p:txBody>
          <a:bodyPr spcFirstLastPara="1" wrap="square" lIns="91425" tIns="91425" rIns="91425" bIns="91425" anchor="ctr" anchorCtr="0">
            <a:normAutofit/>
          </a:bodyPr>
          <a:lstStyle/>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r="43100" b="39246"/>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Daftar Isi</a:t>
            </a:r>
            <a:endParaRPr sz="1000" b="1">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5"/>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92" name="Google Shape;92;p15"/>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w="9525" cap="flat" cmpd="sng">
            <a:solidFill>
              <a:srgbClr val="CCCCCC"/>
            </a:solidFill>
            <a:prstDash val="solid"/>
            <a:round/>
            <a:headEnd type="none" w="med" len="med"/>
            <a:tailEnd type="none" w="med" len="med"/>
          </a:ln>
        </p:spPr>
      </p:cxnSp>
      <p:cxnSp>
        <p:nvCxnSpPr>
          <p:cNvPr id="102" name="Google Shape;102;p16"/>
          <p:cNvCxnSpPr/>
          <p:nvPr/>
        </p:nvCxnSpPr>
        <p:spPr>
          <a:xfrm>
            <a:off x="8315546" y="184983"/>
            <a:ext cx="0" cy="144724"/>
          </a:xfrm>
          <a:prstGeom prst="straightConnector1">
            <a:avLst/>
          </a:prstGeom>
          <a:noFill/>
          <a:ln w="9525" cap="flat" cmpd="sng">
            <a:solidFill>
              <a:srgbClr val="CCCCCC"/>
            </a:solidFill>
            <a:prstDash val="solid"/>
            <a:round/>
            <a:headEnd type="none" w="med" len="med"/>
            <a:tailEnd type="none" w="med" len="med"/>
          </a:ln>
        </p:spPr>
      </p:cxnSp>
      <p:pic>
        <p:nvPicPr>
          <p:cNvPr id="103" name="Google Shape;103;p16"/>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Pendahuluan</a:t>
            </a:r>
            <a:endParaRPr sz="1000" b="1">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1744750"/>
            <a:ext cx="6591000" cy="292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solidFill>
                  <a:srgbClr val="282828"/>
                </a:solidFill>
                <a:latin typeface="Inter"/>
                <a:ea typeface="Inter"/>
                <a:cs typeface="Inter"/>
                <a:sym typeface="Inter"/>
              </a:rPr>
              <a:t>Sumber Data: </a:t>
            </a:r>
            <a:r>
              <a:rPr lang="en-US" sz="1500" dirty="0">
                <a:solidFill>
                  <a:srgbClr val="282828"/>
                </a:solidFill>
                <a:latin typeface="Inter"/>
                <a:ea typeface="Inter"/>
                <a:cs typeface="Inter"/>
                <a:sym typeface="Inter"/>
                <a:hlinkClick r:id="rId3"/>
              </a:rPr>
              <a:t>https://www.kaggle.com/datasets/barun2104/telecom-churn?datasetId=567482</a:t>
            </a:r>
            <a:endParaRPr lang="en-US" sz="1500" dirty="0">
              <a:solidFill>
                <a:srgbClr val="282828"/>
              </a:solidFill>
              <a:latin typeface="Inter"/>
              <a:ea typeface="Inter"/>
              <a:cs typeface="Inter"/>
              <a:sym typeface="Inter"/>
            </a:endParaRPr>
          </a:p>
          <a:p>
            <a:pPr marL="0" lvl="0" indent="0" algn="l" rtl="0">
              <a:lnSpc>
                <a:spcPct val="115000"/>
              </a:lnSpc>
              <a:spcBef>
                <a:spcPts val="0"/>
              </a:spcBef>
              <a:spcAft>
                <a:spcPts val="0"/>
              </a:spcAft>
              <a:buNone/>
            </a:pPr>
            <a:r>
              <a:rPr lang="en-US" sz="1500" dirty="0">
                <a:solidFill>
                  <a:srgbClr val="282828"/>
                </a:solidFill>
                <a:latin typeface="Inter"/>
                <a:ea typeface="Inter"/>
                <a:cs typeface="Inter"/>
                <a:sym typeface="Inter"/>
              </a:rPr>
              <a:t>Problem:</a:t>
            </a:r>
            <a:r>
              <a:rPr lang="en-US" sz="1500" b="1" dirty="0">
                <a:solidFill>
                  <a:srgbClr val="282828"/>
                </a:solidFill>
                <a:latin typeface="Inter"/>
                <a:ea typeface="Inter"/>
                <a:cs typeface="Inter"/>
                <a:sym typeface="Inter"/>
              </a:rPr>
              <a:t> Classification</a:t>
            </a:r>
            <a:endParaRPr lang="en-US" sz="1500" dirty="0">
              <a:solidFill>
                <a:srgbClr val="282828"/>
              </a:solidFill>
              <a:latin typeface="Inter"/>
              <a:ea typeface="Inter"/>
              <a:cs typeface="Inter"/>
              <a:sym typeface="Inter"/>
            </a:endParaRPr>
          </a:p>
          <a:p>
            <a:pPr marL="0" lvl="0" indent="0" algn="l" rtl="0">
              <a:lnSpc>
                <a:spcPct val="115000"/>
              </a:lnSpc>
              <a:spcBef>
                <a:spcPts val="1000"/>
              </a:spcBef>
              <a:spcAft>
                <a:spcPts val="0"/>
              </a:spcAft>
              <a:buNone/>
            </a:pPr>
            <a:r>
              <a:rPr lang="en" sz="1500" dirty="0">
                <a:solidFill>
                  <a:srgbClr val="282828"/>
                </a:solidFill>
                <a:latin typeface="Inter"/>
                <a:ea typeface="Inter"/>
                <a:cs typeface="Inter"/>
                <a:sym typeface="Inter"/>
              </a:rPr>
              <a:t>Tujuan: </a:t>
            </a:r>
            <a:endParaRPr sz="1500" dirty="0">
              <a:solidFill>
                <a:srgbClr val="282828"/>
              </a:solidFill>
              <a:latin typeface="Inter"/>
              <a:ea typeface="Inter"/>
              <a:cs typeface="Inter"/>
              <a:sym typeface="Inter"/>
            </a:endParaRPr>
          </a:p>
          <a:p>
            <a:pPr indent="-323850">
              <a:buClr>
                <a:srgbClr val="282828"/>
              </a:buClr>
              <a:buSzPts val="1500"/>
              <a:buFont typeface="Inter"/>
              <a:buChar char="-"/>
            </a:pPr>
            <a:r>
              <a:rPr lang="es-ES" sz="1500" dirty="0" err="1">
                <a:solidFill>
                  <a:srgbClr val="282828"/>
                </a:solidFill>
                <a:latin typeface="Inter"/>
                <a:ea typeface="Inter"/>
                <a:cs typeface="Inter"/>
                <a:sym typeface="Inter"/>
              </a:rPr>
              <a:t>Prediksi</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churn</a:t>
            </a:r>
            <a:r>
              <a:rPr lang="es-ES" sz="1500" dirty="0">
                <a:solidFill>
                  <a:srgbClr val="282828"/>
                </a:solidFill>
                <a:latin typeface="Inter"/>
                <a:ea typeface="Inter"/>
                <a:cs typeface="Inter"/>
                <a:sym typeface="Inter"/>
              </a:rPr>
              <a:t> pada data </a:t>
            </a:r>
            <a:r>
              <a:rPr lang="es-ES" sz="1500" dirty="0" err="1">
                <a:solidFill>
                  <a:srgbClr val="282828"/>
                </a:solidFill>
                <a:latin typeface="Inter"/>
                <a:ea typeface="Inter"/>
                <a:cs typeface="Inter"/>
                <a:sym typeface="Inter"/>
              </a:rPr>
              <a:t>pelanggan</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telekomunikasi</a:t>
            </a:r>
            <a:r>
              <a:rPr lang="es-ES" sz="1500" dirty="0">
                <a:solidFill>
                  <a:srgbClr val="282828"/>
                </a:solidFill>
                <a:latin typeface="Inter"/>
                <a:ea typeface="Inter"/>
                <a:cs typeface="Inter"/>
                <a:sym typeface="Inter"/>
              </a:rPr>
              <a:t> dan </a:t>
            </a:r>
            <a:r>
              <a:rPr lang="es-ES" sz="1500" dirty="0" err="1">
                <a:solidFill>
                  <a:srgbClr val="282828"/>
                </a:solidFill>
                <a:latin typeface="Inter"/>
                <a:ea typeface="Inter"/>
                <a:cs typeface="Inter"/>
                <a:sym typeface="Inter"/>
              </a:rPr>
              <a:t>membuat</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recomendasi</a:t>
            </a:r>
            <a:r>
              <a:rPr lang="es-ES" sz="1500" dirty="0">
                <a:solidFill>
                  <a:srgbClr val="282828"/>
                </a:solidFill>
                <a:latin typeface="Inter"/>
                <a:ea typeface="Inter"/>
                <a:cs typeface="Inter"/>
                <a:sym typeface="Inter"/>
              </a:rPr>
              <a:t> ke </a:t>
            </a:r>
            <a:r>
              <a:rPr lang="es-ES" sz="1500" dirty="0" err="1">
                <a:solidFill>
                  <a:srgbClr val="282828"/>
                </a:solidFill>
                <a:latin typeface="Inter"/>
                <a:ea typeface="Inter"/>
                <a:cs typeface="Inter"/>
                <a:sym typeface="Inter"/>
              </a:rPr>
              <a:t>perusahaan</a:t>
            </a:r>
            <a:r>
              <a:rPr lang="es-ES" sz="1500" dirty="0">
                <a:solidFill>
                  <a:srgbClr val="282828"/>
                </a:solidFill>
                <a:latin typeface="Inter"/>
                <a:ea typeface="Inter"/>
                <a:cs typeface="Inter"/>
                <a:sym typeface="Inter"/>
              </a:rPr>
              <a:t> apa yang </a:t>
            </a:r>
            <a:r>
              <a:rPr lang="es-ES" sz="1500" dirty="0" err="1">
                <a:solidFill>
                  <a:srgbClr val="282828"/>
                </a:solidFill>
                <a:latin typeface="Inter"/>
                <a:ea typeface="Inter"/>
                <a:cs typeface="Inter"/>
                <a:sym typeface="Inter"/>
              </a:rPr>
              <a:t>dilakukan</a:t>
            </a:r>
            <a:r>
              <a:rPr lang="es-ES" sz="1500" dirty="0">
                <a:solidFill>
                  <a:srgbClr val="282828"/>
                </a:solidFill>
                <a:latin typeface="Inter"/>
                <a:ea typeface="Inter"/>
                <a:cs typeface="Inter"/>
                <a:sym typeface="Inter"/>
              </a:rPr>
              <a:t> agar </a:t>
            </a:r>
            <a:r>
              <a:rPr lang="es-ES" sz="1500" dirty="0" err="1">
                <a:solidFill>
                  <a:srgbClr val="282828"/>
                </a:solidFill>
                <a:latin typeface="Inter"/>
                <a:ea typeface="Inter"/>
                <a:cs typeface="Inter"/>
                <a:sym typeface="Inter"/>
              </a:rPr>
              <a:t>custumer</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tidak</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churn</a:t>
            </a:r>
            <a:r>
              <a:rPr lang="es-ES" sz="1500" dirty="0">
                <a:solidFill>
                  <a:srgbClr val="282828"/>
                </a:solidFill>
                <a:latin typeface="Inter"/>
                <a:ea typeface="Inter"/>
                <a:cs typeface="Inter"/>
                <a:sym typeface="Inter"/>
              </a:rPr>
              <a:t> </a:t>
            </a:r>
          </a:p>
          <a:p>
            <a:pPr marL="457200" lvl="0" indent="-323850" algn="l" rtl="0">
              <a:lnSpc>
                <a:spcPct val="115000"/>
              </a:lnSpc>
              <a:spcBef>
                <a:spcPts val="0"/>
              </a:spcBef>
              <a:spcAft>
                <a:spcPts val="0"/>
              </a:spcAft>
              <a:buClr>
                <a:srgbClr val="282828"/>
              </a:buClr>
              <a:buSzPts val="1500"/>
              <a:buFont typeface="Inter"/>
              <a:buChar char="-"/>
            </a:pPr>
            <a:endParaRPr sz="1500" dirty="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Latar Belakang</a:t>
            </a:r>
            <a:endParaRPr sz="1000" b="1">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17"/>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19" name="Google Shape;119;p17"/>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
        <p:nvSpPr>
          <p:cNvPr id="120" name="Google Shape;120;p17"/>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30" name="Google Shape;130;p18"/>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31" name="Google Shape;131;p18"/>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Explorasi Data dan Visualisasi</a:t>
            </a:r>
            <a:endParaRPr sz="1000" b="1">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311700" y="1556750"/>
            <a:ext cx="7191300" cy="292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500" dirty="0">
                <a:solidFill>
                  <a:srgbClr val="282828"/>
                </a:solidFill>
                <a:latin typeface="Inter"/>
                <a:ea typeface="Inter"/>
                <a:cs typeface="Inter"/>
                <a:sym typeface="Inter"/>
              </a:rPr>
              <a:t>T</a:t>
            </a:r>
            <a:r>
              <a:rPr lang="en" sz="1500" dirty="0">
                <a:solidFill>
                  <a:srgbClr val="282828"/>
                </a:solidFill>
                <a:latin typeface="Inter"/>
                <a:ea typeface="Inter"/>
                <a:cs typeface="Inter"/>
                <a:sym typeface="Inter"/>
              </a:rPr>
              <a:t>elecom_churn, dalam industri telekomunikasi, pelanggan dapat memilih dari beberapa penyedia layanan dan secara aktif beralih dari satu operator ke operator lainnya. Faktor-faktor yang mempengaruhi churn pada data telekomunikasi yaitu pelayanan, kontrak, dan biaya bulanan.</a:t>
            </a:r>
            <a:endParaRPr sz="1500" dirty="0">
              <a:solidFill>
                <a:srgbClr val="282828"/>
              </a:solidFill>
              <a:latin typeface="Inter"/>
              <a:ea typeface="Inter"/>
              <a:cs typeface="Inter"/>
              <a:sym typeface="Inter"/>
            </a:endParaRPr>
          </a:p>
          <a:p>
            <a:pPr marL="0" lvl="0" indent="0" algn="l" rtl="0">
              <a:spcBef>
                <a:spcPts val="1000"/>
              </a:spcBef>
              <a:spcAft>
                <a:spcPts val="0"/>
              </a:spcAft>
              <a:buNone/>
            </a:pPr>
            <a:r>
              <a:rPr lang="en" sz="1500" dirty="0">
                <a:solidFill>
                  <a:srgbClr val="282828"/>
                </a:solidFill>
                <a:latin typeface="Inter"/>
                <a:ea typeface="Inter"/>
                <a:cs typeface="Inter"/>
                <a:sym typeface="Inter"/>
              </a:rPr>
              <a:t>Churn merupakan pelanggan yang keluar atau tidak berlangganan kembali dari suatu bisnis, churn itu harus diantisipasi karena berdampak kepada kerugian bisnis.</a:t>
            </a:r>
            <a:endParaRPr sz="1500" dirty="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47" name="Google Shape;147;p19"/>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48" name="Google Shape;148;p19"/>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311700" y="1545475"/>
            <a:ext cx="7191300" cy="29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solidFill>
                  <a:srgbClr val="282828"/>
                </a:solidFill>
                <a:latin typeface="Inter"/>
                <a:ea typeface="Inter"/>
                <a:cs typeface="Inter"/>
                <a:sym typeface="Inter"/>
              </a:rPr>
              <a:t>D</a:t>
            </a:r>
            <a:r>
              <a:rPr lang="en" sz="1500" dirty="0">
                <a:solidFill>
                  <a:srgbClr val="282828"/>
                </a:solidFill>
                <a:latin typeface="Inter"/>
                <a:ea typeface="Inter"/>
                <a:cs typeface="Inter"/>
                <a:sym typeface="Inter"/>
              </a:rPr>
              <a:t>ata telecom churn ini tidak memiliki missing value, sudah dicek pada type data, jumlah baris, dan mencari nilai kosong. Semua tindakan yang dilakukan tidak menemukan data yang perlu diubah atau dihapus. </a:t>
            </a:r>
            <a:r>
              <a:rPr lang="en-US" sz="1500" dirty="0">
                <a:solidFill>
                  <a:srgbClr val="282828"/>
                </a:solidFill>
                <a:latin typeface="Inter"/>
                <a:ea typeface="Inter"/>
                <a:cs typeface="Inter"/>
                <a:sym typeface="Inter"/>
              </a:rPr>
              <a:t>D</a:t>
            </a:r>
            <a:r>
              <a:rPr lang="en" sz="1500" dirty="0">
                <a:solidFill>
                  <a:srgbClr val="282828"/>
                </a:solidFill>
                <a:latin typeface="Inter"/>
                <a:ea typeface="Inter"/>
                <a:cs typeface="Inter"/>
                <a:sym typeface="Inter"/>
              </a:rPr>
              <a:t>imensi pada data telecom churn adalah baris, colom (3333,11).</a:t>
            </a:r>
          </a:p>
          <a:p>
            <a:pPr marL="0" lvl="0" indent="0" algn="l" rtl="0">
              <a:spcBef>
                <a:spcPts val="0"/>
              </a:spcBef>
              <a:spcAft>
                <a:spcPts val="0"/>
              </a:spcAft>
              <a:buNone/>
            </a:pPr>
            <a:endParaRPr lang="en" sz="1500" dirty="0">
              <a:solidFill>
                <a:srgbClr val="282828"/>
              </a:solidFill>
              <a:latin typeface="Inter"/>
              <a:ea typeface="Inter"/>
              <a:cs typeface="Inter"/>
              <a:sym typeface="Inter"/>
            </a:endParaRPr>
          </a:p>
          <a:p>
            <a:pPr marL="0" lvl="0" indent="0" algn="l" rtl="0">
              <a:spcBef>
                <a:spcPts val="0"/>
              </a:spcBef>
              <a:spcAft>
                <a:spcPts val="0"/>
              </a:spcAft>
              <a:buNone/>
            </a:pPr>
            <a:r>
              <a:rPr lang="en-US" sz="1500" dirty="0">
                <a:solidFill>
                  <a:srgbClr val="282828"/>
                </a:solidFill>
                <a:latin typeface="Inter"/>
                <a:ea typeface="Inter"/>
                <a:cs typeface="Inter"/>
                <a:sym typeface="Inter"/>
              </a:rPr>
              <a:t>P</a:t>
            </a:r>
            <a:r>
              <a:rPr lang="en" sz="1500" dirty="0">
                <a:solidFill>
                  <a:srgbClr val="282828"/>
                </a:solidFill>
                <a:latin typeface="Inter"/>
                <a:ea typeface="Inter"/>
                <a:cs typeface="Inter"/>
                <a:sym typeface="Inter"/>
              </a:rPr>
              <a:t>ada data memiliki outlier namun tidak diubah, karena nanti akan berdampak kepada model yang akan dibuat.</a:t>
            </a:r>
          </a:p>
          <a:p>
            <a:pPr marL="0" lvl="0" indent="0" algn="l" rtl="0">
              <a:spcBef>
                <a:spcPts val="0"/>
              </a:spcBef>
              <a:spcAft>
                <a:spcPts val="0"/>
              </a:spcAft>
              <a:buNone/>
            </a:pPr>
            <a:endParaRPr sz="1500" dirty="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0"/>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59" name="Google Shape;159;p20"/>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60" name="Google Shape;160;p20"/>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311700" y="1556750"/>
            <a:ext cx="7872944" cy="2924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sz="1500" dirty="0">
              <a:solidFill>
                <a:srgbClr val="282828"/>
              </a:solidFill>
              <a:latin typeface="Inter"/>
              <a:ea typeface="Inter"/>
              <a:cs typeface="Inter"/>
              <a:sym typeface="Inter"/>
            </a:endParaRPr>
          </a:p>
        </p:txBody>
      </p:sp>
      <p:sp>
        <p:nvSpPr>
          <p:cNvPr id="167" name="Google Shape;167;p2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68" name="Google Shape;168;p21"/>
          <p:cNvGrpSpPr/>
          <p:nvPr/>
        </p:nvGrpSpPr>
        <p:grpSpPr>
          <a:xfrm>
            <a:off x="7503019" y="95797"/>
            <a:ext cx="1516771" cy="323122"/>
            <a:chOff x="400885" y="325214"/>
            <a:chExt cx="2298835" cy="489727"/>
          </a:xfrm>
        </p:grpSpPr>
        <p:pic>
          <p:nvPicPr>
            <p:cNvPr id="169" name="Google Shape;169;p2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70" name="Google Shape;170;p21"/>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21"/>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72" name="Google Shape;172;p21"/>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73" name="Google Shape;173;p21"/>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4" name="Google Shape;174;p21"/>
          <p:cNvSpPr txBox="1"/>
          <p:nvPr/>
        </p:nvSpPr>
        <p:spPr>
          <a:xfrm>
            <a:off x="76197" y="55340"/>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A7949C08-C5DD-1843-FDC4-C4EE548BFC62}"/>
              </a:ext>
            </a:extLst>
          </p:cNvPr>
          <p:cNvPicPr>
            <a:picLocks noChangeAspect="1"/>
          </p:cNvPicPr>
          <p:nvPr/>
        </p:nvPicPr>
        <p:blipFill>
          <a:blip r:embed="rId5"/>
          <a:stretch>
            <a:fillRect/>
          </a:stretch>
        </p:blipFill>
        <p:spPr>
          <a:xfrm>
            <a:off x="341312" y="1506657"/>
            <a:ext cx="1981477" cy="3191320"/>
          </a:xfrm>
          <a:prstGeom prst="rect">
            <a:avLst/>
          </a:prstGeom>
        </p:spPr>
      </p:pic>
      <p:pic>
        <p:nvPicPr>
          <p:cNvPr id="7" name="Picture 6">
            <a:extLst>
              <a:ext uri="{FF2B5EF4-FFF2-40B4-BE49-F238E27FC236}">
                <a16:creationId xmlns:a16="http://schemas.microsoft.com/office/drawing/2014/main" id="{EA2DE0E7-3D8F-56A4-8A44-6D9FE7E0E6EF}"/>
              </a:ext>
            </a:extLst>
          </p:cNvPr>
          <p:cNvPicPr>
            <a:picLocks noChangeAspect="1"/>
          </p:cNvPicPr>
          <p:nvPr/>
        </p:nvPicPr>
        <p:blipFill>
          <a:blip r:embed="rId6"/>
          <a:stretch>
            <a:fillRect/>
          </a:stretch>
        </p:blipFill>
        <p:spPr>
          <a:xfrm>
            <a:off x="5593127" y="1492925"/>
            <a:ext cx="1826870" cy="904977"/>
          </a:xfrm>
          <a:prstGeom prst="rect">
            <a:avLst/>
          </a:prstGeom>
        </p:spPr>
      </p:pic>
      <p:pic>
        <p:nvPicPr>
          <p:cNvPr id="10" name="Picture 9">
            <a:extLst>
              <a:ext uri="{FF2B5EF4-FFF2-40B4-BE49-F238E27FC236}">
                <a16:creationId xmlns:a16="http://schemas.microsoft.com/office/drawing/2014/main" id="{72A1812C-985F-8977-AE4B-C6FC17E4E6CC}"/>
              </a:ext>
            </a:extLst>
          </p:cNvPr>
          <p:cNvPicPr>
            <a:picLocks noChangeAspect="1"/>
          </p:cNvPicPr>
          <p:nvPr/>
        </p:nvPicPr>
        <p:blipFill>
          <a:blip r:embed="rId7"/>
          <a:stretch>
            <a:fillRect/>
          </a:stretch>
        </p:blipFill>
        <p:spPr>
          <a:xfrm>
            <a:off x="2352401" y="1451645"/>
            <a:ext cx="3228228" cy="32501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843</Words>
  <Application>Microsoft Office PowerPoint</Application>
  <PresentationFormat>On-screen Show (16:9)</PresentationFormat>
  <Paragraphs>120</Paragraphs>
  <Slides>24</Slides>
  <Notes>24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Inter SemiBold</vt:lpstr>
      <vt:lpstr>Maven Pro SemiBold</vt:lpstr>
      <vt:lpstr>Inter</vt:lpstr>
      <vt:lpstr>Arial</vt:lpstr>
      <vt:lpstr>urw-din</vt:lpstr>
      <vt:lpstr>Inter Medium</vt:lpstr>
      <vt:lpstr>Roboto</vt:lpstr>
      <vt:lpstr>Simple Light</vt:lpstr>
      <vt:lpstr>Final Project Presentation</vt:lpstr>
      <vt:lpstr>Petunjuk</vt:lpstr>
      <vt:lpstr>Latar Belakang Explorasi Data dan Visualisasi Modelling Kesimpulan</vt:lpstr>
      <vt:lpstr>Latar Belakang</vt:lpstr>
      <vt:lpstr>Latar Belakang Project</vt:lpstr>
      <vt:lpstr>Explorasi Data dan Visualisasi</vt:lpstr>
      <vt:lpstr>Business Understanding</vt:lpstr>
      <vt:lpstr>Data Cleansing</vt:lpstr>
      <vt:lpstr>Data Cleansing</vt:lpstr>
      <vt:lpstr>Exploratory Data Analysis</vt:lpstr>
      <vt:lpstr>Exploratory Data Analysis</vt:lpstr>
      <vt:lpstr>Exploratory Data Analysis</vt:lpstr>
      <vt:lpstr>Exploratory Data Analysis</vt:lpstr>
      <vt:lpstr>Exploratory Data Analysis</vt:lpstr>
      <vt:lpstr>Modelling</vt:lpstr>
      <vt:lpstr>Modelling</vt:lpstr>
      <vt:lpstr>PowerPoint Presentation</vt:lpstr>
      <vt:lpstr>PowerPoint Presentation</vt:lpstr>
      <vt:lpstr>PowerPoint Presentation</vt:lpstr>
      <vt:lpstr>Cross Validation Score (CVS)</vt:lpstr>
      <vt:lpstr>PowerPoint Presentation</vt:lpstr>
      <vt:lpstr>Conclusion</vt:lpstr>
      <vt:lpstr>Saran dan Kesimpulan</vt:lpstr>
      <vt:lpstr>Terima kasih! 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Noeril Agian</dc:creator>
  <cp:lastModifiedBy>Stefanus Adyan</cp:lastModifiedBy>
  <cp:revision>12</cp:revision>
  <dcterms:modified xsi:type="dcterms:W3CDTF">2022-07-12T16:58:46Z</dcterms:modified>
</cp:coreProperties>
</file>