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73" r:id="rId12"/>
    <p:sldId id="266" r:id="rId13"/>
    <p:sldId id="267" r:id="rId14"/>
    <p:sldId id="269" r:id="rId15"/>
    <p:sldId id="274" r:id="rId16"/>
    <p:sldId id="270" r:id="rId17"/>
    <p:sldId id="271" r:id="rId18"/>
    <p:sldId id="272" r:id="rId19"/>
  </p:sldIdLst>
  <p:sldSz cx="9144000" cy="5143500" type="screen16x9"/>
  <p:notesSz cx="6858000" cy="9144000"/>
  <p:embeddedFontLst>
    <p:embeddedFont>
      <p:font typeface="Inter" panose="020B0604020202020204" charset="0"/>
      <p:regular r:id="rId21"/>
      <p:bold r:id="rId22"/>
    </p:embeddedFont>
    <p:embeddedFont>
      <p:font typeface="Inter Medium" panose="020B0604020202020204" charset="0"/>
      <p:regular r:id="rId23"/>
      <p:bold r:id="rId24"/>
    </p:embeddedFont>
    <p:embeddedFont>
      <p:font typeface="Inter SemiBold" panose="020B0604020202020204" charset="0"/>
      <p:regular r:id="rId25"/>
      <p:bold r:id="rId26"/>
    </p:embeddedFont>
    <p:embeddedFont>
      <p:font typeface="Maven Pro SemiBold" panose="020B0604020202020204" charset="0"/>
      <p:regular r:id="rId27"/>
      <p:bold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948FA6-C141-4678-AE7F-7F26472067E2}" v="14" dt="2022-07-09T15:03:48.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50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4d516647d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4d516647d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358e27b57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358e27b57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358e27b57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358e27b57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966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358e27b577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358e27b57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Stopper or section title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58e27b57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58e27b57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58e27b57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358e27b57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58e27b57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358e27b57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026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358e27b577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358e27b577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Stopper or section title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358e27b577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358e27b577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4d516647d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14d516647d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358e27b577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358e27b57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4d516647d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4d516647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Section list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4d516647d_0_5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4d516647d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Stopper or section title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14d516647d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14d516647d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358e27b57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358e27b5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Stopper or section title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58e27b57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58e27b57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58e27b57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358e27b57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358e27b57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358e27b57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barun2104/telecom-churn?datasetId=567482"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209950"/>
            <a:ext cx="4200600" cy="926400"/>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990"/>
              <a:buNone/>
            </a:pPr>
            <a:r>
              <a:rPr lang="en" sz="3100">
                <a:solidFill>
                  <a:schemeClr val="lt1"/>
                </a:solidFill>
                <a:latin typeface="Maven Pro SemiBold"/>
                <a:ea typeface="Maven Pro SemiBold"/>
                <a:cs typeface="Maven Pro SemiBold"/>
                <a:sym typeface="Maven Pro SemiBold"/>
              </a:rPr>
              <a:t>Final Project Presentation</a:t>
            </a:r>
            <a:endParaRPr sz="3100">
              <a:solidFill>
                <a:schemeClr val="lt1"/>
              </a:solidFill>
              <a:latin typeface="Maven Pro SemiBold"/>
              <a:ea typeface="Maven Pro SemiBold"/>
              <a:cs typeface="Maven Pro SemiBold"/>
              <a:sym typeface="Maven Pro SemiBold"/>
            </a:endParaRPr>
          </a:p>
        </p:txBody>
      </p:sp>
      <p:sp>
        <p:nvSpPr>
          <p:cNvPr id="55" name="Google Shape;55;p13"/>
          <p:cNvSpPr txBox="1">
            <a:spLocks noGrp="1"/>
          </p:cNvSpPr>
          <p:nvPr>
            <p:ph type="subTitle" idx="1"/>
          </p:nvPr>
        </p:nvSpPr>
        <p:spPr>
          <a:xfrm>
            <a:off x="311700" y="3547100"/>
            <a:ext cx="4619400" cy="58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solidFill>
                  <a:srgbClr val="F4F0FF"/>
                </a:solidFill>
                <a:latin typeface="Inter SemiBold"/>
                <a:ea typeface="Inter SemiBold"/>
                <a:cs typeface="Inter SemiBold"/>
                <a:sym typeface="Inter SemiBold"/>
              </a:rPr>
              <a:t>Machine Learning Class</a:t>
            </a:r>
            <a:endParaRPr sz="1400" dirty="0">
              <a:solidFill>
                <a:srgbClr val="F4F0FF"/>
              </a:solidFill>
              <a:latin typeface="Inter SemiBold"/>
              <a:ea typeface="Inter SemiBold"/>
              <a:cs typeface="Inter SemiBold"/>
              <a:sym typeface="Inter SemiBold"/>
            </a:endParaRPr>
          </a:p>
        </p:txBody>
      </p:sp>
      <p:cxnSp>
        <p:nvCxnSpPr>
          <p:cNvPr id="56" name="Google Shape;56;p13"/>
          <p:cNvCxnSpPr/>
          <p:nvPr/>
        </p:nvCxnSpPr>
        <p:spPr>
          <a:xfrm>
            <a:off x="384025" y="4219296"/>
            <a:ext cx="1289400" cy="0"/>
          </a:xfrm>
          <a:prstGeom prst="straightConnector1">
            <a:avLst/>
          </a:prstGeom>
          <a:noFill/>
          <a:ln w="9525" cap="flat" cmpd="sng">
            <a:solidFill>
              <a:srgbClr val="A338EB"/>
            </a:solidFill>
            <a:prstDash val="solid"/>
            <a:round/>
            <a:headEnd type="none" w="med" len="med"/>
            <a:tailEnd type="none" w="med" len="med"/>
          </a:ln>
        </p:spPr>
      </p:cxnSp>
      <p:sp>
        <p:nvSpPr>
          <p:cNvPr id="57" name="Google Shape;57;p13"/>
          <p:cNvSpPr txBox="1">
            <a:spLocks noGrp="1"/>
          </p:cNvSpPr>
          <p:nvPr>
            <p:ph type="subTitle" idx="1"/>
          </p:nvPr>
        </p:nvSpPr>
        <p:spPr>
          <a:xfrm>
            <a:off x="311700" y="2403875"/>
            <a:ext cx="4619400" cy="98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lt1"/>
                </a:solidFill>
                <a:latin typeface="Inter SemiBold"/>
                <a:ea typeface="Inter SemiBold"/>
                <a:cs typeface="Inter SemiBold"/>
                <a:sym typeface="Inter SemiBold"/>
              </a:rPr>
              <a:t>Nomor Kelompok:  5</a:t>
            </a:r>
            <a:endParaRPr sz="1800" dirty="0">
              <a:solidFill>
                <a:schemeClr val="lt1"/>
              </a:solidFill>
              <a:latin typeface="Inter SemiBold"/>
              <a:ea typeface="Inter SemiBold"/>
              <a:cs typeface="Inter SemiBold"/>
              <a:sym typeface="Inter SemiBold"/>
            </a:endParaRPr>
          </a:p>
          <a:p>
            <a:pPr marL="0" lvl="0" indent="0" algn="l" rtl="0">
              <a:spcBef>
                <a:spcPts val="0"/>
              </a:spcBef>
              <a:spcAft>
                <a:spcPts val="0"/>
              </a:spcAft>
              <a:buNone/>
            </a:pPr>
            <a:r>
              <a:rPr lang="en" sz="1800" dirty="0">
                <a:solidFill>
                  <a:schemeClr val="lt1"/>
                </a:solidFill>
                <a:latin typeface="Inter SemiBold"/>
                <a:ea typeface="Inter SemiBold"/>
                <a:cs typeface="Inter SemiBold"/>
                <a:sym typeface="Inter SemiBold"/>
              </a:rPr>
              <a:t>Nama Mentor: Aditya Bariq Ikhsan</a:t>
            </a:r>
            <a:endParaRPr sz="1800" dirty="0">
              <a:solidFill>
                <a:schemeClr val="lt1"/>
              </a:solidFill>
              <a:latin typeface="Inter SemiBold"/>
              <a:ea typeface="Inter SemiBold"/>
              <a:cs typeface="Inter SemiBold"/>
              <a:sym typeface="Inter SemiBold"/>
            </a:endParaRPr>
          </a:p>
          <a:p>
            <a:pPr marL="0" lvl="0" indent="0" algn="l" rtl="0">
              <a:spcBef>
                <a:spcPts val="0"/>
              </a:spcBef>
              <a:spcAft>
                <a:spcPts val="0"/>
              </a:spcAft>
              <a:buNone/>
            </a:pPr>
            <a:r>
              <a:rPr lang="en" sz="1800" dirty="0">
                <a:solidFill>
                  <a:schemeClr val="lt1"/>
                </a:solidFill>
                <a:latin typeface="Inter SemiBold"/>
                <a:ea typeface="Inter SemiBold"/>
                <a:cs typeface="Inter SemiBold"/>
                <a:sym typeface="Inter SemiBold"/>
              </a:rPr>
              <a:t>Nama:</a:t>
            </a:r>
            <a:endParaRPr sz="1800" dirty="0">
              <a:solidFill>
                <a:schemeClr val="lt1"/>
              </a:solidFill>
              <a:latin typeface="Inter SemiBold"/>
              <a:ea typeface="Inter SemiBold"/>
              <a:cs typeface="Inter SemiBold"/>
              <a:sym typeface="Inter SemiBold"/>
            </a:endParaRPr>
          </a:p>
          <a:p>
            <a:pPr marL="457200" lvl="0" indent="-342900" algn="l" rtl="0">
              <a:spcBef>
                <a:spcPts val="0"/>
              </a:spcBef>
              <a:spcAft>
                <a:spcPts val="0"/>
              </a:spcAft>
              <a:buClr>
                <a:schemeClr val="lt1"/>
              </a:buClr>
              <a:buSzPts val="1800"/>
              <a:buFont typeface="Inter SemiBold"/>
              <a:buChar char="-"/>
            </a:pPr>
            <a:r>
              <a:rPr lang="en-US" sz="1800" dirty="0" err="1">
                <a:solidFill>
                  <a:schemeClr val="lt1"/>
                </a:solidFill>
                <a:latin typeface="Inter SemiBold"/>
                <a:ea typeface="Inter SemiBold"/>
                <a:cs typeface="Inter SemiBold"/>
                <a:sym typeface="Inter SemiBold"/>
              </a:rPr>
              <a:t>Noeril</a:t>
            </a:r>
            <a:r>
              <a:rPr lang="en-US" sz="1800" dirty="0">
                <a:solidFill>
                  <a:schemeClr val="lt1"/>
                </a:solidFill>
                <a:latin typeface="Inter SemiBold"/>
                <a:ea typeface="Inter SemiBold"/>
                <a:cs typeface="Inter SemiBold"/>
                <a:sym typeface="Inter SemiBold"/>
              </a:rPr>
              <a:t> </a:t>
            </a:r>
            <a:r>
              <a:rPr lang="en-US" sz="1800" dirty="0" err="1">
                <a:solidFill>
                  <a:schemeClr val="lt1"/>
                </a:solidFill>
                <a:latin typeface="Inter SemiBold"/>
                <a:ea typeface="Inter SemiBold"/>
                <a:cs typeface="Inter SemiBold"/>
                <a:sym typeface="Inter SemiBold"/>
              </a:rPr>
              <a:t>Agian</a:t>
            </a:r>
            <a:r>
              <a:rPr lang="en-US" sz="1800" dirty="0">
                <a:solidFill>
                  <a:schemeClr val="lt1"/>
                </a:solidFill>
                <a:latin typeface="Inter SemiBold"/>
                <a:ea typeface="Inter SemiBold"/>
                <a:cs typeface="Inter SemiBold"/>
                <a:sym typeface="Inter SemiBold"/>
              </a:rPr>
              <a:t> Septa </a:t>
            </a:r>
            <a:r>
              <a:rPr lang="en-US" sz="1800" dirty="0" err="1">
                <a:solidFill>
                  <a:schemeClr val="lt1"/>
                </a:solidFill>
                <a:latin typeface="Inter SemiBold"/>
                <a:ea typeface="Inter SemiBold"/>
                <a:cs typeface="Inter SemiBold"/>
                <a:sym typeface="Inter SemiBold"/>
              </a:rPr>
              <a:t>Dinata</a:t>
            </a:r>
            <a:endParaRPr lang="en" sz="1800" dirty="0">
              <a:solidFill>
                <a:schemeClr val="lt1"/>
              </a:solidFill>
              <a:latin typeface="Inter SemiBold"/>
              <a:ea typeface="Inter SemiBold"/>
              <a:cs typeface="Inter SemiBold"/>
              <a:sym typeface="Inter SemiBold"/>
            </a:endParaRPr>
          </a:p>
          <a:p>
            <a:pPr marL="457200" lvl="0" indent="-342900" algn="l" rtl="0">
              <a:spcBef>
                <a:spcPts val="0"/>
              </a:spcBef>
              <a:spcAft>
                <a:spcPts val="0"/>
              </a:spcAft>
              <a:buClr>
                <a:schemeClr val="lt1"/>
              </a:buClr>
              <a:buSzPts val="1800"/>
              <a:buFont typeface="Inter SemiBold"/>
              <a:buChar char="-"/>
            </a:pPr>
            <a:r>
              <a:rPr lang="en" sz="1800" dirty="0">
                <a:solidFill>
                  <a:schemeClr val="lt1"/>
                </a:solidFill>
                <a:latin typeface="Inter SemiBold"/>
                <a:ea typeface="Inter SemiBold"/>
                <a:cs typeface="Inter SemiBold"/>
                <a:sym typeface="Inter SemiBold"/>
              </a:rPr>
              <a:t>Stefanus Adyan Mardhikaputra</a:t>
            </a:r>
            <a:endParaRPr sz="1800" dirty="0">
              <a:solidFill>
                <a:schemeClr val="lt1"/>
              </a:solidFill>
              <a:latin typeface="Inter SemiBold"/>
              <a:ea typeface="Inter SemiBold"/>
              <a:cs typeface="Inter SemiBold"/>
              <a:sym typeface="Inter SemiBold"/>
            </a:endParaRPr>
          </a:p>
        </p:txBody>
      </p:sp>
      <p:sp>
        <p:nvSpPr>
          <p:cNvPr id="58" name="Google Shape;58;p13"/>
          <p:cNvSpPr txBox="1">
            <a:spLocks noGrp="1"/>
          </p:cNvSpPr>
          <p:nvPr>
            <p:ph type="subTitle" idx="1"/>
          </p:nvPr>
        </p:nvSpPr>
        <p:spPr>
          <a:xfrm>
            <a:off x="311700" y="4281925"/>
            <a:ext cx="3227400" cy="5823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 sz="1100" b="1">
                <a:solidFill>
                  <a:srgbClr val="F4F0FF"/>
                </a:solidFill>
                <a:latin typeface="Inter"/>
                <a:ea typeface="Inter"/>
                <a:cs typeface="Inter"/>
                <a:sym typeface="Inter"/>
              </a:rPr>
              <a:t>Program Studi Independen Bersertifikat</a:t>
            </a:r>
            <a:endParaRPr sz="1100" b="1">
              <a:solidFill>
                <a:srgbClr val="F4F0FF"/>
              </a:solidFill>
              <a:latin typeface="Inter"/>
              <a:ea typeface="Inter"/>
              <a:cs typeface="Inter"/>
              <a:sym typeface="Inter"/>
            </a:endParaRPr>
          </a:p>
          <a:p>
            <a:pPr marL="0" lvl="0" indent="0" algn="l" rtl="0">
              <a:lnSpc>
                <a:spcPct val="115000"/>
              </a:lnSpc>
              <a:spcBef>
                <a:spcPts val="0"/>
              </a:spcBef>
              <a:spcAft>
                <a:spcPts val="0"/>
              </a:spcAft>
              <a:buNone/>
            </a:pPr>
            <a:r>
              <a:rPr lang="en" sz="1100" b="1">
                <a:solidFill>
                  <a:srgbClr val="F4F0FF"/>
                </a:solidFill>
                <a:latin typeface="Inter"/>
                <a:ea typeface="Inter"/>
                <a:cs typeface="Inter"/>
                <a:sym typeface="Inter"/>
              </a:rPr>
              <a:t>Zenius Bersama Kampus Merdeka</a:t>
            </a:r>
            <a:endParaRPr sz="1100" b="1">
              <a:solidFill>
                <a:srgbClr val="F4F0FF"/>
              </a:solidFill>
              <a:latin typeface="Inter"/>
              <a:ea typeface="Inter"/>
              <a:cs typeface="Inter"/>
              <a:sym typeface="Inter"/>
            </a:endParaRPr>
          </a:p>
        </p:txBody>
      </p:sp>
      <p:pic>
        <p:nvPicPr>
          <p:cNvPr id="59" name="Google Shape;59;p13"/>
          <p:cNvPicPr preferRelativeResize="0"/>
          <p:nvPr/>
        </p:nvPicPr>
        <p:blipFill rotWithShape="1">
          <a:blip r:embed="rId3">
            <a:alphaModFix/>
          </a:blip>
          <a:srcRect l="-1385" r="20837"/>
          <a:stretch/>
        </p:blipFill>
        <p:spPr>
          <a:xfrm>
            <a:off x="4708725" y="0"/>
            <a:ext cx="4435275" cy="3231250"/>
          </a:xfrm>
          <a:prstGeom prst="rect">
            <a:avLst/>
          </a:prstGeom>
          <a:noFill/>
          <a:ln>
            <a:noFill/>
          </a:ln>
        </p:spPr>
      </p:pic>
      <p:pic>
        <p:nvPicPr>
          <p:cNvPr id="60" name="Google Shape;60;p13"/>
          <p:cNvPicPr preferRelativeResize="0"/>
          <p:nvPr/>
        </p:nvPicPr>
        <p:blipFill rotWithShape="1">
          <a:blip r:embed="rId4">
            <a:alphaModFix/>
          </a:blip>
          <a:srcRect l="-1001" r="15385"/>
          <a:stretch/>
        </p:blipFill>
        <p:spPr>
          <a:xfrm>
            <a:off x="5491100" y="1912250"/>
            <a:ext cx="3652900" cy="3231251"/>
          </a:xfrm>
          <a:prstGeom prst="rect">
            <a:avLst/>
          </a:prstGeom>
          <a:noFill/>
          <a:ln>
            <a:noFill/>
          </a:ln>
        </p:spPr>
      </p:pic>
      <p:grpSp>
        <p:nvGrpSpPr>
          <p:cNvPr id="61" name="Google Shape;61;p13"/>
          <p:cNvGrpSpPr/>
          <p:nvPr/>
        </p:nvGrpSpPr>
        <p:grpSpPr>
          <a:xfrm>
            <a:off x="384040" y="392237"/>
            <a:ext cx="2423786" cy="634878"/>
            <a:chOff x="384019" y="392240"/>
            <a:chExt cx="2701500" cy="707700"/>
          </a:xfrm>
        </p:grpSpPr>
        <p:sp>
          <p:nvSpPr>
            <p:cNvPr id="62" name="Google Shape;62;p13"/>
            <p:cNvSpPr/>
            <p:nvPr/>
          </p:nvSpPr>
          <p:spPr>
            <a:xfrm>
              <a:off x="384019" y="392240"/>
              <a:ext cx="2701500" cy="707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 name="Google Shape;63;p13"/>
            <p:cNvPicPr preferRelativeResize="0"/>
            <p:nvPr/>
          </p:nvPicPr>
          <p:blipFill>
            <a:blip r:embed="rId5">
              <a:alphaModFix/>
            </a:blip>
            <a:stretch>
              <a:fillRect/>
            </a:stretch>
          </p:blipFill>
          <p:spPr>
            <a:xfrm>
              <a:off x="2061996" y="546526"/>
              <a:ext cx="792749" cy="422701"/>
            </a:xfrm>
            <a:prstGeom prst="rect">
              <a:avLst/>
            </a:prstGeom>
            <a:noFill/>
            <a:ln>
              <a:noFill/>
            </a:ln>
          </p:spPr>
        </p:pic>
        <p:cxnSp>
          <p:nvCxnSpPr>
            <p:cNvPr id="64" name="Google Shape;64;p13"/>
            <p:cNvCxnSpPr/>
            <p:nvPr/>
          </p:nvCxnSpPr>
          <p:spPr>
            <a:xfrm>
              <a:off x="1787419" y="6481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65" name="Google Shape;65;p13"/>
            <p:cNvCxnSpPr/>
            <p:nvPr/>
          </p:nvCxnSpPr>
          <p:spPr>
            <a:xfrm>
              <a:off x="1787385" y="648184"/>
              <a:ext cx="0" cy="219345"/>
            </a:xfrm>
            <a:prstGeom prst="straightConnector1">
              <a:avLst/>
            </a:prstGeom>
            <a:noFill/>
            <a:ln w="9525" cap="flat" cmpd="sng">
              <a:solidFill>
                <a:schemeClr val="dk2"/>
              </a:solidFill>
              <a:prstDash val="solid"/>
              <a:round/>
              <a:headEnd type="none" w="med" len="med"/>
              <a:tailEnd type="none" w="med" len="med"/>
            </a:ln>
          </p:spPr>
        </p:cxnSp>
        <p:pic>
          <p:nvPicPr>
            <p:cNvPr id="66" name="Google Shape;66;p13"/>
            <p:cNvPicPr preferRelativeResize="0"/>
            <p:nvPr/>
          </p:nvPicPr>
          <p:blipFill rotWithShape="1">
            <a:blip r:embed="rId6">
              <a:alphaModFix/>
            </a:blip>
            <a:srcRect l="9895" r="8731"/>
            <a:stretch/>
          </p:blipFill>
          <p:spPr>
            <a:xfrm>
              <a:off x="555910" y="513014"/>
              <a:ext cx="1033078" cy="48972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body" idx="1"/>
          </p:nvPr>
        </p:nvSpPr>
        <p:spPr>
          <a:xfrm>
            <a:off x="311700" y="1556750"/>
            <a:ext cx="7191300" cy="29244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sz="1500" dirty="0">
                <a:solidFill>
                  <a:srgbClr val="282828"/>
                </a:solidFill>
                <a:latin typeface="Inter"/>
                <a:ea typeface="Inter"/>
                <a:cs typeface="Inter"/>
                <a:sym typeface="Inter"/>
              </a:rPr>
              <a:t>Jumlah churn (0) dan no churn (1)</a:t>
            </a:r>
            <a:endParaRPr sz="1500" dirty="0">
              <a:solidFill>
                <a:srgbClr val="282828"/>
              </a:solidFill>
              <a:latin typeface="Inter"/>
              <a:ea typeface="Inter"/>
              <a:cs typeface="Inter"/>
              <a:sym typeface="Inter"/>
            </a:endParaRPr>
          </a:p>
        </p:txBody>
      </p:sp>
      <p:sp>
        <p:nvSpPr>
          <p:cNvPr id="180" name="Google Shape;180;p22"/>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81" name="Google Shape;181;p22"/>
          <p:cNvGrpSpPr/>
          <p:nvPr/>
        </p:nvGrpSpPr>
        <p:grpSpPr>
          <a:xfrm>
            <a:off x="7503019" y="95797"/>
            <a:ext cx="1516771" cy="323122"/>
            <a:chOff x="400885" y="325214"/>
            <a:chExt cx="2298835" cy="489727"/>
          </a:xfrm>
        </p:grpSpPr>
        <p:pic>
          <p:nvPicPr>
            <p:cNvPr id="182" name="Google Shape;182;p22"/>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83" name="Google Shape;183;p22"/>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184" name="Google Shape;184;p22"/>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185" name="Google Shape;185;p22"/>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186" name="Google Shape;186;p22"/>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187" name="Google Shape;187;p22"/>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EDA and Visualization</a:t>
            </a:r>
            <a:endParaRPr sz="1000" b="1">
              <a:solidFill>
                <a:srgbClr val="601F99"/>
              </a:solidFill>
              <a:latin typeface="Inter"/>
              <a:ea typeface="Inter"/>
              <a:cs typeface="Inter"/>
              <a:sym typeface="Inter"/>
            </a:endParaRPr>
          </a:p>
        </p:txBody>
      </p:sp>
      <p:pic>
        <p:nvPicPr>
          <p:cNvPr id="3" name="Picture 2">
            <a:extLst>
              <a:ext uri="{FF2B5EF4-FFF2-40B4-BE49-F238E27FC236}">
                <a16:creationId xmlns:a16="http://schemas.microsoft.com/office/drawing/2014/main" id="{A2C7D444-7211-422A-3CDF-6E5BB45678AC}"/>
              </a:ext>
            </a:extLst>
          </p:cNvPr>
          <p:cNvPicPr>
            <a:picLocks noChangeAspect="1"/>
          </p:cNvPicPr>
          <p:nvPr/>
        </p:nvPicPr>
        <p:blipFill>
          <a:blip r:embed="rId5"/>
          <a:stretch>
            <a:fillRect/>
          </a:stretch>
        </p:blipFill>
        <p:spPr>
          <a:xfrm>
            <a:off x="357695" y="2034024"/>
            <a:ext cx="3329096" cy="1297461"/>
          </a:xfrm>
          <a:prstGeom prst="rect">
            <a:avLst/>
          </a:prstGeom>
        </p:spPr>
      </p:pic>
      <p:pic>
        <p:nvPicPr>
          <p:cNvPr id="5" name="Picture 4">
            <a:extLst>
              <a:ext uri="{FF2B5EF4-FFF2-40B4-BE49-F238E27FC236}">
                <a16:creationId xmlns:a16="http://schemas.microsoft.com/office/drawing/2014/main" id="{A8265306-BAF4-E9A4-B879-C9B77B36157B}"/>
              </a:ext>
            </a:extLst>
          </p:cNvPr>
          <p:cNvPicPr>
            <a:picLocks noChangeAspect="1"/>
          </p:cNvPicPr>
          <p:nvPr/>
        </p:nvPicPr>
        <p:blipFill>
          <a:blip r:embed="rId6"/>
          <a:stretch>
            <a:fillRect/>
          </a:stretch>
        </p:blipFill>
        <p:spPr>
          <a:xfrm>
            <a:off x="3858700" y="1588537"/>
            <a:ext cx="3197021" cy="28608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body" idx="1"/>
          </p:nvPr>
        </p:nvSpPr>
        <p:spPr>
          <a:xfrm>
            <a:off x="311700" y="1492925"/>
            <a:ext cx="7191300" cy="2988225"/>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sz="1500" dirty="0">
                <a:solidFill>
                  <a:srgbClr val="282828"/>
                </a:solidFill>
                <a:latin typeface="Inter"/>
                <a:ea typeface="Inter"/>
                <a:cs typeface="Inter"/>
                <a:sym typeface="Inter"/>
              </a:rPr>
              <a:t>Correlation : Pada </a:t>
            </a:r>
            <a:r>
              <a:rPr lang="en-US" sz="1500" dirty="0" err="1">
                <a:solidFill>
                  <a:srgbClr val="282828"/>
                </a:solidFill>
                <a:latin typeface="Inter"/>
                <a:ea typeface="Inter"/>
                <a:cs typeface="Inter"/>
                <a:sym typeface="Inter"/>
              </a:rPr>
              <a:t>gambar</a:t>
            </a:r>
            <a:r>
              <a:rPr lang="en-US" sz="1500" dirty="0">
                <a:solidFill>
                  <a:srgbClr val="282828"/>
                </a:solidFill>
                <a:latin typeface="Inter"/>
                <a:ea typeface="Inter"/>
                <a:cs typeface="Inter"/>
                <a:sym typeface="Inter"/>
              </a:rPr>
              <a:t> ini </a:t>
            </a:r>
            <a:r>
              <a:rPr lang="en-US" sz="1500" dirty="0" err="1">
                <a:solidFill>
                  <a:srgbClr val="282828"/>
                </a:solidFill>
                <a:latin typeface="Inter"/>
                <a:ea typeface="Inter"/>
                <a:cs typeface="Inter"/>
                <a:sym typeface="Inter"/>
              </a:rPr>
              <a:t>dapat</a:t>
            </a:r>
            <a:r>
              <a:rPr lang="en-US" sz="1500" dirty="0">
                <a:solidFill>
                  <a:srgbClr val="282828"/>
                </a:solidFill>
                <a:latin typeface="Inter"/>
                <a:ea typeface="Inter"/>
                <a:cs typeface="Inter"/>
                <a:sym typeface="Inter"/>
              </a:rPr>
              <a:t> </a:t>
            </a:r>
            <a:r>
              <a:rPr lang="en-US" sz="1500" dirty="0" err="1">
                <a:solidFill>
                  <a:srgbClr val="282828"/>
                </a:solidFill>
                <a:latin typeface="Inter"/>
                <a:ea typeface="Inter"/>
                <a:cs typeface="Inter"/>
                <a:sym typeface="Inter"/>
              </a:rPr>
              <a:t>diketahui</a:t>
            </a:r>
            <a:r>
              <a:rPr lang="en-US" sz="1500" dirty="0">
                <a:solidFill>
                  <a:srgbClr val="282828"/>
                </a:solidFill>
                <a:latin typeface="Inter"/>
                <a:ea typeface="Inter"/>
                <a:cs typeface="Inter"/>
                <a:sym typeface="Inter"/>
              </a:rPr>
              <a:t> </a:t>
            </a:r>
            <a:r>
              <a:rPr lang="en-US" sz="1500" dirty="0" err="1">
                <a:solidFill>
                  <a:srgbClr val="282828"/>
                </a:solidFill>
                <a:latin typeface="Inter"/>
                <a:ea typeface="Inter"/>
                <a:cs typeface="Inter"/>
                <a:sym typeface="Inter"/>
              </a:rPr>
              <a:t>nilai</a:t>
            </a:r>
            <a:r>
              <a:rPr lang="en-US" sz="1500" dirty="0">
                <a:solidFill>
                  <a:srgbClr val="282828"/>
                </a:solidFill>
                <a:latin typeface="Inter"/>
                <a:ea typeface="Inter"/>
                <a:cs typeface="Inter"/>
                <a:sym typeface="Inter"/>
              </a:rPr>
              <a:t> </a:t>
            </a:r>
            <a:r>
              <a:rPr lang="en-US" sz="1500" dirty="0" err="1">
                <a:solidFill>
                  <a:srgbClr val="282828"/>
                </a:solidFill>
                <a:latin typeface="Inter"/>
                <a:ea typeface="Inter"/>
                <a:cs typeface="Inter"/>
                <a:sym typeface="Inter"/>
              </a:rPr>
              <a:t>tertinggi</a:t>
            </a:r>
            <a:endParaRPr lang="en" sz="1500" dirty="0">
              <a:solidFill>
                <a:srgbClr val="282828"/>
              </a:solidFill>
              <a:latin typeface="Inter"/>
              <a:ea typeface="Inter"/>
              <a:cs typeface="Inter"/>
              <a:sym typeface="Inter"/>
            </a:endParaRPr>
          </a:p>
        </p:txBody>
      </p:sp>
      <p:sp>
        <p:nvSpPr>
          <p:cNvPr id="180" name="Google Shape;180;p22"/>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81" name="Google Shape;181;p22"/>
          <p:cNvGrpSpPr/>
          <p:nvPr/>
        </p:nvGrpSpPr>
        <p:grpSpPr>
          <a:xfrm>
            <a:off x="7503019" y="95797"/>
            <a:ext cx="1516771" cy="323122"/>
            <a:chOff x="400885" y="325214"/>
            <a:chExt cx="2298835" cy="489727"/>
          </a:xfrm>
        </p:grpSpPr>
        <p:pic>
          <p:nvPicPr>
            <p:cNvPr id="182" name="Google Shape;182;p22"/>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83" name="Google Shape;183;p22"/>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184" name="Google Shape;184;p22"/>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185" name="Google Shape;185;p22"/>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186" name="Google Shape;186;p22"/>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187" name="Google Shape;187;p22"/>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EDA and Visualization</a:t>
            </a:r>
            <a:endParaRPr sz="1000" b="1">
              <a:solidFill>
                <a:srgbClr val="601F99"/>
              </a:solidFill>
              <a:latin typeface="Inter"/>
              <a:ea typeface="Inter"/>
              <a:cs typeface="Inter"/>
              <a:sym typeface="Inter"/>
            </a:endParaRPr>
          </a:p>
        </p:txBody>
      </p:sp>
      <p:pic>
        <p:nvPicPr>
          <p:cNvPr id="4" name="Picture 3">
            <a:extLst>
              <a:ext uri="{FF2B5EF4-FFF2-40B4-BE49-F238E27FC236}">
                <a16:creationId xmlns:a16="http://schemas.microsoft.com/office/drawing/2014/main" id="{AB13D896-FAE4-7D21-A557-DC62EDD57304}"/>
              </a:ext>
            </a:extLst>
          </p:cNvPr>
          <p:cNvPicPr>
            <a:picLocks noChangeAspect="1"/>
          </p:cNvPicPr>
          <p:nvPr/>
        </p:nvPicPr>
        <p:blipFill>
          <a:blip r:embed="rId5"/>
          <a:stretch>
            <a:fillRect/>
          </a:stretch>
        </p:blipFill>
        <p:spPr>
          <a:xfrm>
            <a:off x="2829982" y="1812375"/>
            <a:ext cx="5485564" cy="3069754"/>
          </a:xfrm>
          <a:prstGeom prst="rect">
            <a:avLst/>
          </a:prstGeom>
        </p:spPr>
      </p:pic>
    </p:spTree>
    <p:extLst>
      <p:ext uri="{BB962C8B-B14F-4D97-AF65-F5344CB8AC3E}">
        <p14:creationId xmlns:p14="http://schemas.microsoft.com/office/powerpoint/2010/main" val="2818838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537425" y="1457350"/>
            <a:ext cx="5455500" cy="178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chemeClr val="lt1"/>
                </a:solidFill>
                <a:latin typeface="Maven Pro SemiBold"/>
                <a:ea typeface="Maven Pro SemiBold"/>
                <a:cs typeface="Maven Pro SemiBold"/>
                <a:sym typeface="Maven Pro SemiBold"/>
              </a:rPr>
              <a:t>Modelling</a:t>
            </a:r>
            <a:endParaRPr sz="3600">
              <a:solidFill>
                <a:schemeClr val="lt1"/>
              </a:solidFill>
              <a:latin typeface="Maven Pro SemiBold"/>
              <a:ea typeface="Maven Pro SemiBold"/>
              <a:cs typeface="Maven Pro SemiBold"/>
              <a:sym typeface="Maven Pro SemiBold"/>
            </a:endParaRPr>
          </a:p>
        </p:txBody>
      </p:sp>
      <p:pic>
        <p:nvPicPr>
          <p:cNvPr id="193" name="Google Shape;193;p23"/>
          <p:cNvPicPr preferRelativeResize="0"/>
          <p:nvPr/>
        </p:nvPicPr>
        <p:blipFill rotWithShape="1">
          <a:blip r:embed="rId3">
            <a:alphaModFix amt="50000"/>
          </a:blip>
          <a:srcRect r="43100" b="39246"/>
          <a:stretch/>
        </p:blipFill>
        <p:spPr>
          <a:xfrm>
            <a:off x="5082000" y="1401150"/>
            <a:ext cx="4061998" cy="3742351"/>
          </a:xfrm>
          <a:prstGeom prst="rect">
            <a:avLst/>
          </a:prstGeom>
          <a:noFill/>
          <a:ln>
            <a:noFill/>
          </a:ln>
        </p:spPr>
      </p:pic>
      <p:sp>
        <p:nvSpPr>
          <p:cNvPr id="194" name="Google Shape;194;p23"/>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195" name="Google Shape;195;p23"/>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rgbClr val="601F99"/>
                </a:solidFill>
                <a:latin typeface="Inter"/>
                <a:ea typeface="Inter"/>
                <a:cs typeface="Inter"/>
                <a:sym typeface="Inter"/>
              </a:rPr>
              <a:t>PUT THE TOPIC HERE AS OVERHEAD</a:t>
            </a:r>
            <a:endParaRPr sz="1000" b="1">
              <a:solidFill>
                <a:srgbClr val="601F99"/>
              </a:solidFill>
              <a:latin typeface="Inter"/>
              <a:ea typeface="Inter"/>
              <a:cs typeface="Inter"/>
              <a:sym typeface="Inter"/>
            </a:endParaRPr>
          </a:p>
        </p:txBody>
      </p:sp>
      <p:cxnSp>
        <p:nvCxnSpPr>
          <p:cNvPr id="196" name="Google Shape;196;p23"/>
          <p:cNvCxnSpPr/>
          <p:nvPr/>
        </p:nvCxnSpPr>
        <p:spPr>
          <a:xfrm>
            <a:off x="8315586" y="184990"/>
            <a:ext cx="0" cy="144674"/>
          </a:xfrm>
          <a:prstGeom prst="straightConnector1">
            <a:avLst/>
          </a:prstGeom>
          <a:noFill/>
          <a:ln w="9525" cap="flat" cmpd="sng">
            <a:solidFill>
              <a:srgbClr val="CCCCCC"/>
            </a:solidFill>
            <a:prstDash val="solid"/>
            <a:round/>
            <a:headEnd type="none" w="med" len="med"/>
            <a:tailEnd type="none" w="med" len="med"/>
          </a:ln>
        </p:spPr>
      </p:cxnSp>
      <p:cxnSp>
        <p:nvCxnSpPr>
          <p:cNvPr id="197" name="Google Shape;197;p23"/>
          <p:cNvCxnSpPr/>
          <p:nvPr/>
        </p:nvCxnSpPr>
        <p:spPr>
          <a:xfrm>
            <a:off x="8315529" y="184990"/>
            <a:ext cx="0" cy="144674"/>
          </a:xfrm>
          <a:prstGeom prst="straightConnector1">
            <a:avLst/>
          </a:prstGeom>
          <a:noFill/>
          <a:ln w="9525" cap="flat" cmpd="sng">
            <a:solidFill>
              <a:srgbClr val="CCCCCC"/>
            </a:solidFill>
            <a:prstDash val="solid"/>
            <a:round/>
            <a:headEnd type="none" w="med" len="med"/>
            <a:tailEnd type="none" w="med" len="med"/>
          </a:ln>
        </p:spPr>
      </p:cxnSp>
      <p:pic>
        <p:nvPicPr>
          <p:cNvPr id="198" name="Google Shape;198;p23"/>
          <p:cNvPicPr preferRelativeResize="0"/>
          <p:nvPr/>
        </p:nvPicPr>
        <p:blipFill rotWithShape="1">
          <a:blip r:embed="rId4">
            <a:alphaModFix/>
          </a:blip>
          <a:srcRect l="9895" r="8731" b="31665"/>
          <a:stretch/>
        </p:blipFill>
        <p:spPr>
          <a:xfrm>
            <a:off x="7503025" y="95799"/>
            <a:ext cx="681626" cy="220799"/>
          </a:xfrm>
          <a:prstGeom prst="rect">
            <a:avLst/>
          </a:prstGeom>
          <a:noFill/>
          <a:ln>
            <a:noFill/>
          </a:ln>
        </p:spPr>
      </p:pic>
      <p:pic>
        <p:nvPicPr>
          <p:cNvPr id="199" name="Google Shape;199;p23"/>
          <p:cNvPicPr preferRelativeResize="0"/>
          <p:nvPr/>
        </p:nvPicPr>
        <p:blipFill rotWithShape="1">
          <a:blip r:embed="rId5">
            <a:alphaModFix/>
          </a:blip>
          <a:srcRect l="9895" t="68332" r="8731"/>
          <a:stretch/>
        </p:blipFill>
        <p:spPr>
          <a:xfrm>
            <a:off x="7503025" y="316596"/>
            <a:ext cx="681626" cy="102325"/>
          </a:xfrm>
          <a:prstGeom prst="rect">
            <a:avLst/>
          </a:prstGeom>
          <a:noFill/>
          <a:ln>
            <a:noFill/>
          </a:ln>
        </p:spPr>
      </p:pic>
      <p:pic>
        <p:nvPicPr>
          <p:cNvPr id="200" name="Google Shape;200;p23"/>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201" name="Google Shape;201;p23"/>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lt1"/>
                </a:solidFill>
                <a:latin typeface="Inter"/>
                <a:ea typeface="Inter"/>
                <a:cs typeface="Inter"/>
                <a:sym typeface="Inter"/>
              </a:rPr>
              <a:t>Modelling</a:t>
            </a:r>
            <a:endParaRPr sz="1000" b="1">
              <a:solidFill>
                <a:schemeClr val="lt1"/>
              </a:solidFill>
              <a:latin typeface="Inter"/>
              <a:ea typeface="Inter"/>
              <a:cs typeface="Inter"/>
              <a:sym typeface="Inter"/>
            </a:endParaRPr>
          </a:p>
        </p:txBody>
      </p:sp>
      <p:sp>
        <p:nvSpPr>
          <p:cNvPr id="202" name="Google Shape;202;p23"/>
          <p:cNvSpPr txBox="1"/>
          <p:nvPr/>
        </p:nvSpPr>
        <p:spPr>
          <a:xfrm>
            <a:off x="537425" y="3240750"/>
            <a:ext cx="3705000" cy="7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a:solidFill>
                <a:schemeClr val="lt1"/>
              </a:solidFill>
              <a:latin typeface="Inter Medium"/>
              <a:ea typeface="Inter Medium"/>
              <a:cs typeface="Inter Medium"/>
              <a:sym typeface="Inter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a:spLocks noGrp="1"/>
          </p:cNvSpPr>
          <p:nvPr>
            <p:ph type="body" idx="1"/>
          </p:nvPr>
        </p:nvSpPr>
        <p:spPr>
          <a:xfrm>
            <a:off x="311700" y="1058275"/>
            <a:ext cx="8003846" cy="2664687"/>
          </a:xfrm>
          <a:prstGeom prst="rect">
            <a:avLst/>
          </a:prstGeom>
        </p:spPr>
        <p:txBody>
          <a:bodyPr spcFirstLastPara="1" wrap="square" lIns="91425" tIns="91425" rIns="91425" bIns="91425" anchor="t" anchorCtr="0">
            <a:noAutofit/>
          </a:bodyPr>
          <a:lstStyle/>
          <a:p>
            <a:pPr marL="457200" lvl="0" indent="-323850" algn="l" rtl="0">
              <a:spcBef>
                <a:spcPts val="1000"/>
              </a:spcBef>
              <a:spcAft>
                <a:spcPts val="0"/>
              </a:spcAft>
              <a:buClr>
                <a:srgbClr val="282828"/>
              </a:buClr>
              <a:buSzPts val="1500"/>
              <a:buFont typeface="Inter"/>
              <a:buChar char="-"/>
            </a:pPr>
            <a:r>
              <a:rPr lang="en" sz="1400" dirty="0">
                <a:solidFill>
                  <a:srgbClr val="282828"/>
                </a:solidFill>
                <a:latin typeface="Inter"/>
                <a:ea typeface="Inter"/>
                <a:cs typeface="Inter"/>
                <a:sym typeface="Inter"/>
              </a:rPr>
              <a:t>Metode train test split / cross validation yang digunakan yaitu model list </a:t>
            </a:r>
            <a:r>
              <a:rPr lang="en-US" sz="1400" b="1" i="0" dirty="0">
                <a:solidFill>
                  <a:srgbClr val="273239"/>
                </a:solidFill>
                <a:effectLst/>
                <a:latin typeface="urw-din"/>
              </a:rPr>
              <a:t>K-Fold Cross Validation</a:t>
            </a:r>
            <a:endParaRPr sz="1400" dirty="0">
              <a:solidFill>
                <a:srgbClr val="282828"/>
              </a:solidFill>
              <a:latin typeface="Inter"/>
              <a:ea typeface="Inter"/>
              <a:cs typeface="Inter"/>
              <a:sym typeface="Inter"/>
            </a:endParaRPr>
          </a:p>
          <a:p>
            <a:pPr marL="457200" lvl="0" indent="-323850" algn="l" rtl="0">
              <a:spcBef>
                <a:spcPts val="0"/>
              </a:spcBef>
              <a:spcAft>
                <a:spcPts val="0"/>
              </a:spcAft>
              <a:buClr>
                <a:srgbClr val="282828"/>
              </a:buClr>
              <a:buSzPts val="1500"/>
              <a:buFont typeface="Inter"/>
              <a:buChar char="-"/>
            </a:pPr>
            <a:r>
              <a:rPr lang="en" sz="1400" dirty="0">
                <a:solidFill>
                  <a:srgbClr val="282828"/>
                </a:solidFill>
                <a:latin typeface="Inter"/>
                <a:ea typeface="Inter"/>
                <a:cs typeface="Inter"/>
                <a:sym typeface="Inter"/>
              </a:rPr>
              <a:t>Metrik untuk melakukan evaluasi (Confusion Matrik)</a:t>
            </a:r>
            <a:endParaRPr sz="1400" dirty="0">
              <a:solidFill>
                <a:srgbClr val="282828"/>
              </a:solidFill>
              <a:latin typeface="Inter"/>
              <a:ea typeface="Inter"/>
              <a:cs typeface="Inter"/>
              <a:sym typeface="Inter"/>
            </a:endParaRPr>
          </a:p>
          <a:p>
            <a:pPr marL="457200" lvl="0" indent="-323850" algn="l" rtl="0">
              <a:spcBef>
                <a:spcPts val="0"/>
              </a:spcBef>
              <a:spcAft>
                <a:spcPts val="0"/>
              </a:spcAft>
              <a:buClr>
                <a:srgbClr val="282828"/>
              </a:buClr>
              <a:buSzPts val="1500"/>
              <a:buFont typeface="Inter"/>
              <a:buChar char="-"/>
            </a:pPr>
            <a:r>
              <a:rPr lang="en" sz="1400" dirty="0">
                <a:solidFill>
                  <a:srgbClr val="282828"/>
                </a:solidFill>
                <a:latin typeface="Inter"/>
                <a:ea typeface="Inter"/>
                <a:cs typeface="Inter"/>
                <a:sym typeface="Inter"/>
              </a:rPr>
              <a:t>Jenis model awal yang dicoba (KNN)</a:t>
            </a:r>
            <a:endParaRPr sz="1400" dirty="0">
              <a:solidFill>
                <a:srgbClr val="282828"/>
              </a:solidFill>
              <a:latin typeface="Inter"/>
              <a:ea typeface="Inter"/>
              <a:cs typeface="Inter"/>
              <a:sym typeface="Inter"/>
            </a:endParaRPr>
          </a:p>
          <a:p>
            <a:pPr marL="457200" lvl="0" indent="-323850" algn="l" rtl="0">
              <a:spcBef>
                <a:spcPts val="0"/>
              </a:spcBef>
              <a:spcAft>
                <a:spcPts val="0"/>
              </a:spcAft>
              <a:buClr>
                <a:srgbClr val="282828"/>
              </a:buClr>
              <a:buSzPts val="1500"/>
              <a:buFont typeface="Inter"/>
              <a:buChar char="-"/>
            </a:pPr>
            <a:r>
              <a:rPr lang="en" sz="1400" dirty="0">
                <a:solidFill>
                  <a:srgbClr val="282828"/>
                </a:solidFill>
                <a:latin typeface="Inter"/>
                <a:ea typeface="Inter"/>
                <a:cs typeface="Inter"/>
                <a:sym typeface="Inter"/>
              </a:rPr>
              <a:t>Jenis model lain yang turut dicoba, serta tindakan-tindakan apa saja yang dilakukan untuk mencoba menambah akurasi model (random forest, </a:t>
            </a:r>
            <a:r>
              <a:rPr lang="en-US" sz="1400" dirty="0" err="1">
                <a:solidFill>
                  <a:srgbClr val="282828"/>
                </a:solidFill>
                <a:latin typeface="Inter"/>
                <a:ea typeface="Inter"/>
                <a:cs typeface="Inter"/>
                <a:sym typeface="Inter"/>
              </a:rPr>
              <a:t>DecisionTree</a:t>
            </a:r>
            <a:r>
              <a:rPr lang="en" sz="1400" dirty="0">
                <a:solidFill>
                  <a:srgbClr val="282828"/>
                </a:solidFill>
                <a:latin typeface="Inter"/>
                <a:ea typeface="Inter"/>
                <a:cs typeface="Inter"/>
                <a:sym typeface="Inter"/>
              </a:rPr>
              <a:t>)</a:t>
            </a:r>
            <a:endParaRPr sz="1400" dirty="0">
              <a:solidFill>
                <a:srgbClr val="282828"/>
              </a:solidFill>
              <a:latin typeface="Inter"/>
              <a:ea typeface="Inter"/>
              <a:cs typeface="Inter"/>
              <a:sym typeface="Inter"/>
            </a:endParaRPr>
          </a:p>
          <a:p>
            <a:pPr marL="457200" lvl="0" indent="-323850" algn="l" rtl="0">
              <a:spcBef>
                <a:spcPts val="0"/>
              </a:spcBef>
              <a:spcAft>
                <a:spcPts val="0"/>
              </a:spcAft>
              <a:buClr>
                <a:srgbClr val="282828"/>
              </a:buClr>
              <a:buSzPts val="1500"/>
              <a:buFont typeface="Inter"/>
              <a:buChar char="-"/>
            </a:pPr>
            <a:r>
              <a:rPr lang="en" sz="1400" dirty="0">
                <a:solidFill>
                  <a:srgbClr val="282828"/>
                </a:solidFill>
                <a:latin typeface="Inter"/>
                <a:ea typeface="Inter"/>
                <a:cs typeface="Inter"/>
                <a:sym typeface="Inter"/>
              </a:rPr>
              <a:t>Model final (random forest) karena memiliki akurasi yang tinggi</a:t>
            </a:r>
            <a:endParaRPr sz="1400" dirty="0">
              <a:solidFill>
                <a:srgbClr val="282828"/>
              </a:solidFill>
              <a:latin typeface="Inter"/>
              <a:ea typeface="Inter"/>
              <a:cs typeface="Inter"/>
              <a:sym typeface="Inter"/>
            </a:endParaRPr>
          </a:p>
          <a:p>
            <a:pPr marL="457200" lvl="0" indent="-323850" algn="l" rtl="0">
              <a:spcBef>
                <a:spcPts val="0"/>
              </a:spcBef>
              <a:spcAft>
                <a:spcPts val="0"/>
              </a:spcAft>
              <a:buClr>
                <a:srgbClr val="282828"/>
              </a:buClr>
              <a:buSzPts val="1500"/>
              <a:buFont typeface="Inter"/>
              <a:buChar char="-"/>
            </a:pPr>
            <a:r>
              <a:rPr lang="en" sz="1400" dirty="0">
                <a:solidFill>
                  <a:srgbClr val="282828"/>
                </a:solidFill>
                <a:latin typeface="Inter"/>
                <a:ea typeface="Inter"/>
                <a:cs typeface="Inter"/>
                <a:sym typeface="Inter"/>
              </a:rPr>
              <a:t>Kolom-kolom apa saja yang menjadi prediktor dan target variable untuk model final (</a:t>
            </a:r>
            <a:r>
              <a:rPr lang="en-US" sz="1400" dirty="0" err="1">
                <a:solidFill>
                  <a:srgbClr val="282828"/>
                </a:solidFill>
                <a:latin typeface="Inter"/>
                <a:ea typeface="Inter"/>
                <a:cs typeface="Inter"/>
                <a:sym typeface="Inter"/>
              </a:rPr>
              <a:t>DayMins</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MonthlyCharge</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CustServCalls</a:t>
            </a:r>
            <a:r>
              <a:rPr lang="en-US" sz="1400" dirty="0">
                <a:solidFill>
                  <a:srgbClr val="282828"/>
                </a:solidFill>
                <a:latin typeface="Inter"/>
                <a:ea typeface="Inter"/>
                <a:cs typeface="Inter"/>
                <a:sym typeface="Inter"/>
              </a:rPr>
              <a:t> dan </a:t>
            </a:r>
            <a:r>
              <a:rPr lang="en-US" sz="1400" dirty="0" err="1">
                <a:solidFill>
                  <a:srgbClr val="282828"/>
                </a:solidFill>
                <a:latin typeface="Inter"/>
                <a:ea typeface="Inter"/>
                <a:cs typeface="Inter"/>
                <a:sym typeface="Inter"/>
              </a:rPr>
              <a:t>OverageFee</a:t>
            </a:r>
            <a:r>
              <a:rPr lang="en-US" sz="1400" dirty="0">
                <a:solidFill>
                  <a:srgbClr val="282828"/>
                </a:solidFill>
                <a:latin typeface="Inter"/>
                <a:ea typeface="Inter"/>
                <a:cs typeface="Inter"/>
                <a:sym typeface="Inter"/>
              </a:rPr>
              <a:t>)</a:t>
            </a:r>
          </a:p>
          <a:p>
            <a:pPr marL="457200" lvl="0" indent="-323850" algn="l" rtl="0">
              <a:spcBef>
                <a:spcPts val="0"/>
              </a:spcBef>
              <a:spcAft>
                <a:spcPts val="0"/>
              </a:spcAft>
              <a:buClr>
                <a:srgbClr val="282828"/>
              </a:buClr>
              <a:buSzPts val="1500"/>
              <a:buFont typeface="Inter"/>
              <a:buChar char="-"/>
            </a:pPr>
            <a:r>
              <a:rPr lang="en-US" sz="1400" dirty="0" err="1">
                <a:solidFill>
                  <a:srgbClr val="282828"/>
                </a:solidFill>
                <a:latin typeface="Inter"/>
                <a:ea typeface="Inter"/>
                <a:cs typeface="Inter"/>
                <a:sym typeface="Inter"/>
              </a:rPr>
              <a:t>Menggunakan</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pustaka</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pembelajaran</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mesin</a:t>
            </a:r>
            <a:r>
              <a:rPr lang="en-US" sz="1400" dirty="0">
                <a:solidFill>
                  <a:srgbClr val="282828"/>
                </a:solidFill>
                <a:latin typeface="Inter"/>
                <a:ea typeface="Inter"/>
                <a:cs typeface="Inter"/>
                <a:sym typeface="Inter"/>
              </a:rPr>
              <a:t> scikit-learn </a:t>
            </a:r>
            <a:r>
              <a:rPr lang="en-US" sz="1400" dirty="0" err="1">
                <a:solidFill>
                  <a:srgbClr val="282828"/>
                </a:solidFill>
                <a:latin typeface="Inter"/>
                <a:ea typeface="Inter"/>
                <a:cs typeface="Inter"/>
                <a:sym typeface="Inter"/>
              </a:rPr>
              <a:t>untuk</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melakukan</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prosedur</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pemisahan</a:t>
            </a:r>
            <a:r>
              <a:rPr lang="en-US" sz="1400" dirty="0">
                <a:solidFill>
                  <a:srgbClr val="282828"/>
                </a:solidFill>
                <a:latin typeface="Inter"/>
                <a:ea typeface="Inter"/>
                <a:cs typeface="Inter"/>
                <a:sym typeface="Inter"/>
              </a:rPr>
              <a:t> train-test.</a:t>
            </a:r>
          </a:p>
          <a:p>
            <a:pPr marL="457200" lvl="0" indent="-323850" algn="l" rtl="0">
              <a:spcBef>
                <a:spcPts val="0"/>
              </a:spcBef>
              <a:spcAft>
                <a:spcPts val="0"/>
              </a:spcAft>
              <a:buClr>
                <a:srgbClr val="282828"/>
              </a:buClr>
              <a:buSzPts val="1500"/>
              <a:buFont typeface="Inter"/>
              <a:buChar char="-"/>
            </a:pPr>
            <a:r>
              <a:rPr lang="en-US" sz="1400" dirty="0">
                <a:solidFill>
                  <a:srgbClr val="282828"/>
                </a:solidFill>
                <a:latin typeface="Inter"/>
                <a:ea typeface="Inter"/>
                <a:cs typeface="Inter"/>
                <a:sym typeface="Inter"/>
              </a:rPr>
              <a:t>Cara </a:t>
            </a:r>
            <a:r>
              <a:rPr lang="en-US" sz="1400" dirty="0" err="1">
                <a:solidFill>
                  <a:srgbClr val="282828"/>
                </a:solidFill>
                <a:latin typeface="Inter"/>
                <a:ea typeface="Inter"/>
                <a:cs typeface="Inter"/>
                <a:sym typeface="Inter"/>
              </a:rPr>
              <a:t>mengevaluasi</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algoritma</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pembelajaran</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mesin</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untuk</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klasifikasi</a:t>
            </a:r>
            <a:r>
              <a:rPr lang="en-US" sz="1400" dirty="0">
                <a:solidFill>
                  <a:srgbClr val="282828"/>
                </a:solidFill>
                <a:latin typeface="Inter"/>
                <a:ea typeface="Inter"/>
                <a:cs typeface="Inter"/>
                <a:sym typeface="Inter"/>
              </a:rPr>
              <a:t> </a:t>
            </a:r>
          </a:p>
          <a:p>
            <a:pPr marL="457200" lvl="0" indent="-323850" algn="l" rtl="0">
              <a:spcBef>
                <a:spcPts val="0"/>
              </a:spcBef>
              <a:spcAft>
                <a:spcPts val="0"/>
              </a:spcAft>
              <a:buClr>
                <a:srgbClr val="282828"/>
              </a:buClr>
              <a:buSzPts val="1500"/>
              <a:buFont typeface="Inter"/>
              <a:buChar char="-"/>
            </a:pPr>
            <a:r>
              <a:rPr lang="en-US" sz="1400" dirty="0" err="1">
                <a:solidFill>
                  <a:srgbClr val="282828"/>
                </a:solidFill>
                <a:latin typeface="Inter"/>
                <a:ea typeface="Inter"/>
                <a:cs typeface="Inter"/>
                <a:sym typeface="Inter"/>
              </a:rPr>
              <a:t>Menggunakan</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pustaka</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pembelajaran</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mesin</a:t>
            </a:r>
            <a:r>
              <a:rPr lang="en-US" sz="1400" dirty="0">
                <a:solidFill>
                  <a:srgbClr val="282828"/>
                </a:solidFill>
                <a:latin typeface="Inter"/>
                <a:ea typeface="Inter"/>
                <a:cs typeface="Inter"/>
                <a:sym typeface="Inter"/>
              </a:rPr>
              <a:t> scikit-learn </a:t>
            </a:r>
            <a:r>
              <a:rPr lang="en-US" sz="1400" dirty="0" err="1">
                <a:solidFill>
                  <a:srgbClr val="282828"/>
                </a:solidFill>
                <a:latin typeface="Inter"/>
                <a:ea typeface="Inter"/>
                <a:cs typeface="Inter"/>
                <a:sym typeface="Inter"/>
              </a:rPr>
              <a:t>untuk</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melakukan</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prosedur</a:t>
            </a:r>
            <a:r>
              <a:rPr lang="en-US" sz="1400" dirty="0">
                <a:solidFill>
                  <a:srgbClr val="282828"/>
                </a:solidFill>
                <a:latin typeface="Inter"/>
                <a:ea typeface="Inter"/>
                <a:cs typeface="Inter"/>
                <a:sym typeface="Inter"/>
              </a:rPr>
              <a:t> </a:t>
            </a:r>
            <a:r>
              <a:rPr lang="en-US" sz="1400" dirty="0" err="1">
                <a:solidFill>
                  <a:srgbClr val="282828"/>
                </a:solidFill>
                <a:latin typeface="Inter"/>
                <a:ea typeface="Inter"/>
                <a:cs typeface="Inter"/>
                <a:sym typeface="Inter"/>
              </a:rPr>
              <a:t>pemisahan</a:t>
            </a:r>
            <a:r>
              <a:rPr lang="en-US" sz="1400" dirty="0">
                <a:solidFill>
                  <a:srgbClr val="282828"/>
                </a:solidFill>
                <a:latin typeface="Inter"/>
                <a:ea typeface="Inter"/>
                <a:cs typeface="Inter"/>
                <a:sym typeface="Inter"/>
              </a:rPr>
              <a:t> train-test.</a:t>
            </a:r>
          </a:p>
          <a:p>
            <a:pPr marL="457200" lvl="0" indent="-323850" algn="l" rtl="0">
              <a:spcBef>
                <a:spcPts val="0"/>
              </a:spcBef>
              <a:spcAft>
                <a:spcPts val="0"/>
              </a:spcAft>
              <a:buClr>
                <a:srgbClr val="282828"/>
              </a:buClr>
              <a:buSzPts val="1500"/>
              <a:buFont typeface="Inter"/>
              <a:buChar char="-"/>
            </a:pPr>
            <a:endParaRPr lang="en-US" sz="1400" dirty="0">
              <a:solidFill>
                <a:srgbClr val="282828"/>
              </a:solidFill>
              <a:latin typeface="Inter"/>
              <a:ea typeface="Inter"/>
              <a:cs typeface="Inter"/>
              <a:sym typeface="Inter"/>
            </a:endParaRPr>
          </a:p>
          <a:p>
            <a:pPr marL="457200" lvl="0" indent="-323850" algn="l" rtl="0">
              <a:spcBef>
                <a:spcPts val="0"/>
              </a:spcBef>
              <a:spcAft>
                <a:spcPts val="0"/>
              </a:spcAft>
              <a:buClr>
                <a:srgbClr val="282828"/>
              </a:buClr>
              <a:buSzPts val="1500"/>
              <a:buFont typeface="Inter"/>
              <a:buChar char="-"/>
            </a:pPr>
            <a:endParaRPr sz="1400" dirty="0">
              <a:solidFill>
                <a:srgbClr val="282828"/>
              </a:solidFill>
              <a:latin typeface="Inter"/>
              <a:ea typeface="Inter"/>
              <a:cs typeface="Inter"/>
              <a:sym typeface="Inter"/>
            </a:endParaRPr>
          </a:p>
        </p:txBody>
      </p:sp>
      <p:sp>
        <p:nvSpPr>
          <p:cNvPr id="208" name="Google Shape;208;p24"/>
          <p:cNvSpPr txBox="1"/>
          <p:nvPr/>
        </p:nvSpPr>
        <p:spPr>
          <a:xfrm>
            <a:off x="0" y="4796968"/>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09" name="Google Shape;209;p24"/>
          <p:cNvGrpSpPr/>
          <p:nvPr/>
        </p:nvGrpSpPr>
        <p:grpSpPr>
          <a:xfrm>
            <a:off x="7503019" y="95797"/>
            <a:ext cx="1516771" cy="323122"/>
            <a:chOff x="400885" y="325214"/>
            <a:chExt cx="2298835" cy="489727"/>
          </a:xfrm>
        </p:grpSpPr>
        <p:pic>
          <p:nvPicPr>
            <p:cNvPr id="210" name="Google Shape;210;p24"/>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11" name="Google Shape;211;p24"/>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212" name="Google Shape;212;p24"/>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213" name="Google Shape;213;p24"/>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14" name="Google Shape;214;p24"/>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820" dirty="0">
                <a:solidFill>
                  <a:srgbClr val="A338EB"/>
                </a:solidFill>
                <a:latin typeface="Maven Pro SemiBold"/>
                <a:ea typeface="Maven Pro SemiBold"/>
                <a:cs typeface="Maven Pro SemiBold"/>
                <a:sym typeface="Maven Pro SemiBold"/>
              </a:rPr>
              <a:t>Modelling</a:t>
            </a:r>
            <a:endParaRPr sz="2820" dirty="0">
              <a:solidFill>
                <a:srgbClr val="A338EB"/>
              </a:solidFill>
              <a:latin typeface="Maven Pro SemiBold"/>
              <a:ea typeface="Maven Pro SemiBold"/>
              <a:cs typeface="Maven Pro SemiBold"/>
              <a:sym typeface="Maven Pro SemiBold"/>
            </a:endParaRPr>
          </a:p>
        </p:txBody>
      </p:sp>
      <p:sp>
        <p:nvSpPr>
          <p:cNvPr id="215" name="Google Shape;215;p24"/>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Modelling</a:t>
            </a:r>
            <a:endParaRPr sz="1000" b="1">
              <a:solidFill>
                <a:srgbClr val="601F99"/>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body" idx="1"/>
          </p:nvPr>
        </p:nvSpPr>
        <p:spPr>
          <a:xfrm>
            <a:off x="311700" y="1492925"/>
            <a:ext cx="7934100" cy="2924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282828"/>
              </a:buClr>
              <a:buSzPts val="1500"/>
              <a:buFont typeface="Inter"/>
              <a:buChar char="-"/>
            </a:pPr>
            <a:r>
              <a:rPr lang="en-US" sz="1500" dirty="0" err="1">
                <a:solidFill>
                  <a:srgbClr val="282828"/>
                </a:solidFill>
                <a:latin typeface="Inter"/>
                <a:ea typeface="Inter"/>
                <a:cs typeface="Inter"/>
                <a:sym typeface="Inter"/>
              </a:rPr>
              <a:t>Perbandingan</a:t>
            </a:r>
            <a:r>
              <a:rPr lang="en-US" sz="1500" dirty="0">
                <a:solidFill>
                  <a:srgbClr val="282828"/>
                </a:solidFill>
                <a:latin typeface="Inter"/>
                <a:ea typeface="Inter"/>
                <a:cs typeface="Inter"/>
                <a:sym typeface="Inter"/>
              </a:rPr>
              <a:t> </a:t>
            </a:r>
            <a:r>
              <a:rPr lang="en-US" sz="1500" dirty="0" err="1">
                <a:solidFill>
                  <a:srgbClr val="282828"/>
                </a:solidFill>
                <a:latin typeface="Inter"/>
                <a:ea typeface="Inter"/>
                <a:cs typeface="Inter"/>
                <a:sym typeface="Inter"/>
              </a:rPr>
              <a:t>nilai</a:t>
            </a:r>
            <a:r>
              <a:rPr lang="en-US" sz="1500" dirty="0">
                <a:solidFill>
                  <a:srgbClr val="282828"/>
                </a:solidFill>
                <a:latin typeface="Inter"/>
                <a:ea typeface="Inter"/>
                <a:cs typeface="Inter"/>
                <a:sym typeface="Inter"/>
              </a:rPr>
              <a:t> </a:t>
            </a:r>
            <a:r>
              <a:rPr lang="en-US" sz="1500" dirty="0" err="1">
                <a:solidFill>
                  <a:srgbClr val="282828"/>
                </a:solidFill>
                <a:latin typeface="Inter"/>
                <a:ea typeface="Inter"/>
                <a:cs typeface="Inter"/>
                <a:sym typeface="Inter"/>
              </a:rPr>
              <a:t>dari</a:t>
            </a:r>
            <a:r>
              <a:rPr lang="en-US" sz="1500" dirty="0">
                <a:solidFill>
                  <a:srgbClr val="282828"/>
                </a:solidFill>
                <a:latin typeface="Inter"/>
                <a:ea typeface="Inter"/>
                <a:cs typeface="Inter"/>
                <a:sym typeface="Inter"/>
              </a:rPr>
              <a:t> 3 model	       - Ada 4 </a:t>
            </a:r>
            <a:r>
              <a:rPr lang="en-US" sz="1500" dirty="0" err="1">
                <a:solidFill>
                  <a:srgbClr val="282828"/>
                </a:solidFill>
                <a:latin typeface="Inter"/>
                <a:ea typeface="Inter"/>
                <a:cs typeface="Inter"/>
                <a:sym typeface="Inter"/>
              </a:rPr>
              <a:t>kolom</a:t>
            </a:r>
            <a:r>
              <a:rPr lang="en-US" sz="1500" dirty="0">
                <a:solidFill>
                  <a:srgbClr val="282828"/>
                </a:solidFill>
                <a:latin typeface="Inter"/>
                <a:ea typeface="Inter"/>
                <a:cs typeface="Inter"/>
                <a:sym typeface="Inter"/>
              </a:rPr>
              <a:t> </a:t>
            </a:r>
            <a:r>
              <a:rPr lang="en-US" sz="1500" dirty="0" err="1">
                <a:solidFill>
                  <a:srgbClr val="282828"/>
                </a:solidFill>
                <a:latin typeface="Inter"/>
                <a:ea typeface="Inter"/>
                <a:cs typeface="Inter"/>
                <a:sym typeface="Inter"/>
              </a:rPr>
              <a:t>dengan</a:t>
            </a:r>
            <a:r>
              <a:rPr lang="en-US" sz="1500" dirty="0">
                <a:solidFill>
                  <a:srgbClr val="282828"/>
                </a:solidFill>
                <a:latin typeface="Inter"/>
                <a:ea typeface="Inter"/>
                <a:cs typeface="Inter"/>
                <a:sym typeface="Inter"/>
              </a:rPr>
              <a:t> </a:t>
            </a:r>
            <a:r>
              <a:rPr lang="en-US" sz="1500" dirty="0" err="1">
                <a:solidFill>
                  <a:srgbClr val="282828"/>
                </a:solidFill>
                <a:latin typeface="Inter"/>
                <a:ea typeface="Inter"/>
                <a:cs typeface="Inter"/>
                <a:sym typeface="Inter"/>
              </a:rPr>
              <a:t>nilai</a:t>
            </a:r>
            <a:r>
              <a:rPr lang="en-US" sz="1500" dirty="0">
                <a:solidFill>
                  <a:srgbClr val="282828"/>
                </a:solidFill>
                <a:latin typeface="Inter"/>
                <a:ea typeface="Inter"/>
                <a:cs typeface="Inter"/>
                <a:sym typeface="Inter"/>
              </a:rPr>
              <a:t> </a:t>
            </a:r>
            <a:r>
              <a:rPr lang="en-US" sz="1500" dirty="0" err="1">
                <a:solidFill>
                  <a:srgbClr val="282828"/>
                </a:solidFill>
                <a:latin typeface="Inter"/>
                <a:ea typeface="Inter"/>
                <a:cs typeface="Inter"/>
                <a:sym typeface="Inter"/>
              </a:rPr>
              <a:t>tertinggi</a:t>
            </a:r>
            <a:endParaRPr sz="1500" dirty="0">
              <a:solidFill>
                <a:srgbClr val="282828"/>
              </a:solidFill>
              <a:latin typeface="Inter"/>
              <a:ea typeface="Inter"/>
              <a:cs typeface="Inter"/>
              <a:sym typeface="Inter"/>
            </a:endParaRPr>
          </a:p>
        </p:txBody>
      </p:sp>
      <p:sp>
        <p:nvSpPr>
          <p:cNvPr id="234" name="Google Shape;234;p26"/>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35" name="Google Shape;235;p26"/>
          <p:cNvGrpSpPr/>
          <p:nvPr/>
        </p:nvGrpSpPr>
        <p:grpSpPr>
          <a:xfrm>
            <a:off x="7503019" y="95797"/>
            <a:ext cx="1516771" cy="323122"/>
            <a:chOff x="400885" y="325214"/>
            <a:chExt cx="2298835" cy="489727"/>
          </a:xfrm>
        </p:grpSpPr>
        <p:pic>
          <p:nvPicPr>
            <p:cNvPr id="236" name="Google Shape;236;p26"/>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37" name="Google Shape;237;p26"/>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238" name="Google Shape;238;p26"/>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239" name="Google Shape;239;p26"/>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40" name="Google Shape;240;p26"/>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endParaRPr sz="2820" dirty="0">
              <a:solidFill>
                <a:srgbClr val="A338EB"/>
              </a:solidFill>
              <a:latin typeface="Maven Pro SemiBold"/>
              <a:ea typeface="Maven Pro SemiBold"/>
              <a:cs typeface="Maven Pro SemiBold"/>
              <a:sym typeface="Maven Pro SemiBold"/>
            </a:endParaRPr>
          </a:p>
        </p:txBody>
      </p:sp>
      <p:sp>
        <p:nvSpPr>
          <p:cNvPr id="241" name="Google Shape;241;p26"/>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Modelling</a:t>
            </a:r>
            <a:endParaRPr sz="1000" b="1">
              <a:solidFill>
                <a:srgbClr val="601F99"/>
              </a:solidFill>
              <a:latin typeface="Inter"/>
              <a:ea typeface="Inter"/>
              <a:cs typeface="Inter"/>
              <a:sym typeface="Inter"/>
            </a:endParaRPr>
          </a:p>
        </p:txBody>
      </p:sp>
      <p:pic>
        <p:nvPicPr>
          <p:cNvPr id="3" name="Picture 2">
            <a:extLst>
              <a:ext uri="{FF2B5EF4-FFF2-40B4-BE49-F238E27FC236}">
                <a16:creationId xmlns:a16="http://schemas.microsoft.com/office/drawing/2014/main" id="{E579D0C4-017A-F71D-F1A5-99199B956D88}"/>
              </a:ext>
            </a:extLst>
          </p:cNvPr>
          <p:cNvPicPr>
            <a:picLocks noChangeAspect="1"/>
          </p:cNvPicPr>
          <p:nvPr/>
        </p:nvPicPr>
        <p:blipFill>
          <a:blip r:embed="rId5"/>
          <a:stretch>
            <a:fillRect/>
          </a:stretch>
        </p:blipFill>
        <p:spPr>
          <a:xfrm>
            <a:off x="5326050" y="1896640"/>
            <a:ext cx="2787793" cy="2933851"/>
          </a:xfrm>
          <a:prstGeom prst="rect">
            <a:avLst/>
          </a:prstGeom>
        </p:spPr>
      </p:pic>
      <p:pic>
        <p:nvPicPr>
          <p:cNvPr id="5" name="Picture 4">
            <a:extLst>
              <a:ext uri="{FF2B5EF4-FFF2-40B4-BE49-F238E27FC236}">
                <a16:creationId xmlns:a16="http://schemas.microsoft.com/office/drawing/2014/main" id="{6929E498-F310-9413-109E-917901AA4B6C}"/>
              </a:ext>
            </a:extLst>
          </p:cNvPr>
          <p:cNvPicPr>
            <a:picLocks noChangeAspect="1"/>
          </p:cNvPicPr>
          <p:nvPr/>
        </p:nvPicPr>
        <p:blipFill>
          <a:blip r:embed="rId6"/>
          <a:stretch>
            <a:fillRect/>
          </a:stretch>
        </p:blipFill>
        <p:spPr>
          <a:xfrm>
            <a:off x="388616" y="2037954"/>
            <a:ext cx="3664138" cy="259728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body" idx="1"/>
          </p:nvPr>
        </p:nvSpPr>
        <p:spPr>
          <a:xfrm>
            <a:off x="311700" y="1492925"/>
            <a:ext cx="7934100" cy="2924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282828"/>
              </a:buClr>
              <a:buSzPts val="1500"/>
              <a:buFont typeface="Inter"/>
              <a:buChar char="-"/>
            </a:pPr>
            <a:r>
              <a:rPr lang="en-US" sz="1500" dirty="0" err="1">
                <a:solidFill>
                  <a:srgbClr val="282828"/>
                </a:solidFill>
                <a:latin typeface="Inter"/>
                <a:ea typeface="Inter"/>
                <a:cs typeface="Inter"/>
                <a:sym typeface="Inter"/>
              </a:rPr>
              <a:t>Perbandingan</a:t>
            </a:r>
            <a:r>
              <a:rPr lang="en-US" sz="1500">
                <a:solidFill>
                  <a:srgbClr val="282828"/>
                </a:solidFill>
                <a:latin typeface="Inter"/>
                <a:ea typeface="Inter"/>
                <a:cs typeface="Inter"/>
                <a:sym typeface="Inter"/>
              </a:rPr>
              <a:t> CVS </a:t>
            </a:r>
            <a:r>
              <a:rPr lang="en-US" sz="1500" dirty="0" err="1">
                <a:solidFill>
                  <a:srgbClr val="282828"/>
                </a:solidFill>
                <a:latin typeface="Inter"/>
                <a:ea typeface="Inter"/>
                <a:cs typeface="Inter"/>
                <a:sym typeface="Inter"/>
              </a:rPr>
              <a:t>dari</a:t>
            </a:r>
            <a:r>
              <a:rPr lang="en-US" sz="1500" dirty="0">
                <a:solidFill>
                  <a:srgbClr val="282828"/>
                </a:solidFill>
                <a:latin typeface="Inter"/>
                <a:ea typeface="Inter"/>
                <a:cs typeface="Inter"/>
                <a:sym typeface="Inter"/>
              </a:rPr>
              <a:t> 3 model machine learning</a:t>
            </a:r>
            <a:endParaRPr sz="1500" dirty="0">
              <a:solidFill>
                <a:srgbClr val="282828"/>
              </a:solidFill>
              <a:latin typeface="Inter"/>
              <a:ea typeface="Inter"/>
              <a:cs typeface="Inter"/>
              <a:sym typeface="Inter"/>
            </a:endParaRPr>
          </a:p>
        </p:txBody>
      </p:sp>
      <p:sp>
        <p:nvSpPr>
          <p:cNvPr id="234" name="Google Shape;234;p26"/>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35" name="Google Shape;235;p26"/>
          <p:cNvGrpSpPr/>
          <p:nvPr/>
        </p:nvGrpSpPr>
        <p:grpSpPr>
          <a:xfrm>
            <a:off x="7503019" y="95797"/>
            <a:ext cx="1516771" cy="323122"/>
            <a:chOff x="400885" y="325214"/>
            <a:chExt cx="2298835" cy="489727"/>
          </a:xfrm>
        </p:grpSpPr>
        <p:pic>
          <p:nvPicPr>
            <p:cNvPr id="236" name="Google Shape;236;p26"/>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37" name="Google Shape;237;p26"/>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238" name="Google Shape;238;p26"/>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239" name="Google Shape;239;p26"/>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40" name="Google Shape;240;p26"/>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US" sz="2820" dirty="0">
                <a:solidFill>
                  <a:srgbClr val="A338EB"/>
                </a:solidFill>
                <a:latin typeface="Maven Pro SemiBold"/>
                <a:ea typeface="Maven Pro SemiBold"/>
                <a:cs typeface="Maven Pro SemiBold"/>
                <a:sym typeface="Maven Pro SemiBold"/>
              </a:rPr>
              <a:t>Cross Validation Score (CVS)</a:t>
            </a:r>
            <a:endParaRPr sz="2820" dirty="0">
              <a:solidFill>
                <a:srgbClr val="A338EB"/>
              </a:solidFill>
              <a:latin typeface="Maven Pro SemiBold"/>
              <a:ea typeface="Maven Pro SemiBold"/>
              <a:cs typeface="Maven Pro SemiBold"/>
              <a:sym typeface="Maven Pro SemiBold"/>
            </a:endParaRPr>
          </a:p>
        </p:txBody>
      </p:sp>
      <p:sp>
        <p:nvSpPr>
          <p:cNvPr id="241" name="Google Shape;241;p26"/>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Modelling</a:t>
            </a:r>
            <a:endParaRPr sz="1000" b="1">
              <a:solidFill>
                <a:srgbClr val="601F99"/>
              </a:solidFill>
              <a:latin typeface="Inter"/>
              <a:ea typeface="Inter"/>
              <a:cs typeface="Inter"/>
              <a:sym typeface="Inter"/>
            </a:endParaRPr>
          </a:p>
        </p:txBody>
      </p:sp>
      <p:pic>
        <p:nvPicPr>
          <p:cNvPr id="4" name="Picture 3">
            <a:extLst>
              <a:ext uri="{FF2B5EF4-FFF2-40B4-BE49-F238E27FC236}">
                <a16:creationId xmlns:a16="http://schemas.microsoft.com/office/drawing/2014/main" id="{29394850-85AF-CBEE-4F57-908A2A4E8CC5}"/>
              </a:ext>
            </a:extLst>
          </p:cNvPr>
          <p:cNvPicPr>
            <a:picLocks noChangeAspect="1"/>
          </p:cNvPicPr>
          <p:nvPr/>
        </p:nvPicPr>
        <p:blipFill>
          <a:blip r:embed="rId5"/>
          <a:stretch>
            <a:fillRect/>
          </a:stretch>
        </p:blipFill>
        <p:spPr>
          <a:xfrm>
            <a:off x="498868" y="2091383"/>
            <a:ext cx="2349621" cy="1352620"/>
          </a:xfrm>
          <a:prstGeom prst="rect">
            <a:avLst/>
          </a:prstGeom>
        </p:spPr>
      </p:pic>
    </p:spTree>
    <p:extLst>
      <p:ext uri="{BB962C8B-B14F-4D97-AF65-F5344CB8AC3E}">
        <p14:creationId xmlns:p14="http://schemas.microsoft.com/office/powerpoint/2010/main" val="985252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245"/>
        <p:cNvGrpSpPr/>
        <p:nvPr/>
      </p:nvGrpSpPr>
      <p:grpSpPr>
        <a:xfrm>
          <a:off x="0" y="0"/>
          <a:ext cx="0" cy="0"/>
          <a:chOff x="0" y="0"/>
          <a:chExt cx="0" cy="0"/>
        </a:xfrm>
      </p:grpSpPr>
      <p:sp>
        <p:nvSpPr>
          <p:cNvPr id="246" name="Google Shape;246;p27"/>
          <p:cNvSpPr txBox="1">
            <a:spLocks noGrp="1"/>
          </p:cNvSpPr>
          <p:nvPr>
            <p:ph type="title"/>
          </p:nvPr>
        </p:nvSpPr>
        <p:spPr>
          <a:xfrm>
            <a:off x="537425" y="1457350"/>
            <a:ext cx="5455500" cy="178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chemeClr val="lt1"/>
                </a:solidFill>
                <a:latin typeface="Maven Pro SemiBold"/>
                <a:ea typeface="Maven Pro SemiBold"/>
                <a:cs typeface="Maven Pro SemiBold"/>
                <a:sym typeface="Maven Pro SemiBold"/>
              </a:rPr>
              <a:t>Conclusion</a:t>
            </a:r>
            <a:endParaRPr sz="3600">
              <a:solidFill>
                <a:schemeClr val="lt1"/>
              </a:solidFill>
              <a:latin typeface="Maven Pro SemiBold"/>
              <a:ea typeface="Maven Pro SemiBold"/>
              <a:cs typeface="Maven Pro SemiBold"/>
              <a:sym typeface="Maven Pro SemiBold"/>
            </a:endParaRPr>
          </a:p>
        </p:txBody>
      </p:sp>
      <p:pic>
        <p:nvPicPr>
          <p:cNvPr id="247" name="Google Shape;247;p27"/>
          <p:cNvPicPr preferRelativeResize="0"/>
          <p:nvPr/>
        </p:nvPicPr>
        <p:blipFill rotWithShape="1">
          <a:blip r:embed="rId3">
            <a:alphaModFix amt="50000"/>
          </a:blip>
          <a:srcRect r="43100" b="39246"/>
          <a:stretch/>
        </p:blipFill>
        <p:spPr>
          <a:xfrm>
            <a:off x="5082000" y="1401150"/>
            <a:ext cx="4061998" cy="3742351"/>
          </a:xfrm>
          <a:prstGeom prst="rect">
            <a:avLst/>
          </a:prstGeom>
          <a:noFill/>
          <a:ln>
            <a:noFill/>
          </a:ln>
        </p:spPr>
      </p:pic>
      <p:sp>
        <p:nvSpPr>
          <p:cNvPr id="248" name="Google Shape;248;p27"/>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249" name="Google Shape;249;p27"/>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rgbClr val="601F99"/>
                </a:solidFill>
                <a:latin typeface="Inter"/>
                <a:ea typeface="Inter"/>
                <a:cs typeface="Inter"/>
                <a:sym typeface="Inter"/>
              </a:rPr>
              <a:t>PUT THE TOPIC HERE AS OVERHEAD</a:t>
            </a:r>
            <a:endParaRPr sz="1000" b="1">
              <a:solidFill>
                <a:srgbClr val="601F99"/>
              </a:solidFill>
              <a:latin typeface="Inter"/>
              <a:ea typeface="Inter"/>
              <a:cs typeface="Inter"/>
              <a:sym typeface="Inter"/>
            </a:endParaRPr>
          </a:p>
        </p:txBody>
      </p:sp>
      <p:cxnSp>
        <p:nvCxnSpPr>
          <p:cNvPr id="250" name="Google Shape;250;p27"/>
          <p:cNvCxnSpPr/>
          <p:nvPr/>
        </p:nvCxnSpPr>
        <p:spPr>
          <a:xfrm>
            <a:off x="8315586" y="184990"/>
            <a:ext cx="0" cy="144674"/>
          </a:xfrm>
          <a:prstGeom prst="straightConnector1">
            <a:avLst/>
          </a:prstGeom>
          <a:noFill/>
          <a:ln w="9525" cap="flat" cmpd="sng">
            <a:solidFill>
              <a:srgbClr val="CCCCCC"/>
            </a:solidFill>
            <a:prstDash val="solid"/>
            <a:round/>
            <a:headEnd type="none" w="med" len="med"/>
            <a:tailEnd type="none" w="med" len="med"/>
          </a:ln>
        </p:spPr>
      </p:cxnSp>
      <p:cxnSp>
        <p:nvCxnSpPr>
          <p:cNvPr id="251" name="Google Shape;251;p27"/>
          <p:cNvCxnSpPr/>
          <p:nvPr/>
        </p:nvCxnSpPr>
        <p:spPr>
          <a:xfrm>
            <a:off x="8315529" y="184990"/>
            <a:ext cx="0" cy="144674"/>
          </a:xfrm>
          <a:prstGeom prst="straightConnector1">
            <a:avLst/>
          </a:prstGeom>
          <a:noFill/>
          <a:ln w="9525" cap="flat" cmpd="sng">
            <a:solidFill>
              <a:srgbClr val="CCCCCC"/>
            </a:solidFill>
            <a:prstDash val="solid"/>
            <a:round/>
            <a:headEnd type="none" w="med" len="med"/>
            <a:tailEnd type="none" w="med" len="med"/>
          </a:ln>
        </p:spPr>
      </p:cxnSp>
      <p:pic>
        <p:nvPicPr>
          <p:cNvPr id="252" name="Google Shape;252;p27"/>
          <p:cNvPicPr preferRelativeResize="0"/>
          <p:nvPr/>
        </p:nvPicPr>
        <p:blipFill rotWithShape="1">
          <a:blip r:embed="rId4">
            <a:alphaModFix/>
          </a:blip>
          <a:srcRect l="9895" r="8731" b="31665"/>
          <a:stretch/>
        </p:blipFill>
        <p:spPr>
          <a:xfrm>
            <a:off x="7503025" y="95799"/>
            <a:ext cx="681626" cy="220799"/>
          </a:xfrm>
          <a:prstGeom prst="rect">
            <a:avLst/>
          </a:prstGeom>
          <a:noFill/>
          <a:ln>
            <a:noFill/>
          </a:ln>
        </p:spPr>
      </p:pic>
      <p:pic>
        <p:nvPicPr>
          <p:cNvPr id="253" name="Google Shape;253;p27"/>
          <p:cNvPicPr preferRelativeResize="0"/>
          <p:nvPr/>
        </p:nvPicPr>
        <p:blipFill rotWithShape="1">
          <a:blip r:embed="rId5">
            <a:alphaModFix/>
          </a:blip>
          <a:srcRect l="9895" t="68332" r="8731"/>
          <a:stretch/>
        </p:blipFill>
        <p:spPr>
          <a:xfrm>
            <a:off x="7503025" y="316596"/>
            <a:ext cx="681626" cy="102325"/>
          </a:xfrm>
          <a:prstGeom prst="rect">
            <a:avLst/>
          </a:prstGeom>
          <a:noFill/>
          <a:ln>
            <a:noFill/>
          </a:ln>
        </p:spPr>
      </p:pic>
      <p:pic>
        <p:nvPicPr>
          <p:cNvPr id="254" name="Google Shape;254;p27"/>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255" name="Google Shape;255;p27"/>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lt1"/>
                </a:solidFill>
                <a:latin typeface="Inter"/>
                <a:ea typeface="Inter"/>
                <a:cs typeface="Inter"/>
                <a:sym typeface="Inter"/>
              </a:rPr>
              <a:t>Conclusion</a:t>
            </a:r>
            <a:endParaRPr sz="1000" b="1">
              <a:solidFill>
                <a:schemeClr val="lt1"/>
              </a:solidFill>
              <a:latin typeface="Inter"/>
              <a:ea typeface="Inter"/>
              <a:cs typeface="Inter"/>
              <a:sym typeface="Inter"/>
            </a:endParaRPr>
          </a:p>
        </p:txBody>
      </p:sp>
      <p:sp>
        <p:nvSpPr>
          <p:cNvPr id="256" name="Google Shape;256;p27"/>
          <p:cNvSpPr txBox="1"/>
          <p:nvPr/>
        </p:nvSpPr>
        <p:spPr>
          <a:xfrm>
            <a:off x="537425" y="3240750"/>
            <a:ext cx="3705000" cy="7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a:solidFill>
                <a:schemeClr val="lt1"/>
              </a:solidFill>
              <a:latin typeface="Inter Medium"/>
              <a:ea typeface="Inter Medium"/>
              <a:cs typeface="Inter Medium"/>
              <a:sym typeface="Inter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8"/>
          <p:cNvSpPr txBox="1">
            <a:spLocks noGrp="1"/>
          </p:cNvSpPr>
          <p:nvPr>
            <p:ph type="body" idx="1"/>
          </p:nvPr>
        </p:nvSpPr>
        <p:spPr>
          <a:xfrm>
            <a:off x="289137" y="1419557"/>
            <a:ext cx="7934100" cy="2672863"/>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600" b="0" i="0" dirty="0" err="1">
                <a:solidFill>
                  <a:srgbClr val="202124"/>
                </a:solidFill>
                <a:effectLst/>
                <a:latin typeface="Roboto" panose="02000000000000000000" pitchFamily="2" charset="0"/>
              </a:rPr>
              <a:t>Mengoptimalkan</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harga</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waktu</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bicara</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DayMins</a:t>
            </a:r>
            <a:r>
              <a:rPr lang="en-US" sz="1600" b="0" i="0" dirty="0">
                <a:solidFill>
                  <a:srgbClr val="202124"/>
                </a:solidFill>
                <a:effectLst/>
                <a:latin typeface="Roboto" panose="02000000000000000000" pitchFamily="2" charset="0"/>
              </a:rPr>
              <a:t>) </a:t>
            </a:r>
          </a:p>
          <a:p>
            <a:pPr algn="l">
              <a:buFont typeface="Arial" panose="020B0604020202020204" pitchFamily="34" charset="0"/>
              <a:buChar char="•"/>
            </a:pPr>
            <a:r>
              <a:rPr lang="en-US" sz="1600" b="0" i="0" dirty="0" err="1">
                <a:solidFill>
                  <a:srgbClr val="202124"/>
                </a:solidFill>
                <a:effectLst/>
                <a:latin typeface="Roboto" panose="02000000000000000000" pitchFamily="2" charset="0"/>
              </a:rPr>
              <a:t>Mempertahankan</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biaya</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bulanan</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atau</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memberi</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diskon</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kepada</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pelanggan</a:t>
            </a:r>
            <a:r>
              <a:rPr lang="en-US" sz="1600" b="0" i="0" dirty="0">
                <a:solidFill>
                  <a:srgbClr val="202124"/>
                </a:solidFill>
                <a:effectLst/>
                <a:latin typeface="Roboto" panose="02000000000000000000" pitchFamily="2" charset="0"/>
              </a:rPr>
              <a:t>, agar </a:t>
            </a:r>
            <a:r>
              <a:rPr lang="en-US" sz="1600" b="0" i="0" dirty="0" err="1">
                <a:solidFill>
                  <a:srgbClr val="202124"/>
                </a:solidFill>
                <a:effectLst/>
                <a:latin typeface="Roboto" panose="02000000000000000000" pitchFamily="2" charset="0"/>
              </a:rPr>
              <a:t>pelanggan</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tetap</a:t>
            </a:r>
            <a:r>
              <a:rPr lang="en-US" sz="1600" b="0" i="0" dirty="0">
                <a:solidFill>
                  <a:srgbClr val="202124"/>
                </a:solidFill>
                <a:effectLst/>
                <a:latin typeface="Roboto" panose="02000000000000000000" pitchFamily="2" charset="0"/>
              </a:rPr>
              <a:t> no churn (</a:t>
            </a:r>
            <a:r>
              <a:rPr lang="en-US" sz="1600" b="0" i="0" dirty="0" err="1">
                <a:solidFill>
                  <a:srgbClr val="202124"/>
                </a:solidFill>
                <a:effectLst/>
                <a:latin typeface="Roboto" panose="02000000000000000000" pitchFamily="2" charset="0"/>
              </a:rPr>
              <a:t>MonthlyCharge</a:t>
            </a:r>
            <a:r>
              <a:rPr lang="en-US" sz="1600" b="0" i="0" dirty="0">
                <a:solidFill>
                  <a:srgbClr val="202124"/>
                </a:solidFill>
                <a:effectLst/>
                <a:latin typeface="Roboto" panose="02000000000000000000" pitchFamily="2" charset="0"/>
              </a:rPr>
              <a:t>) </a:t>
            </a:r>
          </a:p>
          <a:p>
            <a:pPr algn="l">
              <a:buFont typeface="Arial" panose="020B0604020202020204" pitchFamily="34" charset="0"/>
              <a:buChar char="•"/>
            </a:pPr>
            <a:r>
              <a:rPr lang="en-US" sz="1600" b="0" i="0" dirty="0" err="1">
                <a:solidFill>
                  <a:srgbClr val="202124"/>
                </a:solidFill>
                <a:effectLst/>
                <a:latin typeface="Roboto" panose="02000000000000000000" pitchFamily="2" charset="0"/>
              </a:rPr>
              <a:t>Tingkatkan</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atau</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pertahankan</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pelayanan</a:t>
            </a:r>
            <a:r>
              <a:rPr lang="en-US" sz="1600" b="0" i="0" dirty="0">
                <a:solidFill>
                  <a:srgbClr val="202124"/>
                </a:solidFill>
                <a:effectLst/>
                <a:latin typeface="Roboto" panose="02000000000000000000" pitchFamily="2" charset="0"/>
              </a:rPr>
              <a:t> service, </a:t>
            </a:r>
            <a:r>
              <a:rPr lang="en-US" sz="1600" b="0" i="0" dirty="0" err="1">
                <a:solidFill>
                  <a:srgbClr val="202124"/>
                </a:solidFill>
                <a:effectLst/>
                <a:latin typeface="Roboto" panose="02000000000000000000" pitchFamily="2" charset="0"/>
              </a:rPr>
              <a:t>karena</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cutumer</a:t>
            </a:r>
            <a:r>
              <a:rPr lang="en-US" sz="1600" b="0" i="0" dirty="0">
                <a:solidFill>
                  <a:srgbClr val="202124"/>
                </a:solidFill>
                <a:effectLst/>
                <a:latin typeface="Roboto" panose="02000000000000000000" pitchFamily="2" charset="0"/>
              </a:rPr>
              <a:t> yang </a:t>
            </a:r>
            <a:r>
              <a:rPr lang="en-US" sz="1600" b="0" i="0" dirty="0" err="1">
                <a:solidFill>
                  <a:srgbClr val="202124"/>
                </a:solidFill>
                <a:effectLst/>
                <a:latin typeface="Roboto" panose="02000000000000000000" pitchFamily="2" charset="0"/>
              </a:rPr>
              <a:t>bertanya</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atau</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memanfaatkan</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pelayanan</a:t>
            </a:r>
            <a:r>
              <a:rPr lang="en-US" sz="1600" b="0" i="0" dirty="0">
                <a:solidFill>
                  <a:srgbClr val="202124"/>
                </a:solidFill>
                <a:effectLst/>
                <a:latin typeface="Roboto" panose="02000000000000000000" pitchFamily="2" charset="0"/>
              </a:rPr>
              <a:t>, sangat </a:t>
            </a:r>
            <a:r>
              <a:rPr lang="en-US" sz="1600" b="0" i="0" dirty="0" err="1">
                <a:solidFill>
                  <a:srgbClr val="202124"/>
                </a:solidFill>
                <a:effectLst/>
                <a:latin typeface="Roboto" panose="02000000000000000000" pitchFamily="2" charset="0"/>
              </a:rPr>
              <a:t>rentan</a:t>
            </a:r>
            <a:r>
              <a:rPr lang="en-US" sz="1600" b="0" i="0" dirty="0">
                <a:solidFill>
                  <a:srgbClr val="202124"/>
                </a:solidFill>
                <a:effectLst/>
                <a:latin typeface="Roboto" panose="02000000000000000000" pitchFamily="2" charset="0"/>
              </a:rPr>
              <a:t> </a:t>
            </a:r>
            <a:r>
              <a:rPr lang="en-US" sz="1600" b="0" i="0" dirty="0" err="1">
                <a:solidFill>
                  <a:srgbClr val="202124"/>
                </a:solidFill>
                <a:effectLst/>
                <a:latin typeface="Roboto" panose="02000000000000000000" pitchFamily="2" charset="0"/>
              </a:rPr>
              <a:t>terhadap</a:t>
            </a:r>
            <a:r>
              <a:rPr lang="en-US" sz="1600" b="0" i="0" dirty="0">
                <a:solidFill>
                  <a:srgbClr val="202124"/>
                </a:solidFill>
                <a:effectLst/>
                <a:latin typeface="Roboto" panose="02000000000000000000" pitchFamily="2" charset="0"/>
              </a:rPr>
              <a:t> churn (</a:t>
            </a:r>
            <a:r>
              <a:rPr lang="en-US" sz="1600" b="0" i="0" dirty="0" err="1">
                <a:solidFill>
                  <a:srgbClr val="202124"/>
                </a:solidFill>
                <a:effectLst/>
                <a:latin typeface="Roboto" panose="02000000000000000000" pitchFamily="2" charset="0"/>
              </a:rPr>
              <a:t>CustServCalls</a:t>
            </a:r>
            <a:r>
              <a:rPr lang="en-US" sz="1600" b="0" i="0" dirty="0">
                <a:solidFill>
                  <a:srgbClr val="202124"/>
                </a:solidFill>
                <a:effectLst/>
                <a:latin typeface="Roboto" panose="02000000000000000000" pitchFamily="2" charset="0"/>
              </a:rPr>
              <a:t>) </a:t>
            </a:r>
            <a:endParaRPr lang="en" sz="1500" dirty="0">
              <a:solidFill>
                <a:srgbClr val="282828"/>
              </a:solidFill>
              <a:latin typeface="Inter"/>
              <a:ea typeface="Inter"/>
              <a:cs typeface="Inter"/>
              <a:sym typeface="Inter"/>
            </a:endParaRPr>
          </a:p>
        </p:txBody>
      </p:sp>
      <p:sp>
        <p:nvSpPr>
          <p:cNvPr id="262" name="Google Shape;262;p28"/>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63" name="Google Shape;263;p28"/>
          <p:cNvGrpSpPr/>
          <p:nvPr/>
        </p:nvGrpSpPr>
        <p:grpSpPr>
          <a:xfrm>
            <a:off x="7503019" y="95797"/>
            <a:ext cx="1516771" cy="323122"/>
            <a:chOff x="400885" y="325214"/>
            <a:chExt cx="2298835" cy="489727"/>
          </a:xfrm>
        </p:grpSpPr>
        <p:pic>
          <p:nvPicPr>
            <p:cNvPr id="264" name="Google Shape;264;p28"/>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65" name="Google Shape;265;p28"/>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266" name="Google Shape;266;p28"/>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267" name="Google Shape;267;p28"/>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68" name="Google Shape;268;p28"/>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US" sz="2820" dirty="0">
                <a:solidFill>
                  <a:srgbClr val="A338EB"/>
                </a:solidFill>
                <a:latin typeface="Maven Pro SemiBold"/>
                <a:ea typeface="Maven Pro SemiBold"/>
                <a:cs typeface="Maven Pro SemiBold"/>
                <a:sym typeface="Maven Pro SemiBold"/>
              </a:rPr>
              <a:t>Saran dan </a:t>
            </a:r>
            <a:r>
              <a:rPr lang="en-US" sz="2820" dirty="0" err="1">
                <a:solidFill>
                  <a:srgbClr val="A338EB"/>
                </a:solidFill>
                <a:latin typeface="Maven Pro SemiBold"/>
                <a:ea typeface="Maven Pro SemiBold"/>
                <a:cs typeface="Maven Pro SemiBold"/>
                <a:sym typeface="Maven Pro SemiBold"/>
              </a:rPr>
              <a:t>kesimppulan</a:t>
            </a:r>
            <a:endParaRPr sz="2820" dirty="0">
              <a:solidFill>
                <a:srgbClr val="A338EB"/>
              </a:solidFill>
              <a:latin typeface="Maven Pro SemiBold"/>
              <a:ea typeface="Maven Pro SemiBold"/>
              <a:cs typeface="Maven Pro SemiBold"/>
              <a:sym typeface="Maven Pro SemiBold"/>
            </a:endParaRPr>
          </a:p>
        </p:txBody>
      </p:sp>
      <p:sp>
        <p:nvSpPr>
          <p:cNvPr id="269" name="Google Shape;269;p28"/>
          <p:cNvSpPr txBox="1"/>
          <p:nvPr/>
        </p:nvSpPr>
        <p:spPr>
          <a:xfrm>
            <a:off x="76197" y="22683"/>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Modelling</a:t>
            </a:r>
            <a:endParaRPr sz="1000" b="1">
              <a:solidFill>
                <a:srgbClr val="601F99"/>
              </a:solidFill>
              <a:latin typeface="Inter"/>
              <a:ea typeface="Inter"/>
              <a:cs typeface="Inter"/>
              <a:sym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273"/>
        <p:cNvGrpSpPr/>
        <p:nvPr/>
      </p:nvGrpSpPr>
      <p:grpSpPr>
        <a:xfrm>
          <a:off x="0" y="0"/>
          <a:ext cx="0" cy="0"/>
          <a:chOff x="0" y="0"/>
          <a:chExt cx="0" cy="0"/>
        </a:xfrm>
      </p:grpSpPr>
      <p:sp>
        <p:nvSpPr>
          <p:cNvPr id="274" name="Google Shape;274;p29"/>
          <p:cNvSpPr txBox="1">
            <a:spLocks noGrp="1"/>
          </p:cNvSpPr>
          <p:nvPr>
            <p:ph type="title"/>
          </p:nvPr>
        </p:nvSpPr>
        <p:spPr>
          <a:xfrm>
            <a:off x="430058" y="1162650"/>
            <a:ext cx="4114800" cy="26445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chemeClr val="lt1"/>
                </a:solidFill>
                <a:latin typeface="Maven Pro SemiBold"/>
                <a:ea typeface="Maven Pro SemiBold"/>
                <a:cs typeface="Maven Pro SemiBold"/>
                <a:sym typeface="Maven Pro SemiBold"/>
              </a:rPr>
              <a:t>Terima kasih!</a:t>
            </a:r>
            <a:endParaRPr>
              <a:solidFill>
                <a:schemeClr val="lt1"/>
              </a:solidFill>
              <a:latin typeface="Maven Pro SemiBold"/>
              <a:ea typeface="Maven Pro SemiBold"/>
              <a:cs typeface="Maven Pro SemiBold"/>
              <a:sym typeface="Maven Pro SemiBold"/>
            </a:endParaRPr>
          </a:p>
          <a:p>
            <a:pPr marL="0" lvl="0" indent="0" algn="ctr" rtl="0">
              <a:lnSpc>
                <a:spcPct val="115000"/>
              </a:lnSpc>
              <a:spcBef>
                <a:spcPts val="0"/>
              </a:spcBef>
              <a:spcAft>
                <a:spcPts val="0"/>
              </a:spcAft>
              <a:buNone/>
            </a:pPr>
            <a:r>
              <a:rPr lang="en" sz="2800">
                <a:solidFill>
                  <a:srgbClr val="F4F0FF"/>
                </a:solidFill>
                <a:latin typeface="Maven Pro SemiBold"/>
                <a:ea typeface="Maven Pro SemiBold"/>
                <a:cs typeface="Maven Pro SemiBold"/>
                <a:sym typeface="Maven Pro SemiBold"/>
              </a:rPr>
              <a:t>Ada pertanyaan?</a:t>
            </a:r>
            <a:endParaRPr sz="2800">
              <a:solidFill>
                <a:srgbClr val="F4F0FF"/>
              </a:solidFill>
              <a:latin typeface="Maven Pro SemiBold"/>
              <a:ea typeface="Maven Pro SemiBold"/>
              <a:cs typeface="Maven Pro SemiBold"/>
              <a:sym typeface="Maven Pro SemiBold"/>
            </a:endParaRPr>
          </a:p>
        </p:txBody>
      </p:sp>
      <p:pic>
        <p:nvPicPr>
          <p:cNvPr id="275" name="Google Shape;275;p29"/>
          <p:cNvPicPr preferRelativeResize="0"/>
          <p:nvPr/>
        </p:nvPicPr>
        <p:blipFill>
          <a:blip r:embed="rId3">
            <a:alphaModFix/>
          </a:blip>
          <a:stretch>
            <a:fillRect/>
          </a:stretch>
        </p:blipFill>
        <p:spPr>
          <a:xfrm>
            <a:off x="5029200" y="-269507"/>
            <a:ext cx="4114800" cy="5143500"/>
          </a:xfrm>
          <a:prstGeom prst="rect">
            <a:avLst/>
          </a:prstGeom>
          <a:noFill/>
          <a:ln>
            <a:noFill/>
          </a:ln>
        </p:spPr>
      </p:pic>
      <p:sp>
        <p:nvSpPr>
          <p:cNvPr id="276" name="Google Shape;276;p29"/>
          <p:cNvSpPr/>
          <p:nvPr/>
        </p:nvSpPr>
        <p:spPr>
          <a:xfrm>
            <a:off x="6256350" y="1438550"/>
            <a:ext cx="1655700" cy="54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7" name="Google Shape;277;p29"/>
          <p:cNvPicPr preferRelativeResize="0"/>
          <p:nvPr/>
        </p:nvPicPr>
        <p:blipFill rotWithShape="1">
          <a:blip r:embed="rId4">
            <a:alphaModFix/>
          </a:blip>
          <a:srcRect l="9895" r="8731"/>
          <a:stretch/>
        </p:blipFill>
        <p:spPr>
          <a:xfrm>
            <a:off x="6381425" y="1382127"/>
            <a:ext cx="1405548" cy="666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70"/>
        <p:cNvGrpSpPr/>
        <p:nvPr/>
      </p:nvGrpSpPr>
      <p:grpSpPr>
        <a:xfrm>
          <a:off x="0" y="0"/>
          <a:ext cx="0" cy="0"/>
          <a:chOff x="0" y="0"/>
          <a:chExt cx="0" cy="0"/>
        </a:xfrm>
      </p:grpSpPr>
      <p:sp>
        <p:nvSpPr>
          <p:cNvPr id="71" name="Google Shape;71;p14"/>
          <p:cNvSpPr txBox="1">
            <a:spLocks noGrp="1"/>
          </p:cNvSpPr>
          <p:nvPr>
            <p:ph type="body" idx="1"/>
          </p:nvPr>
        </p:nvSpPr>
        <p:spPr>
          <a:xfrm>
            <a:off x="311700" y="1744750"/>
            <a:ext cx="7853400" cy="29244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presentasi adalah 5 menit (tentatif, tergantung dari banyaknya kelompok yang mendaftarkan diri)</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tanya jawab adalah 5 menit</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Silakan menambahkan gambar/visualisasi pada slide presentasi</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Upayakan agar tetap dalam format poin-poin (ingat, ini presentasi, bukan esai)</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Jangan masukkan </a:t>
            </a:r>
            <a:r>
              <a:rPr lang="en" sz="1500" i="1">
                <a:solidFill>
                  <a:srgbClr val="282828"/>
                </a:solidFill>
                <a:latin typeface="Inter"/>
                <a:ea typeface="Inter"/>
                <a:cs typeface="Inter"/>
                <a:sym typeface="Inter"/>
              </a:rPr>
              <a:t>code</a:t>
            </a:r>
            <a:r>
              <a:rPr lang="en" sz="1500">
                <a:solidFill>
                  <a:srgbClr val="282828"/>
                </a:solidFill>
                <a:latin typeface="Inter"/>
                <a:ea typeface="Inter"/>
                <a:cs typeface="Inter"/>
                <a:sym typeface="Inter"/>
              </a:rPr>
              <a:t> ke dalam slide presentasi (tidak usah memasukan screenshot jupyter notebook)</a:t>
            </a:r>
            <a:endParaRPr sz="1500">
              <a:solidFill>
                <a:srgbClr val="282828"/>
              </a:solidFill>
              <a:latin typeface="Inter"/>
              <a:ea typeface="Inter"/>
              <a:cs typeface="Inter"/>
              <a:sym typeface="Inter"/>
            </a:endParaRPr>
          </a:p>
        </p:txBody>
      </p:sp>
      <p:sp>
        <p:nvSpPr>
          <p:cNvPr id="72" name="Google Shape;72;p14"/>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Latar Belakang</a:t>
            </a:r>
            <a:endParaRPr sz="1000" b="1">
              <a:solidFill>
                <a:srgbClr val="601F99"/>
              </a:solidFill>
              <a:latin typeface="Inter"/>
              <a:ea typeface="Inter"/>
              <a:cs typeface="Inter"/>
              <a:sym typeface="Inter"/>
            </a:endParaRPr>
          </a:p>
        </p:txBody>
      </p:sp>
      <p:sp>
        <p:nvSpPr>
          <p:cNvPr id="73" name="Google Shape;73;p14"/>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74" name="Google Shape;74;p14"/>
          <p:cNvGrpSpPr/>
          <p:nvPr/>
        </p:nvGrpSpPr>
        <p:grpSpPr>
          <a:xfrm>
            <a:off x="7503019" y="95797"/>
            <a:ext cx="1516771" cy="323122"/>
            <a:chOff x="400885" y="325214"/>
            <a:chExt cx="2298835" cy="489727"/>
          </a:xfrm>
        </p:grpSpPr>
        <p:pic>
          <p:nvPicPr>
            <p:cNvPr id="75" name="Google Shape;75;p14"/>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76" name="Google Shape;76;p14"/>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77" name="Google Shape;77;p14"/>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78" name="Google Shape;78;p14"/>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79" name="Google Shape;79;p14"/>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Petunjuk</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0FF"/>
        </a:solidFill>
        <a:effectLst/>
      </p:bgPr>
    </p:bg>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517750" y="1101600"/>
            <a:ext cx="6253800" cy="2940300"/>
          </a:xfrm>
          <a:prstGeom prst="rect">
            <a:avLst/>
          </a:prstGeom>
        </p:spPr>
        <p:txBody>
          <a:bodyPr spcFirstLastPara="1" wrap="square" lIns="91425" tIns="91425" rIns="91425" bIns="91425" anchor="ctr" anchorCtr="0">
            <a:normAutofit/>
          </a:bodyPr>
          <a:lstStyle/>
          <a:p>
            <a:pPr marL="457200" lvl="0" indent="-381000" algn="l" rtl="0">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Latar Belakang</a:t>
            </a:r>
            <a:endParaRPr sz="2400">
              <a:solidFill>
                <a:srgbClr val="282828"/>
              </a:solidFill>
              <a:latin typeface="Maven Pro SemiBold"/>
              <a:ea typeface="Maven Pro SemiBold"/>
              <a:cs typeface="Maven Pro SemiBold"/>
              <a:sym typeface="Maven Pro SemiBold"/>
            </a:endParaRPr>
          </a:p>
          <a:p>
            <a:pPr marL="457200" lvl="0" indent="-381000" algn="l" rtl="0">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Explorasi Data dan Visualisasi</a:t>
            </a:r>
            <a:endParaRPr sz="2400">
              <a:solidFill>
                <a:srgbClr val="282828"/>
              </a:solidFill>
              <a:latin typeface="Maven Pro SemiBold"/>
              <a:ea typeface="Maven Pro SemiBold"/>
              <a:cs typeface="Maven Pro SemiBold"/>
              <a:sym typeface="Maven Pro SemiBold"/>
            </a:endParaRPr>
          </a:p>
          <a:p>
            <a:pPr marL="457200" lvl="0" indent="-381000" algn="l" rtl="0">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Modelling</a:t>
            </a:r>
            <a:endParaRPr sz="2400">
              <a:solidFill>
                <a:srgbClr val="282828"/>
              </a:solidFill>
              <a:latin typeface="Maven Pro SemiBold"/>
              <a:ea typeface="Maven Pro SemiBold"/>
              <a:cs typeface="Maven Pro SemiBold"/>
              <a:sym typeface="Maven Pro SemiBold"/>
            </a:endParaRPr>
          </a:p>
          <a:p>
            <a:pPr marL="457200" lvl="0" indent="-381000" algn="l" rtl="0">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Kesimpulan</a:t>
            </a:r>
            <a:endParaRPr sz="2400">
              <a:solidFill>
                <a:srgbClr val="282828"/>
              </a:solidFill>
              <a:latin typeface="Maven Pro SemiBold"/>
              <a:ea typeface="Maven Pro SemiBold"/>
              <a:cs typeface="Maven Pro SemiBold"/>
              <a:sym typeface="Maven Pro SemiBold"/>
            </a:endParaRPr>
          </a:p>
        </p:txBody>
      </p:sp>
      <p:pic>
        <p:nvPicPr>
          <p:cNvPr id="85" name="Google Shape;85;p15"/>
          <p:cNvPicPr preferRelativeResize="0"/>
          <p:nvPr/>
        </p:nvPicPr>
        <p:blipFill rotWithShape="1">
          <a:blip r:embed="rId3">
            <a:alphaModFix/>
          </a:blip>
          <a:srcRect r="43100" b="39246"/>
          <a:stretch/>
        </p:blipFill>
        <p:spPr>
          <a:xfrm>
            <a:off x="5082000" y="1401150"/>
            <a:ext cx="4061998" cy="3742351"/>
          </a:xfrm>
          <a:prstGeom prst="rect">
            <a:avLst/>
          </a:prstGeom>
          <a:noFill/>
          <a:ln>
            <a:noFill/>
          </a:ln>
        </p:spPr>
      </p:pic>
      <p:sp>
        <p:nvSpPr>
          <p:cNvPr id="86" name="Google Shape;86;p15"/>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sp>
        <p:nvSpPr>
          <p:cNvPr id="87" name="Google Shape;87;p15"/>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rgbClr val="601F99"/>
                </a:solidFill>
                <a:latin typeface="Inter"/>
                <a:ea typeface="Inter"/>
                <a:cs typeface="Inter"/>
                <a:sym typeface="Inter"/>
              </a:rPr>
              <a:t>Daftar Isi</a:t>
            </a:r>
            <a:endParaRPr sz="1000" b="1">
              <a:solidFill>
                <a:srgbClr val="601F99"/>
              </a:solidFill>
              <a:latin typeface="Inter"/>
              <a:ea typeface="Inter"/>
              <a:cs typeface="Inter"/>
              <a:sym typeface="Inter"/>
            </a:endParaRPr>
          </a:p>
        </p:txBody>
      </p:sp>
      <p:grpSp>
        <p:nvGrpSpPr>
          <p:cNvPr id="88" name="Google Shape;88;p15"/>
          <p:cNvGrpSpPr/>
          <p:nvPr/>
        </p:nvGrpSpPr>
        <p:grpSpPr>
          <a:xfrm>
            <a:off x="7503019" y="95797"/>
            <a:ext cx="1516771" cy="323122"/>
            <a:chOff x="400885" y="325214"/>
            <a:chExt cx="2298835" cy="489727"/>
          </a:xfrm>
        </p:grpSpPr>
        <p:pic>
          <p:nvPicPr>
            <p:cNvPr id="89" name="Google Shape;89;p15"/>
            <p:cNvPicPr preferRelativeResize="0"/>
            <p:nvPr/>
          </p:nvPicPr>
          <p:blipFill>
            <a:blip r:embed="rId4">
              <a:alphaModFix/>
            </a:blip>
            <a:stretch>
              <a:fillRect/>
            </a:stretch>
          </p:blipFill>
          <p:spPr>
            <a:xfrm>
              <a:off x="1906971" y="358726"/>
              <a:ext cx="792749" cy="422701"/>
            </a:xfrm>
            <a:prstGeom prst="rect">
              <a:avLst/>
            </a:prstGeom>
            <a:noFill/>
            <a:ln>
              <a:noFill/>
            </a:ln>
          </p:spPr>
        </p:pic>
        <p:cxnSp>
          <p:nvCxnSpPr>
            <p:cNvPr id="90" name="Google Shape;90;p15"/>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91" name="Google Shape;91;p15"/>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92" name="Google Shape;92;p15"/>
            <p:cNvPicPr preferRelativeResize="0"/>
            <p:nvPr/>
          </p:nvPicPr>
          <p:blipFill rotWithShape="1">
            <a:blip r:embed="rId5">
              <a:alphaModFix/>
            </a:blip>
            <a:srcRect l="9895" r="8731"/>
            <a:stretch/>
          </p:blipFill>
          <p:spPr>
            <a:xfrm>
              <a:off x="400885" y="325214"/>
              <a:ext cx="1033078" cy="489727"/>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537425" y="1457350"/>
            <a:ext cx="5455500" cy="178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chemeClr val="lt1"/>
                </a:solidFill>
                <a:latin typeface="Maven Pro SemiBold"/>
                <a:ea typeface="Maven Pro SemiBold"/>
                <a:cs typeface="Maven Pro SemiBold"/>
                <a:sym typeface="Maven Pro SemiBold"/>
              </a:rPr>
              <a:t>Latar Belakang</a:t>
            </a:r>
            <a:endParaRPr sz="3600">
              <a:solidFill>
                <a:schemeClr val="lt1"/>
              </a:solidFill>
              <a:latin typeface="Maven Pro SemiBold"/>
              <a:ea typeface="Maven Pro SemiBold"/>
              <a:cs typeface="Maven Pro SemiBold"/>
              <a:sym typeface="Maven Pro SemiBold"/>
            </a:endParaRPr>
          </a:p>
        </p:txBody>
      </p:sp>
      <p:pic>
        <p:nvPicPr>
          <p:cNvPr id="98" name="Google Shape;98;p16"/>
          <p:cNvPicPr preferRelativeResize="0"/>
          <p:nvPr/>
        </p:nvPicPr>
        <p:blipFill rotWithShape="1">
          <a:blip r:embed="rId3">
            <a:alphaModFix amt="50000"/>
          </a:blip>
          <a:srcRect r="43100" b="39246"/>
          <a:stretch/>
        </p:blipFill>
        <p:spPr>
          <a:xfrm>
            <a:off x="5082000" y="1401150"/>
            <a:ext cx="4061998" cy="3742351"/>
          </a:xfrm>
          <a:prstGeom prst="rect">
            <a:avLst/>
          </a:prstGeom>
          <a:noFill/>
          <a:ln>
            <a:noFill/>
          </a:ln>
        </p:spPr>
      </p:pic>
      <p:sp>
        <p:nvSpPr>
          <p:cNvPr id="99" name="Google Shape;99;p16"/>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100" name="Google Shape;100;p16"/>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rgbClr val="601F99"/>
                </a:solidFill>
                <a:latin typeface="Inter"/>
                <a:ea typeface="Inter"/>
                <a:cs typeface="Inter"/>
                <a:sym typeface="Inter"/>
              </a:rPr>
              <a:t>PUT THE TOPIC HERE AS OVERHEAD</a:t>
            </a:r>
            <a:endParaRPr sz="1000" b="1">
              <a:solidFill>
                <a:srgbClr val="601F99"/>
              </a:solidFill>
              <a:latin typeface="Inter"/>
              <a:ea typeface="Inter"/>
              <a:cs typeface="Inter"/>
              <a:sym typeface="Inter"/>
            </a:endParaRPr>
          </a:p>
        </p:txBody>
      </p:sp>
      <p:cxnSp>
        <p:nvCxnSpPr>
          <p:cNvPr id="101" name="Google Shape;101;p16"/>
          <p:cNvCxnSpPr/>
          <p:nvPr/>
        </p:nvCxnSpPr>
        <p:spPr>
          <a:xfrm>
            <a:off x="8315569" y="184983"/>
            <a:ext cx="0" cy="144724"/>
          </a:xfrm>
          <a:prstGeom prst="straightConnector1">
            <a:avLst/>
          </a:prstGeom>
          <a:noFill/>
          <a:ln w="9525" cap="flat" cmpd="sng">
            <a:solidFill>
              <a:srgbClr val="CCCCCC"/>
            </a:solidFill>
            <a:prstDash val="solid"/>
            <a:round/>
            <a:headEnd type="none" w="med" len="med"/>
            <a:tailEnd type="none" w="med" len="med"/>
          </a:ln>
        </p:spPr>
      </p:cxnSp>
      <p:cxnSp>
        <p:nvCxnSpPr>
          <p:cNvPr id="102" name="Google Shape;102;p16"/>
          <p:cNvCxnSpPr/>
          <p:nvPr/>
        </p:nvCxnSpPr>
        <p:spPr>
          <a:xfrm>
            <a:off x="8315546" y="184983"/>
            <a:ext cx="0" cy="144724"/>
          </a:xfrm>
          <a:prstGeom prst="straightConnector1">
            <a:avLst/>
          </a:prstGeom>
          <a:noFill/>
          <a:ln w="9525" cap="flat" cmpd="sng">
            <a:solidFill>
              <a:srgbClr val="CCCCCC"/>
            </a:solidFill>
            <a:prstDash val="solid"/>
            <a:round/>
            <a:headEnd type="none" w="med" len="med"/>
            <a:tailEnd type="none" w="med" len="med"/>
          </a:ln>
        </p:spPr>
      </p:cxnSp>
      <p:pic>
        <p:nvPicPr>
          <p:cNvPr id="103" name="Google Shape;103;p16"/>
          <p:cNvPicPr preferRelativeResize="0"/>
          <p:nvPr/>
        </p:nvPicPr>
        <p:blipFill rotWithShape="1">
          <a:blip r:embed="rId4">
            <a:alphaModFix/>
          </a:blip>
          <a:srcRect l="9895" r="8731" b="31665"/>
          <a:stretch/>
        </p:blipFill>
        <p:spPr>
          <a:xfrm>
            <a:off x="7503025" y="95799"/>
            <a:ext cx="681626" cy="220799"/>
          </a:xfrm>
          <a:prstGeom prst="rect">
            <a:avLst/>
          </a:prstGeom>
          <a:noFill/>
          <a:ln>
            <a:noFill/>
          </a:ln>
        </p:spPr>
      </p:pic>
      <p:pic>
        <p:nvPicPr>
          <p:cNvPr id="104" name="Google Shape;104;p16"/>
          <p:cNvPicPr preferRelativeResize="0"/>
          <p:nvPr/>
        </p:nvPicPr>
        <p:blipFill rotWithShape="1">
          <a:blip r:embed="rId5">
            <a:alphaModFix/>
          </a:blip>
          <a:srcRect l="9895" t="68332" r="8731"/>
          <a:stretch/>
        </p:blipFill>
        <p:spPr>
          <a:xfrm>
            <a:off x="7503025" y="316596"/>
            <a:ext cx="681626" cy="102325"/>
          </a:xfrm>
          <a:prstGeom prst="rect">
            <a:avLst/>
          </a:prstGeom>
          <a:noFill/>
          <a:ln>
            <a:noFill/>
          </a:ln>
        </p:spPr>
      </p:pic>
      <p:pic>
        <p:nvPicPr>
          <p:cNvPr id="105" name="Google Shape;105;p16"/>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106" name="Google Shape;106;p16"/>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lt1"/>
                </a:solidFill>
                <a:latin typeface="Inter"/>
                <a:ea typeface="Inter"/>
                <a:cs typeface="Inter"/>
                <a:sym typeface="Inter"/>
              </a:rPr>
              <a:t>Pendahuluan</a:t>
            </a:r>
            <a:endParaRPr sz="1000" b="1">
              <a:solidFill>
                <a:schemeClr val="lt1"/>
              </a:solidFill>
              <a:latin typeface="Inter"/>
              <a:ea typeface="Inter"/>
              <a:cs typeface="Inter"/>
              <a:sym typeface="Inter"/>
            </a:endParaRPr>
          </a:p>
        </p:txBody>
      </p:sp>
      <p:sp>
        <p:nvSpPr>
          <p:cNvPr id="107" name="Google Shape;107;p16"/>
          <p:cNvSpPr txBox="1"/>
          <p:nvPr/>
        </p:nvSpPr>
        <p:spPr>
          <a:xfrm>
            <a:off x="537425" y="3240750"/>
            <a:ext cx="3705000" cy="7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a:solidFill>
                <a:schemeClr val="lt1"/>
              </a:solidFill>
              <a:latin typeface="Inter Medium"/>
              <a:ea typeface="Inter Medium"/>
              <a:cs typeface="Inter Medium"/>
              <a:sym typeface="Inter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body" idx="1"/>
          </p:nvPr>
        </p:nvSpPr>
        <p:spPr>
          <a:xfrm>
            <a:off x="311700" y="1744750"/>
            <a:ext cx="6591000" cy="2924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dirty="0">
                <a:solidFill>
                  <a:srgbClr val="282828"/>
                </a:solidFill>
                <a:latin typeface="Inter"/>
                <a:ea typeface="Inter"/>
                <a:cs typeface="Inter"/>
                <a:sym typeface="Inter"/>
              </a:rPr>
              <a:t>Sumber Data: </a:t>
            </a:r>
            <a:r>
              <a:rPr lang="en-US" sz="1500" dirty="0">
                <a:solidFill>
                  <a:srgbClr val="282828"/>
                </a:solidFill>
                <a:latin typeface="Inter"/>
                <a:ea typeface="Inter"/>
                <a:cs typeface="Inter"/>
                <a:sym typeface="Inter"/>
                <a:hlinkClick r:id="rId3"/>
              </a:rPr>
              <a:t>https://www.kaggle.com/datasets/barun2104/telecom-churn?datasetId=567482</a:t>
            </a:r>
            <a:endParaRPr lang="en-US" sz="1500" dirty="0">
              <a:solidFill>
                <a:srgbClr val="282828"/>
              </a:solidFill>
              <a:latin typeface="Inter"/>
              <a:ea typeface="Inter"/>
              <a:cs typeface="Inter"/>
              <a:sym typeface="Inter"/>
            </a:endParaRPr>
          </a:p>
          <a:p>
            <a:pPr marL="0" lvl="0" indent="0" algn="l" rtl="0">
              <a:lnSpc>
                <a:spcPct val="115000"/>
              </a:lnSpc>
              <a:spcBef>
                <a:spcPts val="0"/>
              </a:spcBef>
              <a:spcAft>
                <a:spcPts val="0"/>
              </a:spcAft>
              <a:buNone/>
            </a:pPr>
            <a:r>
              <a:rPr lang="en-US" sz="1500" dirty="0">
                <a:solidFill>
                  <a:srgbClr val="282828"/>
                </a:solidFill>
                <a:latin typeface="Inter"/>
                <a:ea typeface="Inter"/>
                <a:cs typeface="Inter"/>
                <a:sym typeface="Inter"/>
              </a:rPr>
              <a:t>Problem:</a:t>
            </a:r>
            <a:r>
              <a:rPr lang="en-US" sz="1500" b="1" dirty="0">
                <a:solidFill>
                  <a:srgbClr val="282828"/>
                </a:solidFill>
                <a:latin typeface="Inter"/>
                <a:ea typeface="Inter"/>
                <a:cs typeface="Inter"/>
                <a:sym typeface="Inter"/>
              </a:rPr>
              <a:t> Classification</a:t>
            </a:r>
            <a:endParaRPr lang="en-US" sz="1500" dirty="0">
              <a:solidFill>
                <a:srgbClr val="282828"/>
              </a:solidFill>
              <a:latin typeface="Inter"/>
              <a:ea typeface="Inter"/>
              <a:cs typeface="Inter"/>
              <a:sym typeface="Inter"/>
            </a:endParaRPr>
          </a:p>
          <a:p>
            <a:pPr marL="0" lvl="0" indent="0" algn="l" rtl="0">
              <a:lnSpc>
                <a:spcPct val="115000"/>
              </a:lnSpc>
              <a:spcBef>
                <a:spcPts val="1000"/>
              </a:spcBef>
              <a:spcAft>
                <a:spcPts val="0"/>
              </a:spcAft>
              <a:buNone/>
            </a:pPr>
            <a:r>
              <a:rPr lang="en" sz="1500" dirty="0">
                <a:solidFill>
                  <a:srgbClr val="282828"/>
                </a:solidFill>
                <a:latin typeface="Inter"/>
                <a:ea typeface="Inter"/>
                <a:cs typeface="Inter"/>
                <a:sym typeface="Inter"/>
              </a:rPr>
              <a:t>Tujuan: </a:t>
            </a:r>
            <a:endParaRPr sz="1500" dirty="0">
              <a:solidFill>
                <a:srgbClr val="282828"/>
              </a:solidFill>
              <a:latin typeface="Inter"/>
              <a:ea typeface="Inter"/>
              <a:cs typeface="Inter"/>
              <a:sym typeface="Inter"/>
            </a:endParaRPr>
          </a:p>
          <a:p>
            <a:pPr indent="-323850">
              <a:buClr>
                <a:srgbClr val="282828"/>
              </a:buClr>
              <a:buSzPts val="1500"/>
              <a:buFont typeface="Inter"/>
              <a:buChar char="-"/>
            </a:pPr>
            <a:r>
              <a:rPr lang="es-ES" sz="1500" dirty="0" err="1">
                <a:solidFill>
                  <a:srgbClr val="282828"/>
                </a:solidFill>
                <a:latin typeface="Inter"/>
                <a:ea typeface="Inter"/>
                <a:cs typeface="Inter"/>
                <a:sym typeface="Inter"/>
              </a:rPr>
              <a:t>Prediksi</a:t>
            </a:r>
            <a:r>
              <a:rPr lang="es-ES" sz="1500" dirty="0">
                <a:solidFill>
                  <a:srgbClr val="282828"/>
                </a:solidFill>
                <a:latin typeface="Inter"/>
                <a:ea typeface="Inter"/>
                <a:cs typeface="Inter"/>
                <a:sym typeface="Inter"/>
              </a:rPr>
              <a:t> </a:t>
            </a:r>
            <a:r>
              <a:rPr lang="es-ES" sz="1500" dirty="0" err="1">
                <a:solidFill>
                  <a:srgbClr val="282828"/>
                </a:solidFill>
                <a:latin typeface="Inter"/>
                <a:ea typeface="Inter"/>
                <a:cs typeface="Inter"/>
                <a:sym typeface="Inter"/>
              </a:rPr>
              <a:t>churn</a:t>
            </a:r>
            <a:r>
              <a:rPr lang="es-ES" sz="1500" dirty="0">
                <a:solidFill>
                  <a:srgbClr val="282828"/>
                </a:solidFill>
                <a:latin typeface="Inter"/>
                <a:ea typeface="Inter"/>
                <a:cs typeface="Inter"/>
                <a:sym typeface="Inter"/>
              </a:rPr>
              <a:t> pada data </a:t>
            </a:r>
            <a:r>
              <a:rPr lang="es-ES" sz="1500" dirty="0" err="1">
                <a:solidFill>
                  <a:srgbClr val="282828"/>
                </a:solidFill>
                <a:latin typeface="Inter"/>
                <a:ea typeface="Inter"/>
                <a:cs typeface="Inter"/>
                <a:sym typeface="Inter"/>
              </a:rPr>
              <a:t>pelanggan</a:t>
            </a:r>
            <a:r>
              <a:rPr lang="es-ES" sz="1500" dirty="0">
                <a:solidFill>
                  <a:srgbClr val="282828"/>
                </a:solidFill>
                <a:latin typeface="Inter"/>
                <a:ea typeface="Inter"/>
                <a:cs typeface="Inter"/>
                <a:sym typeface="Inter"/>
              </a:rPr>
              <a:t> </a:t>
            </a:r>
            <a:r>
              <a:rPr lang="es-ES" sz="1500" dirty="0" err="1">
                <a:solidFill>
                  <a:srgbClr val="282828"/>
                </a:solidFill>
                <a:latin typeface="Inter"/>
                <a:ea typeface="Inter"/>
                <a:cs typeface="Inter"/>
                <a:sym typeface="Inter"/>
              </a:rPr>
              <a:t>telekomunikasi</a:t>
            </a:r>
            <a:r>
              <a:rPr lang="es-ES" sz="1500" dirty="0">
                <a:solidFill>
                  <a:srgbClr val="282828"/>
                </a:solidFill>
                <a:latin typeface="Inter"/>
                <a:ea typeface="Inter"/>
                <a:cs typeface="Inter"/>
                <a:sym typeface="Inter"/>
              </a:rPr>
              <a:t> dan </a:t>
            </a:r>
            <a:r>
              <a:rPr lang="es-ES" sz="1500" dirty="0" err="1">
                <a:solidFill>
                  <a:srgbClr val="282828"/>
                </a:solidFill>
                <a:latin typeface="Inter"/>
                <a:ea typeface="Inter"/>
                <a:cs typeface="Inter"/>
                <a:sym typeface="Inter"/>
              </a:rPr>
              <a:t>membuat</a:t>
            </a:r>
            <a:r>
              <a:rPr lang="es-ES" sz="1500" dirty="0">
                <a:solidFill>
                  <a:srgbClr val="282828"/>
                </a:solidFill>
                <a:latin typeface="Inter"/>
                <a:ea typeface="Inter"/>
                <a:cs typeface="Inter"/>
                <a:sym typeface="Inter"/>
              </a:rPr>
              <a:t> </a:t>
            </a:r>
            <a:r>
              <a:rPr lang="es-ES" sz="1500" dirty="0" err="1">
                <a:solidFill>
                  <a:srgbClr val="282828"/>
                </a:solidFill>
                <a:latin typeface="Inter"/>
                <a:ea typeface="Inter"/>
                <a:cs typeface="Inter"/>
                <a:sym typeface="Inter"/>
              </a:rPr>
              <a:t>recomendasi</a:t>
            </a:r>
            <a:r>
              <a:rPr lang="es-ES" sz="1500" dirty="0">
                <a:solidFill>
                  <a:srgbClr val="282828"/>
                </a:solidFill>
                <a:latin typeface="Inter"/>
                <a:ea typeface="Inter"/>
                <a:cs typeface="Inter"/>
                <a:sym typeface="Inter"/>
              </a:rPr>
              <a:t> ke </a:t>
            </a:r>
            <a:r>
              <a:rPr lang="es-ES" sz="1500" dirty="0" err="1">
                <a:solidFill>
                  <a:srgbClr val="282828"/>
                </a:solidFill>
                <a:latin typeface="Inter"/>
                <a:ea typeface="Inter"/>
                <a:cs typeface="Inter"/>
                <a:sym typeface="Inter"/>
              </a:rPr>
              <a:t>perusahaan</a:t>
            </a:r>
            <a:r>
              <a:rPr lang="es-ES" sz="1500" dirty="0">
                <a:solidFill>
                  <a:srgbClr val="282828"/>
                </a:solidFill>
                <a:latin typeface="Inter"/>
                <a:ea typeface="Inter"/>
                <a:cs typeface="Inter"/>
                <a:sym typeface="Inter"/>
              </a:rPr>
              <a:t> apa yang </a:t>
            </a:r>
            <a:r>
              <a:rPr lang="es-ES" sz="1500" dirty="0" err="1">
                <a:solidFill>
                  <a:srgbClr val="282828"/>
                </a:solidFill>
                <a:latin typeface="Inter"/>
                <a:ea typeface="Inter"/>
                <a:cs typeface="Inter"/>
                <a:sym typeface="Inter"/>
              </a:rPr>
              <a:t>dilakukan</a:t>
            </a:r>
            <a:r>
              <a:rPr lang="es-ES" sz="1500" dirty="0">
                <a:solidFill>
                  <a:srgbClr val="282828"/>
                </a:solidFill>
                <a:latin typeface="Inter"/>
                <a:ea typeface="Inter"/>
                <a:cs typeface="Inter"/>
                <a:sym typeface="Inter"/>
              </a:rPr>
              <a:t> agar </a:t>
            </a:r>
            <a:r>
              <a:rPr lang="es-ES" sz="1500" dirty="0" err="1">
                <a:solidFill>
                  <a:srgbClr val="282828"/>
                </a:solidFill>
                <a:latin typeface="Inter"/>
                <a:ea typeface="Inter"/>
                <a:cs typeface="Inter"/>
                <a:sym typeface="Inter"/>
              </a:rPr>
              <a:t>custumer</a:t>
            </a:r>
            <a:r>
              <a:rPr lang="es-ES" sz="1500" dirty="0">
                <a:solidFill>
                  <a:srgbClr val="282828"/>
                </a:solidFill>
                <a:latin typeface="Inter"/>
                <a:ea typeface="Inter"/>
                <a:cs typeface="Inter"/>
                <a:sym typeface="Inter"/>
              </a:rPr>
              <a:t> </a:t>
            </a:r>
            <a:r>
              <a:rPr lang="es-ES" sz="1500" dirty="0" err="1">
                <a:solidFill>
                  <a:srgbClr val="282828"/>
                </a:solidFill>
                <a:latin typeface="Inter"/>
                <a:ea typeface="Inter"/>
                <a:cs typeface="Inter"/>
                <a:sym typeface="Inter"/>
              </a:rPr>
              <a:t>tidak</a:t>
            </a:r>
            <a:r>
              <a:rPr lang="es-ES" sz="1500" dirty="0">
                <a:solidFill>
                  <a:srgbClr val="282828"/>
                </a:solidFill>
                <a:latin typeface="Inter"/>
                <a:ea typeface="Inter"/>
                <a:cs typeface="Inter"/>
                <a:sym typeface="Inter"/>
              </a:rPr>
              <a:t> </a:t>
            </a:r>
            <a:r>
              <a:rPr lang="es-ES" sz="1500" dirty="0" err="1">
                <a:solidFill>
                  <a:srgbClr val="282828"/>
                </a:solidFill>
                <a:latin typeface="Inter"/>
                <a:ea typeface="Inter"/>
                <a:cs typeface="Inter"/>
                <a:sym typeface="Inter"/>
              </a:rPr>
              <a:t>churn</a:t>
            </a:r>
            <a:r>
              <a:rPr lang="es-ES" sz="1500" dirty="0">
                <a:solidFill>
                  <a:srgbClr val="282828"/>
                </a:solidFill>
                <a:latin typeface="Inter"/>
                <a:ea typeface="Inter"/>
                <a:cs typeface="Inter"/>
                <a:sym typeface="Inter"/>
              </a:rPr>
              <a:t> </a:t>
            </a:r>
          </a:p>
          <a:p>
            <a:pPr marL="457200" lvl="0" indent="-323850" algn="l" rtl="0">
              <a:lnSpc>
                <a:spcPct val="115000"/>
              </a:lnSpc>
              <a:spcBef>
                <a:spcPts val="0"/>
              </a:spcBef>
              <a:spcAft>
                <a:spcPts val="0"/>
              </a:spcAft>
              <a:buClr>
                <a:srgbClr val="282828"/>
              </a:buClr>
              <a:buSzPts val="1500"/>
              <a:buFont typeface="Inter"/>
              <a:buChar char="-"/>
            </a:pPr>
            <a:endParaRPr sz="1500" dirty="0">
              <a:solidFill>
                <a:srgbClr val="282828"/>
              </a:solidFill>
              <a:latin typeface="Inter"/>
              <a:ea typeface="Inter"/>
              <a:cs typeface="Inter"/>
              <a:sym typeface="Inter"/>
            </a:endParaRPr>
          </a:p>
        </p:txBody>
      </p:sp>
      <p:sp>
        <p:nvSpPr>
          <p:cNvPr id="113" name="Google Shape;113;p17"/>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Latar Belakang</a:t>
            </a:r>
            <a:endParaRPr sz="1000" b="1">
              <a:solidFill>
                <a:srgbClr val="601F99"/>
              </a:solidFill>
              <a:latin typeface="Inter"/>
              <a:ea typeface="Inter"/>
              <a:cs typeface="Inter"/>
              <a:sym typeface="Inter"/>
            </a:endParaRPr>
          </a:p>
        </p:txBody>
      </p:sp>
      <p:sp>
        <p:nvSpPr>
          <p:cNvPr id="114" name="Google Shape;114;p17"/>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15" name="Google Shape;115;p17"/>
          <p:cNvGrpSpPr/>
          <p:nvPr/>
        </p:nvGrpSpPr>
        <p:grpSpPr>
          <a:xfrm>
            <a:off x="7503019" y="95797"/>
            <a:ext cx="1516771" cy="323122"/>
            <a:chOff x="400885" y="325214"/>
            <a:chExt cx="2298835" cy="489727"/>
          </a:xfrm>
        </p:grpSpPr>
        <p:pic>
          <p:nvPicPr>
            <p:cNvPr id="116" name="Google Shape;116;p17"/>
            <p:cNvPicPr preferRelativeResize="0"/>
            <p:nvPr/>
          </p:nvPicPr>
          <p:blipFill>
            <a:blip r:embed="rId4">
              <a:alphaModFix/>
            </a:blip>
            <a:stretch>
              <a:fillRect/>
            </a:stretch>
          </p:blipFill>
          <p:spPr>
            <a:xfrm>
              <a:off x="1906971" y="358726"/>
              <a:ext cx="792749" cy="422701"/>
            </a:xfrm>
            <a:prstGeom prst="rect">
              <a:avLst/>
            </a:prstGeom>
            <a:noFill/>
            <a:ln>
              <a:noFill/>
            </a:ln>
          </p:spPr>
        </p:pic>
        <p:cxnSp>
          <p:nvCxnSpPr>
            <p:cNvPr id="117" name="Google Shape;117;p17"/>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118" name="Google Shape;118;p17"/>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119" name="Google Shape;119;p17"/>
            <p:cNvPicPr preferRelativeResize="0"/>
            <p:nvPr/>
          </p:nvPicPr>
          <p:blipFill rotWithShape="1">
            <a:blip r:embed="rId5">
              <a:alphaModFix/>
            </a:blip>
            <a:srcRect l="9895" r="8731"/>
            <a:stretch/>
          </p:blipFill>
          <p:spPr>
            <a:xfrm>
              <a:off x="400885" y="325214"/>
              <a:ext cx="1033078" cy="489727"/>
            </a:xfrm>
            <a:prstGeom prst="rect">
              <a:avLst/>
            </a:prstGeom>
            <a:noFill/>
            <a:ln>
              <a:noFill/>
            </a:ln>
          </p:spPr>
        </p:pic>
      </p:grpSp>
      <p:sp>
        <p:nvSpPr>
          <p:cNvPr id="120" name="Google Shape;120;p17"/>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Latar Belakang Project</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537425" y="1457350"/>
            <a:ext cx="5455500" cy="178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chemeClr val="lt1"/>
                </a:solidFill>
                <a:latin typeface="Maven Pro SemiBold"/>
                <a:ea typeface="Maven Pro SemiBold"/>
                <a:cs typeface="Maven Pro SemiBold"/>
                <a:sym typeface="Maven Pro SemiBold"/>
              </a:rPr>
              <a:t>Explorasi Data dan Visualisasi</a:t>
            </a:r>
            <a:endParaRPr sz="3600">
              <a:solidFill>
                <a:schemeClr val="lt1"/>
              </a:solidFill>
              <a:latin typeface="Maven Pro SemiBold"/>
              <a:ea typeface="Maven Pro SemiBold"/>
              <a:cs typeface="Maven Pro SemiBold"/>
              <a:sym typeface="Maven Pro SemiBold"/>
            </a:endParaRPr>
          </a:p>
        </p:txBody>
      </p:sp>
      <p:pic>
        <p:nvPicPr>
          <p:cNvPr id="126" name="Google Shape;126;p18"/>
          <p:cNvPicPr preferRelativeResize="0"/>
          <p:nvPr/>
        </p:nvPicPr>
        <p:blipFill rotWithShape="1">
          <a:blip r:embed="rId3">
            <a:alphaModFix amt="50000"/>
          </a:blip>
          <a:srcRect r="43100" b="39246"/>
          <a:stretch/>
        </p:blipFill>
        <p:spPr>
          <a:xfrm>
            <a:off x="5082000" y="1401150"/>
            <a:ext cx="4061998" cy="3742351"/>
          </a:xfrm>
          <a:prstGeom prst="rect">
            <a:avLst/>
          </a:prstGeom>
          <a:noFill/>
          <a:ln>
            <a:noFill/>
          </a:ln>
        </p:spPr>
      </p:pic>
      <p:sp>
        <p:nvSpPr>
          <p:cNvPr id="127" name="Google Shape;127;p18"/>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128" name="Google Shape;128;p18"/>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rgbClr val="601F99"/>
                </a:solidFill>
                <a:latin typeface="Inter"/>
                <a:ea typeface="Inter"/>
                <a:cs typeface="Inter"/>
                <a:sym typeface="Inter"/>
              </a:rPr>
              <a:t>PUT THE TOPIC HERE AS OVERHEAD</a:t>
            </a:r>
            <a:endParaRPr sz="1000" b="1">
              <a:solidFill>
                <a:srgbClr val="601F99"/>
              </a:solidFill>
              <a:latin typeface="Inter"/>
              <a:ea typeface="Inter"/>
              <a:cs typeface="Inter"/>
              <a:sym typeface="Inter"/>
            </a:endParaRPr>
          </a:p>
        </p:txBody>
      </p:sp>
      <p:cxnSp>
        <p:nvCxnSpPr>
          <p:cNvPr id="129" name="Google Shape;129;p18"/>
          <p:cNvCxnSpPr/>
          <p:nvPr/>
        </p:nvCxnSpPr>
        <p:spPr>
          <a:xfrm>
            <a:off x="8315586" y="184990"/>
            <a:ext cx="0" cy="144674"/>
          </a:xfrm>
          <a:prstGeom prst="straightConnector1">
            <a:avLst/>
          </a:prstGeom>
          <a:noFill/>
          <a:ln w="9525" cap="flat" cmpd="sng">
            <a:solidFill>
              <a:srgbClr val="CCCCCC"/>
            </a:solidFill>
            <a:prstDash val="solid"/>
            <a:round/>
            <a:headEnd type="none" w="med" len="med"/>
            <a:tailEnd type="none" w="med" len="med"/>
          </a:ln>
        </p:spPr>
      </p:cxnSp>
      <p:cxnSp>
        <p:nvCxnSpPr>
          <p:cNvPr id="130" name="Google Shape;130;p18"/>
          <p:cNvCxnSpPr/>
          <p:nvPr/>
        </p:nvCxnSpPr>
        <p:spPr>
          <a:xfrm>
            <a:off x="8315529" y="184990"/>
            <a:ext cx="0" cy="144674"/>
          </a:xfrm>
          <a:prstGeom prst="straightConnector1">
            <a:avLst/>
          </a:prstGeom>
          <a:noFill/>
          <a:ln w="9525" cap="flat" cmpd="sng">
            <a:solidFill>
              <a:srgbClr val="CCCCCC"/>
            </a:solidFill>
            <a:prstDash val="solid"/>
            <a:round/>
            <a:headEnd type="none" w="med" len="med"/>
            <a:tailEnd type="none" w="med" len="med"/>
          </a:ln>
        </p:spPr>
      </p:cxnSp>
      <p:pic>
        <p:nvPicPr>
          <p:cNvPr id="131" name="Google Shape;131;p18"/>
          <p:cNvPicPr preferRelativeResize="0"/>
          <p:nvPr/>
        </p:nvPicPr>
        <p:blipFill rotWithShape="1">
          <a:blip r:embed="rId4">
            <a:alphaModFix/>
          </a:blip>
          <a:srcRect l="9895" r="8731" b="31665"/>
          <a:stretch/>
        </p:blipFill>
        <p:spPr>
          <a:xfrm>
            <a:off x="7503025" y="95799"/>
            <a:ext cx="681626" cy="220799"/>
          </a:xfrm>
          <a:prstGeom prst="rect">
            <a:avLst/>
          </a:prstGeom>
          <a:noFill/>
          <a:ln>
            <a:noFill/>
          </a:ln>
        </p:spPr>
      </p:pic>
      <p:pic>
        <p:nvPicPr>
          <p:cNvPr id="132" name="Google Shape;132;p18"/>
          <p:cNvPicPr preferRelativeResize="0"/>
          <p:nvPr/>
        </p:nvPicPr>
        <p:blipFill rotWithShape="1">
          <a:blip r:embed="rId5">
            <a:alphaModFix/>
          </a:blip>
          <a:srcRect l="9895" t="68332" r="8731"/>
          <a:stretch/>
        </p:blipFill>
        <p:spPr>
          <a:xfrm>
            <a:off x="7503025" y="316596"/>
            <a:ext cx="681626" cy="102325"/>
          </a:xfrm>
          <a:prstGeom prst="rect">
            <a:avLst/>
          </a:prstGeom>
          <a:noFill/>
          <a:ln>
            <a:noFill/>
          </a:ln>
        </p:spPr>
      </p:pic>
      <p:pic>
        <p:nvPicPr>
          <p:cNvPr id="133" name="Google Shape;133;p18"/>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134" name="Google Shape;134;p18"/>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lt1"/>
                </a:solidFill>
                <a:latin typeface="Inter"/>
                <a:ea typeface="Inter"/>
                <a:cs typeface="Inter"/>
                <a:sym typeface="Inter"/>
              </a:rPr>
              <a:t>Explorasi Data dan Visualisasi</a:t>
            </a:r>
            <a:endParaRPr sz="1000" b="1">
              <a:solidFill>
                <a:schemeClr val="lt1"/>
              </a:solidFill>
              <a:latin typeface="Inter"/>
              <a:ea typeface="Inter"/>
              <a:cs typeface="Inter"/>
              <a:sym typeface="Inter"/>
            </a:endParaRPr>
          </a:p>
        </p:txBody>
      </p:sp>
      <p:sp>
        <p:nvSpPr>
          <p:cNvPr id="135" name="Google Shape;135;p18"/>
          <p:cNvSpPr txBox="1"/>
          <p:nvPr/>
        </p:nvSpPr>
        <p:spPr>
          <a:xfrm>
            <a:off x="537425" y="3240750"/>
            <a:ext cx="3705000" cy="7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a:solidFill>
                <a:schemeClr val="lt1"/>
              </a:solidFill>
              <a:latin typeface="Inter Medium"/>
              <a:ea typeface="Inter Medium"/>
              <a:cs typeface="Inter Medium"/>
              <a:sym typeface="Inter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body" idx="1"/>
          </p:nvPr>
        </p:nvSpPr>
        <p:spPr>
          <a:xfrm>
            <a:off x="311700" y="1556750"/>
            <a:ext cx="7191300" cy="2924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500" dirty="0">
                <a:solidFill>
                  <a:srgbClr val="282828"/>
                </a:solidFill>
                <a:latin typeface="Inter"/>
                <a:ea typeface="Inter"/>
                <a:cs typeface="Inter"/>
                <a:sym typeface="Inter"/>
              </a:rPr>
              <a:t>T</a:t>
            </a:r>
            <a:r>
              <a:rPr lang="en" sz="1500" dirty="0">
                <a:solidFill>
                  <a:srgbClr val="282828"/>
                </a:solidFill>
                <a:latin typeface="Inter"/>
                <a:ea typeface="Inter"/>
                <a:cs typeface="Inter"/>
                <a:sym typeface="Inter"/>
              </a:rPr>
              <a:t>elecom_churn, dalam industri telekomunikasi, pelanggan dapat memilih dari beberapa penyedia layanan dan secara aktif beralih dari satu operator ke operator lainnya. Faktor-faktor yang mempengaruhi churn pada data telekomunikasi yaitu pelayanan, kontrak, dan biaya bulanan.</a:t>
            </a:r>
            <a:endParaRPr sz="1500" dirty="0">
              <a:solidFill>
                <a:srgbClr val="282828"/>
              </a:solidFill>
              <a:latin typeface="Inter"/>
              <a:ea typeface="Inter"/>
              <a:cs typeface="Inter"/>
              <a:sym typeface="Inter"/>
            </a:endParaRPr>
          </a:p>
          <a:p>
            <a:pPr marL="0" lvl="0" indent="0" algn="l" rtl="0">
              <a:spcBef>
                <a:spcPts val="1000"/>
              </a:spcBef>
              <a:spcAft>
                <a:spcPts val="0"/>
              </a:spcAft>
              <a:buNone/>
            </a:pPr>
            <a:r>
              <a:rPr lang="en" sz="1500" dirty="0">
                <a:solidFill>
                  <a:srgbClr val="282828"/>
                </a:solidFill>
                <a:latin typeface="Inter"/>
                <a:ea typeface="Inter"/>
                <a:cs typeface="Inter"/>
                <a:sym typeface="Inter"/>
              </a:rPr>
              <a:t>Churn merupakan pelanggan yang keluar atau tidak berlangganan kembali dari suatu bisnis, churn itu harus diantisipasi karena berdampak kepada kerugian bisnis.</a:t>
            </a:r>
            <a:endParaRPr sz="1500" dirty="0">
              <a:solidFill>
                <a:srgbClr val="282828"/>
              </a:solidFill>
              <a:latin typeface="Inter"/>
              <a:ea typeface="Inter"/>
              <a:cs typeface="Inter"/>
              <a:sym typeface="Inter"/>
            </a:endParaRPr>
          </a:p>
        </p:txBody>
      </p:sp>
      <p:sp>
        <p:nvSpPr>
          <p:cNvPr id="141" name="Google Shape;141;p19"/>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EDA and Visualization</a:t>
            </a:r>
            <a:endParaRPr sz="1000" b="1">
              <a:solidFill>
                <a:srgbClr val="601F99"/>
              </a:solidFill>
              <a:latin typeface="Inter"/>
              <a:ea typeface="Inter"/>
              <a:cs typeface="Inter"/>
              <a:sym typeface="Inter"/>
            </a:endParaRPr>
          </a:p>
        </p:txBody>
      </p:sp>
      <p:sp>
        <p:nvSpPr>
          <p:cNvPr id="142" name="Google Shape;142;p19"/>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43" name="Google Shape;143;p19"/>
          <p:cNvGrpSpPr/>
          <p:nvPr/>
        </p:nvGrpSpPr>
        <p:grpSpPr>
          <a:xfrm>
            <a:off x="7503019" y="95797"/>
            <a:ext cx="1516771" cy="323122"/>
            <a:chOff x="400885" y="325214"/>
            <a:chExt cx="2298835" cy="489727"/>
          </a:xfrm>
        </p:grpSpPr>
        <p:pic>
          <p:nvPicPr>
            <p:cNvPr id="144" name="Google Shape;144;p19"/>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45" name="Google Shape;145;p19"/>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146" name="Google Shape;146;p19"/>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147" name="Google Shape;147;p19"/>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148" name="Google Shape;148;p19"/>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Business Understanding</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body" idx="1"/>
          </p:nvPr>
        </p:nvSpPr>
        <p:spPr>
          <a:xfrm>
            <a:off x="311700" y="1545475"/>
            <a:ext cx="7191300" cy="29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solidFill>
                  <a:srgbClr val="282828"/>
                </a:solidFill>
                <a:latin typeface="Inter"/>
                <a:ea typeface="Inter"/>
                <a:cs typeface="Inter"/>
                <a:sym typeface="Inter"/>
              </a:rPr>
              <a:t>D</a:t>
            </a:r>
            <a:r>
              <a:rPr lang="en" sz="1500" dirty="0">
                <a:solidFill>
                  <a:srgbClr val="282828"/>
                </a:solidFill>
                <a:latin typeface="Inter"/>
                <a:ea typeface="Inter"/>
                <a:cs typeface="Inter"/>
                <a:sym typeface="Inter"/>
              </a:rPr>
              <a:t>ata telecom churn ini tidak memiliki missing value, sudah dicek pada type data, jumlah baris, dan mencari nilai kosong. Semua tindakan yang dilakukan tidak menemukan data yang perlu diubah atau di hapus. </a:t>
            </a:r>
            <a:r>
              <a:rPr lang="en-US" sz="1500" dirty="0">
                <a:solidFill>
                  <a:srgbClr val="282828"/>
                </a:solidFill>
                <a:latin typeface="Inter"/>
                <a:ea typeface="Inter"/>
                <a:cs typeface="Inter"/>
                <a:sym typeface="Inter"/>
              </a:rPr>
              <a:t>D</a:t>
            </a:r>
            <a:r>
              <a:rPr lang="en" sz="1500" dirty="0">
                <a:solidFill>
                  <a:srgbClr val="282828"/>
                </a:solidFill>
                <a:latin typeface="Inter"/>
                <a:ea typeface="Inter"/>
                <a:cs typeface="Inter"/>
                <a:sym typeface="Inter"/>
              </a:rPr>
              <a:t>imensi pada data telecom churn adalah baris, colom (3333,11).</a:t>
            </a:r>
          </a:p>
          <a:p>
            <a:pPr marL="0" lvl="0" indent="0" algn="l" rtl="0">
              <a:spcBef>
                <a:spcPts val="0"/>
              </a:spcBef>
              <a:spcAft>
                <a:spcPts val="0"/>
              </a:spcAft>
              <a:buNone/>
            </a:pPr>
            <a:endParaRPr lang="en" sz="1500" dirty="0">
              <a:solidFill>
                <a:srgbClr val="282828"/>
              </a:solidFill>
              <a:latin typeface="Inter"/>
              <a:ea typeface="Inter"/>
              <a:cs typeface="Inter"/>
              <a:sym typeface="Inter"/>
            </a:endParaRPr>
          </a:p>
          <a:p>
            <a:pPr marL="0" lvl="0" indent="0" algn="l" rtl="0">
              <a:spcBef>
                <a:spcPts val="0"/>
              </a:spcBef>
              <a:spcAft>
                <a:spcPts val="0"/>
              </a:spcAft>
              <a:buNone/>
            </a:pPr>
            <a:r>
              <a:rPr lang="en-US" sz="1500" dirty="0">
                <a:solidFill>
                  <a:srgbClr val="282828"/>
                </a:solidFill>
                <a:latin typeface="Inter"/>
                <a:ea typeface="Inter"/>
                <a:cs typeface="Inter"/>
                <a:sym typeface="Inter"/>
              </a:rPr>
              <a:t>P</a:t>
            </a:r>
            <a:r>
              <a:rPr lang="en" sz="1500" dirty="0">
                <a:solidFill>
                  <a:srgbClr val="282828"/>
                </a:solidFill>
                <a:latin typeface="Inter"/>
                <a:ea typeface="Inter"/>
                <a:cs typeface="Inter"/>
                <a:sym typeface="Inter"/>
              </a:rPr>
              <a:t>ada data memiliki outlier namun tidak diubah, karena nanti akan berdampak kepada model yang akan dibuat.</a:t>
            </a:r>
          </a:p>
          <a:p>
            <a:pPr marL="0" lvl="0" indent="0" algn="l" rtl="0">
              <a:spcBef>
                <a:spcPts val="0"/>
              </a:spcBef>
              <a:spcAft>
                <a:spcPts val="0"/>
              </a:spcAft>
              <a:buNone/>
            </a:pPr>
            <a:endParaRPr sz="1500" dirty="0">
              <a:solidFill>
                <a:srgbClr val="282828"/>
              </a:solidFill>
              <a:latin typeface="Inter"/>
              <a:ea typeface="Inter"/>
              <a:cs typeface="Inter"/>
              <a:sym typeface="Inter"/>
            </a:endParaRPr>
          </a:p>
        </p:txBody>
      </p:sp>
      <p:sp>
        <p:nvSpPr>
          <p:cNvPr id="154" name="Google Shape;154;p20"/>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55" name="Google Shape;155;p20"/>
          <p:cNvGrpSpPr/>
          <p:nvPr/>
        </p:nvGrpSpPr>
        <p:grpSpPr>
          <a:xfrm>
            <a:off x="7503019" y="95797"/>
            <a:ext cx="1516771" cy="323122"/>
            <a:chOff x="400885" y="325214"/>
            <a:chExt cx="2298835" cy="489727"/>
          </a:xfrm>
        </p:grpSpPr>
        <p:pic>
          <p:nvPicPr>
            <p:cNvPr id="156" name="Google Shape;156;p20"/>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57" name="Google Shape;157;p20"/>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158" name="Google Shape;158;p20"/>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159" name="Google Shape;159;p20"/>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160" name="Google Shape;160;p20"/>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61" name="Google Shape;161;p20"/>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EDA and Visualization</a:t>
            </a:r>
            <a:endParaRPr sz="1000" b="1">
              <a:solidFill>
                <a:srgbClr val="601F99"/>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body" idx="1"/>
          </p:nvPr>
        </p:nvSpPr>
        <p:spPr>
          <a:xfrm>
            <a:off x="311700" y="1556750"/>
            <a:ext cx="7872944" cy="29244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endParaRPr sz="1500" dirty="0">
              <a:solidFill>
                <a:srgbClr val="282828"/>
              </a:solidFill>
              <a:latin typeface="Inter"/>
              <a:ea typeface="Inter"/>
              <a:cs typeface="Inter"/>
              <a:sym typeface="Inter"/>
            </a:endParaRPr>
          </a:p>
        </p:txBody>
      </p:sp>
      <p:sp>
        <p:nvSpPr>
          <p:cNvPr id="167" name="Google Shape;167;p21"/>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68" name="Google Shape;168;p21"/>
          <p:cNvGrpSpPr/>
          <p:nvPr/>
        </p:nvGrpSpPr>
        <p:grpSpPr>
          <a:xfrm>
            <a:off x="7503019" y="95797"/>
            <a:ext cx="1516771" cy="323122"/>
            <a:chOff x="400885" y="325214"/>
            <a:chExt cx="2298835" cy="489727"/>
          </a:xfrm>
        </p:grpSpPr>
        <p:pic>
          <p:nvPicPr>
            <p:cNvPr id="169" name="Google Shape;169;p21"/>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70" name="Google Shape;170;p21"/>
            <p:cNvCxnSpPr/>
            <p:nvPr/>
          </p:nvCxnSpPr>
          <p:spPr>
            <a:xfrm>
              <a:off x="1632394" y="460384"/>
              <a:ext cx="0" cy="219345"/>
            </a:xfrm>
            <a:prstGeom prst="straightConnector1">
              <a:avLst/>
            </a:prstGeom>
            <a:noFill/>
            <a:ln w="9525" cap="flat" cmpd="sng">
              <a:solidFill>
                <a:schemeClr val="dk2"/>
              </a:solidFill>
              <a:prstDash val="solid"/>
              <a:round/>
              <a:headEnd type="none" w="med" len="med"/>
              <a:tailEnd type="none" w="med" len="med"/>
            </a:ln>
          </p:spPr>
        </p:cxnSp>
        <p:cxnSp>
          <p:nvCxnSpPr>
            <p:cNvPr id="171" name="Google Shape;171;p21"/>
            <p:cNvCxnSpPr/>
            <p:nvPr/>
          </p:nvCxnSpPr>
          <p:spPr>
            <a:xfrm>
              <a:off x="1632360" y="460384"/>
              <a:ext cx="0" cy="219345"/>
            </a:xfrm>
            <a:prstGeom prst="straightConnector1">
              <a:avLst/>
            </a:prstGeom>
            <a:noFill/>
            <a:ln w="9525" cap="flat" cmpd="sng">
              <a:solidFill>
                <a:schemeClr val="dk2"/>
              </a:solidFill>
              <a:prstDash val="solid"/>
              <a:round/>
              <a:headEnd type="none" w="med" len="med"/>
              <a:tailEnd type="none" w="med" len="med"/>
            </a:ln>
          </p:spPr>
        </p:cxnSp>
        <p:pic>
          <p:nvPicPr>
            <p:cNvPr id="172" name="Google Shape;172;p21"/>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173" name="Google Shape;173;p21"/>
          <p:cNvSpPr txBox="1">
            <a:spLocks noGrp="1"/>
          </p:cNvSpPr>
          <p:nvPr>
            <p:ph type="title"/>
          </p:nvPr>
        </p:nvSpPr>
        <p:spPr>
          <a:xfrm>
            <a:off x="311700" y="673625"/>
            <a:ext cx="8480400" cy="8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74" name="Google Shape;174;p21"/>
          <p:cNvSpPr txBox="1"/>
          <p:nvPr/>
        </p:nvSpPr>
        <p:spPr>
          <a:xfrm>
            <a:off x="76197" y="55340"/>
            <a:ext cx="608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01F99"/>
                </a:solidFill>
                <a:latin typeface="Inter"/>
                <a:ea typeface="Inter"/>
                <a:cs typeface="Inter"/>
                <a:sym typeface="Inter"/>
              </a:rPr>
              <a:t>EDA and Visualization</a:t>
            </a:r>
            <a:endParaRPr sz="1000" b="1">
              <a:solidFill>
                <a:srgbClr val="601F99"/>
              </a:solidFill>
              <a:latin typeface="Inter"/>
              <a:ea typeface="Inter"/>
              <a:cs typeface="Inter"/>
              <a:sym typeface="Inter"/>
            </a:endParaRPr>
          </a:p>
        </p:txBody>
      </p:sp>
      <p:pic>
        <p:nvPicPr>
          <p:cNvPr id="3" name="Picture 2">
            <a:extLst>
              <a:ext uri="{FF2B5EF4-FFF2-40B4-BE49-F238E27FC236}">
                <a16:creationId xmlns:a16="http://schemas.microsoft.com/office/drawing/2014/main" id="{A7949C08-C5DD-1843-FDC4-C4EE548BFC62}"/>
              </a:ext>
            </a:extLst>
          </p:cNvPr>
          <p:cNvPicPr>
            <a:picLocks noChangeAspect="1"/>
          </p:cNvPicPr>
          <p:nvPr/>
        </p:nvPicPr>
        <p:blipFill>
          <a:blip r:embed="rId5"/>
          <a:stretch>
            <a:fillRect/>
          </a:stretch>
        </p:blipFill>
        <p:spPr>
          <a:xfrm>
            <a:off x="341312" y="1506657"/>
            <a:ext cx="1981477" cy="3191320"/>
          </a:xfrm>
          <a:prstGeom prst="rect">
            <a:avLst/>
          </a:prstGeom>
        </p:spPr>
      </p:pic>
      <p:pic>
        <p:nvPicPr>
          <p:cNvPr id="7" name="Picture 6">
            <a:extLst>
              <a:ext uri="{FF2B5EF4-FFF2-40B4-BE49-F238E27FC236}">
                <a16:creationId xmlns:a16="http://schemas.microsoft.com/office/drawing/2014/main" id="{EA2DE0E7-3D8F-56A4-8A44-6D9FE7E0E6EF}"/>
              </a:ext>
            </a:extLst>
          </p:cNvPr>
          <p:cNvPicPr>
            <a:picLocks noChangeAspect="1"/>
          </p:cNvPicPr>
          <p:nvPr/>
        </p:nvPicPr>
        <p:blipFill>
          <a:blip r:embed="rId6"/>
          <a:stretch>
            <a:fillRect/>
          </a:stretch>
        </p:blipFill>
        <p:spPr>
          <a:xfrm>
            <a:off x="5593127" y="1492925"/>
            <a:ext cx="1826870" cy="904977"/>
          </a:xfrm>
          <a:prstGeom prst="rect">
            <a:avLst/>
          </a:prstGeom>
        </p:spPr>
      </p:pic>
      <p:pic>
        <p:nvPicPr>
          <p:cNvPr id="10" name="Picture 9">
            <a:extLst>
              <a:ext uri="{FF2B5EF4-FFF2-40B4-BE49-F238E27FC236}">
                <a16:creationId xmlns:a16="http://schemas.microsoft.com/office/drawing/2014/main" id="{72A1812C-985F-8977-AE4B-C6FC17E4E6CC}"/>
              </a:ext>
            </a:extLst>
          </p:cNvPr>
          <p:cNvPicPr>
            <a:picLocks noChangeAspect="1"/>
          </p:cNvPicPr>
          <p:nvPr/>
        </p:nvPicPr>
        <p:blipFill>
          <a:blip r:embed="rId7"/>
          <a:stretch>
            <a:fillRect/>
          </a:stretch>
        </p:blipFill>
        <p:spPr>
          <a:xfrm>
            <a:off x="2352401" y="1451645"/>
            <a:ext cx="3228228" cy="32501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1196</TotalTime>
  <Words>756</Words>
  <Application>Microsoft Office PowerPoint</Application>
  <PresentationFormat>On-screen Show (16:9)</PresentationFormat>
  <Paragraphs>100</Paragraphs>
  <Slides>18</Slides>
  <Notes>18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Inter SemiBold</vt:lpstr>
      <vt:lpstr>Maven Pro SemiBold</vt:lpstr>
      <vt:lpstr>Inter</vt:lpstr>
      <vt:lpstr>Arial</vt:lpstr>
      <vt:lpstr>urw-din</vt:lpstr>
      <vt:lpstr>Inter Medium</vt:lpstr>
      <vt:lpstr>Roboto</vt:lpstr>
      <vt:lpstr>Simple Light</vt:lpstr>
      <vt:lpstr>Final Project Presentation</vt:lpstr>
      <vt:lpstr>Petunjuk</vt:lpstr>
      <vt:lpstr>Latar Belakang Explorasi Data dan Visualisasi Modelling Kesimpulan</vt:lpstr>
      <vt:lpstr>Latar Belakang</vt:lpstr>
      <vt:lpstr>Latar Belakang Project</vt:lpstr>
      <vt:lpstr>Explorasi Data dan Visualisasi</vt:lpstr>
      <vt:lpstr>Business Understanding</vt:lpstr>
      <vt:lpstr>Data Cleansing</vt:lpstr>
      <vt:lpstr>Data Cleansing</vt:lpstr>
      <vt:lpstr>Exploratory Data Analysis</vt:lpstr>
      <vt:lpstr>Exploratory Data Analysis</vt:lpstr>
      <vt:lpstr>Modelling</vt:lpstr>
      <vt:lpstr>Modelling</vt:lpstr>
      <vt:lpstr>PowerPoint Presentation</vt:lpstr>
      <vt:lpstr>Cross Validation Score (CVS)</vt:lpstr>
      <vt:lpstr>Conclusion</vt:lpstr>
      <vt:lpstr>Saran dan kesimppulan</vt:lpstr>
      <vt:lpstr>Terima kasih! Ada pertanyaan?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Noeril Agian</dc:creator>
  <cp:lastModifiedBy>Stefanus Adyan</cp:lastModifiedBy>
  <cp:revision>8</cp:revision>
  <dcterms:modified xsi:type="dcterms:W3CDTF">2022-07-10T15:03:06Z</dcterms:modified>
</cp:coreProperties>
</file>