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32.jpeg" ContentType="image/jpe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26.png" ContentType="image/png"/>
  <Override PartName="/ppt/media/image3.png" ContentType="image/png"/>
  <Override PartName="/ppt/media/image27.png" ContentType="image/png"/>
  <Override PartName="/ppt/media/image33.jpeg" ContentType="image/jpeg"/>
  <Override PartName="/ppt/media/image4.png" ContentType="image/png"/>
  <Override PartName="/ppt/media/image28.png" ContentType="image/png"/>
  <Override PartName="/ppt/media/image5.png" ContentType="image/png"/>
  <Override PartName="/ppt/media/image10.png" ContentType="image/png"/>
  <Override PartName="/ppt/media/image35.jpeg" ContentType="image/jpeg"/>
  <Override PartName="/ppt/media/image47.png" ContentType="image/png"/>
  <Override PartName="/ppt/media/image44.png" ContentType="image/png"/>
  <Override PartName="/ppt/media/image45.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40.png" ContentType="image/png"/>
  <Override PartName="/ppt/media/image52.png" ContentType="image/png"/>
  <Override PartName="/ppt/media/image41.png" ContentType="image/png"/>
  <Override PartName="/ppt/media/image53.png" ContentType="image/png"/>
  <Override PartName="/ppt/media/image42.png" ContentType="image/png"/>
  <Override PartName="/ppt/media/image54.png" ContentType="image/png"/>
  <Override PartName="/ppt/media/image43.png" ContentType="image/png"/>
  <Override PartName="/ppt/media/image55.png" ContentType="image/png"/>
  <Override PartName="/ppt/media/image30.png" ContentType="image/png"/>
  <Override PartName="/ppt/media/image39.png" ContentType="image/png"/>
  <Override PartName="/ppt/media/image9.png" ContentType="image/png"/>
  <Override PartName="/ppt/media/image38.png" ContentType="image/png"/>
  <Override PartName="/ppt/media/image8.png" ContentType="image/png"/>
  <Override PartName="/ppt/media/image49.png" ContentType="image/png"/>
  <Override PartName="/ppt/media/image12.png" ContentType="image/png"/>
  <Override PartName="/ppt/media/image34.jpeg" ContentType="image/jpe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GB" sz="4400" spc="-1" strike="noStrike">
                <a:latin typeface="Arial"/>
              </a:rPr>
              <a:t>Click to </a:t>
            </a:r>
            <a:r>
              <a:rPr b="0" lang="en-GB" sz="4400" spc="-1" strike="noStrike">
                <a:latin typeface="Arial"/>
              </a:rPr>
              <a:t>edit the </a:t>
            </a:r>
            <a:r>
              <a:rPr b="0" lang="en-GB" sz="4400" spc="-1" strike="noStrike">
                <a:latin typeface="Arial"/>
              </a:rPr>
              <a:t>title text </a:t>
            </a:r>
            <a:r>
              <a:rPr b="0" lang="en-GB" sz="4400" spc="-1" strike="noStrike">
                <a:latin typeface="Arial"/>
              </a:rPr>
              <a:t>format</a:t>
            </a:r>
            <a:endParaRPr b="0" lang="en-GB"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jpeg"/><Relationship Id="rId3" Type="http://schemas.openxmlformats.org/officeDocument/2006/relationships/image" Target="../media/image33.jpeg"/><Relationship Id="rId4" Type="http://schemas.openxmlformats.org/officeDocument/2006/relationships/image" Target="../media/image34.jpeg"/><Relationship Id="rId5" Type="http://schemas.openxmlformats.org/officeDocument/2006/relationships/image" Target="../media/image35.jpeg"/><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netron.app/" TargetMode="External"/><Relationship Id="rId2" Type="http://schemas.openxmlformats.org/officeDocument/2006/relationships/hyperlink" Target="https://www.pexels.com/@olly" TargetMode="External"/><Relationship Id="rId3" Type="http://schemas.openxmlformats.org/officeDocument/2006/relationships/hyperlink" Target="https://pytorch.org/" TargetMode="External"/><Relationship Id="rId4" Type="http://schemas.openxmlformats.org/officeDocument/2006/relationships/hyperlink" Target="https://www.tensorflow.org/" TargetMode="External"/><Relationship Id="rId5" Type="http://schemas.openxmlformats.org/officeDocument/2006/relationships/hyperlink" Target="https://onnxruntime.ai/" TargetMode="External"/><Relationship Id="rId6" Type="http://schemas.openxmlformats.org/officeDocument/2006/relationships/hyperlink" Target="https://docs.python.org/3/library/threading.html" TargetMode="External"/><Relationship Id="rId7" Type="http://schemas.openxmlformats.org/officeDocument/2006/relationships/hyperlink" Target="https://mediapipe.dev/" TargetMode="External"/><Relationship Id="rId8" Type="http://schemas.openxmlformats.org/officeDocument/2006/relationships/hyperlink" Target="https://www.researchgate.net/publication/349379453" TargetMode="External"/><Relationship Id="rId9" Type="http://schemas.openxmlformats.org/officeDocument/2006/relationships/hyperlink" Target="https://arxiv.org/abs/1907.05047" TargetMode="External"/><Relationship Id="rId10"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png"/><Relationship Id="rId18" Type="http://schemas.openxmlformats.org/officeDocument/2006/relationships/image" Target="../media/image23.png"/><Relationship Id="rId19" Type="http://schemas.openxmlformats.org/officeDocument/2006/relationships/image" Target="../media/image24.png"/><Relationship Id="rId20"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720360" y="1778400"/>
            <a:ext cx="9069840" cy="46915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GB" sz="2800" spc="-1" strike="noStrike">
                <a:solidFill>
                  <a:srgbClr val="000000"/>
                </a:solidFill>
                <a:latin typeface="Arial"/>
                <a:ea typeface="DejaVu Sans"/>
              </a:rPr>
              <a:t>	</a:t>
            </a:r>
            <a:r>
              <a:rPr b="1" lang="en-GB" sz="2800" spc="-1" strike="noStrike">
                <a:solidFill>
                  <a:srgbClr val="000000"/>
                </a:solidFill>
                <a:latin typeface="Arial"/>
                <a:ea typeface="DejaVu Sans"/>
              </a:rPr>
              <a:t>	</a:t>
            </a:r>
            <a:r>
              <a:rPr b="1" lang="en-GB" sz="2800" spc="-1" strike="noStrike">
                <a:solidFill>
                  <a:srgbClr val="000000"/>
                </a:solidFill>
                <a:latin typeface="Arial"/>
                <a:ea typeface="DejaVu Sans"/>
              </a:rPr>
              <a:t>	</a:t>
            </a:r>
            <a:r>
              <a:rPr b="1" lang="en-GB" sz="2800" spc="-1" strike="noStrike">
                <a:solidFill>
                  <a:srgbClr val="000000"/>
                </a:solidFill>
                <a:latin typeface="Arial"/>
                <a:ea typeface="DejaVu Sans"/>
              </a:rPr>
              <a:t>	</a:t>
            </a:r>
            <a:r>
              <a:rPr b="1" lang="en-GB" sz="2800" spc="-1" strike="noStrike">
                <a:solidFill>
                  <a:srgbClr val="000000"/>
                </a:solidFill>
                <a:latin typeface="Arial"/>
                <a:ea typeface="DejaVu Sans"/>
              </a:rPr>
              <a:t>	</a:t>
            </a:r>
            <a:r>
              <a:rPr b="1" lang="en-GB" sz="2800" spc="-1" strike="noStrike">
                <a:solidFill>
                  <a:srgbClr val="000000"/>
                </a:solidFill>
                <a:latin typeface="Arial"/>
                <a:ea typeface="DejaVu Sans"/>
              </a:rPr>
              <a:t>	</a:t>
            </a:r>
            <a:r>
              <a:rPr b="1" lang="en-GB" sz="2800" spc="-1" strike="noStrike">
                <a:solidFill>
                  <a:srgbClr val="000000"/>
                </a:solidFill>
                <a:latin typeface="Arial"/>
                <a:ea typeface="DejaVu Sans"/>
              </a:rPr>
              <a:t>	</a:t>
            </a:r>
            <a:r>
              <a:rPr b="1" lang="en-GB" sz="2800" spc="-1" strike="noStrike">
                <a:solidFill>
                  <a:srgbClr val="000000"/>
                </a:solidFill>
                <a:latin typeface="Arial"/>
                <a:ea typeface="DejaVu Sans"/>
              </a:rPr>
              <a:t>   </a:t>
            </a:r>
            <a:r>
              <a:rPr b="1" lang="en-GB" sz="2800" spc="-1" strike="noStrike">
                <a:solidFill>
                  <a:srgbClr val="000000"/>
                </a:solidFill>
                <a:latin typeface="Arial"/>
                <a:ea typeface="DejaVu Sans"/>
              </a:rPr>
              <a:t>Projenin Adı</a:t>
            </a:r>
            <a:br/>
            <a:r>
              <a:rPr b="0" lang="en-GB" sz="2800" spc="-1" strike="noStrike">
                <a:solidFill>
                  <a:srgbClr val="ffffff"/>
                </a:solidFill>
                <a:latin typeface="Arial"/>
                <a:ea typeface="DejaVu Sans"/>
              </a:rPr>
              <a:t>Covid-19 Pandemi Sürecinde Yapay Zeka ile Yüzden Cerrahi Maske Tespiti</a:t>
            </a:r>
            <a:br/>
            <a:br/>
            <a:r>
              <a:rPr b="0" lang="en-GB" sz="2800" spc="-1" strike="noStrike">
                <a:solidFill>
                  <a:srgbClr val="ffffff"/>
                </a:solidFill>
                <a:latin typeface="Arial"/>
                <a:ea typeface="DejaVu Sans"/>
              </a:rPr>
              <a:t>	</a:t>
            </a:r>
            <a:r>
              <a:rPr b="0" lang="en-GB" sz="2800" spc="-1" strike="noStrike">
                <a:solidFill>
                  <a:srgbClr val="ffffff"/>
                </a:solidFill>
                <a:latin typeface="Arial"/>
                <a:ea typeface="DejaVu Sans"/>
              </a:rPr>
              <a:t>	</a:t>
            </a:r>
            <a:r>
              <a:rPr b="0" lang="en-GB" sz="2800" spc="-1" strike="noStrike">
                <a:solidFill>
                  <a:srgbClr val="ffffff"/>
                </a:solidFill>
                <a:latin typeface="Arial"/>
                <a:ea typeface="DejaVu Sans"/>
              </a:rPr>
              <a:t>	</a:t>
            </a:r>
            <a:r>
              <a:rPr b="0" lang="en-GB" sz="2800" spc="-1" strike="noStrike">
                <a:solidFill>
                  <a:srgbClr val="ffffff"/>
                </a:solidFill>
                <a:latin typeface="Arial"/>
                <a:ea typeface="DejaVu Sans"/>
              </a:rPr>
              <a:t>	</a:t>
            </a:r>
            <a:r>
              <a:rPr b="0" lang="en-GB" sz="2800" spc="-1" strike="noStrike">
                <a:solidFill>
                  <a:srgbClr val="ffffff"/>
                </a:solidFill>
                <a:latin typeface="Arial"/>
                <a:ea typeface="DejaVu Sans"/>
              </a:rPr>
              <a:t>	</a:t>
            </a:r>
            <a:r>
              <a:rPr b="0" lang="en-GB" sz="2800" spc="-1" strike="noStrike">
                <a:solidFill>
                  <a:srgbClr val="ffffff"/>
                </a:solidFill>
                <a:latin typeface="Arial"/>
                <a:ea typeface="DejaVu Sans"/>
              </a:rPr>
              <a:t>	</a:t>
            </a:r>
            <a:r>
              <a:rPr b="0" lang="en-GB" sz="2800" spc="-1" strike="noStrike">
                <a:solidFill>
                  <a:srgbClr val="000000"/>
                </a:solidFill>
                <a:latin typeface="Arial"/>
                <a:ea typeface="DejaVu Sans"/>
              </a:rPr>
              <a:t>       </a:t>
            </a:r>
            <a:r>
              <a:rPr b="1" lang="en-GB" sz="2800" spc="-1" strike="noStrike">
                <a:solidFill>
                  <a:srgbClr val="000000"/>
                </a:solidFill>
                <a:latin typeface="Arial"/>
                <a:ea typeface="DejaVu Sans"/>
              </a:rPr>
              <a:t>Projenin Alanı</a:t>
            </a:r>
            <a:br/>
            <a:r>
              <a:rPr b="1" lang="tr-TR" sz="2800" spc="-1" strike="noStrike">
                <a:solidFill>
                  <a:srgbClr val="000000"/>
                </a:solidFill>
                <a:latin typeface="Calibri"/>
                <a:ea typeface="DejaVu Sans"/>
              </a:rPr>
              <a:t>	</a:t>
            </a:r>
            <a:r>
              <a:rPr b="1" lang="tr-TR" sz="2800" spc="-1" strike="noStrike">
                <a:solidFill>
                  <a:srgbClr val="000000"/>
                </a:solidFill>
                <a:latin typeface="Calibri"/>
                <a:ea typeface="DejaVu Sans"/>
              </a:rPr>
              <a:t>	</a:t>
            </a:r>
            <a:r>
              <a:rPr b="1" lang="tr-TR" sz="2800" spc="-1" strike="noStrike">
                <a:solidFill>
                  <a:srgbClr val="000000"/>
                </a:solidFill>
                <a:latin typeface="Calibri"/>
                <a:ea typeface="DejaVu Sans"/>
              </a:rPr>
              <a:t>	</a:t>
            </a:r>
            <a:r>
              <a:rPr b="1" lang="tr-TR" sz="2800" spc="-1" strike="noStrike">
                <a:solidFill>
                  <a:srgbClr val="000000"/>
                </a:solidFill>
                <a:latin typeface="Calibri"/>
                <a:ea typeface="DejaVu Sans"/>
              </a:rPr>
              <a:t>	</a:t>
            </a:r>
            <a:r>
              <a:rPr b="1" lang="tr-TR" sz="2800" spc="-1" strike="noStrike">
                <a:solidFill>
                  <a:srgbClr val="000000"/>
                </a:solidFill>
                <a:latin typeface="Calibri"/>
                <a:ea typeface="DejaVu Sans"/>
              </a:rPr>
              <a:t>	</a:t>
            </a:r>
            <a:r>
              <a:rPr b="1" lang="tr-TR" sz="2800" spc="-1" strike="noStrike">
                <a:solidFill>
                  <a:srgbClr val="000000"/>
                </a:solidFill>
                <a:latin typeface="Calibri"/>
                <a:ea typeface="DejaVu Sans"/>
              </a:rPr>
              <a:t>	</a:t>
            </a:r>
            <a:r>
              <a:rPr b="1" lang="tr-TR" sz="2800" spc="-1" strike="noStrike">
                <a:solidFill>
                  <a:srgbClr val="000000"/>
                </a:solidFill>
                <a:latin typeface="Calibri"/>
                <a:ea typeface="DejaVu Sans"/>
              </a:rPr>
              <a:t>	</a:t>
            </a:r>
            <a:r>
              <a:rPr b="1" lang="tr-TR" sz="2800" spc="-1" strike="noStrike">
                <a:solidFill>
                  <a:srgbClr val="000000"/>
                </a:solidFill>
                <a:latin typeface="Calibri"/>
                <a:ea typeface="DejaVu Sans"/>
              </a:rPr>
              <a:t>	</a:t>
            </a:r>
            <a:r>
              <a:rPr b="1" lang="tr-TR" sz="2800" spc="-1" strike="noStrike">
                <a:solidFill>
                  <a:srgbClr val="000000"/>
                </a:solidFill>
                <a:latin typeface="Calibri"/>
                <a:ea typeface="DejaVu Sans"/>
              </a:rPr>
              <a:t>	</a:t>
            </a:r>
            <a:r>
              <a:rPr b="1" lang="tr-TR" sz="2800" spc="-1" strike="noStrike">
                <a:solidFill>
                  <a:srgbClr val="000000"/>
                </a:solidFill>
                <a:latin typeface="Calibri"/>
                <a:ea typeface="DejaVu Sans"/>
              </a:rPr>
              <a:t>  </a:t>
            </a:r>
            <a:r>
              <a:rPr b="1" lang="tr-TR" sz="2800" spc="-1" strike="noStrike">
                <a:solidFill>
                  <a:srgbClr val="ffffff"/>
                </a:solidFill>
                <a:latin typeface="Calibri"/>
                <a:ea typeface="DejaVu Sans"/>
              </a:rPr>
              <a:t>---</a:t>
            </a:r>
            <a:br/>
            <a:br/>
            <a:r>
              <a:rPr b="1" lang="tr-TR" sz="2400" spc="-1" strike="noStrike">
                <a:solidFill>
                  <a:srgbClr val="000000"/>
                </a:solidFill>
                <a:latin typeface="Arial"/>
                <a:ea typeface="DejaVu Sans"/>
              </a:rPr>
              <a:t>	</a:t>
            </a:r>
            <a:r>
              <a:rPr b="1" lang="tr-TR" sz="2400" spc="-1" strike="noStrike">
                <a:solidFill>
                  <a:srgbClr val="000000"/>
                </a:solidFill>
                <a:latin typeface="Arial"/>
                <a:ea typeface="DejaVu Sans"/>
              </a:rPr>
              <a:t>	</a:t>
            </a:r>
            <a:r>
              <a:rPr b="1" lang="tr-TR" sz="2400" spc="-1" strike="noStrike">
                <a:solidFill>
                  <a:srgbClr val="000000"/>
                </a:solidFill>
                <a:latin typeface="Arial"/>
                <a:ea typeface="DejaVu Sans"/>
              </a:rPr>
              <a:t>	</a:t>
            </a:r>
            <a:r>
              <a:rPr b="1" lang="tr-TR" sz="2400" spc="-1" strike="noStrike">
                <a:solidFill>
                  <a:srgbClr val="000000"/>
                </a:solidFill>
                <a:latin typeface="Arial"/>
                <a:ea typeface="DejaVu Sans"/>
              </a:rPr>
              <a:t>	</a:t>
            </a:r>
            <a:r>
              <a:rPr b="1" lang="tr-TR" sz="2400" spc="-1" strike="noStrike">
                <a:solidFill>
                  <a:srgbClr val="000000"/>
                </a:solidFill>
                <a:latin typeface="Arial"/>
                <a:ea typeface="DejaVu Sans"/>
              </a:rPr>
              <a:t>	</a:t>
            </a:r>
            <a:r>
              <a:rPr b="1" lang="tr-TR" sz="2400" spc="-1" strike="noStrike">
                <a:solidFill>
                  <a:srgbClr val="000000"/>
                </a:solidFill>
                <a:latin typeface="Arial"/>
                <a:ea typeface="DejaVu Sans"/>
              </a:rPr>
              <a:t>	</a:t>
            </a:r>
            <a:r>
              <a:rPr b="1" lang="tr-TR" sz="2400" spc="-1" strike="noStrike">
                <a:solidFill>
                  <a:srgbClr val="000000"/>
                </a:solidFill>
                <a:latin typeface="Arial"/>
                <a:ea typeface="DejaVu Sans"/>
              </a:rPr>
              <a:t>  Projenin Tematik Alanı</a:t>
            </a:r>
            <a:br/>
            <a:r>
              <a:rPr b="1" lang="tr-TR" sz="2400" spc="-1" strike="noStrike">
                <a:solidFill>
                  <a:srgbClr val="000000"/>
                </a:solidFill>
                <a:latin typeface="Arial"/>
                <a:ea typeface="DejaVu Sans"/>
              </a:rPr>
              <a:t>	</a:t>
            </a:r>
            <a:r>
              <a:rPr b="1" lang="tr-TR" sz="2400" spc="-1" strike="noStrike">
                <a:solidFill>
                  <a:srgbClr val="000000"/>
                </a:solidFill>
                <a:latin typeface="Arial"/>
                <a:ea typeface="DejaVu Sans"/>
              </a:rPr>
              <a:t>	</a:t>
            </a:r>
            <a:r>
              <a:rPr b="1" lang="tr-TR" sz="2400" spc="-1" strike="noStrike">
                <a:solidFill>
                  <a:srgbClr val="000000"/>
                </a:solidFill>
                <a:latin typeface="Arial"/>
                <a:ea typeface="DejaVu Sans"/>
              </a:rPr>
              <a:t>	</a:t>
            </a:r>
            <a:r>
              <a:rPr b="1" lang="tr-TR" sz="2400" spc="-1" strike="noStrike">
                <a:solidFill>
                  <a:srgbClr val="ffffff"/>
                </a:solidFill>
                <a:latin typeface="Arial"/>
                <a:ea typeface="DejaVu Sans"/>
              </a:rPr>
              <a:t>Halk Sağlığı ve Koruyucu Sağlık Hizmetleri</a:t>
            </a:r>
            <a:br/>
            <a:br/>
            <a:br/>
            <a:endParaRPr b="0" lang="en-GB" sz="2400" spc="-1" strike="noStrike">
              <a:latin typeface="Arial"/>
            </a:endParaRPr>
          </a:p>
        </p:txBody>
      </p:sp>
      <p:pic>
        <p:nvPicPr>
          <p:cNvPr id="77" name="" descr=""/>
          <p:cNvPicPr/>
          <p:nvPr/>
        </p:nvPicPr>
        <p:blipFill>
          <a:blip r:embed="rId1"/>
          <a:stretch/>
        </p:blipFill>
        <p:spPr>
          <a:xfrm>
            <a:off x="8745480" y="439920"/>
            <a:ext cx="972720" cy="6894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295280" y="936000"/>
            <a:ext cx="7847640" cy="2302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Maskeli - Maskesiz ayrımı için 2165 maskeli, 1930 maskesiz görüntü ile eğitilmiş, MobileNetV2 mimarisini temel alan bir yapay sinir ağı kullanılmıştır. Lightweight bir sinir ağı kullanılmasının amacı, Asus Thinkerboard, Nvidia Jetson,  Raspberry Pi 4, Latte gibi geliştirme kartları ile de rahatlıkla çalışılabilmesidir.</a:t>
            </a:r>
            <a:endParaRPr b="0" lang="en-GB" sz="1800" spc="-1" strike="noStrike">
              <a:latin typeface="Arial"/>
            </a:endParaRPr>
          </a:p>
        </p:txBody>
      </p:sp>
      <p:pic>
        <p:nvPicPr>
          <p:cNvPr id="126" name="" descr=""/>
          <p:cNvPicPr/>
          <p:nvPr/>
        </p:nvPicPr>
        <p:blipFill>
          <a:blip r:embed="rId1"/>
          <a:stretch/>
        </p:blipFill>
        <p:spPr>
          <a:xfrm>
            <a:off x="360" y="-360"/>
            <a:ext cx="1222560" cy="7558200"/>
          </a:xfrm>
          <a:prstGeom prst="rect">
            <a:avLst/>
          </a:prstGeom>
          <a:ln>
            <a:noFill/>
          </a:ln>
        </p:spPr>
      </p:pic>
      <p:pic>
        <p:nvPicPr>
          <p:cNvPr id="127" name="" descr=""/>
          <p:cNvPicPr/>
          <p:nvPr/>
        </p:nvPicPr>
        <p:blipFill>
          <a:blip r:embed="rId2"/>
          <a:stretch/>
        </p:blipFill>
        <p:spPr>
          <a:xfrm>
            <a:off x="5328000" y="5194800"/>
            <a:ext cx="2014920" cy="2014920"/>
          </a:xfrm>
          <a:prstGeom prst="rect">
            <a:avLst/>
          </a:prstGeom>
          <a:ln>
            <a:noFill/>
          </a:ln>
        </p:spPr>
      </p:pic>
      <p:pic>
        <p:nvPicPr>
          <p:cNvPr id="128" name="" descr=""/>
          <p:cNvPicPr/>
          <p:nvPr/>
        </p:nvPicPr>
        <p:blipFill>
          <a:blip r:embed="rId3"/>
          <a:stretch/>
        </p:blipFill>
        <p:spPr>
          <a:xfrm>
            <a:off x="5328000" y="2592000"/>
            <a:ext cx="3001320" cy="2314080"/>
          </a:xfrm>
          <a:prstGeom prst="rect">
            <a:avLst/>
          </a:prstGeom>
          <a:ln>
            <a:noFill/>
          </a:ln>
        </p:spPr>
      </p:pic>
      <p:pic>
        <p:nvPicPr>
          <p:cNvPr id="129" name="" descr=""/>
          <p:cNvPicPr/>
          <p:nvPr/>
        </p:nvPicPr>
        <p:blipFill>
          <a:blip r:embed="rId4"/>
          <a:srcRect l="0" t="16509" r="0" b="17406"/>
          <a:stretch/>
        </p:blipFill>
        <p:spPr>
          <a:xfrm>
            <a:off x="1703160" y="2592000"/>
            <a:ext cx="3159720" cy="2086920"/>
          </a:xfrm>
          <a:prstGeom prst="rect">
            <a:avLst/>
          </a:prstGeom>
          <a:ln>
            <a:noFill/>
          </a:ln>
        </p:spPr>
      </p:pic>
      <p:pic>
        <p:nvPicPr>
          <p:cNvPr id="130" name="" descr=""/>
          <p:cNvPicPr/>
          <p:nvPr/>
        </p:nvPicPr>
        <p:blipFill>
          <a:blip r:embed="rId5"/>
          <a:srcRect l="14139" t="3206" r="17227" b="6711"/>
          <a:stretch/>
        </p:blipFill>
        <p:spPr>
          <a:xfrm>
            <a:off x="1703160" y="4896000"/>
            <a:ext cx="3047760" cy="2252520"/>
          </a:xfrm>
          <a:prstGeom prst="rect">
            <a:avLst/>
          </a:prstGeom>
          <a:ln>
            <a:noFill/>
          </a:ln>
        </p:spPr>
      </p:pic>
      <p:sp>
        <p:nvSpPr>
          <p:cNvPr id="131" name="CustomShape 2"/>
          <p:cNvSpPr/>
          <p:nvPr/>
        </p:nvSpPr>
        <p:spPr>
          <a:xfrm>
            <a:off x="1440000" y="504000"/>
            <a:ext cx="242640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800" spc="-1" strike="noStrike">
                <a:solidFill>
                  <a:srgbClr val="000000"/>
                </a:solidFill>
                <a:latin typeface="Arial"/>
                <a:ea typeface="DejaVu Sans"/>
              </a:rPr>
              <a:t>Kullanılan Ağ Mimarisi</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 descr=""/>
          <p:cNvPicPr/>
          <p:nvPr/>
        </p:nvPicPr>
        <p:blipFill>
          <a:blip r:embed="rId1"/>
          <a:stretch/>
        </p:blipFill>
        <p:spPr>
          <a:xfrm>
            <a:off x="0" y="360"/>
            <a:ext cx="1545840" cy="7558200"/>
          </a:xfrm>
          <a:prstGeom prst="rect">
            <a:avLst/>
          </a:prstGeom>
          <a:ln>
            <a:noFill/>
          </a:ln>
        </p:spPr>
      </p:pic>
      <p:pic>
        <p:nvPicPr>
          <p:cNvPr id="133" name="" descr=""/>
          <p:cNvPicPr/>
          <p:nvPr/>
        </p:nvPicPr>
        <p:blipFill>
          <a:blip r:embed="rId2"/>
          <a:stretch/>
        </p:blipFill>
        <p:spPr>
          <a:xfrm>
            <a:off x="1565640" y="360"/>
            <a:ext cx="1350360" cy="7558200"/>
          </a:xfrm>
          <a:prstGeom prst="rect">
            <a:avLst/>
          </a:prstGeom>
          <a:ln>
            <a:noFill/>
          </a:ln>
        </p:spPr>
      </p:pic>
      <p:pic>
        <p:nvPicPr>
          <p:cNvPr id="134" name="" descr=""/>
          <p:cNvPicPr/>
          <p:nvPr/>
        </p:nvPicPr>
        <p:blipFill>
          <a:blip r:embed="rId3"/>
          <a:stretch/>
        </p:blipFill>
        <p:spPr>
          <a:xfrm>
            <a:off x="2952000" y="0"/>
            <a:ext cx="1438920" cy="7558200"/>
          </a:xfrm>
          <a:prstGeom prst="rect">
            <a:avLst/>
          </a:prstGeom>
          <a:ln>
            <a:noFill/>
          </a:ln>
        </p:spPr>
      </p:pic>
      <p:pic>
        <p:nvPicPr>
          <p:cNvPr id="135" name="" descr=""/>
          <p:cNvPicPr/>
          <p:nvPr/>
        </p:nvPicPr>
        <p:blipFill>
          <a:blip r:embed="rId4"/>
          <a:stretch/>
        </p:blipFill>
        <p:spPr>
          <a:xfrm>
            <a:off x="4392000" y="360"/>
            <a:ext cx="1395720" cy="7558200"/>
          </a:xfrm>
          <a:prstGeom prst="rect">
            <a:avLst/>
          </a:prstGeom>
          <a:ln>
            <a:noFill/>
          </a:ln>
        </p:spPr>
      </p:pic>
      <p:pic>
        <p:nvPicPr>
          <p:cNvPr id="136" name="" descr=""/>
          <p:cNvPicPr/>
          <p:nvPr/>
        </p:nvPicPr>
        <p:blipFill>
          <a:blip r:embed="rId5"/>
          <a:stretch/>
        </p:blipFill>
        <p:spPr>
          <a:xfrm>
            <a:off x="5811480" y="360"/>
            <a:ext cx="1387440" cy="7558200"/>
          </a:xfrm>
          <a:prstGeom prst="rect">
            <a:avLst/>
          </a:prstGeom>
          <a:ln>
            <a:noFill/>
          </a:ln>
        </p:spPr>
      </p:pic>
      <p:pic>
        <p:nvPicPr>
          <p:cNvPr id="137" name="" descr=""/>
          <p:cNvPicPr/>
          <p:nvPr/>
        </p:nvPicPr>
        <p:blipFill>
          <a:blip r:embed="rId6"/>
          <a:stretch/>
        </p:blipFill>
        <p:spPr>
          <a:xfrm>
            <a:off x="7200000" y="360"/>
            <a:ext cx="1393920" cy="7558200"/>
          </a:xfrm>
          <a:prstGeom prst="rect">
            <a:avLst/>
          </a:prstGeom>
          <a:ln>
            <a:noFill/>
          </a:ln>
        </p:spPr>
      </p:pic>
      <p:sp>
        <p:nvSpPr>
          <p:cNvPr id="138" name="Line 1"/>
          <p:cNvSpPr/>
          <p:nvPr/>
        </p:nvSpPr>
        <p:spPr>
          <a:xfrm>
            <a:off x="1565640" y="0"/>
            <a:ext cx="18360" cy="7559640"/>
          </a:xfrm>
          <a:prstGeom prst="line">
            <a:avLst/>
          </a:prstGeom>
          <a:ln w="36000">
            <a:solidFill>
              <a:srgbClr val="ff4000"/>
            </a:solidFill>
            <a:round/>
          </a:ln>
        </p:spPr>
        <p:style>
          <a:lnRef idx="0"/>
          <a:fillRef idx="0"/>
          <a:effectRef idx="0"/>
          <a:fontRef idx="minor"/>
        </p:style>
      </p:sp>
      <p:sp>
        <p:nvSpPr>
          <p:cNvPr id="139" name="Line 2"/>
          <p:cNvSpPr/>
          <p:nvPr/>
        </p:nvSpPr>
        <p:spPr>
          <a:xfrm>
            <a:off x="2917080" y="360"/>
            <a:ext cx="0" cy="7558920"/>
          </a:xfrm>
          <a:prstGeom prst="line">
            <a:avLst/>
          </a:prstGeom>
          <a:ln w="36000">
            <a:solidFill>
              <a:srgbClr val="ff4000"/>
            </a:solidFill>
            <a:round/>
          </a:ln>
        </p:spPr>
        <p:style>
          <a:lnRef idx="0"/>
          <a:fillRef idx="0"/>
          <a:effectRef idx="0"/>
          <a:fontRef idx="minor"/>
        </p:style>
      </p:sp>
      <p:sp>
        <p:nvSpPr>
          <p:cNvPr id="140" name="Line 3"/>
          <p:cNvSpPr/>
          <p:nvPr/>
        </p:nvSpPr>
        <p:spPr>
          <a:xfrm>
            <a:off x="5788800" y="360"/>
            <a:ext cx="0" cy="7559280"/>
          </a:xfrm>
          <a:prstGeom prst="line">
            <a:avLst/>
          </a:prstGeom>
          <a:ln w="36000">
            <a:solidFill>
              <a:srgbClr val="ff4000"/>
            </a:solidFill>
            <a:round/>
          </a:ln>
        </p:spPr>
        <p:style>
          <a:lnRef idx="0"/>
          <a:fillRef idx="0"/>
          <a:effectRef idx="0"/>
          <a:fontRef idx="minor"/>
        </p:style>
      </p:sp>
      <p:sp>
        <p:nvSpPr>
          <p:cNvPr id="141" name="Line 4"/>
          <p:cNvSpPr/>
          <p:nvPr/>
        </p:nvSpPr>
        <p:spPr>
          <a:xfrm>
            <a:off x="4392000" y="360"/>
            <a:ext cx="0" cy="7558920"/>
          </a:xfrm>
          <a:prstGeom prst="line">
            <a:avLst/>
          </a:prstGeom>
          <a:ln w="36000">
            <a:solidFill>
              <a:srgbClr val="ff4000"/>
            </a:solidFill>
            <a:round/>
          </a:ln>
        </p:spPr>
        <p:style>
          <a:lnRef idx="0"/>
          <a:fillRef idx="0"/>
          <a:effectRef idx="0"/>
          <a:fontRef idx="minor"/>
        </p:style>
      </p:sp>
      <p:sp>
        <p:nvSpPr>
          <p:cNvPr id="142" name="Line 5"/>
          <p:cNvSpPr/>
          <p:nvPr/>
        </p:nvSpPr>
        <p:spPr>
          <a:xfrm flipH="1">
            <a:off x="7174800" y="0"/>
            <a:ext cx="25200" cy="7558920"/>
          </a:xfrm>
          <a:prstGeom prst="line">
            <a:avLst/>
          </a:prstGeom>
          <a:ln w="36000">
            <a:solidFill>
              <a:srgbClr val="ff4000"/>
            </a:solidFill>
            <a:round/>
          </a:ln>
        </p:spPr>
        <p:style>
          <a:lnRef idx="0"/>
          <a:fillRef idx="0"/>
          <a:effectRef idx="0"/>
          <a:fontRef idx="minor"/>
        </p:style>
      </p:sp>
      <p:sp>
        <p:nvSpPr>
          <p:cNvPr id="143" name="Line 6"/>
          <p:cNvSpPr/>
          <p:nvPr/>
        </p:nvSpPr>
        <p:spPr>
          <a:xfrm>
            <a:off x="8595000" y="360"/>
            <a:ext cx="0" cy="7559280"/>
          </a:xfrm>
          <a:prstGeom prst="line">
            <a:avLst/>
          </a:prstGeom>
          <a:ln w="36000">
            <a:solidFill>
              <a:srgbClr val="ff4000"/>
            </a:solidFill>
            <a:round/>
          </a:ln>
        </p:spPr>
        <p:style>
          <a:lnRef idx="0"/>
          <a:fillRef idx="0"/>
          <a:effectRef idx="0"/>
          <a:fontRef idx="minor"/>
        </p:style>
      </p:sp>
      <p:pic>
        <p:nvPicPr>
          <p:cNvPr id="144" name="" descr=""/>
          <p:cNvPicPr/>
          <p:nvPr/>
        </p:nvPicPr>
        <p:blipFill>
          <a:blip r:embed="rId7"/>
          <a:stretch/>
        </p:blipFill>
        <p:spPr>
          <a:xfrm rot="16239000">
            <a:off x="778680" y="366840"/>
            <a:ext cx="1090800" cy="331920"/>
          </a:xfrm>
          <a:prstGeom prst="rect">
            <a:avLst/>
          </a:prstGeom>
          <a:ln>
            <a:noFill/>
          </a:ln>
        </p:spPr>
      </p:pic>
      <p:pic>
        <p:nvPicPr>
          <p:cNvPr id="145" name="" descr=""/>
          <p:cNvPicPr/>
          <p:nvPr/>
        </p:nvPicPr>
        <p:blipFill>
          <a:blip r:embed="rId8"/>
          <a:stretch/>
        </p:blipFill>
        <p:spPr>
          <a:xfrm>
            <a:off x="8595000" y="0"/>
            <a:ext cx="1491840" cy="7558200"/>
          </a:xfrm>
          <a:prstGeom prst="rect">
            <a:avLst/>
          </a:prstGeom>
          <a:ln>
            <a:noFill/>
          </a:ln>
        </p:spPr>
      </p:pic>
      <p:sp>
        <p:nvSpPr>
          <p:cNvPr id="146" name="Line 7"/>
          <p:cNvSpPr/>
          <p:nvPr/>
        </p:nvSpPr>
        <p:spPr>
          <a:xfrm>
            <a:off x="0" y="0"/>
            <a:ext cx="360" cy="360"/>
          </a:xfrm>
          <a:prstGeom prst="line">
            <a:avLst/>
          </a:prstGeom>
          <a:ln>
            <a:solidFill>
              <a:srgbClr val="3465a4"/>
            </a:solidFill>
          </a:ln>
        </p:spPr>
        <p:style>
          <a:lnRef idx="0"/>
          <a:fillRef idx="0"/>
          <a:effectRef idx="0"/>
          <a:fontRef idx="minor"/>
        </p:style>
      </p:sp>
      <p:sp>
        <p:nvSpPr>
          <p:cNvPr id="147" name="Line 8"/>
          <p:cNvSpPr/>
          <p:nvPr/>
        </p:nvSpPr>
        <p:spPr>
          <a:xfrm>
            <a:off x="8595000" y="0"/>
            <a:ext cx="0" cy="7559280"/>
          </a:xfrm>
          <a:prstGeom prst="line">
            <a:avLst/>
          </a:prstGeom>
          <a:ln w="36000">
            <a:solidFill>
              <a:srgbClr val="ff4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 descr=""/>
          <p:cNvPicPr/>
          <p:nvPr/>
        </p:nvPicPr>
        <p:blipFill>
          <a:blip r:embed="rId1"/>
          <a:stretch/>
        </p:blipFill>
        <p:spPr>
          <a:xfrm>
            <a:off x="0" y="720"/>
            <a:ext cx="1428120" cy="7558200"/>
          </a:xfrm>
          <a:prstGeom prst="rect">
            <a:avLst/>
          </a:prstGeom>
          <a:ln>
            <a:noFill/>
          </a:ln>
        </p:spPr>
      </p:pic>
      <p:pic>
        <p:nvPicPr>
          <p:cNvPr id="149" name="" descr=""/>
          <p:cNvPicPr/>
          <p:nvPr/>
        </p:nvPicPr>
        <p:blipFill>
          <a:blip r:embed="rId2"/>
          <a:stretch/>
        </p:blipFill>
        <p:spPr>
          <a:xfrm>
            <a:off x="1428840" y="720"/>
            <a:ext cx="1355760" cy="7558200"/>
          </a:xfrm>
          <a:prstGeom prst="rect">
            <a:avLst/>
          </a:prstGeom>
          <a:ln>
            <a:noFill/>
          </a:ln>
        </p:spPr>
      </p:pic>
      <p:pic>
        <p:nvPicPr>
          <p:cNvPr id="150" name="" descr=""/>
          <p:cNvPicPr/>
          <p:nvPr/>
        </p:nvPicPr>
        <p:blipFill>
          <a:blip r:embed="rId3"/>
          <a:stretch/>
        </p:blipFill>
        <p:spPr>
          <a:xfrm>
            <a:off x="2785320" y="720"/>
            <a:ext cx="1379520" cy="4770720"/>
          </a:xfrm>
          <a:prstGeom prst="rect">
            <a:avLst/>
          </a:prstGeom>
          <a:ln>
            <a:noFill/>
          </a:ln>
        </p:spPr>
      </p:pic>
      <p:sp>
        <p:nvSpPr>
          <p:cNvPr id="151" name="CustomShape 1"/>
          <p:cNvSpPr/>
          <p:nvPr/>
        </p:nvSpPr>
        <p:spPr>
          <a:xfrm>
            <a:off x="4165560" y="1046160"/>
            <a:ext cx="5896440" cy="324972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GB" sz="1600" spc="-1" strike="noStrike">
                <a:solidFill>
                  <a:srgbClr val="000000"/>
                </a:solidFill>
                <a:latin typeface="Arial"/>
                <a:ea typeface="DejaVu Sans"/>
              </a:rPr>
              <a:t> </a:t>
            </a:r>
            <a:r>
              <a:rPr b="0" lang="en-GB" sz="1600" spc="-1" strike="noStrike">
                <a:solidFill>
                  <a:srgbClr val="000000"/>
                </a:solidFill>
                <a:latin typeface="Arial"/>
                <a:ea typeface="DejaVu Sans"/>
              </a:rPr>
              <a:t>Ağın son çıkışından iki farklı değer elde edilmektedir.</a:t>
            </a:r>
            <a:endParaRPr b="0" lang="en-GB" sz="1600" spc="-1" strike="noStrike">
              <a:latin typeface="Arial"/>
            </a:endParaRPr>
          </a:p>
          <a:p>
            <a:pPr marL="216000" indent="-215280">
              <a:lnSpc>
                <a:spcPct val="100000"/>
              </a:lnSpc>
              <a:buClr>
                <a:srgbClr val="000000"/>
              </a:buClr>
              <a:buSzPct val="45000"/>
              <a:buFont typeface="Wingdings" charset="2"/>
              <a:buChar char=""/>
            </a:pPr>
            <a:r>
              <a:rPr b="0" lang="en-GB" sz="1600" spc="-1" strike="noStrike">
                <a:solidFill>
                  <a:srgbClr val="000000"/>
                </a:solidFill>
                <a:latin typeface="Arial"/>
                <a:ea typeface="DejaVu Sans"/>
              </a:rPr>
              <a:t>Bu değerler eğitim aşamasında belirlenmiş binary </a:t>
            </a:r>
            <a:endParaRPr b="0" lang="en-GB" sz="1600" spc="-1" strike="noStrike">
              <a:latin typeface="Arial"/>
            </a:endParaRPr>
          </a:p>
          <a:p>
            <a:pPr marL="216000" indent="-215280">
              <a:lnSpc>
                <a:spcPct val="100000"/>
              </a:lnSpc>
              <a:buClr>
                <a:srgbClr val="000000"/>
              </a:buClr>
              <a:buSzPct val="45000"/>
              <a:buFont typeface="Wingdings" charset="2"/>
              <a:buChar char=""/>
            </a:pPr>
            <a:r>
              <a:rPr b="0" lang="en-GB" sz="1600" spc="-1" strike="noStrike">
                <a:solidFill>
                  <a:srgbClr val="000000"/>
                </a:solidFill>
                <a:latin typeface="Arial"/>
                <a:ea typeface="DejaVu Sans"/>
              </a:rPr>
              <a:t>değerler olup </a:t>
            </a:r>
            <a:r>
              <a:rPr b="1" lang="en-GB" sz="1600" spc="-1" strike="noStrike">
                <a:solidFill>
                  <a:srgbClr val="000000"/>
                </a:solidFill>
                <a:latin typeface="Arial"/>
                <a:ea typeface="DejaVu Sans"/>
              </a:rPr>
              <a:t>1</a:t>
            </a:r>
            <a:r>
              <a:rPr b="0" lang="en-GB" sz="1600" spc="-1" strike="noStrike">
                <a:solidFill>
                  <a:srgbClr val="000000"/>
                </a:solidFill>
                <a:latin typeface="Arial"/>
                <a:ea typeface="DejaVu Sans"/>
              </a:rPr>
              <a:t> veya </a:t>
            </a:r>
            <a:r>
              <a:rPr b="1" lang="en-GB" sz="1600" spc="-1" strike="noStrike">
                <a:solidFill>
                  <a:srgbClr val="000000"/>
                </a:solidFill>
                <a:latin typeface="Arial"/>
                <a:ea typeface="DejaVu Sans"/>
              </a:rPr>
              <a:t>0</a:t>
            </a:r>
            <a:r>
              <a:rPr b="0" lang="en-GB" sz="1600" spc="-1" strike="noStrike">
                <a:solidFill>
                  <a:srgbClr val="000000"/>
                </a:solidFill>
                <a:latin typeface="Arial"/>
                <a:ea typeface="DejaVu Sans"/>
              </a:rPr>
              <a:t> sıfıra yakınlık durumudur.</a:t>
            </a:r>
            <a:endParaRPr b="0" lang="en-GB" sz="1600" spc="-1" strike="noStrike">
              <a:latin typeface="Arial"/>
            </a:endParaRPr>
          </a:p>
          <a:p>
            <a:pPr>
              <a:lnSpc>
                <a:spcPct val="100000"/>
              </a:lnSpc>
            </a:pPr>
            <a:endParaRPr b="0" lang="en-GB" sz="1600" spc="-1" strike="noStrike">
              <a:latin typeface="Arial"/>
            </a:endParaRPr>
          </a:p>
          <a:p>
            <a:pPr marL="216000" indent="-215280">
              <a:lnSpc>
                <a:spcPct val="100000"/>
              </a:lnSpc>
              <a:buClr>
                <a:srgbClr val="000000"/>
              </a:buClr>
              <a:buSzPct val="45000"/>
              <a:buFont typeface="Wingdings" charset="2"/>
              <a:buChar char=""/>
            </a:pPr>
            <a:r>
              <a:rPr b="0" lang="en-GB" sz="1600" spc="-1" strike="noStrike">
                <a:solidFill>
                  <a:srgbClr val="000000"/>
                </a:solidFill>
                <a:latin typeface="Arial"/>
                <a:ea typeface="DejaVu Sans"/>
              </a:rPr>
              <a:t> </a:t>
            </a:r>
            <a:r>
              <a:rPr b="0" lang="en-GB" sz="1600" spc="-1" strike="noStrike">
                <a:solidFill>
                  <a:srgbClr val="000000"/>
                </a:solidFill>
                <a:latin typeface="Arial"/>
                <a:ea typeface="DejaVu Sans"/>
              </a:rPr>
              <a:t>Hangi çıkış daha büyükse o çıkışın etiketi belirlenerek</a:t>
            </a:r>
            <a:endParaRPr b="0" lang="en-GB" sz="1600" spc="-1" strike="noStrike">
              <a:latin typeface="Arial"/>
            </a:endParaRPr>
          </a:p>
          <a:p>
            <a:pPr marL="216000" indent="-215280">
              <a:lnSpc>
                <a:spcPct val="100000"/>
              </a:lnSpc>
              <a:buClr>
                <a:srgbClr val="000000"/>
              </a:buClr>
              <a:buSzPct val="45000"/>
              <a:buFont typeface="Wingdings" charset="2"/>
              <a:buChar char=""/>
            </a:pPr>
            <a:r>
              <a:rPr b="0" lang="en-GB" sz="1600" spc="-1" strike="noStrike">
                <a:solidFill>
                  <a:srgbClr val="000000"/>
                </a:solidFill>
                <a:latin typeface="Arial"/>
                <a:ea typeface="DejaVu Sans"/>
              </a:rPr>
              <a:t>sinir ağının girişine verilen görüntünün; maskeli mi yoksa</a:t>
            </a:r>
            <a:endParaRPr b="0" lang="en-GB" sz="1600" spc="-1" strike="noStrike">
              <a:latin typeface="Arial"/>
            </a:endParaRPr>
          </a:p>
          <a:p>
            <a:pPr marL="216000" indent="-215280">
              <a:lnSpc>
                <a:spcPct val="100000"/>
              </a:lnSpc>
              <a:buClr>
                <a:srgbClr val="000000"/>
              </a:buClr>
              <a:buSzPct val="45000"/>
              <a:buFont typeface="Wingdings" charset="2"/>
              <a:buChar char=""/>
            </a:pPr>
            <a:r>
              <a:rPr b="0" lang="en-GB" sz="1600" spc="-1" strike="noStrike">
                <a:solidFill>
                  <a:srgbClr val="000000"/>
                </a:solidFill>
                <a:latin typeface="Arial"/>
                <a:ea typeface="DejaVu Sans"/>
              </a:rPr>
              <a:t>maskesiz bir kişinin resmi olup olmadığı karar verilir.</a:t>
            </a:r>
            <a:endParaRPr b="0" lang="en-GB" sz="1600" spc="-1" strike="noStrike">
              <a:latin typeface="Arial"/>
            </a:endParaRPr>
          </a:p>
          <a:p>
            <a:pPr>
              <a:lnSpc>
                <a:spcPct val="100000"/>
              </a:lnSpc>
            </a:pPr>
            <a:endParaRPr b="0" lang="en-GB" sz="1600" spc="-1" strike="noStrike">
              <a:latin typeface="Arial"/>
            </a:endParaRPr>
          </a:p>
          <a:p>
            <a:pPr marL="216000" indent="-215280">
              <a:lnSpc>
                <a:spcPct val="100000"/>
              </a:lnSpc>
              <a:buClr>
                <a:srgbClr val="000000"/>
              </a:buClr>
              <a:buSzPct val="45000"/>
              <a:buFont typeface="Wingdings" charset="2"/>
              <a:buChar char=""/>
            </a:pPr>
            <a:r>
              <a:rPr b="0" lang="en-GB" sz="1600" spc="-1" strike="noStrike">
                <a:solidFill>
                  <a:srgbClr val="000000"/>
                </a:solidFill>
                <a:latin typeface="Arial"/>
                <a:ea typeface="DejaVu Sans"/>
              </a:rPr>
              <a:t> </a:t>
            </a:r>
            <a:r>
              <a:rPr b="0" lang="en-GB" sz="1600" spc="-1" strike="noStrike">
                <a:solidFill>
                  <a:srgbClr val="000000"/>
                </a:solidFill>
                <a:latin typeface="Arial"/>
                <a:ea typeface="DejaVu Sans"/>
              </a:rPr>
              <a:t>Eğer değerler birbirine çok yakınsa; örnekteki gibi 0.3 kadar fark varsa, “kararsız” diye de</a:t>
            </a:r>
            <a:endParaRPr b="0" lang="en-GB" sz="1600" spc="-1" strike="noStrike">
              <a:latin typeface="Arial"/>
            </a:endParaRPr>
          </a:p>
          <a:p>
            <a:pPr marL="216000" indent="-215280">
              <a:lnSpc>
                <a:spcPct val="100000"/>
              </a:lnSpc>
              <a:buClr>
                <a:srgbClr val="000000"/>
              </a:buClr>
              <a:buSzPct val="45000"/>
              <a:buFont typeface="Wingdings" charset="2"/>
              <a:buChar char=""/>
            </a:pPr>
            <a:r>
              <a:rPr b="0" lang="en-GB" sz="1600" spc="-1" strike="noStrike">
                <a:solidFill>
                  <a:srgbClr val="000000"/>
                </a:solidFill>
                <a:latin typeface="Arial"/>
                <a:ea typeface="DejaVu Sans"/>
              </a:rPr>
              <a:t>karışıklık durumu giderilebilir.</a:t>
            </a:r>
            <a:endParaRPr b="0" lang="en-GB" sz="1600" spc="-1" strike="noStrike">
              <a:latin typeface="Arial"/>
            </a:endParaRPr>
          </a:p>
          <a:p>
            <a:pPr>
              <a:lnSpc>
                <a:spcPct val="100000"/>
              </a:lnSpc>
            </a:pPr>
            <a:endParaRPr b="0" lang="en-GB" sz="1600" spc="-1" strike="noStrike">
              <a:latin typeface="Arial"/>
            </a:endParaRPr>
          </a:p>
          <a:p>
            <a:pPr marL="216000" indent="-215280">
              <a:lnSpc>
                <a:spcPct val="100000"/>
              </a:lnSpc>
              <a:buClr>
                <a:srgbClr val="000000"/>
              </a:buClr>
              <a:buSzPct val="45000"/>
              <a:buFont typeface="Wingdings" charset="2"/>
              <a:buChar char=""/>
            </a:pPr>
            <a:r>
              <a:rPr b="0" lang="en-GB" sz="1600" spc="-1" strike="noStrike">
                <a:solidFill>
                  <a:srgbClr val="000000"/>
                </a:solidFill>
                <a:latin typeface="Arial"/>
                <a:ea typeface="DejaVu Sans"/>
              </a:rPr>
              <a:t> </a:t>
            </a:r>
            <a:r>
              <a:rPr b="0" lang="en-GB" sz="1600" spc="-1" strike="noStrike">
                <a:solidFill>
                  <a:srgbClr val="000000"/>
                </a:solidFill>
                <a:latin typeface="Arial"/>
                <a:ea typeface="DejaVu Sans"/>
              </a:rPr>
              <a:t>Sinir ağının çıkışında </a:t>
            </a:r>
            <a:r>
              <a:rPr b="0" lang="en-GB" sz="1600" spc="-1" strike="noStrike">
                <a:solidFill>
                  <a:srgbClr val="000000"/>
                </a:solidFill>
                <a:highlight>
                  <a:srgbClr val="ffffff"/>
                </a:highlight>
                <a:latin typeface="Arial"/>
                <a:ea typeface="DejaVu Sans"/>
              </a:rPr>
              <a:t>softmax fonksiyonu uygulandığı için değerler toplamı yaklaşık olarak </a:t>
            </a:r>
            <a:r>
              <a:rPr b="1" lang="en-GB" sz="1600" spc="-1" strike="noStrike">
                <a:solidFill>
                  <a:srgbClr val="000000"/>
                </a:solidFill>
                <a:highlight>
                  <a:srgbClr val="ffffff"/>
                </a:highlight>
                <a:latin typeface="Arial"/>
                <a:ea typeface="DejaVu Sans"/>
              </a:rPr>
              <a:t>“1”</a:t>
            </a:r>
            <a:r>
              <a:rPr b="0" lang="en-GB" sz="1600" spc="-1" strike="noStrike">
                <a:solidFill>
                  <a:srgbClr val="000000"/>
                </a:solidFill>
                <a:highlight>
                  <a:srgbClr val="ffffff"/>
                </a:highlight>
                <a:latin typeface="Arial"/>
                <a:ea typeface="DejaVu Sans"/>
              </a:rPr>
              <a:t> dir.</a:t>
            </a:r>
            <a:endParaRPr b="0" lang="en-GB" sz="1600" spc="-1" strike="noStrike">
              <a:latin typeface="Arial"/>
            </a:endParaRPr>
          </a:p>
        </p:txBody>
      </p:sp>
      <p:pic>
        <p:nvPicPr>
          <p:cNvPr id="152" name="" descr=""/>
          <p:cNvPicPr/>
          <p:nvPr/>
        </p:nvPicPr>
        <p:blipFill>
          <a:blip r:embed="rId4"/>
          <a:stretch/>
        </p:blipFill>
        <p:spPr>
          <a:xfrm rot="14813400">
            <a:off x="3186360" y="4729320"/>
            <a:ext cx="868680" cy="207720"/>
          </a:xfrm>
          <a:prstGeom prst="rect">
            <a:avLst/>
          </a:prstGeom>
          <a:ln>
            <a:noFill/>
          </a:ln>
        </p:spPr>
      </p:pic>
      <p:pic>
        <p:nvPicPr>
          <p:cNvPr id="153" name="" descr=""/>
          <p:cNvPicPr/>
          <p:nvPr/>
        </p:nvPicPr>
        <p:blipFill>
          <a:blip r:embed="rId5"/>
          <a:stretch/>
        </p:blipFill>
        <p:spPr>
          <a:xfrm rot="1068600">
            <a:off x="3358080" y="4525560"/>
            <a:ext cx="1296000" cy="224280"/>
          </a:xfrm>
          <a:prstGeom prst="rect">
            <a:avLst/>
          </a:prstGeom>
          <a:ln>
            <a:noFill/>
          </a:ln>
        </p:spPr>
      </p:pic>
      <p:sp>
        <p:nvSpPr>
          <p:cNvPr id="154" name="CustomShape 2"/>
          <p:cNvSpPr/>
          <p:nvPr/>
        </p:nvSpPr>
        <p:spPr>
          <a:xfrm>
            <a:off x="4536000" y="4621680"/>
            <a:ext cx="363852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highlight>
                  <a:srgbClr val="ffffff"/>
                </a:highlight>
                <a:latin typeface="Arial"/>
                <a:ea typeface="DejaVu Sans"/>
              </a:rPr>
              <a:t>B: Maskesiz Oranı: 0.2</a:t>
            </a:r>
            <a:endParaRPr b="0" lang="en-GB" sz="1800" spc="-1" strike="noStrike">
              <a:latin typeface="Arial"/>
            </a:endParaRPr>
          </a:p>
        </p:txBody>
      </p:sp>
      <p:sp>
        <p:nvSpPr>
          <p:cNvPr id="155" name="CustomShape 3"/>
          <p:cNvSpPr/>
          <p:nvPr/>
        </p:nvSpPr>
        <p:spPr>
          <a:xfrm>
            <a:off x="3744000" y="5112000"/>
            <a:ext cx="30232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highlight>
                  <a:srgbClr val="ffffff"/>
                </a:highlight>
                <a:latin typeface="Arial"/>
                <a:ea typeface="DejaVu Sans"/>
              </a:rPr>
              <a:t>A: Maskeli Oranı: 0.8</a:t>
            </a:r>
            <a:endParaRPr b="0" lang="en-GB" sz="1800" spc="-1" strike="noStrike">
              <a:latin typeface="Arial"/>
            </a:endParaRPr>
          </a:p>
        </p:txBody>
      </p:sp>
      <p:pic>
        <p:nvPicPr>
          <p:cNvPr id="156" name="" descr=""/>
          <p:cNvPicPr/>
          <p:nvPr/>
        </p:nvPicPr>
        <p:blipFill>
          <a:blip r:embed="rId6"/>
          <a:stretch/>
        </p:blipFill>
        <p:spPr>
          <a:xfrm>
            <a:off x="3888000" y="5683680"/>
            <a:ext cx="6228360" cy="1875240"/>
          </a:xfrm>
          <a:prstGeom prst="rect">
            <a:avLst/>
          </a:prstGeom>
          <a:ln>
            <a:noFill/>
          </a:ln>
        </p:spPr>
      </p:pic>
      <p:pic>
        <p:nvPicPr>
          <p:cNvPr id="157" name="" descr=""/>
          <p:cNvPicPr/>
          <p:nvPr/>
        </p:nvPicPr>
        <p:blipFill>
          <a:blip r:embed="rId7"/>
          <a:srcRect l="10172" t="15474" r="16129" b="14266"/>
          <a:stretch/>
        </p:blipFill>
        <p:spPr>
          <a:xfrm rot="912000">
            <a:off x="8672040" y="524880"/>
            <a:ext cx="1087920" cy="383760"/>
          </a:xfrm>
          <a:prstGeom prst="rect">
            <a:avLst/>
          </a:prstGeom>
          <a:ln>
            <a:noFill/>
          </a:ln>
        </p:spPr>
      </p:pic>
      <p:sp>
        <p:nvSpPr>
          <p:cNvPr id="158" name="CustomShape 4"/>
          <p:cNvSpPr/>
          <p:nvPr/>
        </p:nvSpPr>
        <p:spPr>
          <a:xfrm rot="772200">
            <a:off x="8736840" y="829440"/>
            <a:ext cx="806400" cy="28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400" spc="-1" strike="noStrike">
                <a:solidFill>
                  <a:srgbClr val="000000"/>
                </a:solidFill>
                <a:latin typeface="Arial"/>
                <a:ea typeface="DejaVu Sans"/>
              </a:rPr>
              <a:t>softmax</a:t>
            </a:r>
            <a:endParaRPr b="0" lang="en-GB" sz="1400" spc="-1" strike="noStrike">
              <a:latin typeface="Arial"/>
            </a:endParaRPr>
          </a:p>
        </p:txBody>
      </p:sp>
      <p:sp>
        <p:nvSpPr>
          <p:cNvPr id="159" name="CustomShape 5"/>
          <p:cNvSpPr/>
          <p:nvPr/>
        </p:nvSpPr>
        <p:spPr>
          <a:xfrm>
            <a:off x="5040000" y="445680"/>
            <a:ext cx="199980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800" spc="-1" strike="noStrike">
                <a:solidFill>
                  <a:srgbClr val="000000"/>
                </a:solidFill>
                <a:latin typeface="Arial"/>
                <a:ea typeface="DejaVu Sans"/>
              </a:rPr>
              <a:t>Sinir Ağının Çıkışı</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 descr=""/>
          <p:cNvPicPr/>
          <p:nvPr/>
        </p:nvPicPr>
        <p:blipFill>
          <a:blip r:embed="rId1"/>
          <a:stretch/>
        </p:blipFill>
        <p:spPr>
          <a:xfrm>
            <a:off x="720" y="5832000"/>
            <a:ext cx="10079640" cy="1726920"/>
          </a:xfrm>
          <a:prstGeom prst="rect">
            <a:avLst/>
          </a:prstGeom>
          <a:ln>
            <a:noFill/>
          </a:ln>
        </p:spPr>
      </p:pic>
      <p:sp>
        <p:nvSpPr>
          <p:cNvPr id="161" name="CustomShape 1"/>
          <p:cNvSpPr/>
          <p:nvPr/>
        </p:nvSpPr>
        <p:spPr>
          <a:xfrm>
            <a:off x="1322640" y="360000"/>
            <a:ext cx="501264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3600" spc="-1" strike="noStrike">
                <a:solidFill>
                  <a:srgbClr val="000000"/>
                </a:solidFill>
                <a:latin typeface="Arial"/>
                <a:ea typeface="DejaVu Sans"/>
              </a:rPr>
              <a:t>Değerlendirme Kriterleri</a:t>
            </a:r>
            <a:endParaRPr b="0" lang="en-GB" sz="3600" spc="-1" strike="noStrike">
              <a:latin typeface="Arial"/>
            </a:endParaRPr>
          </a:p>
        </p:txBody>
      </p:sp>
      <p:sp>
        <p:nvSpPr>
          <p:cNvPr id="162" name="CustomShape 2"/>
          <p:cNvSpPr/>
          <p:nvPr/>
        </p:nvSpPr>
        <p:spPr>
          <a:xfrm>
            <a:off x="1224000" y="864000"/>
            <a:ext cx="7415280" cy="4696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Program, kameradan alınan tüm frameler için tek tek tahminde bulunur ve belirlenen değere göre frameleri biriktirir. Programda varsayılan olarak biriktirme değerininin 3 atandığını varsayalım. Eğer program maskeli bir kişi için ilk görüntüde </a:t>
            </a:r>
            <a:r>
              <a:rPr b="0" lang="en-GB" sz="1800" spc="-1" strike="noStrike">
                <a:solidFill>
                  <a:srgbClr val="81d41a"/>
                </a:solidFill>
                <a:highlight>
                  <a:srgbClr val="000000"/>
                </a:highlight>
                <a:latin typeface="Arial"/>
                <a:ea typeface="DejaVu Sans"/>
              </a:rPr>
              <a:t>[‘Maskeli’]</a:t>
            </a:r>
            <a:r>
              <a:rPr b="0" lang="en-GB" sz="1800" spc="-1" strike="noStrike">
                <a:solidFill>
                  <a:srgbClr val="000000"/>
                </a:solidFill>
                <a:highlight>
                  <a:srgbClr val="000000"/>
                </a:highlight>
                <a:latin typeface="Arial"/>
                <a:ea typeface="DejaVu Sans"/>
              </a:rPr>
              <a:t>, ikinci görüntüde </a:t>
            </a:r>
            <a:r>
              <a:rPr b="0" lang="en-GB" sz="1800" spc="-1" strike="noStrike">
                <a:solidFill>
                  <a:srgbClr val="81d41a"/>
                </a:solidFill>
                <a:highlight>
                  <a:srgbClr val="000000"/>
                </a:highlight>
                <a:latin typeface="Arial"/>
                <a:ea typeface="DejaVu Sans"/>
              </a:rPr>
              <a:t>[‘Maskeli’]</a:t>
            </a:r>
            <a:r>
              <a:rPr b="0" lang="en-GB" sz="1800" spc="-1" strike="noStrike">
                <a:solidFill>
                  <a:srgbClr val="000000"/>
                </a:solidFill>
                <a:highlight>
                  <a:srgbClr val="000000"/>
                </a:highlight>
                <a:latin typeface="Arial"/>
                <a:ea typeface="DejaVu Sans"/>
              </a:rPr>
              <a:t> ve 3. görüntüde </a:t>
            </a:r>
            <a:r>
              <a:rPr b="0" lang="en-GB" sz="1800" spc="-1" strike="noStrike">
                <a:solidFill>
                  <a:srgbClr val="c9211e"/>
                </a:solidFill>
                <a:highlight>
                  <a:srgbClr val="000000"/>
                </a:highlight>
                <a:latin typeface="Arial"/>
                <a:ea typeface="DejaVu Sans"/>
              </a:rPr>
              <a:t>[‘Maskesiz’] demiş ise bu değerlerin modu veya ortalaması olarak [‘Maskeli’] seçilecektir. Bu değerler sonuç olarak ‘maskeli, maskesiz, kararsız’ değerlerini aynı anda alabileceğinden toplanan frame sayısını artırmak daha isabetli bir sonuç almamızı</a:t>
            </a:r>
            <a:r>
              <a:rPr b="0" lang="en-GB" sz="1800" spc="-1" strike="noStrike">
                <a:solidFill>
                  <a:srgbClr val="000000"/>
                </a:solidFill>
                <a:highlight>
                  <a:srgbClr val="000000"/>
                </a:highlight>
                <a:latin typeface="Arial"/>
                <a:ea typeface="DejaVu Sans"/>
              </a:rPr>
              <a:t> sağlayacaktır. Fakat tanımadığımız kişilerin maskeli mi maskesiz mi olduğunu bu şekilde ortalama bir analiz ile hesaplamak, </a:t>
            </a:r>
            <a:r>
              <a:rPr b="1" lang="en-GB" sz="1800" spc="-1" strike="noStrike">
                <a:solidFill>
                  <a:srgbClr val="c9211e"/>
                </a:solidFill>
                <a:highlight>
                  <a:srgbClr val="000000"/>
                </a:highlight>
                <a:latin typeface="Arial"/>
                <a:ea typeface="DejaVu Sans"/>
              </a:rPr>
              <a:t>Id Switching</a:t>
            </a:r>
            <a:r>
              <a:rPr b="0" lang="en-GB" sz="1800" spc="-1" strike="noStrike">
                <a:solidFill>
                  <a:srgbClr val="000000"/>
                </a:solidFill>
                <a:highlight>
                  <a:srgbClr val="000000"/>
                </a:highlight>
                <a:latin typeface="Arial"/>
                <a:ea typeface="DejaVu Sans"/>
              </a:rPr>
              <a:t> denilen mantık hatasına yol açacaktır çünkü kameranın algıladığı insan yüzü birden fazla olduğunda kameranın algıladığı kişilerin algılanma sırası karışacağından, toplanan bu framelerde, ‘maskesiz’ bir kişinin hanesine ‘maskeli’ yazılması olasılığı artacaktır. Bu yüzden çeşitli tracking veya face recognition yöntemleri ile kameradaki kişilere benzersiz id verilmesi gerekir ki bu durum “yüzden kişi tespiti, nesne takibi” gibi konular altında ele alınmalıdır. O yüzden programın ‘t’ zamanda tek bir kişi için önden, yüzünün çekildiği var sayılmaktadır.</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360" y="753120"/>
            <a:ext cx="9069840" cy="829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5860" spc="-1" strike="noStrike">
                <a:solidFill>
                  <a:srgbClr val="000000"/>
                </a:solidFill>
                <a:latin typeface="Arial"/>
                <a:ea typeface="DejaVu Sans"/>
              </a:rPr>
              <a:t>Programın Çalışması</a:t>
            </a:r>
            <a:endParaRPr b="0" lang="en-GB" sz="5860" spc="-1" strike="noStrike">
              <a:latin typeface="Arial"/>
            </a:endParaRPr>
          </a:p>
        </p:txBody>
      </p:sp>
      <p:pic>
        <p:nvPicPr>
          <p:cNvPr id="164" name="" descr=""/>
          <p:cNvPicPr/>
          <p:nvPr/>
        </p:nvPicPr>
        <p:blipFill>
          <a:blip r:embed="rId1"/>
          <a:stretch/>
        </p:blipFill>
        <p:spPr>
          <a:xfrm>
            <a:off x="216000" y="3240000"/>
            <a:ext cx="4894200" cy="3670200"/>
          </a:xfrm>
          <a:prstGeom prst="rect">
            <a:avLst/>
          </a:prstGeom>
          <a:ln>
            <a:noFill/>
          </a:ln>
        </p:spPr>
      </p:pic>
      <p:pic>
        <p:nvPicPr>
          <p:cNvPr id="165" name="" descr=""/>
          <p:cNvPicPr/>
          <p:nvPr/>
        </p:nvPicPr>
        <p:blipFill>
          <a:blip r:embed="rId2"/>
          <a:stretch/>
        </p:blipFill>
        <p:spPr>
          <a:xfrm>
            <a:off x="5135040" y="3240000"/>
            <a:ext cx="4895280" cy="3670920"/>
          </a:xfrm>
          <a:prstGeom prst="rect">
            <a:avLst/>
          </a:prstGeom>
          <a:ln>
            <a:noFill/>
          </a:ln>
        </p:spPr>
      </p:pic>
      <p:sp>
        <p:nvSpPr>
          <p:cNvPr id="166" name="CustomShape 2"/>
          <p:cNvSpPr/>
          <p:nvPr/>
        </p:nvSpPr>
        <p:spPr>
          <a:xfrm>
            <a:off x="1728000" y="2913840"/>
            <a:ext cx="1344960" cy="34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masked.jpg</a:t>
            </a:r>
            <a:endParaRPr b="0" lang="en-GB" sz="1800" spc="-1" strike="noStrike">
              <a:latin typeface="Arial"/>
            </a:endParaRPr>
          </a:p>
        </p:txBody>
      </p:sp>
      <p:sp>
        <p:nvSpPr>
          <p:cNvPr id="167" name="CustomShape 3"/>
          <p:cNvSpPr/>
          <p:nvPr/>
        </p:nvSpPr>
        <p:spPr>
          <a:xfrm>
            <a:off x="6912000" y="2893680"/>
            <a:ext cx="1800000" cy="34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unmasked.jpg</a:t>
            </a:r>
            <a:endParaRPr b="0" lang="en-GB" sz="1800" spc="-1" strike="noStrike">
              <a:latin typeface="Arial"/>
            </a:endParaRPr>
          </a:p>
        </p:txBody>
      </p:sp>
      <p:sp>
        <p:nvSpPr>
          <p:cNvPr id="168" name="CustomShape 4"/>
          <p:cNvSpPr/>
          <p:nvPr/>
        </p:nvSpPr>
        <p:spPr>
          <a:xfrm>
            <a:off x="576000" y="2016000"/>
            <a:ext cx="9431280" cy="85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ffffff"/>
                </a:solidFill>
                <a:latin typeface="Arial"/>
                <a:ea typeface="DejaVu Sans"/>
              </a:rPr>
              <a:t> </a:t>
            </a:r>
            <a:r>
              <a:rPr b="0" lang="en-GB" sz="1800" spc="-1" strike="noStrike">
                <a:solidFill>
                  <a:srgbClr val="ffffff"/>
                </a:solidFill>
                <a:latin typeface="Arial"/>
                <a:ea typeface="DejaVu Sans"/>
              </a:rPr>
              <a:t>Giriş olarak verilen </a:t>
            </a:r>
            <a:r>
              <a:rPr b="1" lang="en-GB" sz="1800" spc="-1" strike="noStrike">
                <a:solidFill>
                  <a:srgbClr val="ffffff"/>
                </a:solidFill>
                <a:latin typeface="Arial"/>
                <a:ea typeface="DejaVu Sans"/>
              </a:rPr>
              <a:t>“image_path=”abc.jpg”</a:t>
            </a:r>
            <a:r>
              <a:rPr b="0" lang="en-GB" sz="1800" spc="-1" strike="noStrike">
                <a:solidFill>
                  <a:srgbClr val="ffffff"/>
                </a:solidFill>
                <a:latin typeface="Arial"/>
                <a:ea typeface="DejaVu Sans"/>
              </a:rPr>
              <a:t> veya </a:t>
            </a:r>
            <a:r>
              <a:rPr b="1" lang="en-GB" sz="1800" spc="-1" strike="noStrike">
                <a:solidFill>
                  <a:srgbClr val="ffffff"/>
                </a:solidFill>
                <a:latin typeface="Arial"/>
                <a:ea typeface="DejaVu Sans"/>
              </a:rPr>
              <a:t>“source=0”</a:t>
            </a:r>
            <a:r>
              <a:rPr b="0" lang="en-GB" sz="1800" spc="-1" strike="noStrike">
                <a:solidFill>
                  <a:srgbClr val="ffffff"/>
                </a:solidFill>
                <a:latin typeface="Arial"/>
                <a:ea typeface="DejaVu Sans"/>
              </a:rPr>
              <a:t> ile stream den veya bir dosyadan resim verdiğimizde bu resimdeki kişileri bulup maskeli mi maskesiz mi olduklarını </a:t>
            </a:r>
            <a:endParaRPr b="0" lang="en-GB" sz="1800" spc="-1" strike="noStrike">
              <a:latin typeface="Arial"/>
            </a:endParaRPr>
          </a:p>
          <a:p>
            <a:pPr>
              <a:lnSpc>
                <a:spcPct val="100000"/>
              </a:lnSpc>
            </a:pPr>
            <a:r>
              <a:rPr b="0" lang="en-GB" sz="1800" spc="-1" strike="noStrike">
                <a:solidFill>
                  <a:srgbClr val="ffffff"/>
                </a:solidFill>
                <a:latin typeface="Arial"/>
                <a:ea typeface="DejaVu Sans"/>
              </a:rPr>
              <a:t>resim üzerine yazmaktadır.</a:t>
            </a:r>
            <a:endParaRPr b="0" lang="en-GB" sz="1800" spc="-1" strike="noStrike">
              <a:latin typeface="Arial"/>
            </a:endParaRPr>
          </a:p>
        </p:txBody>
      </p:sp>
      <p:pic>
        <p:nvPicPr>
          <p:cNvPr id="169" name="" descr=""/>
          <p:cNvPicPr/>
          <p:nvPr/>
        </p:nvPicPr>
        <p:blipFill>
          <a:blip r:embed="rId3"/>
          <a:stretch/>
        </p:blipFill>
        <p:spPr>
          <a:xfrm>
            <a:off x="8856000" y="360000"/>
            <a:ext cx="790200" cy="7902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88360" y="72000"/>
            <a:ext cx="9069840" cy="1726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GB" sz="5860" spc="-1" strike="noStrike">
                <a:solidFill>
                  <a:srgbClr val="000000"/>
                </a:solidFill>
                <a:latin typeface="Arial"/>
                <a:ea typeface="DejaVu Sans"/>
              </a:rPr>
              <a:t>Sonuç</a:t>
            </a:r>
            <a:endParaRPr b="0" lang="en-GB" sz="5860" spc="-1" strike="noStrike">
              <a:latin typeface="Arial"/>
            </a:endParaRPr>
          </a:p>
        </p:txBody>
      </p:sp>
      <p:sp>
        <p:nvSpPr>
          <p:cNvPr id="171" name="CustomShape 2"/>
          <p:cNvSpPr/>
          <p:nvPr/>
        </p:nvSpPr>
        <p:spPr>
          <a:xfrm>
            <a:off x="504360" y="1656000"/>
            <a:ext cx="9069840" cy="3670200"/>
          </a:xfrm>
          <a:prstGeom prst="rect">
            <a:avLst/>
          </a:prstGeom>
          <a:noFill/>
          <a:ln>
            <a:noFill/>
          </a:ln>
        </p:spPr>
        <p:style>
          <a:lnRef idx="0"/>
          <a:fillRef idx="0"/>
          <a:effectRef idx="0"/>
          <a:fontRef idx="minor"/>
        </p:style>
        <p:txBody>
          <a:bodyPr lIns="0" rIns="0" tIns="0" bIns="0">
            <a:normAutofit fontScale="77000"/>
          </a:bodyPr>
          <a:p>
            <a:pPr marL="432000" indent="-322200">
              <a:lnSpc>
                <a:spcPct val="100000"/>
              </a:lnSpc>
              <a:spcBef>
                <a:spcPts val="1888"/>
              </a:spcBef>
              <a:buClr>
                <a:srgbClr val="ffffff"/>
              </a:buClr>
              <a:buSzPct val="45000"/>
              <a:buFont typeface="Wingdings" charset="2"/>
              <a:buChar char=""/>
            </a:pPr>
            <a:r>
              <a:rPr b="0" lang="en-GB" sz="2200" spc="-1" strike="noStrike">
                <a:solidFill>
                  <a:srgbClr val="ffffff"/>
                </a:solidFill>
                <a:latin typeface="Arial"/>
                <a:ea typeface="DejaVu Sans"/>
              </a:rPr>
              <a:t> </a:t>
            </a:r>
            <a:r>
              <a:rPr b="0" lang="en-GB" sz="2200" spc="-1" strike="noStrike">
                <a:solidFill>
                  <a:srgbClr val="ffffff"/>
                </a:solidFill>
                <a:latin typeface="Arial"/>
                <a:ea typeface="DejaVu Sans"/>
              </a:rPr>
              <a:t>Bu proje kullanılarak kalabalık mekanlardaki kişilerin, maskesiz ise %3 hata payı ile görüntüsü geçici olarak alınıp, ilgili görevliye iletilerek, maske takması gerektiği konusunda uyarıda bulunabilir veya gerekli işlemler başlatılabilir. Özellikle kurum giriş ve çıkışlarında, yani dar koridorların olduğu bölgelerde, ve kişiyi önden görecek şekilde yereleştirilen kameralar hata oranını azaltacaktır. Bu proje covid-19 kapsamında, virüsün yayılmasını kısmen engelleyecek olan maske kullanımının takibini kolaylaştıran bir proje olacaktır.</a:t>
            </a:r>
            <a:endParaRPr b="0" lang="en-GB" sz="2200" spc="-1" strike="noStrike">
              <a:latin typeface="Arial"/>
            </a:endParaRPr>
          </a:p>
          <a:p>
            <a:pPr marL="432000" indent="-322200">
              <a:lnSpc>
                <a:spcPct val="100000"/>
              </a:lnSpc>
              <a:spcBef>
                <a:spcPts val="1888"/>
              </a:spcBef>
              <a:buClr>
                <a:srgbClr val="ffffff"/>
              </a:buClr>
              <a:buSzPct val="45000"/>
              <a:buFont typeface="Wingdings" charset="2"/>
              <a:buChar char=""/>
            </a:pPr>
            <a:r>
              <a:rPr b="0" lang="en-GB" sz="2200" spc="-1" strike="noStrike">
                <a:solidFill>
                  <a:srgbClr val="ffffff"/>
                </a:solidFill>
                <a:latin typeface="Arial"/>
                <a:ea typeface="DejaVu Sans"/>
              </a:rPr>
              <a:t> </a:t>
            </a:r>
            <a:r>
              <a:rPr b="0" lang="en-GB" sz="2200" spc="-1" strike="noStrike">
                <a:solidFill>
                  <a:srgbClr val="ffffff"/>
                </a:solidFill>
                <a:latin typeface="Arial"/>
                <a:ea typeface="DejaVu Sans"/>
              </a:rPr>
              <a:t>Projenin ilerleyen adımlarında, maskenin doğru kullanımını tanıyacak modeller, daha iyi donanımlar kullanarak eğitilebilir ve diğer projeyi geliştirici teknolojiler kullanarak hata payı daha da düşürülebilir. Program şuan frame by frame olarak işlem yapmakta olup kameradan aldığı her bir kare için sonuç çıkarmaktadır.</a:t>
            </a:r>
            <a:endParaRPr b="0" lang="en-GB" sz="2200" spc="-1" strike="noStrike">
              <a:latin typeface="Arial"/>
            </a:endParaRPr>
          </a:p>
        </p:txBody>
      </p:sp>
      <p:pic>
        <p:nvPicPr>
          <p:cNvPr id="172" name="" descr=""/>
          <p:cNvPicPr/>
          <p:nvPr/>
        </p:nvPicPr>
        <p:blipFill>
          <a:blip r:embed="rId1"/>
          <a:stretch/>
        </p:blipFill>
        <p:spPr>
          <a:xfrm>
            <a:off x="8644320" y="216000"/>
            <a:ext cx="1017000" cy="10170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440000" y="720000"/>
            <a:ext cx="3520440" cy="42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GB" sz="2400" spc="-1" strike="noStrike">
                <a:solidFill>
                  <a:srgbClr val="000000"/>
                </a:solidFill>
                <a:latin typeface="Arial"/>
                <a:ea typeface="DejaVu Sans"/>
              </a:rPr>
              <a:t>Kaynakçalar ve Araçlar</a:t>
            </a:r>
            <a:endParaRPr b="0" lang="en-GB" sz="2400" spc="-1" strike="noStrike">
              <a:latin typeface="Arial"/>
            </a:endParaRPr>
          </a:p>
        </p:txBody>
      </p:sp>
      <p:sp>
        <p:nvSpPr>
          <p:cNvPr id="174" name="CustomShape 2"/>
          <p:cNvSpPr/>
          <p:nvPr/>
        </p:nvSpPr>
        <p:spPr>
          <a:xfrm>
            <a:off x="648000" y="1512000"/>
            <a:ext cx="9360000" cy="414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300" spc="-1" strike="noStrike">
                <a:solidFill>
                  <a:srgbClr val="c9211e"/>
                </a:solidFill>
                <a:highlight>
                  <a:srgbClr val="ffffff"/>
                </a:highlight>
                <a:latin typeface="Arial"/>
                <a:ea typeface="Noto Sans CJK SC"/>
              </a:rPr>
              <a:t>Model Önizleme: </a:t>
            </a:r>
            <a:r>
              <a:rPr b="0" lang="en-GB" sz="1300" spc="-1" strike="noStrike" u="sng">
                <a:solidFill>
                  <a:srgbClr val="0000ff"/>
                </a:solidFill>
                <a:highlight>
                  <a:srgbClr val="ffffff"/>
                </a:highlight>
                <a:uFillTx/>
                <a:latin typeface="Arial"/>
                <a:ea typeface="Noto Sans CJK SC"/>
                <a:hlinkClick r:id="rId1"/>
              </a:rPr>
              <a:t>https://netron.app/</a:t>
            </a:r>
            <a:r>
              <a:rPr b="0" lang="en-GB" sz="1300" spc="-1" strike="noStrike">
                <a:solidFill>
                  <a:srgbClr val="0000ff"/>
                </a:solidFill>
                <a:highlight>
                  <a:srgbClr val="ffffff"/>
                </a:highlight>
                <a:latin typeface="Arial"/>
                <a:ea typeface="Noto Sans CJK SC"/>
              </a:rPr>
              <a:t>,</a:t>
            </a:r>
            <a:br/>
            <a:r>
              <a:rPr b="0" lang="en-GB" sz="1300" spc="-1" strike="noStrike">
                <a:solidFill>
                  <a:srgbClr val="c9211e"/>
                </a:solidFill>
                <a:highlight>
                  <a:srgbClr val="ffffff"/>
                </a:highlight>
                <a:latin typeface="Arial"/>
                <a:ea typeface="Noto Sans CJK SC"/>
              </a:rPr>
              <a:t>Kullanılan Test Resimleri: </a:t>
            </a:r>
            <a:r>
              <a:rPr b="0" lang="en-GB" sz="1300" spc="-1" strike="noStrike" u="sng">
                <a:solidFill>
                  <a:srgbClr val="0000ff"/>
                </a:solidFill>
                <a:highlight>
                  <a:srgbClr val="ffffff"/>
                </a:highlight>
                <a:uFillTx/>
                <a:latin typeface="Arial"/>
                <a:ea typeface="Noto Sans CJK SC"/>
                <a:hlinkClick r:id="rId2"/>
              </a:rPr>
              <a:t>https://www.pexels.com/@olly</a:t>
            </a:r>
            <a:r>
              <a:rPr b="0" lang="en-GB" sz="1300" spc="-1" strike="noStrike">
                <a:solidFill>
                  <a:srgbClr val="0000ff"/>
                </a:solidFill>
                <a:highlight>
                  <a:srgbClr val="ffffff"/>
                </a:highlight>
                <a:latin typeface="Arial"/>
                <a:ea typeface="Noto Sans CJK SC"/>
              </a:rPr>
              <a:t>,</a:t>
            </a:r>
            <a:endParaRPr b="0" lang="en-GB" sz="1300" spc="-1" strike="noStrike">
              <a:latin typeface="Arial"/>
            </a:endParaRPr>
          </a:p>
          <a:p>
            <a:pPr>
              <a:lnSpc>
                <a:spcPct val="100000"/>
              </a:lnSpc>
            </a:pPr>
            <a:r>
              <a:rPr b="0" lang="en-GB" sz="1300" spc="-1" strike="noStrike">
                <a:solidFill>
                  <a:srgbClr val="c9211e"/>
                </a:solidFill>
                <a:highlight>
                  <a:srgbClr val="ffffff"/>
                </a:highlight>
                <a:latin typeface="Arial"/>
                <a:ea typeface="Noto Sans CJK SC"/>
              </a:rPr>
              <a:t>Kodlama: </a:t>
            </a:r>
            <a:r>
              <a:rPr b="0" lang="en-GB" sz="1300" spc="-1" strike="noStrike" u="sng">
                <a:solidFill>
                  <a:srgbClr val="0000ff"/>
                </a:solidFill>
                <a:highlight>
                  <a:srgbClr val="ffffff"/>
                </a:highlight>
                <a:uFillTx/>
                <a:latin typeface="Arial"/>
                <a:ea typeface="Noto Sans CJK SC"/>
                <a:hlinkClick r:id="rId3"/>
              </a:rPr>
              <a:t>https://pytorch.org/</a:t>
            </a:r>
            <a:r>
              <a:rPr b="0" lang="en-GB" sz="1300" spc="-1" strike="noStrike">
                <a:solidFill>
                  <a:srgbClr val="0000ff"/>
                </a:solidFill>
                <a:highlight>
                  <a:srgbClr val="ffffff"/>
                </a:highlight>
                <a:latin typeface="Arial"/>
                <a:ea typeface="Noto Sans CJK SC"/>
              </a:rPr>
              <a:t>, </a:t>
            </a:r>
            <a:r>
              <a:rPr b="0" lang="en-GB" sz="1300" spc="-1" strike="noStrike" u="sng">
                <a:solidFill>
                  <a:srgbClr val="0000ff"/>
                </a:solidFill>
                <a:highlight>
                  <a:srgbClr val="ffffff"/>
                </a:highlight>
                <a:uFillTx/>
                <a:latin typeface="Arial"/>
                <a:ea typeface="Noto Sans CJK SC"/>
                <a:hlinkClick r:id="rId4"/>
              </a:rPr>
              <a:t>https://www.tensorflow.org/</a:t>
            </a:r>
            <a:r>
              <a:rPr b="0" lang="en-GB" sz="1300" spc="-1" strike="noStrike">
                <a:solidFill>
                  <a:srgbClr val="0000ff"/>
                </a:solidFill>
                <a:highlight>
                  <a:srgbClr val="ffffff"/>
                </a:highlight>
                <a:latin typeface="Arial"/>
                <a:ea typeface="Noto Sans CJK SC"/>
              </a:rPr>
              <a:t>, </a:t>
            </a:r>
            <a:r>
              <a:rPr b="0" lang="en-GB" sz="1300" spc="-1" strike="noStrike" u="sng">
                <a:solidFill>
                  <a:srgbClr val="0000ff"/>
                </a:solidFill>
                <a:highlight>
                  <a:srgbClr val="ffffff"/>
                </a:highlight>
                <a:uFillTx/>
                <a:latin typeface="Arial"/>
                <a:ea typeface="Noto Sans CJK SC"/>
                <a:hlinkClick r:id="rId5"/>
              </a:rPr>
              <a:t>https://onnxruntime.ai/</a:t>
            </a:r>
            <a:r>
              <a:rPr b="0" lang="en-GB" sz="1300" spc="-1" strike="noStrike">
                <a:solidFill>
                  <a:srgbClr val="0000ff"/>
                </a:solidFill>
                <a:highlight>
                  <a:srgbClr val="ffffff"/>
                </a:highlight>
                <a:latin typeface="Arial"/>
                <a:ea typeface="Noto Sans CJK SC"/>
              </a:rPr>
              <a:t>,</a:t>
            </a:r>
            <a:r>
              <a:rPr b="0" lang="en-GB" sz="1300" spc="-1" strike="noStrike" u="sng">
                <a:solidFill>
                  <a:srgbClr val="0000ff"/>
                </a:solidFill>
                <a:highlight>
                  <a:srgbClr val="ffffff"/>
                </a:highlight>
                <a:uFillTx/>
                <a:latin typeface="Arial"/>
                <a:ea typeface="Noto Sans CJK SC"/>
                <a:hlinkClick r:id="rId6"/>
              </a:rPr>
              <a:t>https://docs.python.org/3/library/threading.html</a:t>
            </a:r>
            <a:r>
              <a:rPr b="0" lang="en-GB" sz="1300" spc="-1" strike="noStrike">
                <a:solidFill>
                  <a:srgbClr val="0000ff"/>
                </a:solidFill>
                <a:highlight>
                  <a:srgbClr val="ffffff"/>
                </a:highlight>
                <a:latin typeface="Arial"/>
                <a:ea typeface="Noto Sans CJK SC"/>
              </a:rPr>
              <a:t>, </a:t>
            </a:r>
            <a:r>
              <a:rPr b="0" lang="en-GB" sz="1300" spc="-1" strike="noStrike" u="sng">
                <a:solidFill>
                  <a:srgbClr val="0000ff"/>
                </a:solidFill>
                <a:highlight>
                  <a:srgbClr val="ffffff"/>
                </a:highlight>
                <a:uFillTx/>
                <a:latin typeface="Arial"/>
                <a:ea typeface="Noto Sans CJK SC"/>
                <a:hlinkClick r:id="rId7"/>
              </a:rPr>
              <a:t>https://mediapipe.dev/</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c9211e"/>
                </a:solidFill>
                <a:highlight>
                  <a:srgbClr val="ffffff"/>
                </a:highlight>
                <a:latin typeface="Arial"/>
                <a:ea typeface="Noto Sans CJK SC"/>
              </a:rPr>
              <a:t>Saha/Konu Araştırması:</a:t>
            </a:r>
            <a:endParaRPr b="0" lang="en-GB" sz="1300" spc="-1" strike="noStrike">
              <a:latin typeface="Arial"/>
            </a:endParaRPr>
          </a:p>
          <a:p>
            <a:pPr>
              <a:lnSpc>
                <a:spcPct val="100000"/>
              </a:lnSpc>
            </a:pPr>
            <a:endParaRPr b="0" lang="en-GB" sz="1300" spc="-1" strike="noStrike">
              <a:latin typeface="Arial"/>
            </a:endParaRPr>
          </a:p>
          <a:p>
            <a:pPr marL="216000" indent="-215280">
              <a:lnSpc>
                <a:spcPct val="100000"/>
              </a:lnSpc>
              <a:buClr>
                <a:srgbClr val="000000"/>
              </a:buClr>
              <a:buSzPct val="45000"/>
              <a:buFont typeface="Wingdings" charset="2"/>
              <a:buChar char=""/>
            </a:pPr>
            <a:r>
              <a:rPr b="0" lang="en-GB" sz="1300" spc="-1" strike="noStrike">
                <a:solidFill>
                  <a:srgbClr val="c9211e"/>
                </a:solidFill>
                <a:highlight>
                  <a:srgbClr val="ffffff"/>
                </a:highlight>
                <a:latin typeface="Arial"/>
                <a:ea typeface="Noto Sans CJK SC"/>
              </a:rPr>
              <a:t>Cihan Yilmaz: </a:t>
            </a:r>
            <a:r>
              <a:rPr b="0" lang="en-GB" sz="1300" spc="-1" strike="noStrike" u="sng">
                <a:solidFill>
                  <a:srgbClr val="0000ff"/>
                </a:solidFill>
                <a:highlight>
                  <a:srgbClr val="ffffff"/>
                </a:highlight>
                <a:uFillTx/>
                <a:latin typeface="Arial"/>
                <a:ea typeface="Noto Sans CJK SC"/>
                <a:hlinkClick r:id="rId8"/>
              </a:rPr>
              <a:t>https://www.researchgate.net/publication/349379453</a:t>
            </a:r>
            <a:endParaRPr b="0" lang="en-GB" sz="1300" spc="-1" strike="noStrike">
              <a:latin typeface="Arial"/>
            </a:endParaRPr>
          </a:p>
          <a:p>
            <a:pPr>
              <a:lnSpc>
                <a:spcPct val="100000"/>
              </a:lnSpc>
            </a:pPr>
            <a:endParaRPr b="0" lang="en-GB" sz="1300" spc="-1" strike="noStrike">
              <a:latin typeface="Arial"/>
            </a:endParaRPr>
          </a:p>
          <a:p>
            <a:pPr marL="216000" indent="-215280">
              <a:lnSpc>
                <a:spcPct val="100000"/>
              </a:lnSpc>
              <a:buClr>
                <a:srgbClr val="000000"/>
              </a:buClr>
              <a:buSzPct val="45000"/>
              <a:buFont typeface="Wingdings" charset="2"/>
              <a:buChar char=""/>
            </a:pPr>
            <a:r>
              <a:rPr b="0" lang="en-GB" sz="1300" spc="-1" strike="noStrike">
                <a:solidFill>
                  <a:srgbClr val="0000ff"/>
                </a:solidFill>
                <a:highlight>
                  <a:srgbClr val="ffffff"/>
                </a:highlight>
                <a:latin typeface="Arial"/>
                <a:ea typeface="Noto Sans CJK SC"/>
              </a:rPr>
              <a:t>Fatih Ahmet ŞENEL 1 *, Araştırma Makalesi (Research Article) Cilt 4 - Sayı 4: 160-167 / Ekim 2021 (Volume 4 - Issue 4: 160-167 / October 2021)</a:t>
            </a:r>
            <a:endParaRPr b="0" lang="en-GB" sz="1300" spc="-1" strike="noStrike">
              <a:latin typeface="Arial"/>
            </a:endParaRPr>
          </a:p>
          <a:p>
            <a:pPr>
              <a:lnSpc>
                <a:spcPct val="100000"/>
              </a:lnSpc>
            </a:pPr>
            <a:endParaRPr b="0" lang="en-GB" sz="1300" spc="-1" strike="noStrike">
              <a:latin typeface="Arial"/>
            </a:endParaRPr>
          </a:p>
          <a:p>
            <a:pPr marL="216000" indent="-215280">
              <a:lnSpc>
                <a:spcPct val="100000"/>
              </a:lnSpc>
              <a:buClr>
                <a:srgbClr val="000000"/>
              </a:buClr>
              <a:buSzPct val="45000"/>
              <a:buFont typeface="Wingdings" charset="2"/>
              <a:buChar char=""/>
            </a:pPr>
            <a:r>
              <a:rPr b="0" lang="en-GB" sz="1300" spc="-1" strike="noStrike">
                <a:solidFill>
                  <a:srgbClr val="0000ff"/>
                </a:solidFill>
                <a:highlight>
                  <a:srgbClr val="ffffff"/>
                </a:highlight>
                <a:latin typeface="Arial"/>
                <a:ea typeface="Noto Sans CJK SC"/>
              </a:rPr>
              <a:t>Uluslararası İpek Yolu Akademik Çalışmalar Sempozyumu - “KORONAVİRÜSE KARŞI YÜZ MASKESİ TESPİTİNİN DERİN</a:t>
            </a:r>
            <a:endParaRPr b="0" lang="en-GB" sz="1300" spc="-1" strike="noStrike">
              <a:latin typeface="Arial"/>
            </a:endParaRPr>
          </a:p>
          <a:p>
            <a:pPr>
              <a:lnSpc>
                <a:spcPct val="100000"/>
              </a:lnSpc>
            </a:pPr>
            <a:endParaRPr b="0" lang="en-GB" sz="1300" spc="-1" strike="noStrike">
              <a:latin typeface="Arial"/>
            </a:endParaRPr>
          </a:p>
          <a:p>
            <a:pPr marL="216000" indent="-215280">
              <a:lnSpc>
                <a:spcPct val="100000"/>
              </a:lnSpc>
              <a:buClr>
                <a:srgbClr val="000000"/>
              </a:buClr>
              <a:buSzPct val="45000"/>
              <a:buFont typeface="Wingdings" charset="2"/>
              <a:buChar char=""/>
            </a:pPr>
            <a:r>
              <a:rPr b="0" lang="en-GB" sz="1300" spc="-1" strike="noStrike">
                <a:solidFill>
                  <a:srgbClr val="0000ff"/>
                </a:solidFill>
                <a:highlight>
                  <a:srgbClr val="ffffff"/>
                </a:highlight>
                <a:latin typeface="Arial"/>
                <a:ea typeface="Noto Sans CJK SC"/>
              </a:rPr>
              <a:t>ÖĞRENME YÖNTEMLERİ KULLANILARAK İNCELENMESİ” - Erzincan Binali Yıldırım Üniversitesi, Mühendislik Fakültesi, Bilgisayar</a:t>
            </a:r>
            <a:endParaRPr b="0" lang="en-GB" sz="1300" spc="-1" strike="noStrike">
              <a:latin typeface="Arial"/>
            </a:endParaRPr>
          </a:p>
          <a:p>
            <a:pPr marL="216000" indent="-215280">
              <a:lnSpc>
                <a:spcPct val="100000"/>
              </a:lnSpc>
              <a:buClr>
                <a:srgbClr val="000000"/>
              </a:buClr>
              <a:buSzPct val="45000"/>
              <a:buFont typeface="Wingdings" charset="2"/>
              <a:buChar char=""/>
            </a:pPr>
            <a:r>
              <a:rPr b="0" lang="en-GB" sz="1300" spc="-1" strike="noStrike">
                <a:solidFill>
                  <a:srgbClr val="0000ff"/>
                </a:solidFill>
                <a:highlight>
                  <a:srgbClr val="ffffff"/>
                </a:highlight>
                <a:latin typeface="Arial"/>
                <a:ea typeface="Noto Sans CJK SC"/>
              </a:rPr>
              <a:t>Mühendisliği Bölümü (Dr. Öğr. Üyesi İsmail AKGÜL, Öğr. Gör. Volkan KAYA,Prof. Dr. Ahmet BARAN)</a:t>
            </a:r>
            <a:endParaRPr b="0" lang="en-GB" sz="1300" spc="-1" strike="noStrike">
              <a:latin typeface="Arial"/>
            </a:endParaRPr>
          </a:p>
          <a:p>
            <a:pPr>
              <a:lnSpc>
                <a:spcPct val="100000"/>
              </a:lnSpc>
            </a:pPr>
            <a:endParaRPr b="0" lang="en-GB" sz="1300" spc="-1" strike="noStrike">
              <a:latin typeface="Arial"/>
            </a:endParaRPr>
          </a:p>
          <a:p>
            <a:pPr marL="216000" indent="-215280">
              <a:lnSpc>
                <a:spcPct val="100000"/>
              </a:lnSpc>
              <a:buClr>
                <a:srgbClr val="000000"/>
              </a:buClr>
              <a:buSzPct val="45000"/>
              <a:buFont typeface="Wingdings" charset="2"/>
              <a:buChar char=""/>
            </a:pPr>
            <a:r>
              <a:rPr b="0" lang="en-GB" sz="1300" spc="-1" strike="noStrike">
                <a:solidFill>
                  <a:srgbClr val="0000ff"/>
                </a:solidFill>
                <a:highlight>
                  <a:srgbClr val="ffffff"/>
                </a:highlight>
                <a:latin typeface="Arial"/>
                <a:ea typeface="Noto Sans CJK SC"/>
              </a:rPr>
              <a:t>SELİN DUMAN (LİSANS BİTİRME PROJESİ ÖNERİ RAPORU - DETECTION OF EMPLOYEES NOT WEARING MASKS IN FACTORY PRODUCTION AREAS BY IMAGE PROCESSING)</a:t>
            </a:r>
            <a:endParaRPr b="0" lang="en-GB" sz="1300" spc="-1" strike="noStrike">
              <a:latin typeface="Arial"/>
            </a:endParaRPr>
          </a:p>
          <a:p>
            <a:pPr>
              <a:lnSpc>
                <a:spcPct val="100000"/>
              </a:lnSpc>
            </a:pPr>
            <a:endParaRPr b="0" lang="en-GB" sz="1300" spc="-1" strike="noStrike">
              <a:latin typeface="Arial"/>
            </a:endParaRPr>
          </a:p>
          <a:p>
            <a:pPr marL="216000" indent="-215280">
              <a:lnSpc>
                <a:spcPct val="100000"/>
              </a:lnSpc>
              <a:buClr>
                <a:srgbClr val="000000"/>
              </a:buClr>
              <a:buSzPct val="45000"/>
              <a:buFont typeface="Wingdings" charset="2"/>
              <a:buChar char=""/>
            </a:pPr>
            <a:r>
              <a:rPr b="0" lang="en-GB" sz="1300" spc="-1" strike="noStrike">
                <a:solidFill>
                  <a:srgbClr val="0000ff"/>
                </a:solidFill>
                <a:highlight>
                  <a:srgbClr val="ffffff"/>
                </a:highlight>
                <a:latin typeface="Arial"/>
                <a:ea typeface="Noto Sans CJK SC"/>
              </a:rPr>
              <a:t>BlazeFace: Sub-millisecond Neural Face Detection on Mobile GPUs( </a:t>
            </a:r>
            <a:r>
              <a:rPr b="0" lang="en-GB" sz="1300" spc="-1" strike="noStrike" u="sng">
                <a:solidFill>
                  <a:srgbClr val="0000ff"/>
                </a:solidFill>
                <a:highlight>
                  <a:srgbClr val="ffffff"/>
                </a:highlight>
                <a:uFillTx/>
                <a:latin typeface="Arial"/>
                <a:ea typeface="Noto Sans CJK SC"/>
                <a:hlinkClick r:id="rId9"/>
              </a:rPr>
              <a:t>https://arxiv.org/abs/1907.05047</a:t>
            </a:r>
            <a:r>
              <a:rPr b="0" lang="en-GB" sz="1300" spc="-1" strike="noStrike">
                <a:solidFill>
                  <a:srgbClr val="0000ff"/>
                </a:solidFill>
                <a:highlight>
                  <a:srgbClr val="ffffff"/>
                </a:highlight>
                <a:latin typeface="Arial"/>
                <a:ea typeface="Noto Sans CJK SC"/>
              </a:rPr>
              <a:t> )</a:t>
            </a:r>
            <a:endParaRPr b="0" lang="en-GB" sz="1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1041120"/>
            <a:ext cx="8998200" cy="829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5860" spc="-1" strike="noStrike">
                <a:solidFill>
                  <a:srgbClr val="000000"/>
                </a:solidFill>
                <a:latin typeface="Arial"/>
                <a:ea typeface="DejaVu Sans"/>
              </a:rPr>
              <a:t>Projenin Amacı</a:t>
            </a:r>
            <a:endParaRPr b="0" lang="en-GB" sz="5860" spc="-1" strike="noStrike">
              <a:latin typeface="Arial"/>
            </a:endParaRPr>
          </a:p>
        </p:txBody>
      </p:sp>
      <p:sp>
        <p:nvSpPr>
          <p:cNvPr id="79" name="CustomShape 2"/>
          <p:cNvSpPr/>
          <p:nvPr/>
        </p:nvSpPr>
        <p:spPr>
          <a:xfrm>
            <a:off x="792000" y="2016000"/>
            <a:ext cx="9069840" cy="367020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888"/>
              </a:spcBef>
              <a:buClr>
                <a:srgbClr val="ffffff"/>
              </a:buClr>
              <a:buSzPct val="45000"/>
              <a:buFont typeface="Wingdings" charset="2"/>
              <a:buChar char=""/>
            </a:pPr>
            <a:r>
              <a:rPr b="0" lang="en-GB" sz="2400" spc="-1" strike="noStrike">
                <a:solidFill>
                  <a:srgbClr val="ffffff"/>
                </a:solidFill>
                <a:latin typeface="Arial"/>
                <a:ea typeface="DejaVu Sans"/>
              </a:rPr>
              <a:t>  </a:t>
            </a:r>
            <a:r>
              <a:rPr b="0" lang="en-GB" sz="2400" spc="-1" strike="noStrike">
                <a:solidFill>
                  <a:srgbClr val="ffffff"/>
                </a:solidFill>
                <a:latin typeface="Arial"/>
                <a:ea typeface="DejaVu Sans"/>
              </a:rPr>
              <a:t>İnsanların toplu olarak yakın temas halinde bulunduğu hastane, okul, alışveriş merkezi, toplu taşıma aracı vb. alanlarda maske takma zorunluluğunun takip edilmesini kolaylaştırarak Covid-19 ve varyantlarının yayılmasını en aza indirebilecek önlemleri anında almak; gözden kaçırılan maske takmayan kimseleri de tespit etmektir.</a:t>
            </a:r>
            <a:endParaRPr b="0" lang="en-GB" sz="2400" spc="-1" strike="noStrike">
              <a:latin typeface="Arial"/>
            </a:endParaRPr>
          </a:p>
        </p:txBody>
      </p:sp>
      <p:pic>
        <p:nvPicPr>
          <p:cNvPr id="80" name="" descr=""/>
          <p:cNvPicPr/>
          <p:nvPr/>
        </p:nvPicPr>
        <p:blipFill>
          <a:blip r:embed="rId1"/>
          <a:stretch/>
        </p:blipFill>
        <p:spPr>
          <a:xfrm>
            <a:off x="8836200" y="412200"/>
            <a:ext cx="666000" cy="666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32000" y="864000"/>
            <a:ext cx="9069840" cy="1726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5860" spc="-1" strike="noStrike">
                <a:solidFill>
                  <a:srgbClr val="000000"/>
                </a:solidFill>
                <a:latin typeface="Arial"/>
                <a:ea typeface="DejaVu Sans"/>
              </a:rPr>
              <a:t>Covid-19 Pandemi Süreci Maskeler Hakkında</a:t>
            </a:r>
            <a:endParaRPr b="0" lang="en-GB" sz="5860" spc="-1" strike="noStrike">
              <a:latin typeface="Arial"/>
            </a:endParaRPr>
          </a:p>
        </p:txBody>
      </p:sp>
      <p:sp>
        <p:nvSpPr>
          <p:cNvPr id="82" name="CustomShape 2"/>
          <p:cNvSpPr/>
          <p:nvPr/>
        </p:nvSpPr>
        <p:spPr>
          <a:xfrm>
            <a:off x="360" y="2592000"/>
            <a:ext cx="9069840" cy="367020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888"/>
              </a:spcBef>
              <a:buClr>
                <a:srgbClr val="ffffff"/>
              </a:buClr>
              <a:buSzPct val="45000"/>
              <a:buFont typeface="Wingdings" charset="2"/>
              <a:buChar char=""/>
            </a:pPr>
            <a:r>
              <a:rPr b="0" lang="en-GB" sz="2000" spc="-1" strike="noStrike">
                <a:solidFill>
                  <a:srgbClr val="ffffff"/>
                </a:solidFill>
                <a:latin typeface="Arial"/>
                <a:ea typeface="DejaVu Sans"/>
              </a:rPr>
              <a:t> </a:t>
            </a:r>
            <a:r>
              <a:rPr b="0" lang="en-GB" sz="2000" spc="-1" strike="noStrike">
                <a:solidFill>
                  <a:srgbClr val="ffffff"/>
                </a:solidFill>
                <a:latin typeface="Arial"/>
                <a:ea typeface="DejaVu Sans"/>
              </a:rPr>
              <a:t>En iyi korumayı yine çift doz aşılar sağlasada, virüs bulaşmasının önüne aşılar geçemiyor. Herkes kendini korumaktan sorumlu olunca, solunum yolunu en iyi filtreleyen maskelerin hangisi olduğu kafa karıştırıcı bir hal alıyor. Yapılan araştırmalara göre bir toplulukta ancak ve ancak herkes maske takarsa virüs bulaşma olasılığı en aza iniyor çünkü enfekte olan birisi solunum yaptığında, çıkan su buharı kendi maskesi ile karşılaşınca zaten bir kısmı maskeye yapışmış ve dışarı çıkan partikül konsantrasyonu daha seyrek olmuş oluyor. Bu yüzden yüzlerce çeşit maske olsa da, yüzün  bir kısmının gevşek olarak da kapatılması yayılma olasılığını azaltan faktörler arasına giriyor. Bu sebepten ötürü kalabalık bir ortamda, %95 ve üzeri maske takan kimse olunca, o ortamda “t” zamanında hem yayılma olasılığı azalıyor hem de psikolojikmen daha rahat bir ortam oluşmuş oluyor. </a:t>
            </a:r>
            <a:endParaRPr b="0" lang="en-GB" sz="2000" spc="-1" strike="noStrike">
              <a:latin typeface="Arial"/>
            </a:endParaRPr>
          </a:p>
        </p:txBody>
      </p:sp>
      <p:pic>
        <p:nvPicPr>
          <p:cNvPr id="83" name="" descr=""/>
          <p:cNvPicPr/>
          <p:nvPr/>
        </p:nvPicPr>
        <p:blipFill>
          <a:blip r:embed="rId1"/>
          <a:stretch/>
        </p:blipFill>
        <p:spPr>
          <a:xfrm>
            <a:off x="8999640" y="504000"/>
            <a:ext cx="430560" cy="5691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2909520" y="548640"/>
            <a:ext cx="4360680" cy="45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600" spc="-1" strike="noStrike">
                <a:solidFill>
                  <a:srgbClr val="000000"/>
                </a:solidFill>
                <a:latin typeface="Arial"/>
                <a:ea typeface="DejaVu Sans"/>
              </a:rPr>
              <a:t>YÖNTEM VE AKIŞ ŞEMASI</a:t>
            </a:r>
            <a:endParaRPr b="0" lang="en-GB" sz="2600" spc="-1" strike="noStrike">
              <a:latin typeface="Arial"/>
            </a:endParaRPr>
          </a:p>
        </p:txBody>
      </p:sp>
      <p:pic>
        <p:nvPicPr>
          <p:cNvPr id="85" name="" descr=""/>
          <p:cNvPicPr/>
          <p:nvPr/>
        </p:nvPicPr>
        <p:blipFill>
          <a:blip r:embed="rId1"/>
          <a:stretch/>
        </p:blipFill>
        <p:spPr>
          <a:xfrm>
            <a:off x="144000" y="2957400"/>
            <a:ext cx="718200" cy="957600"/>
          </a:xfrm>
          <a:prstGeom prst="rect">
            <a:avLst/>
          </a:prstGeom>
          <a:ln>
            <a:noFill/>
          </a:ln>
        </p:spPr>
      </p:pic>
      <p:sp>
        <p:nvSpPr>
          <p:cNvPr id="86" name="CustomShape 2"/>
          <p:cNvSpPr/>
          <p:nvPr/>
        </p:nvSpPr>
        <p:spPr>
          <a:xfrm>
            <a:off x="789840" y="2957760"/>
            <a:ext cx="240228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800" spc="-1" strike="noStrike">
                <a:solidFill>
                  <a:srgbClr val="ffffff"/>
                </a:solidFill>
                <a:latin typeface="Arial"/>
                <a:ea typeface="DejaVu Sans"/>
              </a:rPr>
              <a:t>Yapılan Çalışmaların</a:t>
            </a:r>
            <a:endParaRPr b="0" lang="en-GB" sz="1800" spc="-1" strike="noStrike">
              <a:latin typeface="Arial"/>
            </a:endParaRPr>
          </a:p>
          <a:p>
            <a:pPr>
              <a:lnSpc>
                <a:spcPct val="100000"/>
              </a:lnSpc>
            </a:pPr>
            <a:r>
              <a:rPr b="1" lang="en-GB" sz="1800" spc="-1" strike="noStrike">
                <a:solidFill>
                  <a:srgbClr val="ffffff"/>
                </a:solidFill>
                <a:latin typeface="Arial"/>
                <a:ea typeface="DejaVu Sans"/>
              </a:rPr>
              <a:t>Araştırılması</a:t>
            </a:r>
            <a:endParaRPr b="0" lang="en-GB" sz="1800" spc="-1" strike="noStrike">
              <a:latin typeface="Arial"/>
            </a:endParaRPr>
          </a:p>
        </p:txBody>
      </p:sp>
      <p:pic>
        <p:nvPicPr>
          <p:cNvPr id="87" name="" descr=""/>
          <p:cNvPicPr/>
          <p:nvPr/>
        </p:nvPicPr>
        <p:blipFill>
          <a:blip r:embed="rId2"/>
          <a:stretch/>
        </p:blipFill>
        <p:spPr>
          <a:xfrm>
            <a:off x="1918080" y="1008000"/>
            <a:ext cx="989640" cy="1078200"/>
          </a:xfrm>
          <a:prstGeom prst="rect">
            <a:avLst/>
          </a:prstGeom>
          <a:ln>
            <a:noFill/>
          </a:ln>
        </p:spPr>
      </p:pic>
      <p:sp>
        <p:nvSpPr>
          <p:cNvPr id="88" name="CustomShape 3"/>
          <p:cNvSpPr/>
          <p:nvPr/>
        </p:nvSpPr>
        <p:spPr>
          <a:xfrm>
            <a:off x="2930760" y="1413720"/>
            <a:ext cx="167544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Donanımların </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Belirlenmesi</a:t>
            </a:r>
            <a:endParaRPr b="0" lang="en-GB" sz="1800" spc="-1" strike="noStrike">
              <a:latin typeface="Arial"/>
            </a:endParaRPr>
          </a:p>
        </p:txBody>
      </p:sp>
      <p:sp>
        <p:nvSpPr>
          <p:cNvPr id="89" name="CustomShape 4"/>
          <p:cNvSpPr/>
          <p:nvPr/>
        </p:nvSpPr>
        <p:spPr>
          <a:xfrm>
            <a:off x="6120000" y="1345680"/>
            <a:ext cx="3310200" cy="2252520"/>
          </a:xfrm>
          <a:prstGeom prst="rect">
            <a:avLst/>
          </a:prstGeom>
          <a:blipFill rotWithShape="0">
            <a:blip r:embed="rId3"/>
            <a:stretch>
              <a:fillRect/>
            </a:stretch>
          </a:blipFill>
          <a:ln>
            <a:noFill/>
          </a:ln>
        </p:spPr>
        <p:style>
          <a:lnRef idx="0"/>
          <a:fillRef idx="0"/>
          <a:effectRef idx="0"/>
          <a:fontRef idx="minor"/>
        </p:style>
        <p:txBody>
          <a:bodyPr lIns="90000" rIns="90000" tIns="45000" bIns="45000" anchor="ctr" anchorCtr="1">
            <a:noAutofit/>
          </a:bodyPr>
          <a:p>
            <a:pPr algn="ctr">
              <a:lnSpc>
                <a:spcPct val="100000"/>
              </a:lnSpc>
            </a:pPr>
            <a:r>
              <a:rPr b="0" lang="en-GB" sz="1800" spc="-1" strike="noStrike">
                <a:solidFill>
                  <a:srgbClr val="000000"/>
                </a:solidFill>
                <a:latin typeface="Arial"/>
                <a:ea typeface="DejaVu Sans"/>
              </a:rPr>
              <a:t>Python Kodlama Süreci, </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Açık Kaynak </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Yapay Sinir Ağı </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Kütüphanelerinin</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Belirlenmesi</a:t>
            </a:r>
            <a:endParaRPr b="0" lang="en-GB" sz="1800" spc="-1" strike="noStrike">
              <a:latin typeface="Arial"/>
            </a:endParaRPr>
          </a:p>
        </p:txBody>
      </p:sp>
      <p:pic>
        <p:nvPicPr>
          <p:cNvPr id="90" name="" descr=""/>
          <p:cNvPicPr/>
          <p:nvPr/>
        </p:nvPicPr>
        <p:blipFill>
          <a:blip r:embed="rId4"/>
          <a:stretch/>
        </p:blipFill>
        <p:spPr>
          <a:xfrm rot="1950000">
            <a:off x="8681400" y="2404080"/>
            <a:ext cx="342720" cy="803880"/>
          </a:xfrm>
          <a:prstGeom prst="rect">
            <a:avLst/>
          </a:prstGeom>
          <a:ln>
            <a:noFill/>
          </a:ln>
        </p:spPr>
      </p:pic>
      <p:pic>
        <p:nvPicPr>
          <p:cNvPr id="91" name="" descr=""/>
          <p:cNvPicPr/>
          <p:nvPr/>
        </p:nvPicPr>
        <p:blipFill>
          <a:blip r:embed="rId5"/>
          <a:stretch/>
        </p:blipFill>
        <p:spPr>
          <a:xfrm>
            <a:off x="6194520" y="2767680"/>
            <a:ext cx="1003680" cy="830520"/>
          </a:xfrm>
          <a:prstGeom prst="rect">
            <a:avLst/>
          </a:prstGeom>
          <a:ln>
            <a:noFill/>
          </a:ln>
        </p:spPr>
      </p:pic>
      <p:pic>
        <p:nvPicPr>
          <p:cNvPr id="92" name="" descr=""/>
          <p:cNvPicPr/>
          <p:nvPr/>
        </p:nvPicPr>
        <p:blipFill>
          <a:blip r:embed="rId6"/>
          <a:stretch/>
        </p:blipFill>
        <p:spPr>
          <a:xfrm>
            <a:off x="8898480" y="432720"/>
            <a:ext cx="502200" cy="637200"/>
          </a:xfrm>
          <a:prstGeom prst="rect">
            <a:avLst/>
          </a:prstGeom>
          <a:ln>
            <a:noFill/>
          </a:ln>
        </p:spPr>
      </p:pic>
      <p:pic>
        <p:nvPicPr>
          <p:cNvPr id="93" name="" descr=""/>
          <p:cNvPicPr/>
          <p:nvPr/>
        </p:nvPicPr>
        <p:blipFill>
          <a:blip r:embed="rId7"/>
          <a:stretch/>
        </p:blipFill>
        <p:spPr>
          <a:xfrm>
            <a:off x="3142440" y="5878440"/>
            <a:ext cx="959760" cy="959760"/>
          </a:xfrm>
          <a:prstGeom prst="rect">
            <a:avLst/>
          </a:prstGeom>
          <a:ln>
            <a:noFill/>
          </a:ln>
        </p:spPr>
      </p:pic>
      <p:sp>
        <p:nvSpPr>
          <p:cNvPr id="94" name="CustomShape 5"/>
          <p:cNvSpPr/>
          <p:nvPr/>
        </p:nvSpPr>
        <p:spPr>
          <a:xfrm>
            <a:off x="2808000" y="6709680"/>
            <a:ext cx="1838520" cy="34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Ürünün Sunumu</a:t>
            </a:r>
            <a:endParaRPr b="0" lang="en-GB" sz="1800" spc="-1" strike="noStrike">
              <a:latin typeface="Arial"/>
            </a:endParaRPr>
          </a:p>
        </p:txBody>
      </p:sp>
      <p:pic>
        <p:nvPicPr>
          <p:cNvPr id="95" name="" descr=""/>
          <p:cNvPicPr/>
          <p:nvPr/>
        </p:nvPicPr>
        <p:blipFill>
          <a:blip r:embed="rId8"/>
          <a:stretch/>
        </p:blipFill>
        <p:spPr>
          <a:xfrm>
            <a:off x="6696000" y="4320000"/>
            <a:ext cx="959760" cy="959760"/>
          </a:xfrm>
          <a:prstGeom prst="rect">
            <a:avLst/>
          </a:prstGeom>
          <a:ln>
            <a:noFill/>
          </a:ln>
        </p:spPr>
      </p:pic>
      <p:sp>
        <p:nvSpPr>
          <p:cNvPr id="96" name="CustomShape 6"/>
          <p:cNvSpPr/>
          <p:nvPr/>
        </p:nvSpPr>
        <p:spPr>
          <a:xfrm>
            <a:off x="6264000" y="5197680"/>
            <a:ext cx="2193480" cy="34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Ürünün Kodlanması</a:t>
            </a:r>
            <a:endParaRPr b="0" lang="en-GB" sz="1800" spc="-1" strike="noStrike">
              <a:latin typeface="Arial"/>
            </a:endParaRPr>
          </a:p>
        </p:txBody>
      </p:sp>
      <p:pic>
        <p:nvPicPr>
          <p:cNvPr id="97" name="" descr=""/>
          <p:cNvPicPr/>
          <p:nvPr/>
        </p:nvPicPr>
        <p:blipFill>
          <a:blip r:embed="rId9"/>
          <a:stretch/>
        </p:blipFill>
        <p:spPr>
          <a:xfrm>
            <a:off x="3142440" y="3862440"/>
            <a:ext cx="959760" cy="959760"/>
          </a:xfrm>
          <a:prstGeom prst="rect">
            <a:avLst/>
          </a:prstGeom>
          <a:ln>
            <a:noFill/>
          </a:ln>
        </p:spPr>
      </p:pic>
      <p:sp>
        <p:nvSpPr>
          <p:cNvPr id="98" name="CustomShape 7"/>
          <p:cNvSpPr/>
          <p:nvPr/>
        </p:nvSpPr>
        <p:spPr>
          <a:xfrm>
            <a:off x="2595240" y="4680000"/>
            <a:ext cx="2298960" cy="71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Yeterlilik Seviyesinin </a:t>
            </a:r>
            <a:endParaRPr b="0" lang="en-GB" sz="1800" spc="-1" strike="noStrike">
              <a:latin typeface="Arial"/>
            </a:endParaRPr>
          </a:p>
          <a:p>
            <a:pPr>
              <a:lnSpc>
                <a:spcPct val="100000"/>
              </a:lnSpc>
            </a:pPr>
            <a:r>
              <a:rPr b="0" lang="en-GB" sz="1800" spc="-1" strike="noStrike">
                <a:solidFill>
                  <a:srgbClr val="000000"/>
                </a:solidFill>
                <a:latin typeface="Arial"/>
                <a:ea typeface="DejaVu Sans"/>
              </a:rPr>
              <a:t>Kararlaştırılması</a:t>
            </a:r>
            <a:endParaRPr b="0" lang="en-GB" sz="1800" spc="-1" strike="noStrike">
              <a:latin typeface="Arial"/>
            </a:endParaRPr>
          </a:p>
        </p:txBody>
      </p:sp>
      <p:pic>
        <p:nvPicPr>
          <p:cNvPr id="99" name="" descr=""/>
          <p:cNvPicPr/>
          <p:nvPr/>
        </p:nvPicPr>
        <p:blipFill>
          <a:blip r:embed="rId10"/>
          <a:stretch/>
        </p:blipFill>
        <p:spPr>
          <a:xfrm rot="19443600">
            <a:off x="762120" y="2228760"/>
            <a:ext cx="1134000" cy="269280"/>
          </a:xfrm>
          <a:prstGeom prst="rect">
            <a:avLst/>
          </a:prstGeom>
          <a:ln>
            <a:noFill/>
          </a:ln>
        </p:spPr>
      </p:pic>
      <p:pic>
        <p:nvPicPr>
          <p:cNvPr id="100" name="" descr=""/>
          <p:cNvPicPr/>
          <p:nvPr/>
        </p:nvPicPr>
        <p:blipFill>
          <a:blip r:embed="rId11"/>
          <a:stretch/>
        </p:blipFill>
        <p:spPr>
          <a:xfrm rot="21593400">
            <a:off x="4499640" y="1535760"/>
            <a:ext cx="1400040" cy="333000"/>
          </a:xfrm>
          <a:prstGeom prst="rect">
            <a:avLst/>
          </a:prstGeom>
          <a:ln>
            <a:noFill/>
          </a:ln>
        </p:spPr>
      </p:pic>
      <p:pic>
        <p:nvPicPr>
          <p:cNvPr id="101" name="" descr=""/>
          <p:cNvPicPr/>
          <p:nvPr/>
        </p:nvPicPr>
        <p:blipFill>
          <a:blip r:embed="rId12"/>
          <a:stretch/>
        </p:blipFill>
        <p:spPr>
          <a:xfrm rot="6805200">
            <a:off x="7070760" y="3827880"/>
            <a:ext cx="961560" cy="228240"/>
          </a:xfrm>
          <a:prstGeom prst="rect">
            <a:avLst/>
          </a:prstGeom>
          <a:ln>
            <a:noFill/>
          </a:ln>
        </p:spPr>
      </p:pic>
      <p:pic>
        <p:nvPicPr>
          <p:cNvPr id="102" name="" descr=""/>
          <p:cNvPicPr/>
          <p:nvPr/>
        </p:nvPicPr>
        <p:blipFill>
          <a:blip r:embed="rId13"/>
          <a:stretch/>
        </p:blipFill>
        <p:spPr>
          <a:xfrm rot="11081400">
            <a:off x="4973400" y="4569120"/>
            <a:ext cx="1423800" cy="339120"/>
          </a:xfrm>
          <a:prstGeom prst="rect">
            <a:avLst/>
          </a:prstGeom>
          <a:ln>
            <a:noFill/>
          </a:ln>
        </p:spPr>
      </p:pic>
      <p:pic>
        <p:nvPicPr>
          <p:cNvPr id="103" name="" descr=""/>
          <p:cNvPicPr/>
          <p:nvPr/>
        </p:nvPicPr>
        <p:blipFill>
          <a:blip r:embed="rId14"/>
          <a:stretch/>
        </p:blipFill>
        <p:spPr>
          <a:xfrm rot="1631400">
            <a:off x="957960" y="4068000"/>
            <a:ext cx="1535760" cy="467280"/>
          </a:xfrm>
          <a:prstGeom prst="rect">
            <a:avLst/>
          </a:prstGeom>
          <a:ln>
            <a:noFill/>
          </a:ln>
        </p:spPr>
      </p:pic>
      <p:pic>
        <p:nvPicPr>
          <p:cNvPr id="104" name="" descr=""/>
          <p:cNvPicPr/>
          <p:nvPr/>
        </p:nvPicPr>
        <p:blipFill>
          <a:blip r:embed="rId15"/>
          <a:stretch/>
        </p:blipFill>
        <p:spPr>
          <a:xfrm rot="5391600">
            <a:off x="3246480" y="5360400"/>
            <a:ext cx="677160" cy="401040"/>
          </a:xfrm>
          <a:prstGeom prst="rect">
            <a:avLst/>
          </a:prstGeom>
          <a:ln>
            <a:noFill/>
          </a:ln>
        </p:spPr>
      </p:pic>
      <p:pic>
        <p:nvPicPr>
          <p:cNvPr id="105" name="" descr=""/>
          <p:cNvPicPr/>
          <p:nvPr/>
        </p:nvPicPr>
        <p:blipFill>
          <a:blip r:embed="rId16"/>
          <a:stretch/>
        </p:blipFill>
        <p:spPr>
          <a:xfrm rot="1645200">
            <a:off x="1077480" y="4103280"/>
            <a:ext cx="937800" cy="223560"/>
          </a:xfrm>
          <a:prstGeom prst="rect">
            <a:avLst/>
          </a:prstGeom>
          <a:ln>
            <a:noFill/>
          </a:ln>
        </p:spPr>
      </p:pic>
      <p:pic>
        <p:nvPicPr>
          <p:cNvPr id="106" name="" descr=""/>
          <p:cNvPicPr/>
          <p:nvPr/>
        </p:nvPicPr>
        <p:blipFill>
          <a:blip r:embed="rId17"/>
          <a:stretch/>
        </p:blipFill>
        <p:spPr>
          <a:xfrm>
            <a:off x="3642840" y="2088000"/>
            <a:ext cx="1683360" cy="1746360"/>
          </a:xfrm>
          <a:prstGeom prst="rect">
            <a:avLst/>
          </a:prstGeom>
          <a:ln>
            <a:noFill/>
          </a:ln>
        </p:spPr>
      </p:pic>
      <p:pic>
        <p:nvPicPr>
          <p:cNvPr id="107" name="" descr=""/>
          <p:cNvPicPr/>
          <p:nvPr/>
        </p:nvPicPr>
        <p:blipFill>
          <a:blip r:embed="rId18"/>
          <a:stretch/>
        </p:blipFill>
        <p:spPr>
          <a:xfrm>
            <a:off x="3312000" y="5184000"/>
            <a:ext cx="290520" cy="290520"/>
          </a:xfrm>
          <a:prstGeom prst="rect">
            <a:avLst/>
          </a:prstGeom>
          <a:ln>
            <a:noFill/>
          </a:ln>
        </p:spPr>
      </p:pic>
      <p:pic>
        <p:nvPicPr>
          <p:cNvPr id="108" name="" descr=""/>
          <p:cNvPicPr/>
          <p:nvPr/>
        </p:nvPicPr>
        <p:blipFill>
          <a:blip r:embed="rId19"/>
          <a:stretch/>
        </p:blipFill>
        <p:spPr>
          <a:xfrm>
            <a:off x="2230200" y="4536000"/>
            <a:ext cx="286200" cy="286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144000"/>
            <a:ext cx="9069840" cy="1222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GB" sz="5860" spc="-1" strike="noStrike">
                <a:solidFill>
                  <a:srgbClr val="000000"/>
                </a:solidFill>
                <a:latin typeface="Arial"/>
                <a:ea typeface="DejaVu Sans"/>
              </a:rPr>
              <a:t>Y</a:t>
            </a:r>
            <a:r>
              <a:rPr b="0" lang="en-GB" sz="5860" spc="-1" strike="noStrike">
                <a:solidFill>
                  <a:srgbClr val="000000"/>
                </a:solidFill>
                <a:latin typeface="Arial"/>
                <a:ea typeface="DejaVu Sans"/>
              </a:rPr>
              <a:t>apılan Çalışmalar</a:t>
            </a:r>
            <a:endParaRPr b="0" lang="en-GB" sz="5860" spc="-1" strike="noStrike">
              <a:latin typeface="Arial"/>
            </a:endParaRPr>
          </a:p>
        </p:txBody>
      </p:sp>
      <p:sp>
        <p:nvSpPr>
          <p:cNvPr id="110" name="CustomShape 2"/>
          <p:cNvSpPr/>
          <p:nvPr/>
        </p:nvSpPr>
        <p:spPr>
          <a:xfrm>
            <a:off x="648000" y="1440000"/>
            <a:ext cx="9069840" cy="3670200"/>
          </a:xfrm>
          <a:prstGeom prst="rect">
            <a:avLst/>
          </a:prstGeom>
          <a:noFill/>
          <a:ln>
            <a:noFill/>
          </a:ln>
        </p:spPr>
        <p:style>
          <a:lnRef idx="0"/>
          <a:fillRef idx="0"/>
          <a:effectRef idx="0"/>
          <a:fontRef idx="minor"/>
        </p:style>
        <p:txBody>
          <a:bodyPr lIns="0" rIns="0" tIns="0" bIns="0">
            <a:normAutofit fontScale="97000"/>
          </a:bodyPr>
          <a:p>
            <a:pPr marL="432000" indent="-322200">
              <a:lnSpc>
                <a:spcPct val="100000"/>
              </a:lnSpc>
              <a:spcBef>
                <a:spcPts val="1888"/>
              </a:spcBef>
              <a:buClr>
                <a:srgbClr val="ffffff"/>
              </a:buClr>
              <a:buSzPct val="45000"/>
              <a:buFont typeface="Wingdings" charset="2"/>
              <a:buChar char=""/>
            </a:pPr>
            <a:r>
              <a:rPr b="0" lang="en-GB" sz="2200" spc="-1" strike="noStrike">
                <a:solidFill>
                  <a:srgbClr val="ffffff"/>
                </a:solidFill>
                <a:latin typeface="Arial"/>
                <a:ea typeface="DejaVu Sans"/>
              </a:rPr>
              <a:t> </a:t>
            </a:r>
            <a:r>
              <a:rPr b="0" lang="en-GB" sz="2200" spc="-1" strike="noStrike">
                <a:solidFill>
                  <a:srgbClr val="ffffff"/>
                </a:solidFill>
                <a:latin typeface="Arial"/>
                <a:ea typeface="DejaVu Sans"/>
              </a:rPr>
              <a:t>Maske tespiti için yapılan saha araştırmalarında, akademik çalışmalarda sıklıkla kullanılan yapay sinir ağlarının veriyi sınıflandırma ve lineer olmayan problemlerdeki yüksek başarısı görülmüştür. Yüz tespitinde ise sinir ağına verilen görüntünün ikili olarak, maskeli ya da maskesiz olup olmadığına karar verilmektedir.</a:t>
            </a:r>
            <a:endParaRPr b="0" lang="en-GB" sz="2200" spc="-1" strike="noStrike">
              <a:latin typeface="Arial"/>
            </a:endParaRPr>
          </a:p>
          <a:p>
            <a:pPr marL="432000" indent="-322200">
              <a:lnSpc>
                <a:spcPct val="100000"/>
              </a:lnSpc>
              <a:spcBef>
                <a:spcPts val="1888"/>
              </a:spcBef>
              <a:buClr>
                <a:srgbClr val="ffffff"/>
              </a:buClr>
              <a:buSzPct val="45000"/>
              <a:buFont typeface="Wingdings" charset="2"/>
              <a:buChar char=""/>
            </a:pPr>
            <a:r>
              <a:rPr b="0" lang="en-GB" sz="2200" spc="-1" strike="noStrike">
                <a:solidFill>
                  <a:srgbClr val="ffffff"/>
                </a:solidFill>
                <a:latin typeface="Arial"/>
                <a:ea typeface="DejaVu Sans"/>
              </a:rPr>
              <a:t> </a:t>
            </a:r>
            <a:r>
              <a:rPr b="0" lang="en-GB" sz="2200" spc="-1" strike="noStrike">
                <a:solidFill>
                  <a:srgbClr val="ffffff"/>
                </a:solidFill>
                <a:latin typeface="Arial"/>
                <a:ea typeface="DejaVu Sans"/>
              </a:rPr>
              <a:t>Yapay sinir ağları pytorch, tensorflow, onnx, sklearn vb. kütüphaneler yardımıyla oluşturulup, eğitilmiştir. Eğitilen ağlar CNN(Convolutional neural network) ler olup, RGB resimlerden sonuç çıkartırlar. Donanım olarak herhangi bir bilgisayarın CPU veya GPU sunda çalıştırılabilirler. Donanım kalitesi, yapılacak çalışmanın bütçesini, hızını ve başarımını, doğru orantılı olarak etkiler.</a:t>
            </a:r>
            <a:endParaRPr b="0" lang="en-GB" sz="2200" spc="-1" strike="noStrike">
              <a:latin typeface="Arial"/>
            </a:endParaRPr>
          </a:p>
        </p:txBody>
      </p:sp>
      <p:pic>
        <p:nvPicPr>
          <p:cNvPr id="111" name="" descr=""/>
          <p:cNvPicPr/>
          <p:nvPr/>
        </p:nvPicPr>
        <p:blipFill>
          <a:blip r:embed="rId1"/>
          <a:stretch/>
        </p:blipFill>
        <p:spPr>
          <a:xfrm>
            <a:off x="8784000" y="325440"/>
            <a:ext cx="824760" cy="8247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32000" y="648000"/>
            <a:ext cx="9574200" cy="1726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solidFill>
                  <a:srgbClr val="000000"/>
                </a:solidFill>
                <a:latin typeface="Arial"/>
                <a:ea typeface="DejaVu Sans"/>
              </a:rPr>
              <a:t>Kullanılabilecek Donanımlar</a:t>
            </a:r>
            <a:endParaRPr b="0" lang="en-GB" sz="4400" spc="-1" strike="noStrike">
              <a:latin typeface="Arial"/>
            </a:endParaRPr>
          </a:p>
        </p:txBody>
      </p:sp>
      <p:sp>
        <p:nvSpPr>
          <p:cNvPr id="113" name="CustomShape 2"/>
          <p:cNvSpPr/>
          <p:nvPr/>
        </p:nvSpPr>
        <p:spPr>
          <a:xfrm>
            <a:off x="504360" y="2232000"/>
            <a:ext cx="9069840" cy="367020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888"/>
              </a:spcBef>
              <a:buClr>
                <a:srgbClr val="ffffff"/>
              </a:buClr>
              <a:buSzPct val="45000"/>
              <a:buFont typeface="Wingdings" charset="2"/>
              <a:buChar char=""/>
            </a:pPr>
            <a:r>
              <a:rPr b="0" lang="en-GB" sz="2400" spc="-1" strike="noStrike">
                <a:solidFill>
                  <a:srgbClr val="ffffff"/>
                </a:solidFill>
                <a:latin typeface="Arial"/>
                <a:ea typeface="DejaVu Sans"/>
              </a:rPr>
              <a:t> </a:t>
            </a:r>
            <a:r>
              <a:rPr b="0" lang="en-GB" sz="2400" spc="-1" strike="noStrike">
                <a:solidFill>
                  <a:srgbClr val="ffffff"/>
                </a:solidFill>
                <a:latin typeface="Arial"/>
                <a:ea typeface="DejaVu Sans"/>
              </a:rPr>
              <a:t>Bu proje yüksek hesaplama gücü olan Cuda GPU lar ile herhangi bir bilgisayarda çalışabileceği gibi, daha küçük ve asgari seviyede kullanılabilecek bir geliştirme kartı kullanılması halinde fiyat/performans ürününe de dönüşebilir.</a:t>
            </a:r>
            <a:endParaRPr b="0" lang="en-GB" sz="2400" spc="-1" strike="noStrike">
              <a:latin typeface="Arial"/>
            </a:endParaRPr>
          </a:p>
          <a:p>
            <a:pPr marL="432000" indent="-322200">
              <a:lnSpc>
                <a:spcPct val="100000"/>
              </a:lnSpc>
              <a:spcBef>
                <a:spcPts val="1888"/>
              </a:spcBef>
              <a:buClr>
                <a:srgbClr val="ffffff"/>
              </a:buClr>
              <a:buSzPct val="45000"/>
              <a:buFont typeface="Wingdings" charset="2"/>
              <a:buChar char=""/>
            </a:pPr>
            <a:r>
              <a:rPr b="0" lang="en-GB" sz="2400" spc="-1" strike="noStrike">
                <a:solidFill>
                  <a:srgbClr val="ffffff"/>
                </a:solidFill>
                <a:latin typeface="Arial"/>
                <a:ea typeface="DejaVu Sans"/>
              </a:rPr>
              <a:t> </a:t>
            </a:r>
            <a:r>
              <a:rPr b="0" lang="en-GB" sz="2400" spc="-1" strike="noStrike">
                <a:solidFill>
                  <a:srgbClr val="ffffff"/>
                </a:solidFill>
                <a:latin typeface="Arial"/>
                <a:ea typeface="DejaVu Sans"/>
              </a:rPr>
              <a:t>Bunun için geliştirilen ürün Asus Thinkerboard, Nvidia Jetson,  Raspberry Pi 4, Latte gibi geliştirme kartları ile de kullanılabilir. Bu kartlar ile kullanılması halinde daha kompakt bir ürün olmasına karşılık performanstan ödün verecektir.</a:t>
            </a:r>
            <a:endParaRPr b="0" lang="en-GB" sz="2400" spc="-1" strike="noStrike">
              <a:latin typeface="Arial"/>
            </a:endParaRPr>
          </a:p>
          <a:p>
            <a:pPr marL="432000" indent="-322200">
              <a:lnSpc>
                <a:spcPct val="100000"/>
              </a:lnSpc>
              <a:spcBef>
                <a:spcPts val="1888"/>
              </a:spcBef>
              <a:buClr>
                <a:srgbClr val="ffffff"/>
              </a:buClr>
              <a:buSzPct val="45000"/>
              <a:buFont typeface="Wingdings" charset="2"/>
              <a:buChar char=""/>
            </a:pPr>
            <a:r>
              <a:rPr b="0" lang="en-GB" sz="2400" spc="-1" strike="noStrike">
                <a:solidFill>
                  <a:srgbClr val="ffffff"/>
                </a:solidFill>
                <a:latin typeface="Arial"/>
                <a:ea typeface="DejaVu Sans"/>
              </a:rPr>
              <a:t>  </a:t>
            </a:r>
            <a:endParaRPr b="0" lang="en-GB" sz="2400" spc="-1" strike="noStrike">
              <a:latin typeface="Arial"/>
            </a:endParaRPr>
          </a:p>
        </p:txBody>
      </p:sp>
      <p:pic>
        <p:nvPicPr>
          <p:cNvPr id="114" name="" descr=""/>
          <p:cNvPicPr/>
          <p:nvPr/>
        </p:nvPicPr>
        <p:blipFill>
          <a:blip r:embed="rId1"/>
          <a:stretch/>
        </p:blipFill>
        <p:spPr>
          <a:xfrm>
            <a:off x="8784000" y="360000"/>
            <a:ext cx="790200" cy="7902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360" y="0"/>
            <a:ext cx="9069840" cy="1726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3600" spc="-1" strike="noStrike">
                <a:solidFill>
                  <a:srgbClr val="000000"/>
                </a:solidFill>
                <a:latin typeface="Arial"/>
                <a:ea typeface="DejaVu Sans"/>
              </a:rPr>
              <a:t>Kodlanan Program Ve Yapay Sinir Ağı Modeli</a:t>
            </a:r>
            <a:endParaRPr b="0" lang="en-GB" sz="3600" spc="-1" strike="noStrike">
              <a:latin typeface="Arial"/>
            </a:endParaRPr>
          </a:p>
        </p:txBody>
      </p:sp>
      <p:sp>
        <p:nvSpPr>
          <p:cNvPr id="116" name="CustomShape 2"/>
          <p:cNvSpPr/>
          <p:nvPr/>
        </p:nvSpPr>
        <p:spPr>
          <a:xfrm>
            <a:off x="299520" y="1306440"/>
            <a:ext cx="9490680" cy="488376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ffffff"/>
              </a:buClr>
              <a:buFont typeface="Wingdings" charset="2"/>
              <a:buChar char=""/>
            </a:pPr>
            <a:r>
              <a:rPr b="0" lang="en-GB" sz="1400" spc="-1" strike="noStrike">
                <a:solidFill>
                  <a:srgbClr val="ffffff"/>
                </a:solidFill>
                <a:highlight>
                  <a:srgbClr val="000000"/>
                </a:highlight>
                <a:latin typeface="Arial"/>
                <a:ea typeface="DejaVu Sans"/>
              </a:rPr>
              <a:t>Kodlanan program python dilinde yazılmıştır.</a:t>
            </a:r>
            <a:endParaRPr b="0" lang="en-GB" sz="1400" spc="-1" strike="noStrike">
              <a:latin typeface="Arial"/>
            </a:endParaRPr>
          </a:p>
          <a:p>
            <a:pPr>
              <a:lnSpc>
                <a:spcPct val="100000"/>
              </a:lnSpc>
            </a:pPr>
            <a:endParaRPr b="0" lang="en-GB" sz="1400" spc="-1" strike="noStrike">
              <a:latin typeface="Arial"/>
            </a:endParaRPr>
          </a:p>
          <a:p>
            <a:pPr marL="216000" indent="-215280">
              <a:lnSpc>
                <a:spcPct val="100000"/>
              </a:lnSpc>
              <a:buClr>
                <a:srgbClr val="000000"/>
              </a:buClr>
              <a:buFont typeface="Wingdings" charset="2"/>
              <a:buChar char=""/>
            </a:pPr>
            <a:r>
              <a:rPr b="0" lang="en-GB" sz="1400" spc="-1" strike="noStrike">
                <a:solidFill>
                  <a:srgbClr val="000000"/>
                </a:solidFill>
                <a:highlight>
                  <a:srgbClr val="ffffff"/>
                </a:highlight>
                <a:latin typeface="Arial"/>
                <a:ea typeface="DejaVu Sans"/>
              </a:rPr>
              <a:t> </a:t>
            </a:r>
            <a:r>
              <a:rPr b="0" lang="en-GB" sz="1400" spc="-1" strike="noStrike">
                <a:solidFill>
                  <a:srgbClr val="000000"/>
                </a:solidFill>
                <a:highlight>
                  <a:srgbClr val="ffffff"/>
                </a:highlight>
                <a:latin typeface="Arial"/>
                <a:ea typeface="DejaVu Sans"/>
              </a:rPr>
              <a:t>Yazılan program, giriş olarak webcamden veya ayarlanan başka bir kaynaktan aldığı BGR 3 kanallı resmi </a:t>
            </a:r>
            <a:endParaRPr b="0" lang="en-GB" sz="1400" spc="-1" strike="noStrike">
              <a:latin typeface="Arial"/>
            </a:endParaRPr>
          </a:p>
          <a:p>
            <a:pPr marL="216000" indent="-215280">
              <a:lnSpc>
                <a:spcPct val="100000"/>
              </a:lnSpc>
              <a:buClr>
                <a:srgbClr val="000000"/>
              </a:buClr>
              <a:buFont typeface="Wingdings" charset="2"/>
              <a:buChar char=""/>
            </a:pPr>
            <a:r>
              <a:rPr b="0" lang="en-GB" sz="1400" spc="-1" strike="noStrike">
                <a:solidFill>
                  <a:srgbClr val="000000"/>
                </a:solidFill>
                <a:highlight>
                  <a:srgbClr val="ffffff"/>
                </a:highlight>
                <a:latin typeface="Arial"/>
                <a:ea typeface="DejaVu Sans"/>
              </a:rPr>
              <a:t>RGB ye dönüştürür.</a:t>
            </a:r>
            <a:endParaRPr b="0" lang="en-GB" sz="1400" spc="-1" strike="noStrike">
              <a:latin typeface="Arial"/>
            </a:endParaRPr>
          </a:p>
          <a:p>
            <a:pPr>
              <a:lnSpc>
                <a:spcPct val="100000"/>
              </a:lnSpc>
            </a:pPr>
            <a:endParaRPr b="0" lang="en-GB" sz="1400" spc="-1" strike="noStrike">
              <a:latin typeface="Arial"/>
            </a:endParaRPr>
          </a:p>
          <a:p>
            <a:pPr marL="216000" indent="-215280">
              <a:lnSpc>
                <a:spcPct val="100000"/>
              </a:lnSpc>
              <a:buClr>
                <a:srgbClr val="ffffff"/>
              </a:buClr>
              <a:buFont typeface="Wingdings" charset="2"/>
              <a:buChar char=""/>
            </a:pPr>
            <a:r>
              <a:rPr b="0" lang="en-GB" sz="1400" spc="-1" strike="noStrike">
                <a:solidFill>
                  <a:srgbClr val="ffffff"/>
                </a:solidFill>
                <a:highlight>
                  <a:srgbClr val="000000"/>
                </a:highlight>
                <a:latin typeface="Arial"/>
                <a:ea typeface="DejaVu Sans"/>
              </a:rPr>
              <a:t>RGB framedeki kişilerin belirlenmesi için “google mediapipe” yüz bulma kütüphanesi kullanılmıştır.</a:t>
            </a:r>
            <a:endParaRPr b="0" lang="en-GB" sz="1400" spc="-1" strike="noStrike">
              <a:latin typeface="Arial"/>
            </a:endParaRPr>
          </a:p>
          <a:p>
            <a:pPr>
              <a:lnSpc>
                <a:spcPct val="100000"/>
              </a:lnSpc>
            </a:pPr>
            <a:endParaRPr b="0" lang="en-GB" sz="1400" spc="-1" strike="noStrike">
              <a:latin typeface="Arial"/>
            </a:endParaRPr>
          </a:p>
          <a:p>
            <a:pPr marL="216000" indent="-215280">
              <a:lnSpc>
                <a:spcPct val="100000"/>
              </a:lnSpc>
              <a:buClr>
                <a:srgbClr val="000000"/>
              </a:buClr>
              <a:buFont typeface="Wingdings" charset="2"/>
              <a:buChar char=""/>
            </a:pPr>
            <a:r>
              <a:rPr b="0" lang="en-GB" sz="1400" spc="-1" strike="noStrike">
                <a:solidFill>
                  <a:srgbClr val="000000"/>
                </a:solidFill>
                <a:highlight>
                  <a:srgbClr val="ffffff"/>
                </a:highlight>
                <a:latin typeface="Arial"/>
                <a:ea typeface="DejaVu Sans"/>
              </a:rPr>
              <a:t> </a:t>
            </a:r>
            <a:r>
              <a:rPr b="0" lang="en-GB" sz="1400" spc="-1" strike="noStrike">
                <a:solidFill>
                  <a:srgbClr val="000000"/>
                </a:solidFill>
                <a:highlight>
                  <a:srgbClr val="ffffff"/>
                </a:highlight>
                <a:latin typeface="Arial"/>
                <a:ea typeface="DejaVu Sans"/>
              </a:rPr>
              <a:t>Mediapipe kendisine verilen framede BlazeFace adlı bir model ile yüzleri bulur ve yüzlerin sınırlarını(bboxes) çıkartır.</a:t>
            </a:r>
            <a:endParaRPr b="0" lang="en-GB" sz="1400" spc="-1" strike="noStrike">
              <a:latin typeface="Arial"/>
            </a:endParaRPr>
          </a:p>
          <a:p>
            <a:pPr>
              <a:lnSpc>
                <a:spcPct val="100000"/>
              </a:lnSpc>
            </a:pPr>
            <a:endParaRPr b="0" lang="en-GB" sz="1400" spc="-1" strike="noStrike">
              <a:latin typeface="Arial"/>
            </a:endParaRPr>
          </a:p>
          <a:p>
            <a:pPr marL="216000" indent="-215280">
              <a:lnSpc>
                <a:spcPct val="100000"/>
              </a:lnSpc>
              <a:buClr>
                <a:srgbClr val="ffffff"/>
              </a:buClr>
              <a:buFont typeface="Wingdings" charset="2"/>
              <a:buChar char=""/>
            </a:pPr>
            <a:r>
              <a:rPr b="0" lang="en-GB" sz="1400" spc="-1" strike="noStrike">
                <a:solidFill>
                  <a:srgbClr val="ffffff"/>
                </a:solidFill>
                <a:highlight>
                  <a:srgbClr val="000000"/>
                </a:highlight>
                <a:latin typeface="Arial"/>
                <a:ea typeface="DejaVu Sans"/>
              </a:rPr>
              <a:t> </a:t>
            </a:r>
            <a:r>
              <a:rPr b="0" lang="en-GB" sz="1400" spc="-1" strike="noStrike">
                <a:solidFill>
                  <a:srgbClr val="ffffff"/>
                </a:solidFill>
                <a:highlight>
                  <a:srgbClr val="000000"/>
                </a:highlight>
                <a:latin typeface="Arial"/>
                <a:ea typeface="DejaVu Sans"/>
              </a:rPr>
              <a:t>Bu sınırlar ile resimdeki her bir kişinin yüzü ayrı bir frame olarak çıkartılır. Kişi tanıma yapılmadığı için yüzler bulunma sıralarına göre sıralanır.</a:t>
            </a:r>
            <a:endParaRPr b="0" lang="en-GB" sz="1400" spc="-1" strike="noStrike">
              <a:latin typeface="Arial"/>
            </a:endParaRPr>
          </a:p>
          <a:p>
            <a:pPr>
              <a:lnSpc>
                <a:spcPct val="100000"/>
              </a:lnSpc>
            </a:pPr>
            <a:endParaRPr b="0" lang="en-GB" sz="1400" spc="-1" strike="noStrike">
              <a:latin typeface="Arial"/>
            </a:endParaRPr>
          </a:p>
          <a:p>
            <a:pPr marL="216000" indent="-215280">
              <a:lnSpc>
                <a:spcPct val="100000"/>
              </a:lnSpc>
              <a:buClr>
                <a:srgbClr val="000000"/>
              </a:buClr>
              <a:buFont typeface="Wingdings" charset="2"/>
              <a:buChar char=""/>
            </a:pPr>
            <a:r>
              <a:rPr b="0" lang="en-GB" sz="1400" spc="-1" strike="noStrike">
                <a:solidFill>
                  <a:srgbClr val="000000"/>
                </a:solidFill>
                <a:highlight>
                  <a:srgbClr val="ffffff"/>
                </a:highlight>
                <a:latin typeface="Arial"/>
                <a:ea typeface="DejaVu Sans"/>
              </a:rPr>
              <a:t>Çıkarılan yüz fotoğrafları sırasıyla, eğitilmiş maske tanıma modeline girer ve sonuç olarak iki farklı sayı elde ederiz.</a:t>
            </a:r>
            <a:endParaRPr b="0" lang="en-GB" sz="1400" spc="-1" strike="noStrike">
              <a:latin typeface="Arial"/>
            </a:endParaRPr>
          </a:p>
          <a:p>
            <a:pPr>
              <a:lnSpc>
                <a:spcPct val="100000"/>
              </a:lnSpc>
            </a:pPr>
            <a:endParaRPr b="0" lang="en-GB" sz="1400" spc="-1" strike="noStrike">
              <a:latin typeface="Arial"/>
            </a:endParaRPr>
          </a:p>
          <a:p>
            <a:pPr marL="216000" indent="-215280">
              <a:lnSpc>
                <a:spcPct val="100000"/>
              </a:lnSpc>
              <a:buClr>
                <a:srgbClr val="ffffff"/>
              </a:buClr>
              <a:buFont typeface="Wingdings" charset="2"/>
              <a:buChar char=""/>
            </a:pPr>
            <a:r>
              <a:rPr b="0" lang="en-GB" sz="1400" spc="-1" strike="noStrike">
                <a:solidFill>
                  <a:srgbClr val="ffffff"/>
                </a:solidFill>
                <a:highlight>
                  <a:srgbClr val="000000"/>
                </a:highlight>
                <a:latin typeface="Arial"/>
                <a:ea typeface="DejaVu Sans"/>
              </a:rPr>
              <a:t> </a:t>
            </a:r>
            <a:r>
              <a:rPr b="0" lang="en-GB" sz="1400" spc="-1" strike="noStrike">
                <a:solidFill>
                  <a:srgbClr val="ffffff"/>
                </a:solidFill>
                <a:highlight>
                  <a:srgbClr val="000000"/>
                </a:highlight>
                <a:latin typeface="Arial"/>
                <a:ea typeface="DejaVu Sans"/>
              </a:rPr>
              <a:t>Bu sayılar yapay sinir ağının çıkışı olup hangisi büyük ise; çıkış olarak: Maskeli, Maskesiz karar verme</a:t>
            </a:r>
            <a:endParaRPr b="0" lang="en-GB" sz="1400" spc="-1" strike="noStrike">
              <a:latin typeface="Arial"/>
            </a:endParaRPr>
          </a:p>
          <a:p>
            <a:pPr marL="216000" indent="-215280">
              <a:lnSpc>
                <a:spcPct val="100000"/>
              </a:lnSpc>
              <a:buClr>
                <a:srgbClr val="ffffff"/>
              </a:buClr>
              <a:buFont typeface="Wingdings" charset="2"/>
              <a:buChar char=""/>
            </a:pPr>
            <a:r>
              <a:rPr b="0" lang="en-GB" sz="1400" spc="-1" strike="noStrike">
                <a:solidFill>
                  <a:srgbClr val="ffffff"/>
                </a:solidFill>
                <a:highlight>
                  <a:srgbClr val="000000"/>
                </a:highlight>
                <a:latin typeface="Arial"/>
                <a:ea typeface="DejaVu Sans"/>
              </a:rPr>
              <a:t> </a:t>
            </a:r>
            <a:r>
              <a:rPr b="0" lang="en-GB" sz="1400" spc="-1" strike="noStrike">
                <a:solidFill>
                  <a:srgbClr val="ffffff"/>
                </a:solidFill>
                <a:highlight>
                  <a:srgbClr val="000000"/>
                </a:highlight>
                <a:latin typeface="Arial"/>
                <a:ea typeface="DejaVu Sans"/>
              </a:rPr>
              <a:t>mekanızmasına göre ikili sınıflandırma yapılacaktır. Örneğin Maskeli:60, Maskesiz:40 gibi bir çıktı aldığımızda</a:t>
            </a:r>
            <a:endParaRPr b="0" lang="en-GB" sz="1400" spc="-1" strike="noStrike">
              <a:latin typeface="Arial"/>
            </a:endParaRPr>
          </a:p>
          <a:p>
            <a:pPr marL="216000" indent="-215280">
              <a:lnSpc>
                <a:spcPct val="100000"/>
              </a:lnSpc>
              <a:buClr>
                <a:srgbClr val="ffffff"/>
              </a:buClr>
              <a:buFont typeface="Wingdings" charset="2"/>
              <a:buChar char=""/>
            </a:pPr>
            <a:r>
              <a:rPr b="0" lang="en-GB" sz="1400" spc="-1" strike="noStrike">
                <a:solidFill>
                  <a:srgbClr val="ffffff"/>
                </a:solidFill>
                <a:highlight>
                  <a:srgbClr val="000000"/>
                </a:highlight>
                <a:latin typeface="Arial"/>
                <a:ea typeface="DejaVu Sans"/>
              </a:rPr>
              <a:t>60 &gt; 40 olduğundan , sonuç olarak “Modele verilen resimdeki kişi maskelidir.” kararına varılmaktadır.</a:t>
            </a:r>
            <a:endParaRPr b="0" lang="en-GB" sz="1400" spc="-1" strike="noStrike">
              <a:latin typeface="Arial"/>
            </a:endParaRPr>
          </a:p>
          <a:p>
            <a:pPr>
              <a:lnSpc>
                <a:spcPct val="100000"/>
              </a:lnSpc>
            </a:pPr>
            <a:endParaRPr b="0" lang="en-GB" sz="1400" spc="-1" strike="noStrike">
              <a:latin typeface="Arial"/>
            </a:endParaRPr>
          </a:p>
          <a:p>
            <a:pPr marL="216000" indent="-215280">
              <a:lnSpc>
                <a:spcPct val="100000"/>
              </a:lnSpc>
              <a:buClr>
                <a:srgbClr val="000000"/>
              </a:buClr>
              <a:buFont typeface="Wingdings" charset="2"/>
              <a:buChar char=""/>
            </a:pPr>
            <a:r>
              <a:rPr b="0" lang="en-GB" sz="1400" spc="-1" strike="noStrike">
                <a:solidFill>
                  <a:srgbClr val="000000"/>
                </a:solidFill>
                <a:highlight>
                  <a:srgbClr val="ffffff"/>
                </a:highlight>
                <a:latin typeface="Arial"/>
                <a:ea typeface="DejaVu Sans"/>
              </a:rPr>
              <a:t> </a:t>
            </a:r>
            <a:r>
              <a:rPr b="0" lang="en-GB" sz="1400" spc="-1" strike="noStrike">
                <a:solidFill>
                  <a:srgbClr val="000000"/>
                </a:solidFill>
                <a:highlight>
                  <a:srgbClr val="ffffff"/>
                </a:highlight>
                <a:latin typeface="Arial"/>
                <a:ea typeface="DejaVu Sans"/>
              </a:rPr>
              <a:t>Bu kararın iyileştirilmesi için, 53&gt;49 gibi olasılıklar için, loglama kısmı ayrıca çalışılmalıdır ve bu loglama esnasında eğer birden fazla frame alınıp oylama yapılarak karar veriliyorsa, burada ayrıca id switching olmaması için çalışılması gerekmektedir.</a:t>
            </a:r>
            <a:endParaRPr b="0" lang="en-GB" sz="1400" spc="-1" strike="noStrike">
              <a:latin typeface="Arial"/>
            </a:endParaRPr>
          </a:p>
          <a:p>
            <a:pPr>
              <a:lnSpc>
                <a:spcPct val="100000"/>
              </a:lnSpc>
            </a:pPr>
            <a:endParaRPr b="0" lang="en-GB" sz="1400" spc="-1" strike="noStrike">
              <a:latin typeface="Arial"/>
            </a:endParaRPr>
          </a:p>
          <a:p>
            <a:pPr marL="216000" indent="-215280">
              <a:lnSpc>
                <a:spcPct val="100000"/>
              </a:lnSpc>
              <a:buClr>
                <a:srgbClr val="ffffff"/>
              </a:buClr>
              <a:buFont typeface="Wingdings" charset="2"/>
              <a:buChar char=""/>
            </a:pPr>
            <a:r>
              <a:rPr b="0" lang="en-GB" sz="1400" spc="-1" strike="noStrike">
                <a:solidFill>
                  <a:srgbClr val="ffffff"/>
                </a:solidFill>
                <a:highlight>
                  <a:srgbClr val="000000"/>
                </a:highlight>
                <a:latin typeface="Arial"/>
                <a:ea typeface="DejaVu Sans"/>
              </a:rPr>
              <a:t> </a:t>
            </a:r>
            <a:r>
              <a:rPr b="0" lang="en-GB" sz="1400" spc="-1" strike="noStrike">
                <a:solidFill>
                  <a:srgbClr val="ffffff"/>
                </a:solidFill>
                <a:highlight>
                  <a:srgbClr val="000000"/>
                </a:highlight>
                <a:latin typeface="Arial"/>
                <a:ea typeface="DejaVu Sans"/>
              </a:rPr>
              <a:t>Bahsedildiği üzere id switchingi önlemek için yapılan </a:t>
            </a:r>
            <a:r>
              <a:rPr b="1" lang="en-GB" sz="1400" spc="-1" strike="noStrike">
                <a:solidFill>
                  <a:srgbClr val="ffffff"/>
                </a:solidFill>
                <a:highlight>
                  <a:srgbClr val="000000"/>
                </a:highlight>
                <a:latin typeface="Arial"/>
                <a:ea typeface="DejaVu Sans"/>
              </a:rPr>
              <a:t>deepsort</a:t>
            </a:r>
            <a:r>
              <a:rPr b="0" lang="en-GB" sz="1400" spc="-1" strike="noStrike">
                <a:solidFill>
                  <a:srgbClr val="ffffff"/>
                </a:solidFill>
                <a:highlight>
                  <a:srgbClr val="000000"/>
                </a:highlight>
                <a:latin typeface="Arial"/>
                <a:ea typeface="DejaVu Sans"/>
              </a:rPr>
              <a:t> vb. object tracking(nesne takibi) model-algoritmaları, sisteme ayrı bir yük olduğu için daha gelişmiş sistemlerde çalışılması gerekmektedir.</a:t>
            </a:r>
            <a:endParaRPr b="0" lang="en-GB" sz="1400" spc="-1" strike="noStrike">
              <a:latin typeface="Arial"/>
            </a:endParaRPr>
          </a:p>
        </p:txBody>
      </p:sp>
      <p:pic>
        <p:nvPicPr>
          <p:cNvPr id="117" name="" descr=""/>
          <p:cNvPicPr/>
          <p:nvPr/>
        </p:nvPicPr>
        <p:blipFill>
          <a:blip r:embed="rId1"/>
          <a:stretch/>
        </p:blipFill>
        <p:spPr>
          <a:xfrm>
            <a:off x="8856000" y="411120"/>
            <a:ext cx="718200" cy="6670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117240" y="216000"/>
            <a:ext cx="3937680" cy="77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4800" spc="-1" strike="noStrike">
                <a:solidFill>
                  <a:srgbClr val="000000"/>
                </a:solidFill>
                <a:latin typeface="Arial"/>
                <a:ea typeface="DejaVu Sans"/>
              </a:rPr>
              <a:t>Kodun İşleyişi</a:t>
            </a:r>
            <a:endParaRPr b="0" lang="en-GB" sz="4800" spc="-1" strike="noStrike">
              <a:latin typeface="Arial"/>
            </a:endParaRPr>
          </a:p>
        </p:txBody>
      </p:sp>
      <p:sp>
        <p:nvSpPr>
          <p:cNvPr id="119" name="CustomShape 2"/>
          <p:cNvSpPr/>
          <p:nvPr/>
        </p:nvSpPr>
        <p:spPr>
          <a:xfrm>
            <a:off x="1224000" y="1309680"/>
            <a:ext cx="7993800" cy="358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Program kendisine gelen görüntüleri işleyeceği için herhangi bir görüntü kaynağına ihtiyaç vardır. Kodlar yazılırken, hızlı şekilde test yapmak için, laptop webcami kullanılmıştır. İlgili kaynaktan görüntüler alınır ve tutulur.</a:t>
            </a:r>
            <a:endParaRPr b="0" lang="en-GB" sz="1800" spc="-1" strike="noStrike">
              <a:latin typeface="Arial"/>
            </a:endParaRPr>
          </a:p>
          <a:p>
            <a:pPr>
              <a:lnSpc>
                <a:spcPct val="100000"/>
              </a:lnSpc>
            </a:pPr>
            <a:r>
              <a:rPr b="0" lang="en-GB" sz="1800" spc="-1" strike="noStrike">
                <a:solidFill>
                  <a:srgbClr val="000000"/>
                </a:solidFill>
                <a:latin typeface="Arial"/>
                <a:ea typeface="DejaVu Sans"/>
              </a:rPr>
              <a:t>Ayrıca programın daha iyi sonuç vermesi için kamera çözünürlüğü 640 x 480 in katları olmalıdır.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Aşağıda yapılan kamera ayarları açık şekilde okunabilmektedir.</a:t>
            </a:r>
            <a:endParaRPr b="0" lang="en-GB" sz="1800" spc="-1" strike="noStrike">
              <a:latin typeface="Arial"/>
            </a:endParaRPr>
          </a:p>
        </p:txBody>
      </p:sp>
      <p:pic>
        <p:nvPicPr>
          <p:cNvPr id="120" name="" descr=""/>
          <p:cNvPicPr/>
          <p:nvPr/>
        </p:nvPicPr>
        <p:blipFill>
          <a:blip r:embed="rId1"/>
          <a:stretch/>
        </p:blipFill>
        <p:spPr>
          <a:xfrm>
            <a:off x="1256400" y="3349080"/>
            <a:ext cx="7085160" cy="2770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182960" y="734400"/>
            <a:ext cx="8463960" cy="4696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 </a:t>
            </a:r>
            <a:endParaRPr b="0" lang="en-GB" sz="1800" spc="-1" strike="noStrike">
              <a:latin typeface="Arial"/>
            </a:endParaRPr>
          </a:p>
          <a:p>
            <a:pPr>
              <a:lnSpc>
                <a:spcPct val="100000"/>
              </a:lnSpc>
            </a:pPr>
            <a:r>
              <a:rPr b="0" lang="en-GB" sz="1800" spc="-1" strike="noStrike">
                <a:solidFill>
                  <a:srgbClr val="000000"/>
                </a:solidFill>
                <a:latin typeface="Arial"/>
                <a:ea typeface="Noto Sans CJK SC"/>
              </a:rPr>
              <a:t> </a:t>
            </a:r>
            <a:r>
              <a:rPr b="0" lang="en-GB" sz="1800" spc="-1" strike="noStrike">
                <a:solidFill>
                  <a:srgbClr val="000000"/>
                </a:solidFill>
                <a:latin typeface="Arial"/>
                <a:ea typeface="Noto Sans CJK SC"/>
              </a:rPr>
              <a:t>Kaynaktan alınan dijital resim, aslında bir matristir. RGB veya BGR renk uzayında </a:t>
            </a:r>
            <a:r>
              <a:rPr b="1" lang="en-GB" sz="1800" spc="-1" strike="noStrike">
                <a:solidFill>
                  <a:srgbClr val="000000"/>
                </a:solidFill>
                <a:latin typeface="Arial"/>
                <a:ea typeface="Noto Sans CJK SC"/>
              </a:rPr>
              <a:t>0-255</a:t>
            </a:r>
            <a:r>
              <a:rPr b="0" lang="en-GB" sz="1800" spc="-1" strike="noStrike">
                <a:solidFill>
                  <a:srgbClr val="000000"/>
                </a:solidFill>
                <a:latin typeface="Arial"/>
                <a:ea typeface="Noto Sans CJK SC"/>
              </a:rPr>
              <a:t> arası değerler alan 3 kanallı bir yapıdadır. Ve testte kullandığımız görüntüler </a:t>
            </a:r>
            <a:r>
              <a:rPr b="1" lang="en-GB" sz="1800" spc="-1" strike="noStrike">
                <a:solidFill>
                  <a:srgbClr val="000000"/>
                </a:solidFill>
                <a:latin typeface="Arial"/>
                <a:ea typeface="Noto Sans CJK SC"/>
              </a:rPr>
              <a:t>1280x720x3</a:t>
            </a:r>
            <a:r>
              <a:rPr b="0" lang="en-GB" sz="1800" spc="-1" strike="noStrike">
                <a:solidFill>
                  <a:srgbClr val="000000"/>
                </a:solidFill>
                <a:latin typeface="Arial"/>
                <a:ea typeface="Noto Sans CJK SC"/>
              </a:rPr>
              <a:t> boyutunda bir matristir. Bu matrislerin eğitilmiş yapay sinir ağına, doğru şekilde girmesi için, ön işlem olarak yapay sinir ağı eğitilirken verilen eğitim görsellerine yapılan işlemlerin aynısının yapılması gerekir. Eğitimde kullanılan veri setinin standart sapması ve ortalama değerleri referans alınarak, 3 kanal için </a:t>
            </a:r>
            <a:r>
              <a:rPr b="1" lang="en-GB" sz="1800" spc="-1" strike="noStrike">
                <a:solidFill>
                  <a:srgbClr val="000000"/>
                </a:solidFill>
                <a:latin typeface="Arial"/>
                <a:ea typeface="Noto Sans CJK SC"/>
              </a:rPr>
              <a:t>[0.485, 0.456, 0.406]</a:t>
            </a:r>
            <a:r>
              <a:rPr b="0" lang="en-GB" sz="1800" spc="-1" strike="noStrike">
                <a:solidFill>
                  <a:srgbClr val="000000"/>
                </a:solidFill>
                <a:latin typeface="Arial"/>
                <a:ea typeface="Noto Sans CJK SC"/>
              </a:rPr>
              <a:t> değerlerine göre ortalama ve</a:t>
            </a:r>
            <a:endParaRPr b="0" lang="en-GB" sz="1800" spc="-1" strike="noStrike">
              <a:latin typeface="Arial"/>
            </a:endParaRPr>
          </a:p>
          <a:p>
            <a:pPr>
              <a:lnSpc>
                <a:spcPct val="100000"/>
              </a:lnSpc>
            </a:pPr>
            <a:r>
              <a:rPr b="0" lang="en-GB" sz="1800" spc="-1" strike="noStrike">
                <a:solidFill>
                  <a:srgbClr val="000000"/>
                </a:solidFill>
                <a:latin typeface="Arial"/>
                <a:ea typeface="Noto Sans CJK SC"/>
              </a:rPr>
              <a:t> </a:t>
            </a:r>
            <a:r>
              <a:rPr b="1" lang="en-GB" sz="1800" spc="-1" strike="noStrike">
                <a:solidFill>
                  <a:srgbClr val="000000"/>
                </a:solidFill>
                <a:latin typeface="Arial"/>
                <a:ea typeface="Noto Sans CJK SC"/>
              </a:rPr>
              <a:t>[0.229, 0.224, 0.225]</a:t>
            </a:r>
            <a:r>
              <a:rPr b="0" lang="en-GB" sz="1800" spc="-1" strike="noStrike">
                <a:solidFill>
                  <a:srgbClr val="000000"/>
                </a:solidFill>
                <a:latin typeface="Arial"/>
                <a:ea typeface="Noto Sans CJK SC"/>
              </a:rPr>
              <a:t> standart sapmaya değerlerine göre normalizasyon uygulanmıştır. Aynı zamanda giriş resmi </a:t>
            </a:r>
            <a:r>
              <a:rPr b="0" lang="en-GB" sz="1800" spc="-1" strike="noStrike">
                <a:solidFill>
                  <a:srgbClr val="ffffff"/>
                </a:solidFill>
                <a:latin typeface="Arial"/>
                <a:ea typeface="DejaVu Sans"/>
              </a:rPr>
              <a:t>224</a:t>
            </a:r>
            <a:r>
              <a:rPr b="0" lang="en-GB" sz="1800" spc="-1" strike="noStrike">
                <a:solidFill>
                  <a:srgbClr val="000000"/>
                </a:solidFill>
                <a:latin typeface="Arial"/>
                <a:ea typeface="DejaVu Sans"/>
              </a:rPr>
              <a:t>x</a:t>
            </a:r>
            <a:r>
              <a:rPr b="0" lang="en-GB" sz="1800" spc="-1" strike="noStrike">
                <a:solidFill>
                  <a:srgbClr val="ffffff"/>
                </a:solidFill>
                <a:latin typeface="Arial"/>
                <a:ea typeface="DejaVu Sans"/>
              </a:rPr>
              <a:t>224</a:t>
            </a:r>
            <a:r>
              <a:rPr b="0" lang="en-GB" sz="1800" spc="-1" strike="noStrike">
                <a:solidFill>
                  <a:srgbClr val="000000"/>
                </a:solidFill>
                <a:latin typeface="Arial"/>
                <a:ea typeface="DejaVu Sans"/>
              </a:rPr>
              <a:t>x</a:t>
            </a:r>
            <a:r>
              <a:rPr b="0" lang="en-GB" sz="1800" spc="-1" strike="noStrike">
                <a:solidFill>
                  <a:srgbClr val="ffffff"/>
                </a:solidFill>
                <a:latin typeface="Arial"/>
                <a:ea typeface="DejaVu Sans"/>
              </a:rPr>
              <a:t>3</a:t>
            </a:r>
            <a:r>
              <a:rPr b="0" lang="en-GB" sz="1800" spc="-1" strike="noStrike">
                <a:solidFill>
                  <a:srgbClr val="000000"/>
                </a:solidFill>
                <a:latin typeface="Arial"/>
                <a:ea typeface="DejaVu Sans"/>
              </a:rPr>
              <a:t> şeklinde yeniden boyutlandırılmıştır. Model ONNX formatına çevrilirse birden fazla resmi paralel olarak işleyebileceğinden görseldeki “input_1”, </a:t>
            </a:r>
            <a:r>
              <a:rPr b="0" lang="en-GB" sz="1800" spc="-1" strike="noStrike">
                <a:solidFill>
                  <a:srgbClr val="c9211e"/>
                </a:solidFill>
                <a:latin typeface="Arial"/>
                <a:ea typeface="DejaVu Sans"/>
              </a:rPr>
              <a:t>?</a:t>
            </a:r>
            <a:r>
              <a:rPr b="0" lang="en-GB" sz="1800" spc="-1" strike="noStrike">
                <a:solidFill>
                  <a:srgbClr val="000000"/>
                </a:solidFill>
                <a:latin typeface="Arial"/>
                <a:ea typeface="DejaVu Sans"/>
              </a:rPr>
              <a:t>x</a:t>
            </a:r>
            <a:r>
              <a:rPr b="0" lang="en-GB" sz="1800" spc="-1" strike="noStrike">
                <a:solidFill>
                  <a:srgbClr val="ffffff"/>
                </a:solidFill>
                <a:latin typeface="Arial"/>
                <a:ea typeface="DejaVu Sans"/>
              </a:rPr>
              <a:t>224</a:t>
            </a:r>
            <a:r>
              <a:rPr b="0" lang="en-GB" sz="1800" spc="-1" strike="noStrike">
                <a:solidFill>
                  <a:srgbClr val="000000"/>
                </a:solidFill>
                <a:latin typeface="Arial"/>
                <a:ea typeface="DejaVu Sans"/>
              </a:rPr>
              <a:t>x</a:t>
            </a:r>
            <a:r>
              <a:rPr b="0" lang="en-GB" sz="1800" spc="-1" strike="noStrike">
                <a:solidFill>
                  <a:srgbClr val="ffffff"/>
                </a:solidFill>
                <a:latin typeface="Arial"/>
                <a:ea typeface="DejaVu Sans"/>
              </a:rPr>
              <a:t>224</a:t>
            </a:r>
            <a:r>
              <a:rPr b="0" lang="en-GB" sz="1800" spc="-1" strike="noStrike">
                <a:solidFill>
                  <a:srgbClr val="000000"/>
                </a:solidFill>
                <a:latin typeface="Arial"/>
                <a:ea typeface="DejaVu Sans"/>
              </a:rPr>
              <a:t>x</a:t>
            </a:r>
            <a:r>
              <a:rPr b="0" lang="en-GB" sz="1800" spc="-1" strike="noStrike">
                <a:solidFill>
                  <a:srgbClr val="ffffff"/>
                </a:solidFill>
                <a:latin typeface="Arial"/>
                <a:ea typeface="DejaVu Sans"/>
              </a:rPr>
              <a:t>3</a:t>
            </a:r>
            <a:r>
              <a:rPr b="0" lang="en-GB" sz="1800" spc="-1" strike="noStrike">
                <a:solidFill>
                  <a:srgbClr val="000000"/>
                </a:solidFill>
                <a:latin typeface="Arial"/>
                <a:ea typeface="DejaVu Sans"/>
              </a:rPr>
              <a:t> şeklinde belirtilmiştir.</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122" name="" descr=""/>
          <p:cNvPicPr/>
          <p:nvPr/>
        </p:nvPicPr>
        <p:blipFill>
          <a:blip r:embed="rId1"/>
          <a:stretch/>
        </p:blipFill>
        <p:spPr>
          <a:xfrm>
            <a:off x="0" y="360"/>
            <a:ext cx="1197000" cy="7558200"/>
          </a:xfrm>
          <a:prstGeom prst="rect">
            <a:avLst/>
          </a:prstGeom>
          <a:ln>
            <a:noFill/>
          </a:ln>
        </p:spPr>
      </p:pic>
      <p:pic>
        <p:nvPicPr>
          <p:cNvPr id="123" name="" descr=""/>
          <p:cNvPicPr/>
          <p:nvPr/>
        </p:nvPicPr>
        <p:blipFill>
          <a:blip r:embed="rId2"/>
          <a:stretch/>
        </p:blipFill>
        <p:spPr>
          <a:xfrm rot="1200">
            <a:off x="1326240" y="4393440"/>
            <a:ext cx="8607960" cy="951480"/>
          </a:xfrm>
          <a:prstGeom prst="rect">
            <a:avLst/>
          </a:prstGeom>
          <a:ln>
            <a:noFill/>
          </a:ln>
        </p:spPr>
      </p:pic>
      <p:sp>
        <p:nvSpPr>
          <p:cNvPr id="124" name="CustomShape 2"/>
          <p:cNvSpPr/>
          <p:nvPr/>
        </p:nvSpPr>
        <p:spPr>
          <a:xfrm>
            <a:off x="1440000" y="504000"/>
            <a:ext cx="295812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800" spc="-1" strike="noStrike">
                <a:solidFill>
                  <a:srgbClr val="000000"/>
                </a:solidFill>
                <a:latin typeface="Arial"/>
                <a:ea typeface="DejaVu Sans"/>
              </a:rPr>
              <a:t>Preprocessing: (Ön İşleme)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2022-01-19T16:29:01Z</dcterms:created>
  <dc:creator/>
  <dc:description/>
  <dc:language>en-GB</dc:language>
  <cp:lastModifiedBy/>
  <dcterms:modified xsi:type="dcterms:W3CDTF">2022-02-08T15:22:22Z</dcterms:modified>
  <cp:revision>124</cp:revision>
  <dc:subject/>
  <dc:title>Forestbird</dc:title>
</cp:coreProperties>
</file>