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5240000" cy="8572500"/>
  <p:notesSz cx="8572500" cy="15240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1" d="100"/>
          <a:sy n="91" d="100"/>
        </p:scale>
        <p:origin x="4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39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0.jpeg"/><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2.jpeg"/><Relationship Id="rId4" Type="http://schemas.openxmlformats.org/officeDocument/2006/relationships/image" Target="../media/image31.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3.jpeg"/><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5.jpeg"/><Relationship Id="rId4" Type="http://schemas.openxmlformats.org/officeDocument/2006/relationships/image" Target="../media/image44.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sv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50.jpeg"/><Relationship Id="rId4" Type="http://schemas.openxmlformats.org/officeDocument/2006/relationships/image" Target="../media/image49.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sv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55.jpeg"/><Relationship Id="rId4" Type="http://schemas.openxmlformats.org/officeDocument/2006/relationships/image" Target="../media/image54.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57.jpeg"/><Relationship Id="rId4" Type="http://schemas.openxmlformats.org/officeDocument/2006/relationships/image" Target="../media/image56.sv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8.sv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2.jpeg"/><Relationship Id="rId4" Type="http://schemas.openxmlformats.org/officeDocument/2006/relationships/image" Target="../media/image61.sv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5.jpeg"/><Relationship Id="rId5" Type="http://schemas.openxmlformats.org/officeDocument/2006/relationships/image" Target="../media/image64.jpeg"/><Relationship Id="rId4" Type="http://schemas.openxmlformats.org/officeDocument/2006/relationships/image" Target="../media/image63.sv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67.jpeg"/><Relationship Id="rId4" Type="http://schemas.openxmlformats.org/officeDocument/2006/relationships/image" Target="../media/image6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70.jpeg"/><Relationship Id="rId5" Type="http://schemas.openxmlformats.org/officeDocument/2006/relationships/image" Target="../media/image69.jpeg"/><Relationship Id="rId4" Type="http://schemas.openxmlformats.org/officeDocument/2006/relationships/image" Target="../media/image68.sv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72.jpeg"/><Relationship Id="rId4" Type="http://schemas.openxmlformats.org/officeDocument/2006/relationships/image" Target="../media/image71.sv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jpeg"/><Relationship Id="rId4" Type="http://schemas.openxmlformats.org/officeDocument/2006/relationships/image" Target="../media/image73.sv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77.jpeg"/><Relationship Id="rId4" Type="http://schemas.openxmlformats.org/officeDocument/2006/relationships/image" Target="../media/image76.sv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79.jpeg"/><Relationship Id="rId4" Type="http://schemas.openxmlformats.org/officeDocument/2006/relationships/image" Target="../media/image78.sv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80.sv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81.svg"/></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9.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5240000" cy="3333750"/>
          </a:xfrm>
          <a:prstGeom prst="rect">
            <a:avLst/>
          </a:prstGeom>
        </p:spPr>
      </p:pic>
      <p:pic>
        <p:nvPicPr>
          <p:cNvPr id="3" name="Image 1" descr="preencoded.png"/>
          <p:cNvPicPr>
            <a:picLocks noChangeAspect="1"/>
          </p:cNvPicPr>
          <p:nvPr/>
        </p:nvPicPr>
        <p:blipFill>
          <a:blip r:embed="rId4"/>
          <a:srcRect/>
          <a:stretch/>
        </p:blipFill>
        <p:spPr>
          <a:xfrm>
            <a:off x="9029700" y="228600"/>
            <a:ext cx="5048250" cy="1133475"/>
          </a:xfrm>
          <a:prstGeom prst="rect">
            <a:avLst/>
          </a:prstGeom>
        </p:spPr>
      </p:pic>
      <p:pic>
        <p:nvPicPr>
          <p:cNvPr id="4" name="Image 2" descr="preencoded.png"/>
          <p:cNvPicPr>
            <a:picLocks noChangeAspect="1"/>
          </p:cNvPicPr>
          <p:nvPr/>
        </p:nvPicPr>
        <p:blipFill>
          <a:blip r:embed="rId5"/>
          <a:srcRect/>
          <a:stretch/>
        </p:blipFill>
        <p:spPr>
          <a:xfrm>
            <a:off x="704850" y="6667500"/>
            <a:ext cx="695325" cy="695325"/>
          </a:xfrm>
          <a:prstGeom prst="rect">
            <a:avLst/>
          </a:prstGeom>
        </p:spPr>
      </p:pic>
      <p:sp>
        <p:nvSpPr>
          <p:cNvPr id="5" name="Text 0"/>
          <p:cNvSpPr/>
          <p:nvPr/>
        </p:nvSpPr>
        <p:spPr>
          <a:xfrm>
            <a:off x="685799" y="5886450"/>
            <a:ext cx="7144407" cy="590550"/>
          </a:xfrm>
          <a:prstGeom prst="rect">
            <a:avLst/>
          </a:prstGeom>
          <a:noFill/>
          <a:ln/>
        </p:spPr>
        <p:txBody>
          <a:bodyPr wrap="square" lIns="0" tIns="0" rIns="0" bIns="0" rtlCol="0" anchor="t"/>
          <a:lstStyle/>
          <a:p>
            <a:pPr marL="0" indent="0" algn="l">
              <a:lnSpc>
                <a:spcPts val="4650"/>
              </a:lnSpc>
              <a:buNone/>
            </a:pPr>
            <a:r>
              <a:rPr lang="en-US" sz="3900" dirty="0">
                <a:solidFill>
                  <a:srgbClr val="64615F"/>
                </a:solidFill>
                <a:latin typeface="Lato Regular" pitchFamily="34" charset="0"/>
                <a:ea typeface="Lato Regular" pitchFamily="34" charset="-122"/>
                <a:cs typeface="Lato Regular" pitchFamily="34" charset="-120"/>
              </a:rPr>
              <a:t>Naufal Aldy Pradana</a:t>
            </a:r>
            <a:endParaRPr lang="en-US" sz="3900" dirty="0"/>
          </a:p>
        </p:txBody>
      </p:sp>
      <p:sp>
        <p:nvSpPr>
          <p:cNvPr id="6" name="Text 1"/>
          <p:cNvSpPr/>
          <p:nvPr/>
        </p:nvSpPr>
        <p:spPr>
          <a:xfrm>
            <a:off x="685800" y="3876675"/>
            <a:ext cx="11125200" cy="1466850"/>
          </a:xfrm>
          <a:prstGeom prst="rect">
            <a:avLst/>
          </a:prstGeom>
          <a:noFill/>
          <a:ln/>
        </p:spPr>
        <p:txBody>
          <a:bodyPr wrap="square" lIns="0" tIns="0" rIns="0" bIns="0" rtlCol="0" anchor="t"/>
          <a:lstStyle/>
          <a:p>
            <a:pPr marL="0" indent="0" algn="l">
              <a:lnSpc>
                <a:spcPts val="5775"/>
              </a:lnSpc>
              <a:buNone/>
            </a:pPr>
            <a:r>
              <a:rPr lang="en-US" sz="4800" b="1" dirty="0">
                <a:solidFill>
                  <a:srgbClr val="64615F"/>
                </a:solidFill>
                <a:latin typeface="Lato Bold" pitchFamily="34" charset="0"/>
                <a:ea typeface="Lato Bold" pitchFamily="34" charset="-122"/>
                <a:cs typeface="Lato Bold" pitchFamily="34" charset="-120"/>
              </a:rPr>
              <a:t>Minimizing Business Loss: An Analysis of 
Credit Card Service Churn</a:t>
            </a:r>
            <a:endParaRPr lang="en-US" sz="4800" dirty="0"/>
          </a:p>
        </p:txBody>
      </p:sp>
      <p:sp>
        <p:nvSpPr>
          <p:cNvPr id="7" name="Text 2"/>
          <p:cNvSpPr/>
          <p:nvPr/>
        </p:nvSpPr>
        <p:spPr>
          <a:xfrm>
            <a:off x="1524000" y="6724650"/>
            <a:ext cx="11125200" cy="590550"/>
          </a:xfrm>
          <a:prstGeom prst="rect">
            <a:avLst/>
          </a:prstGeom>
          <a:noFill/>
          <a:ln/>
        </p:spPr>
        <p:txBody>
          <a:bodyPr wrap="square" lIns="0" tIns="0" rIns="0" bIns="0" rtlCol="0" anchor="t"/>
          <a:lstStyle/>
          <a:p>
            <a:pPr marL="0" indent="0" algn="l">
              <a:lnSpc>
                <a:spcPts val="4650"/>
              </a:lnSpc>
              <a:buNone/>
            </a:pPr>
            <a:r>
              <a:rPr lang="en-US" sz="3900" dirty="0">
                <a:solidFill>
                  <a:srgbClr val="64615F"/>
                </a:solidFill>
                <a:latin typeface="Lato Regular" pitchFamily="34" charset="0"/>
                <a:ea typeface="Lato Regular" pitchFamily="34" charset="-122"/>
                <a:cs typeface="Lato Regular" pitchFamily="34" charset="-120"/>
              </a:rPr>
              <a:t>https://github.com/blitzkz23/cc-churn-analysis</a:t>
            </a:r>
            <a:endParaRPr lang="en-US" sz="3900" dirty="0"/>
          </a:p>
        </p:txBody>
      </p:sp>
      <p:sp>
        <p:nvSpPr>
          <p:cNvPr id="8" name="Text 3"/>
          <p:cNvSpPr/>
          <p:nvPr/>
        </p:nvSpPr>
        <p:spPr>
          <a:xfrm>
            <a:off x="685800" y="1362075"/>
            <a:ext cx="12934950" cy="1504950"/>
          </a:xfrm>
          <a:prstGeom prst="rect">
            <a:avLst/>
          </a:prstGeom>
          <a:noFill/>
          <a:ln/>
        </p:spPr>
        <p:txBody>
          <a:bodyPr wrap="square" lIns="0" tIns="0" rIns="0" bIns="0" rtlCol="0" anchor="t"/>
          <a:lstStyle/>
          <a:p>
            <a:pPr marL="0" indent="0" algn="l">
              <a:lnSpc>
                <a:spcPts val="5940"/>
              </a:lnSpc>
              <a:buNone/>
            </a:pPr>
            <a:r>
              <a:rPr lang="en-US" sz="5400" dirty="0">
                <a:solidFill>
                  <a:srgbClr val="FFFFFF"/>
                </a:solidFill>
                <a:latin typeface="Lato Black" pitchFamily="34" charset="0"/>
                <a:ea typeface="Lato Black" pitchFamily="34" charset="-122"/>
                <a:cs typeface="Lato Black" pitchFamily="34" charset="-120"/>
              </a:rPr>
              <a:t>BTPN Syariah
Data Engineer Virtual Intership Program</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3"/>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7610475" y="1571625"/>
            <a:ext cx="6353175"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ETL </a:t>
            </a:r>
            <a:r>
              <a:rPr lang="en-US" sz="5400" dirty="0">
                <a:solidFill>
                  <a:srgbClr val="000000"/>
                </a:solidFill>
                <a:latin typeface="Lato Black" pitchFamily="34" charset="0"/>
                <a:ea typeface="Lato Black" pitchFamily="34" charset="-122"/>
                <a:cs typeface="Lato Black" pitchFamily="34" charset="-120"/>
              </a:rPr>
              <a:t>Process</a:t>
            </a:r>
            <a:endParaRPr lang="en-US" sz="5400" dirty="0"/>
          </a:p>
        </p:txBody>
      </p:sp>
      <p:sp>
        <p:nvSpPr>
          <p:cNvPr id="5" name="Text 1"/>
          <p:cNvSpPr/>
          <p:nvPr/>
        </p:nvSpPr>
        <p:spPr>
          <a:xfrm>
            <a:off x="7600950" y="2895600"/>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1</a:t>
            </a:r>
            <a:endParaRPr lang="en-US" sz="7950" dirty="0"/>
          </a:p>
        </p:txBody>
      </p:sp>
      <p:sp>
        <p:nvSpPr>
          <p:cNvPr id="6" name="Text 2"/>
          <p:cNvSpPr/>
          <p:nvPr/>
        </p:nvSpPr>
        <p:spPr>
          <a:xfrm>
            <a:off x="8848725" y="317658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Pipeline Schema</a:t>
            </a:r>
            <a:endParaRPr lang="en-US" sz="3600" dirty="0"/>
          </a:p>
        </p:txBody>
      </p:sp>
      <p:sp>
        <p:nvSpPr>
          <p:cNvPr id="7" name="Text 3"/>
          <p:cNvSpPr/>
          <p:nvPr/>
        </p:nvSpPr>
        <p:spPr>
          <a:xfrm>
            <a:off x="7600950" y="4391025"/>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2</a:t>
            </a:r>
            <a:endParaRPr lang="en-US" sz="7950" dirty="0"/>
          </a:p>
        </p:txBody>
      </p:sp>
      <p:sp>
        <p:nvSpPr>
          <p:cNvPr id="8" name="Text 4"/>
          <p:cNvSpPr/>
          <p:nvPr/>
        </p:nvSpPr>
        <p:spPr>
          <a:xfrm>
            <a:off x="8848725" y="467201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DB Schema Creation</a:t>
            </a:r>
            <a:endParaRPr lang="en-US" sz="3600" dirty="0"/>
          </a:p>
        </p:txBody>
      </p:sp>
      <p:sp>
        <p:nvSpPr>
          <p:cNvPr id="9" name="Text 5"/>
          <p:cNvSpPr/>
          <p:nvPr/>
        </p:nvSpPr>
        <p:spPr>
          <a:xfrm>
            <a:off x="7600950" y="5886450"/>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3</a:t>
            </a:r>
            <a:endParaRPr lang="en-US" sz="7950" dirty="0"/>
          </a:p>
        </p:txBody>
      </p:sp>
      <p:sp>
        <p:nvSpPr>
          <p:cNvPr id="10" name="Text 6"/>
          <p:cNvSpPr/>
          <p:nvPr/>
        </p:nvSpPr>
        <p:spPr>
          <a:xfrm>
            <a:off x="8848725" y="616743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SSIS Package Pipeline</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3"/>
          </a:xfrm>
          <a:prstGeom prst="rect">
            <a:avLst/>
          </a:prstGeom>
        </p:spPr>
      </p:pic>
      <p:pic>
        <p:nvPicPr>
          <p:cNvPr id="3" name="Image 1" descr="preencoded.png"/>
          <p:cNvPicPr>
            <a:picLocks noChangeAspect="1"/>
          </p:cNvPicPr>
          <p:nvPr/>
        </p:nvPicPr>
        <p:blipFill>
          <a:blip r:embed="rId5"/>
          <a:srcRect/>
          <a:stretch/>
        </p:blipFill>
        <p:spPr>
          <a:xfrm>
            <a:off x="1047750" y="2362200"/>
            <a:ext cx="8667750" cy="4876800"/>
          </a:xfrm>
          <a:prstGeom prst="rect">
            <a:avLst/>
          </a:prstGeom>
        </p:spPr>
      </p:pic>
      <p:sp>
        <p:nvSpPr>
          <p:cNvPr id="4" name="Text 0"/>
          <p:cNvSpPr/>
          <p:nvPr/>
        </p:nvSpPr>
        <p:spPr>
          <a:xfrm>
            <a:off x="1028700" y="1047750"/>
            <a:ext cx="5057775"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Pipeline </a:t>
            </a:r>
            <a:r>
              <a:rPr lang="en-US" sz="5400" dirty="0">
                <a:solidFill>
                  <a:srgbClr val="000000"/>
                </a:solidFill>
                <a:latin typeface="Lato Black" pitchFamily="34" charset="0"/>
                <a:ea typeface="Lato Black" pitchFamily="34" charset="-122"/>
                <a:cs typeface="Lato Black" pitchFamily="34" charset="-120"/>
              </a:rPr>
              <a:t>Schema</a:t>
            </a:r>
            <a:endParaRPr lang="en-US" sz="5400" dirty="0"/>
          </a:p>
        </p:txBody>
      </p:sp>
      <p:sp>
        <p:nvSpPr>
          <p:cNvPr id="5" name="Text 1"/>
          <p:cNvSpPr/>
          <p:nvPr/>
        </p:nvSpPr>
        <p:spPr>
          <a:xfrm>
            <a:off x="10153650" y="3867150"/>
            <a:ext cx="4057650" cy="1476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In this pipeline data from outside source, will undergo ETL process using SSIS on Ms. SQL Server environment.</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sp>
        <p:nvSpPr>
          <p:cNvPr id="3" name="Text 0"/>
          <p:cNvSpPr/>
          <p:nvPr/>
        </p:nvSpPr>
        <p:spPr>
          <a:xfrm>
            <a:off x="1028700" y="1047750"/>
            <a:ext cx="10753397"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DB </a:t>
            </a:r>
            <a:r>
              <a:rPr lang="en-US" sz="5400" dirty="0">
                <a:solidFill>
                  <a:srgbClr val="202323"/>
                </a:solidFill>
                <a:latin typeface="Lato Black" pitchFamily="34" charset="0"/>
                <a:ea typeface="Lato Black" pitchFamily="34" charset="-122"/>
                <a:cs typeface="Lato Black" pitchFamily="34" charset="-120"/>
              </a:rPr>
              <a:t>Schema </a:t>
            </a:r>
            <a:r>
              <a:rPr lang="en-US" sz="5400" dirty="0">
                <a:solidFill>
                  <a:srgbClr val="EE8058"/>
                </a:solidFill>
                <a:latin typeface="Lato Black" pitchFamily="34" charset="0"/>
                <a:ea typeface="Lato Black" pitchFamily="34" charset="-122"/>
                <a:cs typeface="Lato Black" pitchFamily="34" charset="-120"/>
              </a:rPr>
              <a:t>Creation </a:t>
            </a:r>
            <a:r>
              <a:rPr lang="en-US" sz="5400" dirty="0">
                <a:solidFill>
                  <a:srgbClr val="202323"/>
                </a:solidFill>
                <a:latin typeface="Lato Black" pitchFamily="34" charset="0"/>
                <a:ea typeface="Lato Black" pitchFamily="34" charset="-122"/>
                <a:cs typeface="Lato Black" pitchFamily="34" charset="-120"/>
              </a:rPr>
              <a:t>-</a:t>
            </a:r>
            <a:r>
              <a:rPr lang="en-US" sz="5400" dirty="0">
                <a:solidFill>
                  <a:srgbClr val="EE8058"/>
                </a:solidFill>
                <a:latin typeface="Lato Black" pitchFamily="34" charset="0"/>
                <a:ea typeface="Lato Black" pitchFamily="34" charset="-122"/>
                <a:cs typeface="Lato Black" pitchFamily="34" charset="-120"/>
              </a:rPr>
              <a:t> </a:t>
            </a:r>
            <a:r>
              <a:rPr lang="en-US" sz="5400" dirty="0">
                <a:solidFill>
                  <a:srgbClr val="202323"/>
                </a:solidFill>
                <a:latin typeface="Lato Black" pitchFamily="34" charset="0"/>
                <a:ea typeface="Lato Black" pitchFamily="34" charset="-122"/>
                <a:cs typeface="Lato Black" pitchFamily="34" charset="-120"/>
              </a:rPr>
              <a:t>Dim Table</a:t>
            </a:r>
            <a:endParaRPr lang="en-US" sz="5400" dirty="0"/>
          </a:p>
        </p:txBody>
      </p:sp>
      <p:sp>
        <p:nvSpPr>
          <p:cNvPr id="4" name="Text 1"/>
          <p:cNvSpPr/>
          <p:nvPr/>
        </p:nvSpPr>
        <p:spPr>
          <a:xfrm>
            <a:off x="1028700" y="2266950"/>
            <a:ext cx="11639550" cy="4000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Before going to ETL process, we need to establish the table itself that will store the data from the csv file.  Below are queries that are used for the db creation.</a:t>
            </a:r>
            <a:endParaRPr lang="en-US" sz="1800" dirty="0"/>
          </a:p>
        </p:txBody>
      </p:sp>
      <p:pic>
        <p:nvPicPr>
          <p:cNvPr id="6" name="Picture 5">
            <a:extLst>
              <a:ext uri="{FF2B5EF4-FFF2-40B4-BE49-F238E27FC236}">
                <a16:creationId xmlns:a16="http://schemas.microsoft.com/office/drawing/2014/main" id="{11F54078-ECCC-BCFF-FCB0-746A5E99365C}"/>
              </a:ext>
            </a:extLst>
          </p:cNvPr>
          <p:cNvPicPr>
            <a:picLocks noChangeAspect="1"/>
          </p:cNvPicPr>
          <p:nvPr/>
        </p:nvPicPr>
        <p:blipFill>
          <a:blip r:embed="rId5"/>
          <a:stretch>
            <a:fillRect/>
          </a:stretch>
        </p:blipFill>
        <p:spPr>
          <a:xfrm>
            <a:off x="1028700" y="3342858"/>
            <a:ext cx="5235466" cy="4448972"/>
          </a:xfrm>
          <a:prstGeom prst="rect">
            <a:avLst/>
          </a:prstGeom>
        </p:spPr>
      </p:pic>
      <p:pic>
        <p:nvPicPr>
          <p:cNvPr id="8" name="Picture 7">
            <a:extLst>
              <a:ext uri="{FF2B5EF4-FFF2-40B4-BE49-F238E27FC236}">
                <a16:creationId xmlns:a16="http://schemas.microsoft.com/office/drawing/2014/main" id="{84069079-3DB5-38E0-E710-124F2508C7A3}"/>
              </a:ext>
            </a:extLst>
          </p:cNvPr>
          <p:cNvPicPr>
            <a:picLocks noChangeAspect="1"/>
          </p:cNvPicPr>
          <p:nvPr/>
        </p:nvPicPr>
        <p:blipFill>
          <a:blip r:embed="rId6"/>
          <a:stretch>
            <a:fillRect/>
          </a:stretch>
        </p:blipFill>
        <p:spPr>
          <a:xfrm>
            <a:off x="6735691" y="3342858"/>
            <a:ext cx="5140999" cy="44909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pic>
        <p:nvPicPr>
          <p:cNvPr id="3" name="Image 1" descr="preencoded.png"/>
          <p:cNvPicPr>
            <a:picLocks noChangeAspect="1"/>
          </p:cNvPicPr>
          <p:nvPr/>
        </p:nvPicPr>
        <p:blipFill>
          <a:blip r:embed="rId5"/>
          <a:srcRect/>
          <a:stretch/>
        </p:blipFill>
        <p:spPr>
          <a:xfrm>
            <a:off x="1047750" y="1857375"/>
            <a:ext cx="6343650" cy="6019800"/>
          </a:xfrm>
          <a:prstGeom prst="rect">
            <a:avLst/>
          </a:prstGeom>
        </p:spPr>
      </p:pic>
      <p:sp>
        <p:nvSpPr>
          <p:cNvPr id="4" name="Text 0"/>
          <p:cNvSpPr/>
          <p:nvPr/>
        </p:nvSpPr>
        <p:spPr>
          <a:xfrm>
            <a:off x="1028700" y="666750"/>
            <a:ext cx="10658803"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DB </a:t>
            </a:r>
            <a:r>
              <a:rPr lang="en-US" sz="5400" dirty="0">
                <a:solidFill>
                  <a:srgbClr val="202323"/>
                </a:solidFill>
                <a:latin typeface="Lato Black" pitchFamily="34" charset="0"/>
                <a:ea typeface="Lato Black" pitchFamily="34" charset="-122"/>
                <a:cs typeface="Lato Black" pitchFamily="34" charset="-120"/>
              </a:rPr>
              <a:t>Schema </a:t>
            </a:r>
            <a:r>
              <a:rPr lang="en-US" sz="5400" dirty="0">
                <a:solidFill>
                  <a:srgbClr val="EE8058"/>
                </a:solidFill>
                <a:latin typeface="Lato Black" pitchFamily="34" charset="0"/>
                <a:ea typeface="Lato Black" pitchFamily="34" charset="-122"/>
                <a:cs typeface="Lato Black" pitchFamily="34" charset="-120"/>
              </a:rPr>
              <a:t>Creation </a:t>
            </a:r>
            <a:r>
              <a:rPr lang="en-US" sz="5400" dirty="0">
                <a:solidFill>
                  <a:srgbClr val="202323"/>
                </a:solidFill>
                <a:latin typeface="Lato Black" pitchFamily="34" charset="0"/>
                <a:ea typeface="Lato Black" pitchFamily="34" charset="-122"/>
                <a:cs typeface="Lato Black" pitchFamily="34" charset="-120"/>
              </a:rPr>
              <a:t>-</a:t>
            </a:r>
            <a:r>
              <a:rPr lang="en-US" sz="5400" dirty="0">
                <a:solidFill>
                  <a:srgbClr val="EE8058"/>
                </a:solidFill>
                <a:latin typeface="Lato Black" pitchFamily="34" charset="0"/>
                <a:ea typeface="Lato Black" pitchFamily="34" charset="-122"/>
                <a:cs typeface="Lato Black" pitchFamily="34" charset="-120"/>
              </a:rPr>
              <a:t> </a:t>
            </a:r>
            <a:r>
              <a:rPr lang="en-US" sz="5400" dirty="0">
                <a:solidFill>
                  <a:srgbClr val="202323"/>
                </a:solidFill>
                <a:latin typeface="Lato Black" pitchFamily="34" charset="0"/>
                <a:ea typeface="Lato Black" pitchFamily="34" charset="-122"/>
                <a:cs typeface="Lato Black" pitchFamily="34" charset="-120"/>
              </a:rPr>
              <a:t>Dim Table</a:t>
            </a:r>
            <a:endParaRPr lang="en-US" sz="5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38225" y="1914525"/>
            <a:ext cx="3724275" cy="5905500"/>
          </a:xfrm>
          <a:prstGeom prst="rect">
            <a:avLst/>
          </a:prstGeom>
        </p:spPr>
      </p:pic>
      <p:sp>
        <p:nvSpPr>
          <p:cNvPr id="4" name="Text 0"/>
          <p:cNvSpPr/>
          <p:nvPr/>
        </p:nvSpPr>
        <p:spPr>
          <a:xfrm>
            <a:off x="1028700" y="666750"/>
            <a:ext cx="922020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DB </a:t>
            </a:r>
            <a:r>
              <a:rPr lang="en-US" sz="5400" dirty="0">
                <a:solidFill>
                  <a:srgbClr val="202323"/>
                </a:solidFill>
                <a:latin typeface="Lato Black" pitchFamily="34" charset="0"/>
                <a:ea typeface="Lato Black" pitchFamily="34" charset="-122"/>
                <a:cs typeface="Lato Black" pitchFamily="34" charset="-120"/>
              </a:rPr>
              <a:t>Schema </a:t>
            </a:r>
            <a:r>
              <a:rPr lang="en-US" sz="5400" dirty="0">
                <a:solidFill>
                  <a:srgbClr val="EE8058"/>
                </a:solidFill>
                <a:latin typeface="Lato Black" pitchFamily="34" charset="0"/>
                <a:ea typeface="Lato Black" pitchFamily="34" charset="-122"/>
                <a:cs typeface="Lato Black" pitchFamily="34" charset="-120"/>
              </a:rPr>
              <a:t>Creation </a:t>
            </a:r>
            <a:r>
              <a:rPr lang="en-US" sz="5400" dirty="0">
                <a:solidFill>
                  <a:srgbClr val="202323"/>
                </a:solidFill>
                <a:latin typeface="Lato Black" pitchFamily="34" charset="0"/>
                <a:ea typeface="Lato Black" pitchFamily="34" charset="-122"/>
                <a:cs typeface="Lato Black" pitchFamily="34" charset="-120"/>
              </a:rPr>
              <a:t>-</a:t>
            </a:r>
            <a:r>
              <a:rPr lang="en-US" sz="5400" dirty="0">
                <a:solidFill>
                  <a:srgbClr val="EE8058"/>
                </a:solidFill>
                <a:latin typeface="Lato Black" pitchFamily="34" charset="0"/>
                <a:ea typeface="Lato Black" pitchFamily="34" charset="-122"/>
                <a:cs typeface="Lato Black" pitchFamily="34" charset="-120"/>
              </a:rPr>
              <a:t> </a:t>
            </a:r>
            <a:r>
              <a:rPr lang="en-US" sz="5400" dirty="0">
                <a:solidFill>
                  <a:srgbClr val="202323"/>
                </a:solidFill>
                <a:latin typeface="Lato Black" pitchFamily="34" charset="0"/>
                <a:ea typeface="Lato Black" pitchFamily="34" charset="-122"/>
                <a:cs typeface="Lato Black" pitchFamily="34" charset="-120"/>
              </a:rPr>
              <a:t>Staging</a:t>
            </a:r>
            <a:endParaRPr lang="en-US" sz="5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47750" y="1857375"/>
            <a:ext cx="4895850" cy="4857750"/>
          </a:xfrm>
          <a:prstGeom prst="rect">
            <a:avLst/>
          </a:prstGeom>
        </p:spPr>
      </p:pic>
      <p:sp>
        <p:nvSpPr>
          <p:cNvPr id="4" name="Text 0"/>
          <p:cNvSpPr/>
          <p:nvPr/>
        </p:nvSpPr>
        <p:spPr>
          <a:xfrm>
            <a:off x="1028700" y="666750"/>
            <a:ext cx="11993617" cy="800100"/>
          </a:xfrm>
          <a:prstGeom prst="rect">
            <a:avLst/>
          </a:prstGeom>
          <a:noFill/>
          <a:ln/>
        </p:spPr>
        <p:txBody>
          <a:bodyPr wrap="square" lIns="0" tIns="0" rIns="0" bIns="0" rtlCol="0" anchor="t"/>
          <a:lstStyle/>
          <a:p>
            <a:pPr marL="0" indent="0" algn="l">
              <a:lnSpc>
                <a:spcPts val="6300"/>
              </a:lnSpc>
              <a:buNone/>
            </a:pPr>
            <a:r>
              <a:rPr lang="en-US" sz="5250" dirty="0">
                <a:solidFill>
                  <a:srgbClr val="EE8058"/>
                </a:solidFill>
                <a:latin typeface="Lato Black" pitchFamily="34" charset="0"/>
                <a:ea typeface="Lato Black" pitchFamily="34" charset="-122"/>
                <a:cs typeface="Lato Black" pitchFamily="34" charset="-120"/>
              </a:rPr>
              <a:t>DB </a:t>
            </a:r>
            <a:r>
              <a:rPr lang="en-US" sz="5250" dirty="0">
                <a:solidFill>
                  <a:srgbClr val="202323"/>
                </a:solidFill>
                <a:latin typeface="Lato Black" pitchFamily="34" charset="0"/>
                <a:ea typeface="Lato Black" pitchFamily="34" charset="-122"/>
                <a:cs typeface="Lato Black" pitchFamily="34" charset="-120"/>
              </a:rPr>
              <a:t>Schema </a:t>
            </a:r>
            <a:r>
              <a:rPr lang="en-US" sz="5250" dirty="0">
                <a:solidFill>
                  <a:srgbClr val="EE8058"/>
                </a:solidFill>
                <a:latin typeface="Lato Black" pitchFamily="34" charset="0"/>
                <a:ea typeface="Lato Black" pitchFamily="34" charset="-122"/>
                <a:cs typeface="Lato Black" pitchFamily="34" charset="-120"/>
              </a:rPr>
              <a:t>Creation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Fact Transaction</a:t>
            </a:r>
            <a:endParaRPr lang="en-US" sz="52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47750" y="3105150"/>
            <a:ext cx="2733675" cy="847725"/>
          </a:xfrm>
          <a:prstGeom prst="rect">
            <a:avLst/>
          </a:prstGeom>
        </p:spPr>
      </p:pic>
      <p:pic>
        <p:nvPicPr>
          <p:cNvPr id="4" name="Image 2" descr="preencoded.png"/>
          <p:cNvPicPr>
            <a:picLocks noChangeAspect="1"/>
          </p:cNvPicPr>
          <p:nvPr/>
        </p:nvPicPr>
        <p:blipFill>
          <a:blip r:embed="rId6"/>
          <a:srcRect/>
          <a:stretch/>
        </p:blipFill>
        <p:spPr>
          <a:xfrm>
            <a:off x="1047750" y="4610100"/>
            <a:ext cx="8543925" cy="2257425"/>
          </a:xfrm>
          <a:prstGeom prst="rect">
            <a:avLst/>
          </a:prstGeom>
        </p:spPr>
      </p:pic>
      <p:sp>
        <p:nvSpPr>
          <p:cNvPr id="5" name="Text 0"/>
          <p:cNvSpPr/>
          <p:nvPr/>
        </p:nvSpPr>
        <p:spPr>
          <a:xfrm>
            <a:off x="1028700" y="1047750"/>
            <a:ext cx="11452166" cy="800100"/>
          </a:xfrm>
          <a:prstGeom prst="rect">
            <a:avLst/>
          </a:prstGeom>
          <a:noFill/>
          <a:ln/>
        </p:spPr>
        <p:txBody>
          <a:bodyPr wrap="square" lIns="0" tIns="0" rIns="0" bIns="0" rtlCol="0" anchor="t"/>
          <a:lstStyle/>
          <a:p>
            <a:pPr marL="0" indent="0" algn="l">
              <a:lnSpc>
                <a:spcPts val="6300"/>
              </a:lnSpc>
              <a:buNone/>
            </a:pPr>
            <a:r>
              <a:rPr lang="en-US" sz="5250" dirty="0">
                <a:solidFill>
                  <a:srgbClr val="202323"/>
                </a:solidFill>
                <a:latin typeface="Lato Black" pitchFamily="34" charset="0"/>
                <a:ea typeface="Lato Black" pitchFamily="34" charset="-122"/>
                <a:cs typeface="Lato Black" pitchFamily="34" charset="-120"/>
              </a:rPr>
              <a:t>SSIS</a:t>
            </a:r>
            <a:r>
              <a:rPr lang="en-US" sz="5250" dirty="0">
                <a:solidFill>
                  <a:srgbClr val="EE8058"/>
                </a:solidFill>
                <a:latin typeface="Lato Black" pitchFamily="34" charset="0"/>
                <a:ea typeface="Lato Black" pitchFamily="34" charset="-122"/>
                <a:cs typeface="Lato Black" pitchFamily="34" charset="-120"/>
              </a:rPr>
              <a:t> Package </a:t>
            </a:r>
            <a:r>
              <a:rPr lang="en-US" sz="5250" dirty="0">
                <a:solidFill>
                  <a:srgbClr val="202323"/>
                </a:solidFill>
                <a:latin typeface="Lato Black" pitchFamily="34" charset="0"/>
                <a:ea typeface="Lato Black" pitchFamily="34" charset="-122"/>
                <a:cs typeface="Lato Black" pitchFamily="34" charset="-120"/>
              </a:rPr>
              <a:t>Pipeline</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Populate Dim</a:t>
            </a:r>
            <a:endParaRPr lang="en-US" sz="525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After creating the database, finally I can populate it with data.  The first one will be creating the dimension model because there is already existing csv from the given dataset.</a:t>
            </a:r>
            <a:endParaRPr lang="en-US" sz="1800" dirty="0"/>
          </a:p>
        </p:txBody>
      </p:sp>
      <p:sp>
        <p:nvSpPr>
          <p:cNvPr id="7" name="Text 2"/>
          <p:cNvSpPr/>
          <p:nvPr/>
        </p:nvSpPr>
        <p:spPr>
          <a:xfrm>
            <a:off x="3981450" y="3286125"/>
            <a:ext cx="2105025"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Use data flow task</a:t>
            </a:r>
            <a:endParaRPr lang="en-US" sz="1800" dirty="0"/>
          </a:p>
        </p:txBody>
      </p:sp>
      <p:sp>
        <p:nvSpPr>
          <p:cNvPr id="8" name="Text 3"/>
          <p:cNvSpPr/>
          <p:nvPr/>
        </p:nvSpPr>
        <p:spPr>
          <a:xfrm>
            <a:off x="9896475" y="5286375"/>
            <a:ext cx="238125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source: F1at File</a:t>
            </a:r>
            <a:endParaRPr lang="en-US" sz="1800" dirty="0"/>
          </a:p>
        </p:txBody>
      </p:sp>
      <p:sp>
        <p:nvSpPr>
          <p:cNvPr id="9" name="Text 4"/>
          <p:cNvSpPr/>
          <p:nvPr/>
        </p:nvSpPr>
        <p:spPr>
          <a:xfrm>
            <a:off x="9906000" y="6181725"/>
            <a:ext cx="27813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destination: Ole DB</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3200400"/>
            <a:ext cx="1847850" cy="504825"/>
          </a:xfrm>
          <a:prstGeom prst="rect">
            <a:avLst/>
          </a:prstGeom>
        </p:spPr>
      </p:pic>
      <p:pic>
        <p:nvPicPr>
          <p:cNvPr id="4" name="Image 2" descr="preencoded.png"/>
          <p:cNvPicPr>
            <a:picLocks noChangeAspect="1"/>
          </p:cNvPicPr>
          <p:nvPr/>
        </p:nvPicPr>
        <p:blipFill>
          <a:blip r:embed="rId6"/>
          <a:srcRect/>
          <a:stretch/>
        </p:blipFill>
        <p:spPr>
          <a:xfrm>
            <a:off x="1047750" y="4591050"/>
            <a:ext cx="6343650" cy="2581275"/>
          </a:xfrm>
          <a:prstGeom prst="rect">
            <a:avLst/>
          </a:prstGeom>
        </p:spPr>
      </p:pic>
      <p:sp>
        <p:nvSpPr>
          <p:cNvPr id="5" name="Text 0"/>
          <p:cNvSpPr/>
          <p:nvPr/>
        </p:nvSpPr>
        <p:spPr>
          <a:xfrm>
            <a:off x="1028700" y="1047750"/>
            <a:ext cx="10217369" cy="800100"/>
          </a:xfrm>
          <a:prstGeom prst="rect">
            <a:avLst/>
          </a:prstGeom>
          <a:noFill/>
          <a:ln/>
        </p:spPr>
        <p:txBody>
          <a:bodyPr wrap="square" lIns="0" tIns="0" rIns="0" bIns="0" rtlCol="0" anchor="t"/>
          <a:lstStyle/>
          <a:p>
            <a:pPr marL="0" indent="0" algn="l">
              <a:lnSpc>
                <a:spcPts val="6300"/>
              </a:lnSpc>
              <a:buNone/>
            </a:pPr>
            <a:r>
              <a:rPr lang="en-US" sz="5250" dirty="0">
                <a:solidFill>
                  <a:srgbClr val="202323"/>
                </a:solidFill>
                <a:latin typeface="Lato Black" pitchFamily="34" charset="0"/>
                <a:ea typeface="Lato Black" pitchFamily="34" charset="-122"/>
                <a:cs typeface="Lato Black" pitchFamily="34" charset="-120"/>
              </a:rPr>
              <a:t>SSIS</a:t>
            </a:r>
            <a:r>
              <a:rPr lang="en-US" sz="5250" dirty="0">
                <a:solidFill>
                  <a:srgbClr val="EE8058"/>
                </a:solidFill>
                <a:latin typeface="Lato Black" pitchFamily="34" charset="0"/>
                <a:ea typeface="Lato Black" pitchFamily="34" charset="-122"/>
                <a:cs typeface="Lato Black" pitchFamily="34" charset="-120"/>
              </a:rPr>
              <a:t> Package </a:t>
            </a:r>
            <a:r>
              <a:rPr lang="en-US" sz="5250" dirty="0">
                <a:solidFill>
                  <a:srgbClr val="202323"/>
                </a:solidFill>
                <a:latin typeface="Lato Black" pitchFamily="34" charset="0"/>
                <a:ea typeface="Lato Black" pitchFamily="34" charset="-122"/>
                <a:cs typeface="Lato Black" pitchFamily="34" charset="-120"/>
              </a:rPr>
              <a:t>Pipeline</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Staging</a:t>
            </a:r>
            <a:endParaRPr lang="en-US" sz="525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The data that are used for dim client basically come from the main </a:t>
            </a:r>
            <a:r>
              <a:rPr lang="en-US" sz="1800" b="1" dirty="0">
                <a:solidFill>
                  <a:srgbClr val="202323"/>
                </a:solidFill>
                <a:latin typeface="Poppins Bold" pitchFamily="34" charset="0"/>
                <a:ea typeface="Poppins Bold" pitchFamily="34" charset="-122"/>
                <a:cs typeface="Poppins Bold" pitchFamily="34" charset="-120"/>
              </a:rPr>
              <a:t>Customer Data History</a:t>
            </a:r>
            <a:r>
              <a:rPr lang="en-US" sz="1800" dirty="0">
                <a:solidFill>
                  <a:srgbClr val="202323"/>
                </a:solidFill>
                <a:latin typeface="Poppins Regular" pitchFamily="34" charset="0"/>
                <a:ea typeface="Poppins Regular" pitchFamily="34" charset="-122"/>
                <a:cs typeface="Poppins Regular" pitchFamily="34" charset="-120"/>
              </a:rPr>
              <a:t> csv file, thats why the next step is to populate the staging first.</a:t>
            </a:r>
            <a:endParaRPr lang="en-US" sz="1800" dirty="0"/>
          </a:p>
        </p:txBody>
      </p:sp>
      <p:sp>
        <p:nvSpPr>
          <p:cNvPr id="7" name="Text 2"/>
          <p:cNvSpPr/>
          <p:nvPr/>
        </p:nvSpPr>
        <p:spPr>
          <a:xfrm>
            <a:off x="3067050" y="3286125"/>
            <a:ext cx="2105025"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Use data flow task</a:t>
            </a:r>
            <a:endParaRPr lang="en-US" sz="1800" dirty="0"/>
          </a:p>
        </p:txBody>
      </p:sp>
      <p:sp>
        <p:nvSpPr>
          <p:cNvPr id="8" name="Text 3"/>
          <p:cNvSpPr/>
          <p:nvPr/>
        </p:nvSpPr>
        <p:spPr>
          <a:xfrm>
            <a:off x="7600950" y="4800600"/>
            <a:ext cx="238125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source: F1at File</a:t>
            </a:r>
            <a:endParaRPr lang="en-US" sz="1800" dirty="0"/>
          </a:p>
        </p:txBody>
      </p:sp>
      <p:sp>
        <p:nvSpPr>
          <p:cNvPr id="9" name="Text 4"/>
          <p:cNvSpPr/>
          <p:nvPr/>
        </p:nvSpPr>
        <p:spPr>
          <a:xfrm>
            <a:off x="7600950" y="6572250"/>
            <a:ext cx="27813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destination: Ole DB</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3200400"/>
            <a:ext cx="2085975" cy="514350"/>
          </a:xfrm>
          <a:prstGeom prst="rect">
            <a:avLst/>
          </a:prstGeom>
        </p:spPr>
      </p:pic>
      <p:pic>
        <p:nvPicPr>
          <p:cNvPr id="4" name="Image 2" descr="preencoded.png"/>
          <p:cNvPicPr>
            <a:picLocks noChangeAspect="1"/>
          </p:cNvPicPr>
          <p:nvPr/>
        </p:nvPicPr>
        <p:blipFill>
          <a:blip r:embed="rId6"/>
          <a:srcRect/>
          <a:stretch/>
        </p:blipFill>
        <p:spPr>
          <a:xfrm>
            <a:off x="1047750" y="4810125"/>
            <a:ext cx="2257425" cy="1447800"/>
          </a:xfrm>
          <a:prstGeom prst="rect">
            <a:avLst/>
          </a:prstGeom>
        </p:spPr>
      </p:pic>
      <p:sp>
        <p:nvSpPr>
          <p:cNvPr id="5" name="Text 0"/>
          <p:cNvSpPr/>
          <p:nvPr/>
        </p:nvSpPr>
        <p:spPr>
          <a:xfrm>
            <a:off x="1028700" y="1047750"/>
            <a:ext cx="11639550" cy="800100"/>
          </a:xfrm>
          <a:prstGeom prst="rect">
            <a:avLst/>
          </a:prstGeom>
          <a:noFill/>
          <a:ln/>
        </p:spPr>
        <p:txBody>
          <a:bodyPr wrap="square" lIns="0" tIns="0" rIns="0" bIns="0" rtlCol="0" anchor="t"/>
          <a:lstStyle/>
          <a:p>
            <a:pPr marL="0" indent="0" algn="l">
              <a:lnSpc>
                <a:spcPts val="6300"/>
              </a:lnSpc>
              <a:buNone/>
            </a:pPr>
            <a:r>
              <a:rPr lang="en-US" sz="5250" dirty="0">
                <a:solidFill>
                  <a:srgbClr val="202323"/>
                </a:solidFill>
                <a:latin typeface="Lato Black" pitchFamily="34" charset="0"/>
                <a:ea typeface="Lato Black" pitchFamily="34" charset="-122"/>
                <a:cs typeface="Lato Black" pitchFamily="34" charset="-120"/>
              </a:rPr>
              <a:t>SSIS</a:t>
            </a:r>
            <a:r>
              <a:rPr lang="en-US" sz="5250" dirty="0">
                <a:solidFill>
                  <a:srgbClr val="EE8058"/>
                </a:solidFill>
                <a:latin typeface="Lato Black" pitchFamily="34" charset="0"/>
                <a:ea typeface="Lato Black" pitchFamily="34" charset="-122"/>
                <a:cs typeface="Lato Black" pitchFamily="34" charset="-120"/>
              </a:rPr>
              <a:t> Package </a:t>
            </a:r>
            <a:r>
              <a:rPr lang="en-US" sz="5250" dirty="0">
                <a:solidFill>
                  <a:srgbClr val="202323"/>
                </a:solidFill>
                <a:latin typeface="Lato Black" pitchFamily="34" charset="0"/>
                <a:ea typeface="Lato Black" pitchFamily="34" charset="-122"/>
                <a:cs typeface="Lato Black" pitchFamily="34" charset="-120"/>
              </a:rPr>
              <a:t>Pipeline</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Populate Dim</a:t>
            </a:r>
            <a:endParaRPr lang="en-US" sz="525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Now the dim client table can be populated from the data in staging area.</a:t>
            </a:r>
            <a:endParaRPr lang="en-US" sz="1800" dirty="0"/>
          </a:p>
        </p:txBody>
      </p:sp>
      <p:sp>
        <p:nvSpPr>
          <p:cNvPr id="7" name="Text 2"/>
          <p:cNvSpPr/>
          <p:nvPr/>
        </p:nvSpPr>
        <p:spPr>
          <a:xfrm>
            <a:off x="3981450" y="3286125"/>
            <a:ext cx="2105025"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Use data flow task</a:t>
            </a:r>
            <a:endParaRPr lang="en-US" sz="1800" dirty="0"/>
          </a:p>
        </p:txBody>
      </p:sp>
      <p:sp>
        <p:nvSpPr>
          <p:cNvPr id="8" name="Text 3"/>
          <p:cNvSpPr/>
          <p:nvPr/>
        </p:nvSpPr>
        <p:spPr>
          <a:xfrm>
            <a:off x="3981450" y="4943475"/>
            <a:ext cx="238125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source: F1at File</a:t>
            </a:r>
            <a:endParaRPr lang="en-US" sz="1800" dirty="0"/>
          </a:p>
        </p:txBody>
      </p:sp>
      <p:sp>
        <p:nvSpPr>
          <p:cNvPr id="9" name="Text 4"/>
          <p:cNvSpPr/>
          <p:nvPr/>
        </p:nvSpPr>
        <p:spPr>
          <a:xfrm>
            <a:off x="3981450" y="5705475"/>
            <a:ext cx="27813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destination: Ole DB</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4657725"/>
            <a:ext cx="2190750" cy="1562100"/>
          </a:xfrm>
          <a:prstGeom prst="rect">
            <a:avLst/>
          </a:prstGeom>
        </p:spPr>
      </p:pic>
      <p:sp>
        <p:nvSpPr>
          <p:cNvPr id="4" name="Text 0"/>
          <p:cNvSpPr/>
          <p:nvPr/>
        </p:nvSpPr>
        <p:spPr>
          <a:xfrm>
            <a:off x="1028700" y="1047750"/>
            <a:ext cx="11452166" cy="800100"/>
          </a:xfrm>
          <a:prstGeom prst="rect">
            <a:avLst/>
          </a:prstGeom>
          <a:noFill/>
          <a:ln/>
        </p:spPr>
        <p:txBody>
          <a:bodyPr wrap="square" lIns="0" tIns="0" rIns="0" bIns="0" rtlCol="0" anchor="t"/>
          <a:lstStyle/>
          <a:p>
            <a:pPr marL="0" indent="0" algn="l">
              <a:lnSpc>
                <a:spcPts val="6300"/>
              </a:lnSpc>
              <a:buNone/>
            </a:pPr>
            <a:r>
              <a:rPr lang="en-US" sz="5250" dirty="0">
                <a:solidFill>
                  <a:srgbClr val="202323"/>
                </a:solidFill>
                <a:latin typeface="Lato Black" pitchFamily="34" charset="0"/>
                <a:ea typeface="Lato Black" pitchFamily="34" charset="-122"/>
                <a:cs typeface="Lato Black" pitchFamily="34" charset="-120"/>
              </a:rPr>
              <a:t>SSIS</a:t>
            </a:r>
            <a:r>
              <a:rPr lang="en-US" sz="5250" dirty="0">
                <a:solidFill>
                  <a:srgbClr val="EE8058"/>
                </a:solidFill>
                <a:latin typeface="Lato Black" pitchFamily="34" charset="0"/>
                <a:ea typeface="Lato Black" pitchFamily="34" charset="-122"/>
                <a:cs typeface="Lato Black" pitchFamily="34" charset="-120"/>
              </a:rPr>
              <a:t> Package </a:t>
            </a:r>
            <a:r>
              <a:rPr lang="en-US" sz="5250" dirty="0">
                <a:solidFill>
                  <a:srgbClr val="202323"/>
                </a:solidFill>
                <a:latin typeface="Lato Black" pitchFamily="34" charset="0"/>
                <a:ea typeface="Lato Black" pitchFamily="34" charset="-122"/>
                <a:cs typeface="Lato Black" pitchFamily="34" charset="-120"/>
              </a:rPr>
              <a:t>Pipeline</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Populate Fact</a:t>
            </a:r>
            <a:endParaRPr lang="en-US" sz="5250" dirty="0"/>
          </a:p>
        </p:txBody>
      </p:sp>
      <p:sp>
        <p:nvSpPr>
          <p:cNvPr id="5"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Last is just populate the fact table</a:t>
            </a:r>
            <a:endParaRPr lang="en-US" sz="1800" dirty="0"/>
          </a:p>
        </p:txBody>
      </p:sp>
      <p:sp>
        <p:nvSpPr>
          <p:cNvPr id="6" name="Text 2"/>
          <p:cNvSpPr/>
          <p:nvPr/>
        </p:nvSpPr>
        <p:spPr>
          <a:xfrm>
            <a:off x="3981450" y="3286125"/>
            <a:ext cx="2105025"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Use data flow task</a:t>
            </a:r>
            <a:endParaRPr lang="en-US" sz="1800" dirty="0"/>
          </a:p>
        </p:txBody>
      </p:sp>
      <p:sp>
        <p:nvSpPr>
          <p:cNvPr id="7" name="Text 3"/>
          <p:cNvSpPr/>
          <p:nvPr/>
        </p:nvSpPr>
        <p:spPr>
          <a:xfrm>
            <a:off x="3981450" y="4943475"/>
            <a:ext cx="238125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source: F1at File</a:t>
            </a:r>
            <a:endParaRPr lang="en-US" sz="1800" dirty="0"/>
          </a:p>
        </p:txBody>
      </p:sp>
      <p:sp>
        <p:nvSpPr>
          <p:cNvPr id="8" name="Text 4"/>
          <p:cNvSpPr/>
          <p:nvPr/>
        </p:nvSpPr>
        <p:spPr>
          <a:xfrm>
            <a:off x="3981450" y="5705475"/>
            <a:ext cx="27813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destination: Ole DB</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5240000" cy="8572500"/>
          </a:xfrm>
          <a:prstGeom prst="rect">
            <a:avLst/>
          </a:prstGeom>
        </p:spPr>
      </p:pic>
      <p:sp>
        <p:nvSpPr>
          <p:cNvPr id="3" name="Text 0"/>
          <p:cNvSpPr/>
          <p:nvPr/>
        </p:nvSpPr>
        <p:spPr>
          <a:xfrm>
            <a:off x="1162050" y="1933575"/>
            <a:ext cx="6353175" cy="752475"/>
          </a:xfrm>
          <a:prstGeom prst="rect">
            <a:avLst/>
          </a:prstGeom>
          <a:noFill/>
          <a:ln/>
        </p:spPr>
        <p:txBody>
          <a:bodyPr wrap="square" lIns="0" tIns="0" rIns="0" bIns="0" rtlCol="0" anchor="t"/>
          <a:lstStyle/>
          <a:p>
            <a:pPr marL="0" indent="0" algn="l">
              <a:lnSpc>
                <a:spcPts val="5940"/>
              </a:lnSpc>
              <a:buNone/>
            </a:pPr>
            <a:r>
              <a:rPr lang="en-US" sz="5400" dirty="0">
                <a:solidFill>
                  <a:srgbClr val="000000"/>
                </a:solidFill>
                <a:latin typeface="Lato Black" pitchFamily="34" charset="0"/>
                <a:ea typeface="Lato Black" pitchFamily="34" charset="-122"/>
                <a:cs typeface="Lato Black" pitchFamily="34" charset="-120"/>
              </a:rPr>
              <a:t>Table of </a:t>
            </a:r>
            <a:r>
              <a:rPr lang="en-US" sz="5400" dirty="0">
                <a:solidFill>
                  <a:srgbClr val="EE8058"/>
                </a:solidFill>
                <a:latin typeface="Lato Black" pitchFamily="34" charset="0"/>
                <a:ea typeface="Lato Black" pitchFamily="34" charset="-122"/>
                <a:cs typeface="Lato Black" pitchFamily="34" charset="-120"/>
              </a:rPr>
              <a:t>Contents</a:t>
            </a:r>
            <a:endParaRPr lang="en-US" sz="5400" dirty="0"/>
          </a:p>
        </p:txBody>
      </p:sp>
      <p:sp>
        <p:nvSpPr>
          <p:cNvPr id="4" name="Text 1"/>
          <p:cNvSpPr/>
          <p:nvPr/>
        </p:nvSpPr>
        <p:spPr>
          <a:xfrm>
            <a:off x="1152525" y="3257550"/>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1</a:t>
            </a:r>
            <a:endParaRPr lang="en-US" sz="5400" dirty="0"/>
          </a:p>
        </p:txBody>
      </p:sp>
      <p:sp>
        <p:nvSpPr>
          <p:cNvPr id="5" name="Text 2"/>
          <p:cNvSpPr/>
          <p:nvPr/>
        </p:nvSpPr>
        <p:spPr>
          <a:xfrm>
            <a:off x="2400300" y="335756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Business Understanding</a:t>
            </a:r>
            <a:endParaRPr lang="en-US" sz="3600" dirty="0"/>
          </a:p>
        </p:txBody>
      </p:sp>
      <p:sp>
        <p:nvSpPr>
          <p:cNvPr id="6" name="Text 3"/>
          <p:cNvSpPr/>
          <p:nvPr/>
        </p:nvSpPr>
        <p:spPr>
          <a:xfrm>
            <a:off x="1152525" y="4391025"/>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2</a:t>
            </a:r>
            <a:endParaRPr lang="en-US" sz="5400" dirty="0"/>
          </a:p>
        </p:txBody>
      </p:sp>
      <p:sp>
        <p:nvSpPr>
          <p:cNvPr id="7" name="Text 4"/>
          <p:cNvSpPr/>
          <p:nvPr/>
        </p:nvSpPr>
        <p:spPr>
          <a:xfrm>
            <a:off x="2400300" y="449103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Data Understanding</a:t>
            </a:r>
            <a:endParaRPr lang="en-US" sz="3600" dirty="0"/>
          </a:p>
        </p:txBody>
      </p:sp>
      <p:sp>
        <p:nvSpPr>
          <p:cNvPr id="8" name="Text 5"/>
          <p:cNvSpPr/>
          <p:nvPr/>
        </p:nvSpPr>
        <p:spPr>
          <a:xfrm>
            <a:off x="1152525" y="5524500"/>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3</a:t>
            </a:r>
            <a:endParaRPr lang="en-US" sz="5400" dirty="0"/>
          </a:p>
        </p:txBody>
      </p:sp>
      <p:sp>
        <p:nvSpPr>
          <p:cNvPr id="9" name="Text 6"/>
          <p:cNvSpPr/>
          <p:nvPr/>
        </p:nvSpPr>
        <p:spPr>
          <a:xfrm>
            <a:off x="2400300" y="562451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ETL Process</a:t>
            </a:r>
            <a:endParaRPr lang="en-US" sz="3600" dirty="0"/>
          </a:p>
        </p:txBody>
      </p:sp>
      <p:sp>
        <p:nvSpPr>
          <p:cNvPr id="10" name="Text 7"/>
          <p:cNvSpPr/>
          <p:nvPr/>
        </p:nvSpPr>
        <p:spPr>
          <a:xfrm>
            <a:off x="7839075" y="4000500"/>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4</a:t>
            </a:r>
            <a:endParaRPr lang="en-US" sz="5400" dirty="0"/>
          </a:p>
        </p:txBody>
      </p:sp>
      <p:sp>
        <p:nvSpPr>
          <p:cNvPr id="11" name="Text 8"/>
          <p:cNvSpPr/>
          <p:nvPr/>
        </p:nvSpPr>
        <p:spPr>
          <a:xfrm>
            <a:off x="9086850" y="410051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Churn Analysis</a:t>
            </a:r>
            <a:endParaRPr lang="en-US" sz="3600" dirty="0"/>
          </a:p>
        </p:txBody>
      </p:sp>
      <p:sp>
        <p:nvSpPr>
          <p:cNvPr id="12" name="Text 9"/>
          <p:cNvSpPr/>
          <p:nvPr/>
        </p:nvSpPr>
        <p:spPr>
          <a:xfrm>
            <a:off x="7839075" y="5133975"/>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5</a:t>
            </a:r>
            <a:endParaRPr lang="en-US" sz="5400" dirty="0"/>
          </a:p>
        </p:txBody>
      </p:sp>
      <p:sp>
        <p:nvSpPr>
          <p:cNvPr id="13" name="Text 10"/>
          <p:cNvSpPr/>
          <p:nvPr/>
        </p:nvSpPr>
        <p:spPr>
          <a:xfrm>
            <a:off x="9086850" y="523398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Summaries &amp; Actionable</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3"/>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7610475" y="1571625"/>
            <a:ext cx="6353175" cy="752475"/>
          </a:xfrm>
          <a:prstGeom prst="rect">
            <a:avLst/>
          </a:prstGeom>
          <a:noFill/>
          <a:ln/>
        </p:spPr>
        <p:txBody>
          <a:bodyPr wrap="square" lIns="0" tIns="0" rIns="0" bIns="0" rtlCol="0" anchor="t"/>
          <a:lstStyle/>
          <a:p>
            <a:pPr marL="0" indent="0" algn="l">
              <a:lnSpc>
                <a:spcPts val="5940"/>
              </a:lnSpc>
              <a:buNone/>
            </a:pPr>
            <a:r>
              <a:rPr lang="en-US" sz="5400" dirty="0">
                <a:solidFill>
                  <a:srgbClr val="202323"/>
                </a:solidFill>
                <a:latin typeface="Lato Black" pitchFamily="34" charset="0"/>
                <a:ea typeface="Lato Black" pitchFamily="34" charset="-122"/>
                <a:cs typeface="Lato Black" pitchFamily="34" charset="-120"/>
              </a:rPr>
              <a:t>Churn</a:t>
            </a:r>
            <a:r>
              <a:rPr lang="en-US" sz="5400" dirty="0">
                <a:solidFill>
                  <a:srgbClr val="EE8058"/>
                </a:solidFill>
                <a:latin typeface="Lato Black" pitchFamily="34" charset="0"/>
                <a:ea typeface="Lato Black" pitchFamily="34" charset="-122"/>
                <a:cs typeface="Lato Black" pitchFamily="34" charset="-120"/>
              </a:rPr>
              <a:t> Analysis</a:t>
            </a:r>
            <a:endParaRPr lang="en-US" sz="5400" dirty="0"/>
          </a:p>
        </p:txBody>
      </p:sp>
      <p:sp>
        <p:nvSpPr>
          <p:cNvPr id="5" name="Text 1"/>
          <p:cNvSpPr/>
          <p:nvPr/>
        </p:nvSpPr>
        <p:spPr>
          <a:xfrm>
            <a:off x="7600950" y="289560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1</a:t>
            </a:r>
            <a:endParaRPr lang="en-US" sz="4800" dirty="0"/>
          </a:p>
        </p:txBody>
      </p:sp>
      <p:sp>
        <p:nvSpPr>
          <p:cNvPr id="6" name="Text 2"/>
          <p:cNvSpPr/>
          <p:nvPr/>
        </p:nvSpPr>
        <p:spPr>
          <a:xfrm>
            <a:off x="8848725" y="295275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Customer Status</a:t>
            </a:r>
            <a:endParaRPr lang="en-US" sz="3600" dirty="0"/>
          </a:p>
        </p:txBody>
      </p:sp>
      <p:sp>
        <p:nvSpPr>
          <p:cNvPr id="7" name="Text 3"/>
          <p:cNvSpPr/>
          <p:nvPr/>
        </p:nvSpPr>
        <p:spPr>
          <a:xfrm>
            <a:off x="7600950" y="375285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2</a:t>
            </a:r>
            <a:endParaRPr lang="en-US" sz="4800" dirty="0"/>
          </a:p>
        </p:txBody>
      </p:sp>
      <p:sp>
        <p:nvSpPr>
          <p:cNvPr id="8" name="Text 4"/>
          <p:cNvSpPr/>
          <p:nvPr/>
        </p:nvSpPr>
        <p:spPr>
          <a:xfrm>
            <a:off x="8848725" y="381000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Card Category</a:t>
            </a:r>
            <a:endParaRPr lang="en-US" sz="3600" dirty="0"/>
          </a:p>
        </p:txBody>
      </p:sp>
      <p:sp>
        <p:nvSpPr>
          <p:cNvPr id="9" name="Text 5"/>
          <p:cNvSpPr/>
          <p:nvPr/>
        </p:nvSpPr>
        <p:spPr>
          <a:xfrm>
            <a:off x="7600950" y="461010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3</a:t>
            </a:r>
            <a:endParaRPr lang="en-US" sz="4800" dirty="0"/>
          </a:p>
        </p:txBody>
      </p:sp>
      <p:sp>
        <p:nvSpPr>
          <p:cNvPr id="10" name="Text 6"/>
          <p:cNvSpPr/>
          <p:nvPr/>
        </p:nvSpPr>
        <p:spPr>
          <a:xfrm>
            <a:off x="8848725" y="466725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Age Group</a:t>
            </a:r>
            <a:endParaRPr lang="en-US" sz="3600" dirty="0"/>
          </a:p>
        </p:txBody>
      </p:sp>
      <p:sp>
        <p:nvSpPr>
          <p:cNvPr id="11" name="Text 7"/>
          <p:cNvSpPr/>
          <p:nvPr/>
        </p:nvSpPr>
        <p:spPr>
          <a:xfrm>
            <a:off x="7600950" y="546735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4</a:t>
            </a:r>
            <a:endParaRPr lang="en-US" sz="4800" dirty="0"/>
          </a:p>
        </p:txBody>
      </p:sp>
      <p:sp>
        <p:nvSpPr>
          <p:cNvPr id="12" name="Text 8"/>
          <p:cNvSpPr/>
          <p:nvPr/>
        </p:nvSpPr>
        <p:spPr>
          <a:xfrm>
            <a:off x="8848725" y="552450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Education Level</a:t>
            </a:r>
            <a:endParaRPr lang="en-US" sz="3600" dirty="0"/>
          </a:p>
        </p:txBody>
      </p:sp>
      <p:sp>
        <p:nvSpPr>
          <p:cNvPr id="13" name="Text 9"/>
          <p:cNvSpPr/>
          <p:nvPr/>
        </p:nvSpPr>
        <p:spPr>
          <a:xfrm>
            <a:off x="7600950" y="632460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5</a:t>
            </a:r>
            <a:endParaRPr lang="en-US" sz="4800" dirty="0"/>
          </a:p>
        </p:txBody>
      </p:sp>
      <p:sp>
        <p:nvSpPr>
          <p:cNvPr id="14" name="Text 10"/>
          <p:cNvSpPr/>
          <p:nvPr/>
        </p:nvSpPr>
        <p:spPr>
          <a:xfrm>
            <a:off x="8848725" y="638175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Income Category</a:t>
            </a:r>
            <a:endParaRPr lang="en-US" sz="3600" dirty="0"/>
          </a:p>
        </p:txBody>
      </p:sp>
      <p:sp>
        <p:nvSpPr>
          <p:cNvPr id="15" name="Text 11"/>
          <p:cNvSpPr/>
          <p:nvPr/>
        </p:nvSpPr>
        <p:spPr>
          <a:xfrm>
            <a:off x="7600950" y="718185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6</a:t>
            </a:r>
            <a:endParaRPr lang="en-US" sz="4800" dirty="0"/>
          </a:p>
        </p:txBody>
      </p:sp>
      <p:sp>
        <p:nvSpPr>
          <p:cNvPr id="16" name="Text 12"/>
          <p:cNvSpPr/>
          <p:nvPr/>
        </p:nvSpPr>
        <p:spPr>
          <a:xfrm>
            <a:off x="8848725" y="723900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Marital Status</a:t>
            </a: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3"/>
          </a:xfrm>
          <a:prstGeom prst="rect">
            <a:avLst/>
          </a:prstGeom>
        </p:spPr>
      </p:pic>
      <p:pic>
        <p:nvPicPr>
          <p:cNvPr id="3" name="Image 1" descr="preencoded.png"/>
          <p:cNvPicPr>
            <a:picLocks noChangeAspect="1"/>
          </p:cNvPicPr>
          <p:nvPr/>
        </p:nvPicPr>
        <p:blipFill>
          <a:blip r:embed="rId5"/>
          <a:srcRect/>
          <a:stretch/>
        </p:blipFill>
        <p:spPr>
          <a:xfrm>
            <a:off x="8115300" y="4562475"/>
            <a:ext cx="5829300" cy="1076325"/>
          </a:xfrm>
          <a:prstGeom prst="rect">
            <a:avLst/>
          </a:prstGeom>
        </p:spPr>
      </p:pic>
      <p:pic>
        <p:nvPicPr>
          <p:cNvPr id="4" name="Image 2" descr="preencoded.png"/>
          <p:cNvPicPr>
            <a:picLocks noChangeAspect="1"/>
          </p:cNvPicPr>
          <p:nvPr/>
        </p:nvPicPr>
        <p:blipFill>
          <a:blip r:embed="rId6"/>
          <a:srcRect/>
          <a:stretch/>
        </p:blipFill>
        <p:spPr>
          <a:xfrm>
            <a:off x="952500" y="3514725"/>
            <a:ext cx="6667500" cy="3000375"/>
          </a:xfrm>
          <a:prstGeom prst="rect">
            <a:avLst/>
          </a:prstGeom>
        </p:spPr>
      </p:pic>
      <p:sp>
        <p:nvSpPr>
          <p:cNvPr id="5" name="Text 0"/>
          <p:cNvSpPr/>
          <p:nvPr/>
        </p:nvSpPr>
        <p:spPr>
          <a:xfrm>
            <a:off x="1028700" y="1047750"/>
            <a:ext cx="5792514"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Customer </a:t>
            </a:r>
            <a:r>
              <a:rPr lang="en-US" sz="5400" dirty="0">
                <a:solidFill>
                  <a:srgbClr val="000000"/>
                </a:solidFill>
                <a:latin typeface="Lato Black" pitchFamily="34" charset="0"/>
                <a:ea typeface="Lato Black" pitchFamily="34" charset="-122"/>
                <a:cs typeface="Lato Black" pitchFamily="34" charset="-120"/>
              </a:rPr>
              <a:t>Status</a:t>
            </a:r>
            <a:endParaRPr lang="en-US" sz="540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Before attempting other analysis, first we need to know how much exactly our customer
that churned or attrited</a:t>
            </a:r>
            <a:endParaRPr lang="en-US" sz="1800" dirty="0"/>
          </a:p>
        </p:txBody>
      </p:sp>
      <p:sp>
        <p:nvSpPr>
          <p:cNvPr id="7" name="Text 2"/>
          <p:cNvSpPr/>
          <p:nvPr/>
        </p:nvSpPr>
        <p:spPr>
          <a:xfrm>
            <a:off x="10296525" y="3943350"/>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pic>
        <p:nvPicPr>
          <p:cNvPr id="3" name="Image 1" descr="preencoded.png"/>
          <p:cNvPicPr>
            <a:picLocks noChangeAspect="1"/>
          </p:cNvPicPr>
          <p:nvPr/>
        </p:nvPicPr>
        <p:blipFill>
          <a:blip r:embed="rId5"/>
          <a:srcRect/>
          <a:stretch/>
        </p:blipFill>
        <p:spPr>
          <a:xfrm>
            <a:off x="1047750" y="2514600"/>
            <a:ext cx="6200775" cy="4200525"/>
          </a:xfrm>
          <a:prstGeom prst="rect">
            <a:avLst/>
          </a:prstGeom>
        </p:spPr>
      </p:pic>
      <p:sp>
        <p:nvSpPr>
          <p:cNvPr id="4" name="Text 0"/>
          <p:cNvSpPr/>
          <p:nvPr/>
        </p:nvSpPr>
        <p:spPr>
          <a:xfrm>
            <a:off x="1028700" y="1047750"/>
            <a:ext cx="6055272"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Customer </a:t>
            </a:r>
            <a:r>
              <a:rPr lang="en-US" sz="5400" dirty="0">
                <a:solidFill>
                  <a:srgbClr val="000000"/>
                </a:solidFill>
                <a:latin typeface="Lato Black" pitchFamily="34" charset="0"/>
                <a:ea typeface="Lato Black" pitchFamily="34" charset="-122"/>
                <a:cs typeface="Lato Black" pitchFamily="34" charset="-120"/>
              </a:rPr>
              <a:t>Status</a:t>
            </a:r>
            <a:endParaRPr lang="en-US" sz="5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pic>
        <p:nvPicPr>
          <p:cNvPr id="3" name="Image 1" descr="preencoded.png"/>
          <p:cNvPicPr>
            <a:picLocks noChangeAspect="1"/>
          </p:cNvPicPr>
          <p:nvPr/>
        </p:nvPicPr>
        <p:blipFill>
          <a:blip r:embed="rId5"/>
          <a:srcRect/>
          <a:stretch/>
        </p:blipFill>
        <p:spPr>
          <a:xfrm>
            <a:off x="8620125" y="4476750"/>
            <a:ext cx="4819650" cy="1524000"/>
          </a:xfrm>
          <a:prstGeom prst="rect">
            <a:avLst/>
          </a:prstGeom>
        </p:spPr>
      </p:pic>
      <p:pic>
        <p:nvPicPr>
          <p:cNvPr id="4" name="Image 2" descr="preencoded.png"/>
          <p:cNvPicPr>
            <a:picLocks noChangeAspect="1"/>
          </p:cNvPicPr>
          <p:nvPr/>
        </p:nvPicPr>
        <p:blipFill>
          <a:blip r:embed="rId6"/>
          <a:srcRect/>
          <a:stretch/>
        </p:blipFill>
        <p:spPr>
          <a:xfrm>
            <a:off x="1019175" y="3009900"/>
            <a:ext cx="6600825" cy="3743325"/>
          </a:xfrm>
          <a:prstGeom prst="rect">
            <a:avLst/>
          </a:prstGeom>
        </p:spPr>
      </p:pic>
      <p:sp>
        <p:nvSpPr>
          <p:cNvPr id="5" name="Text 0"/>
          <p:cNvSpPr/>
          <p:nvPr/>
        </p:nvSpPr>
        <p:spPr>
          <a:xfrm>
            <a:off x="1028700" y="1047750"/>
            <a:ext cx="659130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Card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card category distribution</a:t>
            </a:r>
            <a:endParaRPr lang="en-US" sz="1800" dirty="0"/>
          </a:p>
        </p:txBody>
      </p:sp>
      <p:sp>
        <p:nvSpPr>
          <p:cNvPr id="7" name="Text 2"/>
          <p:cNvSpPr/>
          <p:nvPr/>
        </p:nvSpPr>
        <p:spPr>
          <a:xfrm>
            <a:off x="10296525" y="3943350"/>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19175" y="2457450"/>
            <a:ext cx="7038975" cy="4638675"/>
          </a:xfrm>
          <a:prstGeom prst="rect">
            <a:avLst/>
          </a:prstGeom>
        </p:spPr>
      </p:pic>
      <p:sp>
        <p:nvSpPr>
          <p:cNvPr id="4" name="Text 0"/>
          <p:cNvSpPr/>
          <p:nvPr/>
        </p:nvSpPr>
        <p:spPr>
          <a:xfrm>
            <a:off x="1028700" y="1047750"/>
            <a:ext cx="5046279"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Card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5" name="Text 1"/>
          <p:cNvSpPr/>
          <p:nvPr/>
        </p:nvSpPr>
        <p:spPr>
          <a:xfrm>
            <a:off x="8410575" y="3057525"/>
            <a:ext cx="6381750" cy="354330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93% of our customer have the ‘blue’ card category.  It is possible that majority of our credit car holder are relatively new to credit cards that’s why they mostly chose the blue as an entry-level credit card.
Regarding this, perhaps we could promote more appeal to the next tier of credit card so more people will convert to higher tier, thus will increase our profits.</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19175" y="3152775"/>
            <a:ext cx="5667375" cy="2438400"/>
          </a:xfrm>
          <a:prstGeom prst="rect">
            <a:avLst/>
          </a:prstGeom>
        </p:spPr>
      </p:pic>
      <p:sp>
        <p:nvSpPr>
          <p:cNvPr id="4" name="Text 0"/>
          <p:cNvSpPr/>
          <p:nvPr/>
        </p:nvSpPr>
        <p:spPr>
          <a:xfrm>
            <a:off x="1028700" y="1047750"/>
            <a:ext cx="4983217"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Card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5" name="Text 1"/>
          <p:cNvSpPr/>
          <p:nvPr/>
        </p:nvSpPr>
        <p:spPr>
          <a:xfrm>
            <a:off x="1114425" y="2143125"/>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Let’s see if there’s correlation between attrited customer and their credit card category.  Using query, the result as below.</a:t>
            </a:r>
            <a:endParaRPr lang="en-US" sz="1800" dirty="0"/>
          </a:p>
        </p:txBody>
      </p:sp>
      <p:sp>
        <p:nvSpPr>
          <p:cNvPr id="6" name="Text 2"/>
          <p:cNvSpPr/>
          <p:nvPr/>
        </p:nvSpPr>
        <p:spPr>
          <a:xfrm>
            <a:off x="6924675" y="3162300"/>
            <a:ext cx="6429375" cy="361950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Platinum are the highest tier on our credit card, and usually are used by loyal member.  But surprisingly there’s 5 out of 20, which is 25% from platinum member that have churned.  We can later deep dive more to profiling as to why these customer churned.
Aside from that, gold card also have the second highest churn percentage around 18%, we can also deep dive on this part to see why the highest and second highest tier have the most churning percentage.</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7429500" y="3886200"/>
            <a:ext cx="5953125" cy="2743200"/>
          </a:xfrm>
          <a:prstGeom prst="rect">
            <a:avLst/>
          </a:prstGeom>
        </p:spPr>
      </p:pic>
      <p:pic>
        <p:nvPicPr>
          <p:cNvPr id="4" name="Image 2" descr="preencoded.png"/>
          <p:cNvPicPr>
            <a:picLocks noChangeAspect="1"/>
          </p:cNvPicPr>
          <p:nvPr/>
        </p:nvPicPr>
        <p:blipFill>
          <a:blip r:embed="rId6"/>
          <a:srcRect/>
          <a:stretch/>
        </p:blipFill>
        <p:spPr>
          <a:xfrm>
            <a:off x="857250" y="2390775"/>
            <a:ext cx="5010150" cy="5457825"/>
          </a:xfrm>
          <a:prstGeom prst="rect">
            <a:avLst/>
          </a:prstGeom>
        </p:spPr>
      </p:pic>
      <p:sp>
        <p:nvSpPr>
          <p:cNvPr id="5" name="Text 0"/>
          <p:cNvSpPr/>
          <p:nvPr/>
        </p:nvSpPr>
        <p:spPr>
          <a:xfrm>
            <a:off x="1028700" y="1047750"/>
            <a:ext cx="331470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Age </a:t>
            </a:r>
            <a:r>
              <a:rPr lang="en-US" sz="5400" dirty="0">
                <a:solidFill>
                  <a:srgbClr val="000000"/>
                </a:solidFill>
                <a:latin typeface="Lato Black" pitchFamily="34" charset="0"/>
                <a:ea typeface="Lato Black" pitchFamily="34" charset="-122"/>
                <a:cs typeface="Lato Black" pitchFamily="34" charset="-120"/>
              </a:rPr>
              <a:t>Group</a:t>
            </a:r>
            <a:endParaRPr lang="en-US" sz="5400" dirty="0"/>
          </a:p>
        </p:txBody>
      </p:sp>
      <p:sp>
        <p:nvSpPr>
          <p:cNvPr id="6" name="Text 1"/>
          <p:cNvSpPr/>
          <p:nvPr/>
        </p:nvSpPr>
        <p:spPr>
          <a:xfrm>
            <a:off x="9677400" y="3333750"/>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
        <p:nvSpPr>
          <p:cNvPr id="7" name="Text 2"/>
          <p:cNvSpPr/>
          <p:nvPr/>
        </p:nvSpPr>
        <p:spPr>
          <a:xfrm>
            <a:off x="1028700" y="198120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age group distribution</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828675" y="2371725"/>
            <a:ext cx="6372225" cy="4610100"/>
          </a:xfrm>
          <a:prstGeom prst="rect">
            <a:avLst/>
          </a:prstGeom>
        </p:spPr>
      </p:pic>
      <p:sp>
        <p:nvSpPr>
          <p:cNvPr id="4" name="Text 0"/>
          <p:cNvSpPr/>
          <p:nvPr/>
        </p:nvSpPr>
        <p:spPr>
          <a:xfrm>
            <a:off x="1028700" y="1047750"/>
            <a:ext cx="331470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Age </a:t>
            </a:r>
            <a:r>
              <a:rPr lang="en-US" sz="5400" dirty="0">
                <a:solidFill>
                  <a:srgbClr val="000000"/>
                </a:solidFill>
                <a:latin typeface="Lato Black" pitchFamily="34" charset="0"/>
                <a:ea typeface="Lato Black" pitchFamily="34" charset="-122"/>
                <a:cs typeface="Lato Black" pitchFamily="34" charset="-120"/>
              </a:rPr>
              <a:t>Group</a:t>
            </a:r>
            <a:endParaRPr lang="en-US" sz="5400" dirty="0"/>
          </a:p>
        </p:txBody>
      </p:sp>
      <p:sp>
        <p:nvSpPr>
          <p:cNvPr id="5" name="Text 1"/>
          <p:cNvSpPr/>
          <p:nvPr/>
        </p:nvSpPr>
        <p:spPr>
          <a:xfrm>
            <a:off x="7600950" y="2657475"/>
            <a:ext cx="7038975" cy="43243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the age group distribution of our customer is quite centric, with most cc holder on their 40s.  This could be because people in their 40s are typically established in their careers and have a more stable source of income, making them more likely to qualify for and use credit cards.
Additionally, people in their 40s may have different financial needs and preferences than younger or older age groups. They may have more expenses related to family and household needs, such as groceries, school tuition, or home repairs, and may be more interested in credit cards that offer rewards or cashback on these types of purchases.</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857250" y="2809875"/>
            <a:ext cx="6219825" cy="3733800"/>
          </a:xfrm>
          <a:prstGeom prst="rect">
            <a:avLst/>
          </a:prstGeom>
        </p:spPr>
      </p:pic>
      <p:pic>
        <p:nvPicPr>
          <p:cNvPr id="4" name="Image 2" descr="preencoded.png"/>
          <p:cNvPicPr>
            <a:picLocks noChangeAspect="1"/>
          </p:cNvPicPr>
          <p:nvPr/>
        </p:nvPicPr>
        <p:blipFill>
          <a:blip r:embed="rId6"/>
          <a:srcRect/>
          <a:stretch/>
        </p:blipFill>
        <p:spPr>
          <a:xfrm>
            <a:off x="8543925" y="3771900"/>
            <a:ext cx="4810125" cy="2352675"/>
          </a:xfrm>
          <a:prstGeom prst="rect">
            <a:avLst/>
          </a:prstGeom>
        </p:spPr>
      </p:pic>
      <p:sp>
        <p:nvSpPr>
          <p:cNvPr id="5" name="Text 0"/>
          <p:cNvSpPr/>
          <p:nvPr/>
        </p:nvSpPr>
        <p:spPr>
          <a:xfrm>
            <a:off x="1028700" y="1047750"/>
            <a:ext cx="5235466"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Education </a:t>
            </a:r>
            <a:r>
              <a:rPr lang="en-US" sz="5400" dirty="0">
                <a:solidFill>
                  <a:srgbClr val="000000"/>
                </a:solidFill>
                <a:latin typeface="Lato Black" pitchFamily="34" charset="0"/>
                <a:ea typeface="Lato Black" pitchFamily="34" charset="-122"/>
                <a:cs typeface="Lato Black" pitchFamily="34" charset="-120"/>
              </a:rPr>
              <a:t>Level</a:t>
            </a:r>
            <a:endParaRPr lang="en-US" sz="5400" dirty="0"/>
          </a:p>
        </p:txBody>
      </p:sp>
      <p:sp>
        <p:nvSpPr>
          <p:cNvPr id="6" name="Text 1"/>
          <p:cNvSpPr/>
          <p:nvPr/>
        </p:nvSpPr>
        <p:spPr>
          <a:xfrm>
            <a:off x="10220325" y="3228975"/>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
        <p:nvSpPr>
          <p:cNvPr id="7" name="Text 2"/>
          <p:cNvSpPr/>
          <p:nvPr/>
        </p:nvSpPr>
        <p:spPr>
          <a:xfrm>
            <a:off x="1028700" y="198120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education level distribution</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2143125"/>
            <a:ext cx="7896225" cy="3105150"/>
          </a:xfrm>
          <a:prstGeom prst="rect">
            <a:avLst/>
          </a:prstGeom>
        </p:spPr>
      </p:pic>
      <p:sp>
        <p:nvSpPr>
          <p:cNvPr id="4" name="Text 0"/>
          <p:cNvSpPr/>
          <p:nvPr/>
        </p:nvSpPr>
        <p:spPr>
          <a:xfrm>
            <a:off x="1028700" y="1047750"/>
            <a:ext cx="536159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Education </a:t>
            </a:r>
            <a:r>
              <a:rPr lang="en-US" sz="5400" dirty="0">
                <a:solidFill>
                  <a:srgbClr val="000000"/>
                </a:solidFill>
                <a:latin typeface="Lato Black" pitchFamily="34" charset="0"/>
                <a:ea typeface="Lato Black" pitchFamily="34" charset="-122"/>
                <a:cs typeface="Lato Black" pitchFamily="34" charset="-120"/>
              </a:rPr>
              <a:t>Level</a:t>
            </a:r>
            <a:endParaRPr lang="en-US" sz="5400" dirty="0"/>
          </a:p>
        </p:txBody>
      </p:sp>
      <p:sp>
        <p:nvSpPr>
          <p:cNvPr id="5" name="Text 1"/>
          <p:cNvSpPr/>
          <p:nvPr/>
        </p:nvSpPr>
        <p:spPr>
          <a:xfrm>
            <a:off x="1009650" y="5429250"/>
            <a:ext cx="13401675" cy="27622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most of our highest cc holder education level is ‘Graduate’ which can be considered high-level education.   People with graduate degrees are often in higher-paying jobs, which may allow them to have more discretionary income to spend on credit cards. They may also be more likely to travel or have other lifestyle-related expenses that could be covered by credit card rewards programs.
But surprisingly our cc program don’t interest people who have higher education like ‘Post-Graduate’ and ‘Doctorate’, perhaps because they may have higher levels of financial literacy and may be more cautious about taking on credit card debt.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4"/>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7610475" y="1571625"/>
            <a:ext cx="6353175" cy="1504950"/>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Bussiness </a:t>
            </a:r>
            <a:r>
              <a:rPr lang="en-US" sz="5400" dirty="0">
                <a:solidFill>
                  <a:srgbClr val="000000"/>
                </a:solidFill>
                <a:latin typeface="Lato Black" pitchFamily="34" charset="0"/>
                <a:ea typeface="Lato Black" pitchFamily="34" charset="-122"/>
                <a:cs typeface="Lato Black" pitchFamily="34" charset="-120"/>
              </a:rPr>
              <a:t>Understanding</a:t>
            </a:r>
            <a:endParaRPr lang="en-US" sz="5400" dirty="0"/>
          </a:p>
        </p:txBody>
      </p:sp>
      <p:sp>
        <p:nvSpPr>
          <p:cNvPr id="5" name="Text 1"/>
          <p:cNvSpPr/>
          <p:nvPr/>
        </p:nvSpPr>
        <p:spPr>
          <a:xfrm>
            <a:off x="7600950" y="3648075"/>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1</a:t>
            </a:r>
            <a:endParaRPr lang="en-US" sz="7950" dirty="0"/>
          </a:p>
        </p:txBody>
      </p:sp>
      <p:sp>
        <p:nvSpPr>
          <p:cNvPr id="6" name="Text 2"/>
          <p:cNvSpPr/>
          <p:nvPr/>
        </p:nvSpPr>
        <p:spPr>
          <a:xfrm>
            <a:off x="8848725" y="392906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Problem Statement</a:t>
            </a:r>
            <a:endParaRPr lang="en-US" sz="3600" dirty="0"/>
          </a:p>
        </p:txBody>
      </p:sp>
      <p:sp>
        <p:nvSpPr>
          <p:cNvPr id="7" name="Text 3"/>
          <p:cNvSpPr/>
          <p:nvPr/>
        </p:nvSpPr>
        <p:spPr>
          <a:xfrm>
            <a:off x="7600950" y="5143500"/>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2</a:t>
            </a:r>
            <a:endParaRPr lang="en-US" sz="7950" dirty="0"/>
          </a:p>
        </p:txBody>
      </p:sp>
      <p:sp>
        <p:nvSpPr>
          <p:cNvPr id="8" name="Text 4"/>
          <p:cNvSpPr/>
          <p:nvPr/>
        </p:nvSpPr>
        <p:spPr>
          <a:xfrm>
            <a:off x="8848725" y="542448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Business Objective</a:t>
            </a: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857250" y="3057525"/>
            <a:ext cx="7105650" cy="3790950"/>
          </a:xfrm>
          <a:prstGeom prst="rect">
            <a:avLst/>
          </a:prstGeom>
        </p:spPr>
      </p:pic>
      <p:pic>
        <p:nvPicPr>
          <p:cNvPr id="4" name="Image 2" descr="preencoded.png"/>
          <p:cNvPicPr>
            <a:picLocks noChangeAspect="1"/>
          </p:cNvPicPr>
          <p:nvPr/>
        </p:nvPicPr>
        <p:blipFill>
          <a:blip r:embed="rId6"/>
          <a:srcRect/>
          <a:stretch/>
        </p:blipFill>
        <p:spPr>
          <a:xfrm>
            <a:off x="8696325" y="3971925"/>
            <a:ext cx="4657725" cy="1952625"/>
          </a:xfrm>
          <a:prstGeom prst="rect">
            <a:avLst/>
          </a:prstGeom>
        </p:spPr>
      </p:pic>
      <p:sp>
        <p:nvSpPr>
          <p:cNvPr id="5" name="Text 0"/>
          <p:cNvSpPr/>
          <p:nvPr/>
        </p:nvSpPr>
        <p:spPr>
          <a:xfrm>
            <a:off x="1028700" y="1047750"/>
            <a:ext cx="5248275"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Income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6" name="Text 1"/>
          <p:cNvSpPr/>
          <p:nvPr/>
        </p:nvSpPr>
        <p:spPr>
          <a:xfrm>
            <a:off x="10220325" y="3228975"/>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
        <p:nvSpPr>
          <p:cNvPr id="7" name="Text 2"/>
          <p:cNvSpPr/>
          <p:nvPr/>
        </p:nvSpPr>
        <p:spPr>
          <a:xfrm>
            <a:off x="1028700" y="198120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income category distribution</a:t>
            </a: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2143125"/>
            <a:ext cx="8791575" cy="3495675"/>
          </a:xfrm>
          <a:prstGeom prst="rect">
            <a:avLst/>
          </a:prstGeom>
        </p:spPr>
      </p:pic>
      <p:sp>
        <p:nvSpPr>
          <p:cNvPr id="4" name="Text 0"/>
          <p:cNvSpPr/>
          <p:nvPr/>
        </p:nvSpPr>
        <p:spPr>
          <a:xfrm>
            <a:off x="1028700" y="1047750"/>
            <a:ext cx="5248275"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Income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5" name="Text 1"/>
          <p:cNvSpPr/>
          <p:nvPr/>
        </p:nvSpPr>
        <p:spPr>
          <a:xfrm>
            <a:off x="1009650" y="6019800"/>
            <a:ext cx="13401675" cy="11239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most of our customer have income category of ‘Less than $40k’.  This could also probably the reason why most of our customer choose the entry-level ‘blue’ credit card.</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8705850" y="3819525"/>
            <a:ext cx="5172075" cy="1695450"/>
          </a:xfrm>
          <a:prstGeom prst="rect">
            <a:avLst/>
          </a:prstGeom>
        </p:spPr>
      </p:pic>
      <p:sp>
        <p:nvSpPr>
          <p:cNvPr id="4" name="Text 0"/>
          <p:cNvSpPr/>
          <p:nvPr/>
        </p:nvSpPr>
        <p:spPr>
          <a:xfrm>
            <a:off x="1028700" y="1047750"/>
            <a:ext cx="477301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Marital </a:t>
            </a:r>
            <a:r>
              <a:rPr lang="en-US" sz="5400" dirty="0">
                <a:solidFill>
                  <a:srgbClr val="000000"/>
                </a:solidFill>
                <a:latin typeface="Lato Black" pitchFamily="34" charset="0"/>
                <a:ea typeface="Lato Black" pitchFamily="34" charset="-122"/>
                <a:cs typeface="Lato Black" pitchFamily="34" charset="-120"/>
              </a:rPr>
              <a:t>Status</a:t>
            </a:r>
            <a:endParaRPr lang="en-US" sz="5400" dirty="0"/>
          </a:p>
        </p:txBody>
      </p:sp>
      <p:sp>
        <p:nvSpPr>
          <p:cNvPr id="5" name="Text 1"/>
          <p:cNvSpPr/>
          <p:nvPr/>
        </p:nvSpPr>
        <p:spPr>
          <a:xfrm>
            <a:off x="10220325" y="3228975"/>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
        <p:nvSpPr>
          <p:cNvPr id="6" name="Text 2"/>
          <p:cNvSpPr/>
          <p:nvPr/>
        </p:nvSpPr>
        <p:spPr>
          <a:xfrm>
            <a:off x="1028700" y="198120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marital status distribution</a:t>
            </a:r>
            <a:endParaRPr lang="en-US" sz="1800" dirty="0"/>
          </a:p>
        </p:txBody>
      </p:sp>
      <p:pic>
        <p:nvPicPr>
          <p:cNvPr id="10" name="Picture 9">
            <a:extLst>
              <a:ext uri="{FF2B5EF4-FFF2-40B4-BE49-F238E27FC236}">
                <a16:creationId xmlns:a16="http://schemas.microsoft.com/office/drawing/2014/main" id="{35562CE5-075A-C5EF-3FE4-86100BA138D8}"/>
              </a:ext>
            </a:extLst>
          </p:cNvPr>
          <p:cNvPicPr>
            <a:picLocks noChangeAspect="1"/>
          </p:cNvPicPr>
          <p:nvPr/>
        </p:nvPicPr>
        <p:blipFill>
          <a:blip r:embed="rId6"/>
          <a:stretch>
            <a:fillRect/>
          </a:stretch>
        </p:blipFill>
        <p:spPr>
          <a:xfrm>
            <a:off x="1028700" y="2695575"/>
            <a:ext cx="6444780" cy="38957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2514600"/>
            <a:ext cx="6610350" cy="4295775"/>
          </a:xfrm>
          <a:prstGeom prst="rect">
            <a:avLst/>
          </a:prstGeom>
        </p:spPr>
      </p:pic>
      <p:sp>
        <p:nvSpPr>
          <p:cNvPr id="4" name="Text 0"/>
          <p:cNvSpPr/>
          <p:nvPr/>
        </p:nvSpPr>
        <p:spPr>
          <a:xfrm>
            <a:off x="1028699" y="1047750"/>
            <a:ext cx="5046279"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Marital </a:t>
            </a:r>
            <a:r>
              <a:rPr lang="en-US" sz="5400" dirty="0">
                <a:solidFill>
                  <a:srgbClr val="000000"/>
                </a:solidFill>
                <a:latin typeface="Lato Black" pitchFamily="34" charset="0"/>
                <a:ea typeface="Lato Black" pitchFamily="34" charset="-122"/>
                <a:cs typeface="Lato Black" pitchFamily="34" charset="-120"/>
              </a:rPr>
              <a:t>Status</a:t>
            </a:r>
            <a:endParaRPr lang="en-US" sz="5400" dirty="0"/>
          </a:p>
        </p:txBody>
      </p:sp>
      <p:sp>
        <p:nvSpPr>
          <p:cNvPr id="5" name="Text 1"/>
          <p:cNvSpPr/>
          <p:nvPr/>
        </p:nvSpPr>
        <p:spPr>
          <a:xfrm>
            <a:off x="8162925" y="3048000"/>
            <a:ext cx="6400800" cy="39433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most of our cc holder is marriedit could indicate that the bank's credit card offerings are more attractive to households or families. 
This could be because married couples may have more combined expenses related to household and family needs, such as groceries, home repairs, or child-related expenses, which can be conveniently paid for with a credit card.</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3"/>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8496300" y="3905250"/>
            <a:ext cx="6353175" cy="1504950"/>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Summaries </a:t>
            </a:r>
            <a:r>
              <a:rPr lang="en-US" sz="5400" dirty="0">
                <a:solidFill>
                  <a:srgbClr val="000000"/>
                </a:solidFill>
                <a:latin typeface="Lato Black" pitchFamily="34" charset="0"/>
                <a:ea typeface="Lato Black" pitchFamily="34" charset="-122"/>
                <a:cs typeface="Lato Black" pitchFamily="34" charset="-120"/>
              </a:rPr>
              <a:t>&amp; </a:t>
            </a:r>
            <a:r>
              <a:rPr lang="en-US" sz="5400" dirty="0">
                <a:solidFill>
                  <a:srgbClr val="EE8058"/>
                </a:solidFill>
                <a:latin typeface="Lato Black" pitchFamily="34" charset="0"/>
                <a:ea typeface="Lato Black" pitchFamily="34" charset="-122"/>
                <a:cs typeface="Lato Black" pitchFamily="34" charset="-120"/>
              </a:rPr>
              <a:t>Actionable</a:t>
            </a:r>
            <a:endParaRPr lang="en-US" sz="5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3"/>
          </a:xfrm>
          <a:prstGeom prst="rect">
            <a:avLst/>
          </a:prstGeom>
        </p:spPr>
      </p:pic>
      <p:sp>
        <p:nvSpPr>
          <p:cNvPr id="3" name="Text 0"/>
          <p:cNvSpPr/>
          <p:nvPr/>
        </p:nvSpPr>
        <p:spPr>
          <a:xfrm>
            <a:off x="1028700" y="1047750"/>
            <a:ext cx="75438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Summaries </a:t>
            </a:r>
            <a:r>
              <a:rPr lang="en-US" sz="5400" dirty="0">
                <a:solidFill>
                  <a:srgbClr val="000000"/>
                </a:solidFill>
                <a:latin typeface="Lato Black" pitchFamily="34" charset="0"/>
                <a:ea typeface="Lato Black" pitchFamily="34" charset="-122"/>
                <a:cs typeface="Lato Black" pitchFamily="34" charset="-120"/>
              </a:rPr>
              <a:t>&amp; </a:t>
            </a:r>
            <a:r>
              <a:rPr lang="en-US" sz="5400" dirty="0">
                <a:solidFill>
                  <a:srgbClr val="EE8058"/>
                </a:solidFill>
                <a:latin typeface="Lato Black" pitchFamily="34" charset="0"/>
                <a:ea typeface="Lato Black" pitchFamily="34" charset="-122"/>
                <a:cs typeface="Lato Black" pitchFamily="34" charset="-120"/>
              </a:rPr>
              <a:t>Actionable</a:t>
            </a:r>
            <a:endParaRPr lang="en-US" sz="5400" dirty="0"/>
          </a:p>
        </p:txBody>
      </p:sp>
      <p:sp>
        <p:nvSpPr>
          <p:cNvPr id="4" name="Text 1"/>
          <p:cNvSpPr/>
          <p:nvPr/>
        </p:nvSpPr>
        <p:spPr>
          <a:xfrm>
            <a:off x="1028700" y="2724150"/>
            <a:ext cx="12611100" cy="445770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Raleway Medium" pitchFamily="34" charset="0"/>
                <a:ea typeface="Raleway Medium" pitchFamily="34" charset="-122"/>
                <a:cs typeface="Raleway Medium" pitchFamily="34" charset="-120"/>
              </a:rPr>
              <a:t>From the result of analysis, we can conclude few point that can improve our credit card service.
Based on Customer Status analysis we found out that we have 16.1% attrition rate which can be considered quite high, so overall we need to be careful with handling this service moving onward to prevent more attrition and actually minimize the rate.
Based on the Card Category analysis we found out that ‘platinum’ and ‘gold’ category actually are the top 2 most attrition rate.  We need to review the overall reason for this behavior and promote more program/benefit to this category since its supposed to be targeted for our loyal customer.  On other side note we need to create a program that may pique the interest of beginner/starter on credit card so they convert to higher tier category and bring us more profit.
Based on the Age Group analysis we found out that most of our customer is on their 40s followed by 50s.  There is also another group that is potential which is the 30s.  People on their 30s should have more or less almost the same financial need and some on this age group usually also have good career already so we can tailor an advertisement/program that pique the interest of this age group.</a:t>
            </a: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sp>
        <p:nvSpPr>
          <p:cNvPr id="3" name="Text 0"/>
          <p:cNvSpPr/>
          <p:nvPr/>
        </p:nvSpPr>
        <p:spPr>
          <a:xfrm>
            <a:off x="1028700" y="1047750"/>
            <a:ext cx="75438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Summaries </a:t>
            </a:r>
            <a:r>
              <a:rPr lang="en-US" sz="5400" dirty="0">
                <a:solidFill>
                  <a:srgbClr val="000000"/>
                </a:solidFill>
                <a:latin typeface="Lato Black" pitchFamily="34" charset="0"/>
                <a:ea typeface="Lato Black" pitchFamily="34" charset="-122"/>
                <a:cs typeface="Lato Black" pitchFamily="34" charset="-120"/>
              </a:rPr>
              <a:t>&amp; </a:t>
            </a:r>
            <a:r>
              <a:rPr lang="en-US" sz="5400" dirty="0">
                <a:solidFill>
                  <a:srgbClr val="EE8058"/>
                </a:solidFill>
                <a:latin typeface="Lato Black" pitchFamily="34" charset="0"/>
                <a:ea typeface="Lato Black" pitchFamily="34" charset="-122"/>
                <a:cs typeface="Lato Black" pitchFamily="34" charset="-120"/>
              </a:rPr>
              <a:t>Actionable</a:t>
            </a:r>
            <a:endParaRPr lang="en-US" sz="5400" dirty="0"/>
          </a:p>
        </p:txBody>
      </p:sp>
      <p:sp>
        <p:nvSpPr>
          <p:cNvPr id="4" name="Text 1"/>
          <p:cNvSpPr/>
          <p:nvPr/>
        </p:nvSpPr>
        <p:spPr>
          <a:xfrm>
            <a:off x="1028700" y="2724150"/>
            <a:ext cx="12611100" cy="411480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Raleway Medium" pitchFamily="34" charset="0"/>
                <a:ea typeface="Raleway Medium" pitchFamily="34" charset="-122"/>
                <a:cs typeface="Raleway Medium" pitchFamily="34" charset="-120"/>
              </a:rPr>
              <a:t>From the result of analysis, we can conclude few point that can improve our credit card service.
Based on Education Level analysis we found out most of our CC holder are ‘Graduate’ level, which can be considered high-level education.  Perhaps we can focus more on the academic benefit related program on this education group for example if they want to continue their studies.
Based on Income Category analysis we found out that most of our customer have yearly income less than $40k.  This could also be the reason why ‘blue’ category card is popular for these income category customer.  As I explained above perhaps we could make upgrading/converting to higher tier card more accessible such as smaller interest, etc, so it won’t burden them even with their income category on the lower-end.
Based on Marital Status analysis we found out most of our customer is already married.  This also inline with the most user age group of 40s which they usually on the age when they are already married.  We can make program that are tailored with married such as bonus on honeymoon or even couple like discount on restaurant, etc in order to accommodate this group.</a:t>
            </a:r>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FCA67E"/>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9029700" y="228600"/>
            <a:ext cx="5048250" cy="1133475"/>
          </a:xfrm>
          <a:prstGeom prst="rect">
            <a:avLst/>
          </a:prstGeom>
        </p:spPr>
      </p:pic>
      <p:pic>
        <p:nvPicPr>
          <p:cNvPr id="3" name="Image 1" descr="preencoded.png"/>
          <p:cNvPicPr>
            <a:picLocks noChangeAspect="1"/>
          </p:cNvPicPr>
          <p:nvPr/>
        </p:nvPicPr>
        <p:blipFill>
          <a:blip r:embed="rId4"/>
          <a:srcRect/>
          <a:stretch/>
        </p:blipFill>
        <p:spPr>
          <a:xfrm>
            <a:off x="704850" y="6667500"/>
            <a:ext cx="695325" cy="695325"/>
          </a:xfrm>
          <a:prstGeom prst="rect">
            <a:avLst/>
          </a:prstGeom>
        </p:spPr>
      </p:pic>
      <p:sp>
        <p:nvSpPr>
          <p:cNvPr id="4" name="Text 0"/>
          <p:cNvSpPr/>
          <p:nvPr/>
        </p:nvSpPr>
        <p:spPr>
          <a:xfrm>
            <a:off x="685800" y="5886450"/>
            <a:ext cx="4419600" cy="590550"/>
          </a:xfrm>
          <a:prstGeom prst="rect">
            <a:avLst/>
          </a:prstGeom>
          <a:noFill/>
          <a:ln/>
        </p:spPr>
        <p:txBody>
          <a:bodyPr wrap="square" lIns="0" tIns="0" rIns="0" bIns="0" rtlCol="0" anchor="t"/>
          <a:lstStyle/>
          <a:p>
            <a:pPr marL="0" indent="0" algn="l">
              <a:lnSpc>
                <a:spcPts val="4650"/>
              </a:lnSpc>
              <a:buNone/>
            </a:pPr>
            <a:r>
              <a:rPr lang="en-US" sz="3900" dirty="0">
                <a:solidFill>
                  <a:srgbClr val="FFFFFF"/>
                </a:solidFill>
                <a:latin typeface="Lato Regular" pitchFamily="34" charset="0"/>
                <a:ea typeface="Lato Regular" pitchFamily="34" charset="-122"/>
                <a:cs typeface="Lato Regular" pitchFamily="34" charset="-120"/>
              </a:rPr>
              <a:t>Naufal Aldy Pradana</a:t>
            </a:r>
            <a:endParaRPr lang="en-US" sz="3900" dirty="0"/>
          </a:p>
        </p:txBody>
      </p:sp>
      <p:sp>
        <p:nvSpPr>
          <p:cNvPr id="5" name="Text 1"/>
          <p:cNvSpPr/>
          <p:nvPr/>
        </p:nvSpPr>
        <p:spPr>
          <a:xfrm>
            <a:off x="2381250" y="3076575"/>
            <a:ext cx="10448925" cy="1466850"/>
          </a:xfrm>
          <a:prstGeom prst="rect">
            <a:avLst/>
          </a:prstGeom>
          <a:noFill/>
          <a:ln/>
        </p:spPr>
        <p:txBody>
          <a:bodyPr wrap="square" lIns="0" tIns="0" rIns="0" bIns="0" rtlCol="0" anchor="t"/>
          <a:lstStyle/>
          <a:p>
            <a:pPr marL="0" indent="0" algn="l">
              <a:lnSpc>
                <a:spcPts val="11550"/>
              </a:lnSpc>
              <a:buNone/>
            </a:pPr>
            <a:r>
              <a:rPr lang="en-US" sz="9600" b="1" dirty="0">
                <a:solidFill>
                  <a:srgbClr val="FFFFFF"/>
                </a:solidFill>
                <a:latin typeface="Lato Bold" pitchFamily="34" charset="0"/>
                <a:ea typeface="Lato Bold" pitchFamily="34" charset="-122"/>
                <a:cs typeface="Lato Bold" pitchFamily="34" charset="-120"/>
              </a:rPr>
              <a:t>Thanks for reading!</a:t>
            </a:r>
            <a:endParaRPr lang="en-US" sz="9600" dirty="0"/>
          </a:p>
        </p:txBody>
      </p:sp>
      <p:sp>
        <p:nvSpPr>
          <p:cNvPr id="6" name="Text 2"/>
          <p:cNvSpPr/>
          <p:nvPr/>
        </p:nvSpPr>
        <p:spPr>
          <a:xfrm>
            <a:off x="1524000" y="6724650"/>
            <a:ext cx="10144125" cy="590550"/>
          </a:xfrm>
          <a:prstGeom prst="rect">
            <a:avLst/>
          </a:prstGeom>
          <a:noFill/>
          <a:ln/>
        </p:spPr>
        <p:txBody>
          <a:bodyPr wrap="square" lIns="0" tIns="0" rIns="0" bIns="0" rtlCol="0" anchor="t"/>
          <a:lstStyle/>
          <a:p>
            <a:pPr marL="0" indent="0" algn="l">
              <a:lnSpc>
                <a:spcPts val="4650"/>
              </a:lnSpc>
              <a:buNone/>
            </a:pPr>
            <a:r>
              <a:rPr lang="en-US" sz="3900" dirty="0">
                <a:solidFill>
                  <a:srgbClr val="FFFFFF"/>
                </a:solidFill>
                <a:latin typeface="Lato Regular" pitchFamily="34" charset="0"/>
                <a:ea typeface="Lato Regular" pitchFamily="34" charset="-122"/>
                <a:cs typeface="Lato Regular" pitchFamily="34" charset="-120"/>
              </a:rPr>
              <a:t>https://github.com/blitzkz23/cc-churn-analysis</a:t>
            </a:r>
            <a:endParaRPr lang="en-US" sz="3900" dirty="0"/>
          </a:p>
        </p:txBody>
      </p:sp>
      <p:sp>
        <p:nvSpPr>
          <p:cNvPr id="7" name="Text 3"/>
          <p:cNvSpPr/>
          <p:nvPr/>
        </p:nvSpPr>
        <p:spPr>
          <a:xfrm>
            <a:off x="685800" y="1362075"/>
            <a:ext cx="12934950" cy="1504950"/>
          </a:xfrm>
          <a:prstGeom prst="rect">
            <a:avLst/>
          </a:prstGeom>
          <a:noFill/>
          <a:ln/>
        </p:spPr>
        <p:txBody>
          <a:bodyPr wrap="square" lIns="0" tIns="0" rIns="0" bIns="0" rtlCol="0" anchor="t"/>
          <a:lstStyle/>
          <a:p>
            <a:pPr marL="0" indent="0" algn="l">
              <a:lnSpc>
                <a:spcPts val="5940"/>
              </a:lnSpc>
              <a:buNone/>
            </a:pPr>
            <a:r>
              <a:rPr lang="en-US" sz="5400" dirty="0">
                <a:solidFill>
                  <a:srgbClr val="FCA67E"/>
                </a:solidFill>
                <a:latin typeface="Lato Black" pitchFamily="34" charset="0"/>
                <a:ea typeface="Lato Black" pitchFamily="34" charset="-122"/>
                <a:cs typeface="Lato Black" pitchFamily="34" charset="-120"/>
              </a:rPr>
              <a:t>BTPN Syariah
Data Engineer Virtual Intership Program</a:t>
            </a:r>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sp>
        <p:nvSpPr>
          <p:cNvPr id="3" name="Text 0"/>
          <p:cNvSpPr/>
          <p:nvPr/>
        </p:nvSpPr>
        <p:spPr>
          <a:xfrm>
            <a:off x="1028700" y="1047750"/>
            <a:ext cx="8367548"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Problem </a:t>
            </a:r>
            <a:r>
              <a:rPr lang="en-US" sz="5400" dirty="0">
                <a:solidFill>
                  <a:srgbClr val="000000"/>
                </a:solidFill>
                <a:latin typeface="Lato Black" pitchFamily="34" charset="0"/>
                <a:ea typeface="Lato Black" pitchFamily="34" charset="-122"/>
                <a:cs typeface="Lato Black" pitchFamily="34" charset="-120"/>
              </a:rPr>
              <a:t>Statement</a:t>
            </a:r>
            <a:endParaRPr lang="en-US" sz="5400" dirty="0"/>
          </a:p>
        </p:txBody>
      </p:sp>
      <p:sp>
        <p:nvSpPr>
          <p:cNvPr id="4" name="Text 1"/>
          <p:cNvSpPr/>
          <p:nvPr/>
        </p:nvSpPr>
        <p:spPr>
          <a:xfrm>
            <a:off x="1028700" y="2724150"/>
            <a:ext cx="12611100" cy="4572000"/>
          </a:xfrm>
          <a:prstGeom prst="rect">
            <a:avLst/>
          </a:prstGeom>
          <a:noFill/>
          <a:ln/>
        </p:spPr>
        <p:txBody>
          <a:bodyPr wrap="square" lIns="0" tIns="0" rIns="0" bIns="0" rtlCol="0" anchor="t"/>
          <a:lstStyle/>
          <a:p>
            <a:pPr marL="0" indent="0" algn="l">
              <a:lnSpc>
                <a:spcPts val="4500"/>
              </a:lnSpc>
              <a:buNone/>
            </a:pPr>
            <a:r>
              <a:rPr lang="en-US" sz="3000" dirty="0">
                <a:solidFill>
                  <a:srgbClr val="202323"/>
                </a:solidFill>
                <a:latin typeface="Raleway Medium" pitchFamily="34" charset="0"/>
                <a:ea typeface="Raleway Medium" pitchFamily="34" charset="-122"/>
                <a:cs typeface="Raleway Medium" pitchFamily="34" charset="-120"/>
              </a:rPr>
              <a:t>A certain bank is troubled by the increasing number of customers who are attriting and leaving their credit card services. To mitigate this issue, the bank intends to conduct data analysis on their customer's historical data to identify the reasons for the churn and determine the factors and attributes that may have contributed to it. 
This will help the bank to improve their services and retain their customers by addressing the underlying issues.</a:t>
            </a:r>
            <a:endParaRPr lang="en-US"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sp>
        <p:nvSpPr>
          <p:cNvPr id="3" name="Text 0"/>
          <p:cNvSpPr/>
          <p:nvPr/>
        </p:nvSpPr>
        <p:spPr>
          <a:xfrm>
            <a:off x="1028700" y="1047750"/>
            <a:ext cx="5857875" cy="819150"/>
          </a:xfrm>
          <a:prstGeom prst="rect">
            <a:avLst/>
          </a:prstGeom>
          <a:noFill/>
          <a:ln/>
        </p:spPr>
        <p:txBody>
          <a:bodyPr wrap="square" lIns="0" tIns="0" rIns="0" bIns="0" rtlCol="0" anchor="t"/>
          <a:lstStyle/>
          <a:p>
            <a:pPr marL="0" indent="0" algn="l">
              <a:lnSpc>
                <a:spcPts val="6450"/>
              </a:lnSpc>
              <a:buNone/>
            </a:pPr>
            <a:r>
              <a:rPr lang="en-US" sz="5400" dirty="0">
                <a:solidFill>
                  <a:srgbClr val="202323"/>
                </a:solidFill>
                <a:latin typeface="Lato Black" pitchFamily="34" charset="0"/>
                <a:ea typeface="Lato Black" pitchFamily="34" charset="-122"/>
                <a:cs typeface="Lato Black" pitchFamily="34" charset="-120"/>
              </a:rPr>
              <a:t>Business</a:t>
            </a:r>
            <a:r>
              <a:rPr lang="en-US" sz="5400" dirty="0">
                <a:solidFill>
                  <a:srgbClr val="EE8058"/>
                </a:solidFill>
                <a:latin typeface="Lato Black" pitchFamily="34" charset="0"/>
                <a:ea typeface="Lato Black" pitchFamily="34" charset="-122"/>
                <a:cs typeface="Lato Black" pitchFamily="34" charset="-120"/>
              </a:rPr>
              <a:t> Objective</a:t>
            </a:r>
            <a:endParaRPr lang="en-US" sz="5400" dirty="0"/>
          </a:p>
        </p:txBody>
      </p:sp>
      <p:sp>
        <p:nvSpPr>
          <p:cNvPr id="4" name="Text 1"/>
          <p:cNvSpPr/>
          <p:nvPr/>
        </p:nvSpPr>
        <p:spPr>
          <a:xfrm>
            <a:off x="1028700" y="2724150"/>
            <a:ext cx="12611100" cy="4000500"/>
          </a:xfrm>
          <a:prstGeom prst="rect">
            <a:avLst/>
          </a:prstGeom>
          <a:noFill/>
          <a:ln/>
        </p:spPr>
        <p:txBody>
          <a:bodyPr wrap="square" lIns="0" tIns="0" rIns="0" bIns="0" rtlCol="0" anchor="t"/>
          <a:lstStyle/>
          <a:p>
            <a:pPr marL="0" indent="0" algn="l">
              <a:lnSpc>
                <a:spcPts val="4500"/>
              </a:lnSpc>
              <a:buNone/>
            </a:pPr>
            <a:r>
              <a:rPr lang="en-US" sz="3000" dirty="0">
                <a:solidFill>
                  <a:srgbClr val="202323"/>
                </a:solidFill>
                <a:latin typeface="Raleway Medium" pitchFamily="34" charset="0"/>
                <a:ea typeface="Raleway Medium" pitchFamily="34" charset="-122"/>
                <a:cs typeface="Raleway Medium" pitchFamily="34" charset="-120"/>
              </a:rPr>
              <a:t>From the problem statements above, as a data engineer here are some objective that I've proposed for this project:
Build data pipeline from available dataset into a data warehouse
Conduct an analysis in order to determine factors and attributes that may have contributed to the service churn
Give insight presentation in the form of data visualization in order to make it easy for user to understand the data</a:t>
            </a:r>
            <a:endParaRPr 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3"/>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7610475" y="1571625"/>
            <a:ext cx="6353175" cy="752475"/>
          </a:xfrm>
          <a:prstGeom prst="rect">
            <a:avLst/>
          </a:prstGeom>
          <a:noFill/>
          <a:ln/>
        </p:spPr>
        <p:txBody>
          <a:bodyPr wrap="square" lIns="0" tIns="0" rIns="0" bIns="0" rtlCol="0" anchor="t"/>
          <a:lstStyle/>
          <a:p>
            <a:pPr marL="0" indent="0" algn="l">
              <a:lnSpc>
                <a:spcPts val="5940"/>
              </a:lnSpc>
              <a:buNone/>
            </a:pPr>
            <a:r>
              <a:rPr lang="en-US" sz="5400" dirty="0">
                <a:solidFill>
                  <a:srgbClr val="202323"/>
                </a:solidFill>
                <a:latin typeface="Lato Black" pitchFamily="34" charset="0"/>
                <a:ea typeface="Lato Black" pitchFamily="34" charset="-122"/>
                <a:cs typeface="Lato Black" pitchFamily="34" charset="-120"/>
              </a:rPr>
              <a:t>Data</a:t>
            </a:r>
            <a:r>
              <a:rPr lang="en-US" sz="5400" dirty="0">
                <a:solidFill>
                  <a:srgbClr val="EE8058"/>
                </a:solidFill>
                <a:latin typeface="Lato Black" pitchFamily="34" charset="0"/>
                <a:ea typeface="Lato Black" pitchFamily="34" charset="-122"/>
                <a:cs typeface="Lato Black" pitchFamily="34" charset="-120"/>
              </a:rPr>
              <a:t> Understanding</a:t>
            </a:r>
            <a:endParaRPr lang="en-US" sz="5400" dirty="0"/>
          </a:p>
        </p:txBody>
      </p:sp>
      <p:sp>
        <p:nvSpPr>
          <p:cNvPr id="5" name="Text 1"/>
          <p:cNvSpPr/>
          <p:nvPr/>
        </p:nvSpPr>
        <p:spPr>
          <a:xfrm>
            <a:off x="7600950" y="2895600"/>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1</a:t>
            </a:r>
            <a:endParaRPr lang="en-US" sz="7950" dirty="0"/>
          </a:p>
        </p:txBody>
      </p:sp>
      <p:sp>
        <p:nvSpPr>
          <p:cNvPr id="6" name="Text 2"/>
          <p:cNvSpPr/>
          <p:nvPr/>
        </p:nvSpPr>
        <p:spPr>
          <a:xfrm>
            <a:off x="8848725" y="317658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Data Dictionary</a:t>
            </a:r>
            <a:endParaRPr lang="en-US" sz="3600" dirty="0"/>
          </a:p>
        </p:txBody>
      </p:sp>
      <p:sp>
        <p:nvSpPr>
          <p:cNvPr id="7" name="Text 3"/>
          <p:cNvSpPr/>
          <p:nvPr/>
        </p:nvSpPr>
        <p:spPr>
          <a:xfrm>
            <a:off x="7600950" y="4391025"/>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2</a:t>
            </a:r>
            <a:endParaRPr lang="en-US" sz="7950" dirty="0"/>
          </a:p>
        </p:txBody>
      </p:sp>
      <p:sp>
        <p:nvSpPr>
          <p:cNvPr id="8" name="Text 4"/>
          <p:cNvSpPr/>
          <p:nvPr/>
        </p:nvSpPr>
        <p:spPr>
          <a:xfrm>
            <a:off x="8848725" y="467201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Data Modelling</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3"/>
          </a:xfrm>
          <a:prstGeom prst="rect">
            <a:avLst/>
          </a:prstGeom>
        </p:spPr>
      </p:pic>
      <p:sp>
        <p:nvSpPr>
          <p:cNvPr id="3" name="Text 0"/>
          <p:cNvSpPr/>
          <p:nvPr/>
        </p:nvSpPr>
        <p:spPr>
          <a:xfrm>
            <a:off x="1028700" y="1095375"/>
            <a:ext cx="619125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Data </a:t>
            </a:r>
            <a:r>
              <a:rPr lang="en-US" sz="5400" dirty="0">
                <a:solidFill>
                  <a:srgbClr val="000000"/>
                </a:solidFill>
                <a:latin typeface="Lato Black" pitchFamily="34" charset="0"/>
                <a:ea typeface="Lato Black" pitchFamily="34" charset="-122"/>
                <a:cs typeface="Lato Black" pitchFamily="34" charset="-120"/>
              </a:rPr>
              <a:t>Understanding</a:t>
            </a:r>
            <a:endParaRPr lang="en-US" sz="5400" dirty="0"/>
          </a:p>
        </p:txBody>
      </p:sp>
      <p:sp>
        <p:nvSpPr>
          <p:cNvPr id="4" name="Text 1"/>
          <p:cNvSpPr/>
          <p:nvPr/>
        </p:nvSpPr>
        <p:spPr>
          <a:xfrm>
            <a:off x="1028700" y="3028950"/>
            <a:ext cx="6096000" cy="2886075"/>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Clientnum: Client's ID number
Idstatus: Description of the customer's status
Customer_age: Customer's age
Gender: Customer's gender
Dependent count: Number of dependents of the customer
Educationid: Customer's educational level
Maritalid: Customer's marital status
Income_category: Customer's income category
Card_categoryid: Customer's credit card type
Month_on_book: Period of relationship with the bank</a:t>
            </a:r>
            <a:endParaRPr lang="en-US" sz="1500" dirty="0"/>
          </a:p>
        </p:txBody>
      </p:sp>
      <p:sp>
        <p:nvSpPr>
          <p:cNvPr id="5" name="Text 2"/>
          <p:cNvSpPr/>
          <p:nvPr/>
        </p:nvSpPr>
        <p:spPr>
          <a:xfrm>
            <a:off x="1028700" y="5915025"/>
            <a:ext cx="6096000" cy="1352550"/>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Relationship_in_count: Total number of products held by 
the customer
Months_inactive_in_12_month: Number of months of inactivity 
in the last 12 months</a:t>
            </a:r>
            <a:endParaRPr lang="en-US" sz="1500" dirty="0"/>
          </a:p>
        </p:txBody>
      </p:sp>
      <p:sp>
        <p:nvSpPr>
          <p:cNvPr id="6" name="Text 3"/>
          <p:cNvSpPr/>
          <p:nvPr/>
        </p:nvSpPr>
        <p:spPr>
          <a:xfrm>
            <a:off x="7419975" y="5600700"/>
            <a:ext cx="6096000" cy="3057525"/>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Contacts_Count_12_mon: Total number of contacts made by 
the bank in the last 12 months
Credit limit: Credit limit
Total Revolving Balance on the Credit Card: Total balance on the 
credit card that is revolving</a:t>
            </a:r>
            <a:endParaRPr lang="en-US" sz="1500" dirty="0"/>
          </a:p>
        </p:txBody>
      </p:sp>
      <p:sp>
        <p:nvSpPr>
          <p:cNvPr id="7" name="Text 4"/>
          <p:cNvSpPr/>
          <p:nvPr/>
        </p:nvSpPr>
        <p:spPr>
          <a:xfrm>
            <a:off x="1028700" y="2286000"/>
            <a:ext cx="11849100" cy="571500"/>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Data are located on a single csv file, which contain information about customer historical data on the credit card service usage.  Below are the data dictionary:</a:t>
            </a:r>
            <a:endParaRPr lang="en-US" sz="1500" dirty="0"/>
          </a:p>
        </p:txBody>
      </p:sp>
      <p:sp>
        <p:nvSpPr>
          <p:cNvPr id="8" name="Text 5"/>
          <p:cNvSpPr/>
          <p:nvPr/>
        </p:nvSpPr>
        <p:spPr>
          <a:xfrm>
            <a:off x="7419975" y="2743200"/>
            <a:ext cx="6858000" cy="4391025"/>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Avg_open_to_buy: Amount spent using the credit card in the 
last 12 months
Total_trans_amt: Total transaction amount
Total_trans_ct: Transaction frequency
Avg_utilization_ratio: Average utilization ratio of the credit card
Database Category_db: Category data of the credit card service used
Database Education_db: Data on the customer's educational level
Database Marital_db: Data on the customer's marital status
Database Status_db: Data on the customer's existing/attired status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sp>
        <p:nvSpPr>
          <p:cNvPr id="3" name="Text 0"/>
          <p:cNvSpPr/>
          <p:nvPr/>
        </p:nvSpPr>
        <p:spPr>
          <a:xfrm>
            <a:off x="1028700" y="1047750"/>
            <a:ext cx="6486197" cy="819150"/>
          </a:xfrm>
          <a:prstGeom prst="rect">
            <a:avLst/>
          </a:prstGeom>
          <a:noFill/>
          <a:ln/>
        </p:spPr>
        <p:txBody>
          <a:bodyPr wrap="square" lIns="0" tIns="0" rIns="0" bIns="0" rtlCol="0" anchor="t"/>
          <a:lstStyle/>
          <a:p>
            <a:pPr marL="0" indent="0" algn="l">
              <a:lnSpc>
                <a:spcPts val="6450"/>
              </a:lnSpc>
              <a:buNone/>
            </a:pPr>
            <a:r>
              <a:rPr lang="en-US" sz="5400" dirty="0">
                <a:solidFill>
                  <a:srgbClr val="202323"/>
                </a:solidFill>
                <a:latin typeface="Lato Black" pitchFamily="34" charset="0"/>
                <a:ea typeface="Lato Black" pitchFamily="34" charset="-122"/>
                <a:cs typeface="Lato Black" pitchFamily="34" charset="-120"/>
              </a:rPr>
              <a:t>Data</a:t>
            </a:r>
            <a:r>
              <a:rPr lang="en-US" sz="5400" dirty="0">
                <a:solidFill>
                  <a:srgbClr val="EE8058"/>
                </a:solidFill>
                <a:latin typeface="Lato Black" pitchFamily="34" charset="0"/>
                <a:ea typeface="Lato Black" pitchFamily="34" charset="-122"/>
                <a:cs typeface="Lato Black" pitchFamily="34" charset="-120"/>
              </a:rPr>
              <a:t> Modelling</a:t>
            </a:r>
            <a:endParaRPr lang="en-US" sz="5400" dirty="0"/>
          </a:p>
        </p:txBody>
      </p:sp>
      <p:sp>
        <p:nvSpPr>
          <p:cNvPr id="4" name="Text 1"/>
          <p:cNvSpPr/>
          <p:nvPr/>
        </p:nvSpPr>
        <p:spPr>
          <a:xfrm>
            <a:off x="1028700" y="2724150"/>
            <a:ext cx="12611100" cy="4000500"/>
          </a:xfrm>
          <a:prstGeom prst="rect">
            <a:avLst/>
          </a:prstGeom>
          <a:noFill/>
          <a:ln/>
        </p:spPr>
        <p:txBody>
          <a:bodyPr wrap="square" lIns="0" tIns="0" rIns="0" bIns="0" rtlCol="0" anchor="t"/>
          <a:lstStyle/>
          <a:p>
            <a:pPr marL="0" indent="0" algn="l">
              <a:lnSpc>
                <a:spcPts val="4500"/>
              </a:lnSpc>
              <a:buNone/>
            </a:pPr>
            <a:r>
              <a:rPr lang="en-US" sz="3000" dirty="0">
                <a:solidFill>
                  <a:srgbClr val="202323"/>
                </a:solidFill>
                <a:latin typeface="Raleway Medium" pitchFamily="34" charset="0"/>
                <a:ea typeface="Raleway Medium" pitchFamily="34" charset="-122"/>
                <a:cs typeface="Raleway Medium" pitchFamily="34" charset="-120"/>
              </a:rPr>
              <a:t>In order to store the previously existing data, to help organize the data in a way that is optimized for querying and reporting on the data warehouse, a </a:t>
            </a:r>
            <a:r>
              <a:rPr lang="en-US" sz="3000" b="1" dirty="0">
                <a:solidFill>
                  <a:srgbClr val="202323"/>
                </a:solidFill>
                <a:latin typeface="Raleway Bold" pitchFamily="34" charset="0"/>
                <a:ea typeface="Raleway Bold" pitchFamily="34" charset="-122"/>
                <a:cs typeface="Raleway Bold" pitchFamily="34" charset="-120"/>
              </a:rPr>
              <a:t>Data Modelling</a:t>
            </a:r>
            <a:r>
              <a:rPr lang="en-US" sz="3000" dirty="0">
                <a:solidFill>
                  <a:srgbClr val="202323"/>
                </a:solidFill>
                <a:latin typeface="Raleway Regular" pitchFamily="34" charset="0"/>
                <a:ea typeface="Raleway Regular" pitchFamily="34" charset="-122"/>
                <a:cs typeface="Raleway Regular" pitchFamily="34" charset="-120"/>
              </a:rPr>
              <a:t> process needs to be done.  
After conducting modelling schema, I decided that the best way to store the </a:t>
            </a:r>
            <a:r>
              <a:rPr lang="en-US" sz="3000" b="1" dirty="0">
                <a:solidFill>
                  <a:srgbClr val="202323"/>
                </a:solidFill>
                <a:latin typeface="Raleway Bold" pitchFamily="34" charset="0"/>
                <a:ea typeface="Raleway Bold" pitchFamily="34" charset="-122"/>
                <a:cs typeface="Raleway Bold" pitchFamily="34" charset="-120"/>
              </a:rPr>
              <a:t>Customer Historical Data</a:t>
            </a:r>
            <a:r>
              <a:rPr lang="en-US" sz="3000" dirty="0">
                <a:solidFill>
                  <a:srgbClr val="202323"/>
                </a:solidFill>
                <a:latin typeface="Raleway Regular" pitchFamily="34" charset="0"/>
                <a:ea typeface="Raleway Regular" pitchFamily="34" charset="-122"/>
                <a:cs typeface="Raleway Regular" pitchFamily="34" charset="-120"/>
              </a:rPr>
              <a:t> is by using </a:t>
            </a:r>
            <a:r>
              <a:rPr lang="en-US" sz="3000" b="1" dirty="0">
                <a:solidFill>
                  <a:srgbClr val="202323"/>
                </a:solidFill>
                <a:latin typeface="Raleway Bold" pitchFamily="34" charset="0"/>
                <a:ea typeface="Raleway Bold" pitchFamily="34" charset="-122"/>
                <a:cs typeface="Raleway Bold" pitchFamily="34" charset="-120"/>
              </a:rPr>
              <a:t>snowflake schema</a:t>
            </a:r>
            <a:r>
              <a:rPr lang="en-US" sz="3000" dirty="0">
                <a:solidFill>
                  <a:srgbClr val="202323"/>
                </a:solidFill>
                <a:latin typeface="Raleway Regular" pitchFamily="34" charset="0"/>
                <a:ea typeface="Raleway Regular" pitchFamily="34" charset="-122"/>
                <a:cs typeface="Raleway Regular" pitchFamily="34" charset="-120"/>
              </a:rPr>
              <a:t> that will be shown on the next slide.</a:t>
            </a:r>
            <a:endParaRPr lang="en-US"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47750" y="2143125"/>
            <a:ext cx="11420475" cy="584835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2480866" y="209550"/>
            <a:ext cx="2316147" cy="2301504"/>
          </a:xfrm>
          <a:prstGeom prst="rect">
            <a:avLst/>
          </a:prstGeom>
        </p:spPr>
      </p:pic>
      <p:pic>
        <p:nvPicPr>
          <p:cNvPr id="4" name="Image 2" descr="preencoded.png"/>
          <p:cNvPicPr>
            <a:picLocks noChangeAspect="1"/>
          </p:cNvPicPr>
          <p:nvPr/>
        </p:nvPicPr>
        <p:blipFill>
          <a:blip r:embed="rId7"/>
          <a:srcRect/>
          <a:stretch/>
        </p:blipFill>
        <p:spPr>
          <a:xfrm>
            <a:off x="4162425" y="2400300"/>
            <a:ext cx="5095875" cy="5238750"/>
          </a:xfrm>
          <a:prstGeom prst="rect">
            <a:avLst/>
          </a:prstGeom>
        </p:spPr>
      </p:pic>
      <p:sp>
        <p:nvSpPr>
          <p:cNvPr id="5" name="Text 0"/>
          <p:cNvSpPr/>
          <p:nvPr/>
        </p:nvSpPr>
        <p:spPr>
          <a:xfrm>
            <a:off x="1028700" y="1047750"/>
            <a:ext cx="6454666" cy="819150"/>
          </a:xfrm>
          <a:prstGeom prst="rect">
            <a:avLst/>
          </a:prstGeom>
          <a:noFill/>
          <a:ln/>
        </p:spPr>
        <p:txBody>
          <a:bodyPr wrap="square" lIns="0" tIns="0" rIns="0" bIns="0" rtlCol="0" anchor="t"/>
          <a:lstStyle/>
          <a:p>
            <a:pPr marL="0" indent="0" algn="l">
              <a:lnSpc>
                <a:spcPts val="6450"/>
              </a:lnSpc>
              <a:buNone/>
            </a:pPr>
            <a:r>
              <a:rPr lang="en-US" sz="5400" dirty="0">
                <a:solidFill>
                  <a:srgbClr val="202323"/>
                </a:solidFill>
                <a:latin typeface="Lato Black" pitchFamily="34" charset="0"/>
                <a:ea typeface="Lato Black" pitchFamily="34" charset="-122"/>
                <a:cs typeface="Lato Black" pitchFamily="34" charset="-120"/>
              </a:rPr>
              <a:t>Data</a:t>
            </a:r>
            <a:r>
              <a:rPr lang="en-US" sz="5400" dirty="0">
                <a:solidFill>
                  <a:srgbClr val="EE8058"/>
                </a:solidFill>
                <a:latin typeface="Lato Black" pitchFamily="34" charset="0"/>
                <a:ea typeface="Lato Black" pitchFamily="34" charset="-122"/>
                <a:cs typeface="Lato Black" pitchFamily="34" charset="-120"/>
              </a:rPr>
              <a:t> Modelling</a:t>
            </a:r>
            <a:endParaRPr lang="en-US"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2042</Words>
  <Application>Microsoft Office PowerPoint</Application>
  <PresentationFormat>Custom</PresentationFormat>
  <Paragraphs>163</Paragraphs>
  <Slides>37</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Lato Black</vt:lpstr>
      <vt:lpstr>Lato Bold</vt:lpstr>
      <vt:lpstr>Lato Regular</vt:lpstr>
      <vt:lpstr>Poppins Bold</vt:lpstr>
      <vt:lpstr>Poppins Regular</vt:lpstr>
      <vt:lpstr>Raleway Bold</vt:lpstr>
      <vt:lpstr>Raleway Medium</vt:lpstr>
      <vt:lpstr>Raleway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Naufal Aldy Pradana</cp:lastModifiedBy>
  <cp:revision>4</cp:revision>
  <dcterms:created xsi:type="dcterms:W3CDTF">2023-03-30T08:15:13Z</dcterms:created>
  <dcterms:modified xsi:type="dcterms:W3CDTF">2023-03-30T08:24:39Z</dcterms:modified>
</cp:coreProperties>
</file>