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9" r:id="rId6"/>
    <p:sldId id="290" r:id="rId7"/>
    <p:sldId id="291" r:id="rId8"/>
    <p:sldId id="260" r:id="rId9"/>
    <p:sldId id="268" r:id="rId10"/>
    <p:sldId id="269" r:id="rId11"/>
    <p:sldId id="261" r:id="rId12"/>
    <p:sldId id="263" r:id="rId13"/>
    <p:sldId id="264" r:id="rId14"/>
    <p:sldId id="265" r:id="rId15"/>
    <p:sldId id="266" r:id="rId16"/>
    <p:sldId id="267" r:id="rId17"/>
    <p:sldId id="271" r:id="rId18"/>
    <p:sldId id="270" r:id="rId19"/>
    <p:sldId id="272" r:id="rId20"/>
    <p:sldId id="273" r:id="rId21"/>
    <p:sldId id="274" r:id="rId22"/>
    <p:sldId id="275" r:id="rId23"/>
    <p:sldId id="293" r:id="rId24"/>
    <p:sldId id="281" r:id="rId25"/>
    <p:sldId id="282" r:id="rId26"/>
    <p:sldId id="283" r:id="rId27"/>
    <p:sldId id="285" r:id="rId28"/>
    <p:sldId id="286" r:id="rId29"/>
    <p:sldId id="287" r:id="rId30"/>
    <p:sldId id="284" r:id="rId31"/>
    <p:sldId id="292"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98"/>
    <p:restoredTop sz="96405"/>
  </p:normalViewPr>
  <p:slideViewPr>
    <p:cSldViewPr snapToGrid="0" snapToObjects="1">
      <p:cViewPr varScale="1">
        <p:scale>
          <a:sx n="162" d="100"/>
          <a:sy n="162"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7/26/24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Token_bucket" TargetMode="External"/><Relationship Id="rId2" Type="http://schemas.openxmlformats.org/officeDocument/2006/relationships/hyperlink" Target="https://docs.aws.amazon.com/apigateway/latest/developerguide/limit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B5AB-BD0E-8B40-B26A-6AB9C7FC3AF8}"/>
              </a:ext>
            </a:extLst>
          </p:cNvPr>
          <p:cNvSpPr>
            <a:spLocks noGrp="1"/>
          </p:cNvSpPr>
          <p:nvPr>
            <p:ph type="ctrTitle"/>
          </p:nvPr>
        </p:nvSpPr>
        <p:spPr/>
        <p:txBody>
          <a:bodyPr/>
          <a:lstStyle/>
          <a:p>
            <a:pPr algn="ctr"/>
            <a:r>
              <a:rPr lang="en-US" dirty="0"/>
              <a:t>Video Streaming System Design Document</a:t>
            </a:r>
          </a:p>
        </p:txBody>
      </p:sp>
      <p:sp>
        <p:nvSpPr>
          <p:cNvPr id="3" name="Subtitle 2">
            <a:extLst>
              <a:ext uri="{FF2B5EF4-FFF2-40B4-BE49-F238E27FC236}">
                <a16:creationId xmlns:a16="http://schemas.microsoft.com/office/drawing/2014/main" id="{2848D703-0C5C-9347-86EF-C7A9C570B5C1}"/>
              </a:ext>
            </a:extLst>
          </p:cNvPr>
          <p:cNvSpPr>
            <a:spLocks noGrp="1"/>
          </p:cNvSpPr>
          <p:nvPr>
            <p:ph type="subTitle" idx="1"/>
          </p:nvPr>
        </p:nvSpPr>
        <p:spPr/>
        <p:txBody>
          <a:bodyPr/>
          <a:lstStyle/>
          <a:p>
            <a:pPr algn="ctr"/>
            <a:r>
              <a:rPr lang="en-US" dirty="0"/>
              <a:t>An overview of the considerations for building a video streaming system. </a:t>
            </a:r>
          </a:p>
        </p:txBody>
      </p:sp>
      <p:sp>
        <p:nvSpPr>
          <p:cNvPr id="4" name="TextBox 3">
            <a:extLst>
              <a:ext uri="{FF2B5EF4-FFF2-40B4-BE49-F238E27FC236}">
                <a16:creationId xmlns:a16="http://schemas.microsoft.com/office/drawing/2014/main" id="{AE7F4BD6-75C2-7749-9B97-DD1C253D9AEC}"/>
              </a:ext>
            </a:extLst>
          </p:cNvPr>
          <p:cNvSpPr txBox="1"/>
          <p:nvPr/>
        </p:nvSpPr>
        <p:spPr>
          <a:xfrm>
            <a:off x="4129227" y="5817140"/>
            <a:ext cx="2522614" cy="707886"/>
          </a:xfrm>
          <a:prstGeom prst="rect">
            <a:avLst/>
          </a:prstGeom>
          <a:noFill/>
        </p:spPr>
        <p:txBody>
          <a:bodyPr wrap="none" rtlCol="0">
            <a:spAutoFit/>
          </a:bodyPr>
          <a:lstStyle/>
          <a:p>
            <a:pPr algn="ctr"/>
            <a:r>
              <a:rPr lang="en-US" sz="2000" dirty="0"/>
              <a:t>Presented by Bin Liu</a:t>
            </a:r>
          </a:p>
          <a:p>
            <a:pPr algn="ctr"/>
            <a:r>
              <a:rPr lang="en-US" sz="2000" dirty="0"/>
              <a:t>Version 1</a:t>
            </a:r>
          </a:p>
        </p:txBody>
      </p:sp>
    </p:spTree>
    <p:extLst>
      <p:ext uri="{BB962C8B-B14F-4D97-AF65-F5344CB8AC3E}">
        <p14:creationId xmlns:p14="http://schemas.microsoft.com/office/powerpoint/2010/main" val="405376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85000" lnSpcReduction="20000"/>
          </a:bodyPr>
          <a:lstStyle/>
          <a:p>
            <a:pPr marL="0" indent="0" fontAlgn="base">
              <a:buNone/>
            </a:pPr>
            <a:endParaRPr lang="en-US" dirty="0"/>
          </a:p>
          <a:p>
            <a:pPr fontAlgn="base"/>
            <a:r>
              <a:rPr lang="en-US" dirty="0"/>
              <a:t>Ingestion Service </a:t>
            </a:r>
          </a:p>
          <a:p>
            <a:pPr lvl="1" fontAlgn="base"/>
            <a:r>
              <a:rPr lang="en-US" b="1" dirty="0"/>
              <a:t>Ingestion Servers</a:t>
            </a:r>
            <a:endParaRPr lang="en-US" dirty="0"/>
          </a:p>
          <a:p>
            <a:pPr lvl="2" fontAlgn="base"/>
            <a:r>
              <a:rPr lang="en-US" dirty="0"/>
              <a:t>Process:</a:t>
            </a:r>
          </a:p>
          <a:p>
            <a:pPr lvl="3" fontAlgn="base"/>
            <a:r>
              <a:rPr lang="en-US" dirty="0"/>
              <a:t>Receives the video feed</a:t>
            </a:r>
          </a:p>
          <a:p>
            <a:pPr lvl="3" fontAlgn="base"/>
            <a:r>
              <a:rPr lang="en-US" dirty="0"/>
              <a:t>Validate video feed, e.g. validate if content MIME type matches the file extension</a:t>
            </a:r>
          </a:p>
          <a:p>
            <a:pPr lvl="3" fontAlgn="base"/>
            <a:r>
              <a:rPr lang="en-US" dirty="0"/>
              <a:t>Store the video in S3 and with a unique identifier (e.g. UUID)</a:t>
            </a:r>
          </a:p>
          <a:p>
            <a:pPr lvl="3" fontAlgn="base"/>
            <a:r>
              <a:rPr lang="en-US" dirty="0"/>
              <a:t>The ingestion server extracts the user information (e.g., </a:t>
            </a:r>
            <a:r>
              <a:rPr lang="en-US" dirty="0" err="1"/>
              <a:t>userId</a:t>
            </a:r>
            <a:r>
              <a:rPr lang="en-US" dirty="0"/>
              <a:t>) from the request headers or the token payload.</a:t>
            </a:r>
          </a:p>
          <a:p>
            <a:pPr lvl="3" fontAlgn="base"/>
            <a:r>
              <a:rPr lang="en-US" dirty="0"/>
              <a:t>Extract the metadata</a:t>
            </a:r>
          </a:p>
          <a:p>
            <a:pPr lvl="4" fontAlgn="base"/>
            <a:r>
              <a:rPr lang="en-US" dirty="0"/>
              <a:t>After video is stored in S3, metadata is extracted (e.g. timestamps, duration, resolution , codec, or any other custom meta data)</a:t>
            </a:r>
          </a:p>
          <a:p>
            <a:pPr lvl="3" fontAlgn="base"/>
            <a:r>
              <a:rPr lang="en-US" dirty="0"/>
              <a:t>Saves the metadata to database, depending on the requirements, you can use DynamoDB for NoSQL storage or RDS for relational storage.</a:t>
            </a:r>
          </a:p>
          <a:p>
            <a:pPr lvl="3" fontAlgn="base"/>
            <a:r>
              <a:rPr lang="en-US" dirty="0"/>
              <a:t>Saves the </a:t>
            </a:r>
            <a:r>
              <a:rPr lang="en-US" dirty="0" err="1"/>
              <a:t>userId</a:t>
            </a:r>
            <a:r>
              <a:rPr lang="en-US" dirty="0"/>
              <a:t> tougher with metadata or a separate field</a:t>
            </a:r>
          </a:p>
          <a:p>
            <a:pPr lvl="3" fontAlgn="base"/>
            <a:r>
              <a:rPr lang="en-US" dirty="0"/>
              <a:t>Notify Completion (Optional)</a:t>
            </a:r>
          </a:p>
          <a:p>
            <a:pPr lvl="4" fontAlgn="base"/>
            <a:endParaRPr lang="en-US" dirty="0"/>
          </a:p>
          <a:p>
            <a:pPr lvl="2" fontAlgn="base"/>
            <a:endParaRPr lang="en-US" dirty="0"/>
          </a:p>
          <a:p>
            <a:pPr marL="914400" lvl="2" indent="0" fontAlgn="base">
              <a:buNone/>
            </a:pPr>
            <a:endParaRPr lang="en-US" dirty="0"/>
          </a:p>
          <a:p>
            <a:pPr lvl="1" fontAlgn="base"/>
            <a:endParaRPr lang="en-US" dirty="0"/>
          </a:p>
          <a:p>
            <a:pPr lvl="2" fontAlgn="base"/>
            <a:endParaRPr lang="en-US" dirty="0"/>
          </a:p>
          <a:p>
            <a:pPr lvl="1"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81261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77500" lnSpcReduction="20000"/>
          </a:bodyPr>
          <a:lstStyle/>
          <a:p>
            <a:pPr marL="0" indent="0" fontAlgn="base">
              <a:buNone/>
            </a:pPr>
            <a:endParaRPr lang="en-US" dirty="0"/>
          </a:p>
          <a:p>
            <a:pPr lvl="1" fontAlgn="base"/>
            <a:r>
              <a:rPr lang="en-US" dirty="0"/>
              <a:t>Storage System</a:t>
            </a:r>
          </a:p>
          <a:p>
            <a:pPr lvl="2"/>
            <a:r>
              <a:rPr lang="en-US" b="1" dirty="0"/>
              <a:t>Object Storage</a:t>
            </a:r>
            <a:r>
              <a:rPr lang="en-US" dirty="0"/>
              <a:t>: Stores the video files.</a:t>
            </a:r>
          </a:p>
          <a:p>
            <a:pPr lvl="3"/>
            <a:r>
              <a:rPr lang="en-US" dirty="0"/>
              <a:t>AWS S3, Google Cloud Storage</a:t>
            </a:r>
          </a:p>
          <a:p>
            <a:pPr lvl="2"/>
            <a:r>
              <a:rPr lang="en-US" b="1" dirty="0"/>
              <a:t>Database</a:t>
            </a:r>
            <a:r>
              <a:rPr lang="en-US" dirty="0"/>
              <a:t>: Stores metadata and indexing information.</a:t>
            </a:r>
          </a:p>
          <a:p>
            <a:pPr lvl="3"/>
            <a:r>
              <a:rPr lang="en-US" dirty="0"/>
              <a:t>NoSQL: AWS DynamoDB, Cassandra, MongoDB, </a:t>
            </a:r>
            <a:r>
              <a:rPr lang="en-US" dirty="0" err="1"/>
              <a:t>Redis</a:t>
            </a:r>
            <a:endParaRPr lang="en-US" dirty="0"/>
          </a:p>
          <a:p>
            <a:pPr lvl="4"/>
            <a:r>
              <a:rPr lang="en-US" dirty="0"/>
              <a:t>Unstructured or semi-Unstructured metadata, large volumes, simple queries, horizontal scalable</a:t>
            </a:r>
          </a:p>
          <a:p>
            <a:pPr lvl="3"/>
            <a:r>
              <a:rPr lang="en-US" dirty="0"/>
              <a:t>Relational Database: Oracle, MySQL, PostgreSQL</a:t>
            </a:r>
          </a:p>
          <a:p>
            <a:pPr lvl="4"/>
            <a:r>
              <a:rPr lang="en-US" dirty="0"/>
              <a:t>Structured metadata and complex queries, moderate scalability</a:t>
            </a:r>
          </a:p>
          <a:p>
            <a:pPr lvl="2"/>
            <a:r>
              <a:rPr lang="en-US" b="1" dirty="0"/>
              <a:t>Process</a:t>
            </a:r>
          </a:p>
          <a:p>
            <a:pPr lvl="3"/>
            <a:r>
              <a:rPr lang="en-US" b="1" dirty="0"/>
              <a:t>Storing Videos</a:t>
            </a:r>
            <a:r>
              <a:rPr lang="en-US" dirty="0"/>
              <a:t>: The processed video files are stored in object storage, ensuring durability and scalability.</a:t>
            </a:r>
          </a:p>
          <a:p>
            <a:pPr lvl="3"/>
            <a:r>
              <a:rPr lang="en-US" b="1" dirty="0"/>
              <a:t>Storing Metadata</a:t>
            </a:r>
            <a:r>
              <a:rPr lang="en-US" dirty="0"/>
              <a:t>: Metadata (e.g., timestamps, duration, resolution , codec, or any other custom meta data and </a:t>
            </a:r>
            <a:r>
              <a:rPr lang="en-US" dirty="0" err="1"/>
              <a:t>userId</a:t>
            </a:r>
            <a:r>
              <a:rPr lang="en-US" dirty="0"/>
              <a:t>) is stored in the database.</a:t>
            </a:r>
          </a:p>
          <a:p>
            <a:pPr lvl="3"/>
            <a:r>
              <a:rPr lang="en-US" b="1" dirty="0" err="1"/>
              <a:t>userId</a:t>
            </a:r>
            <a:r>
              <a:rPr lang="en-US" dirty="0"/>
              <a:t> can be inside metadata or a separate field.</a:t>
            </a:r>
          </a:p>
          <a:p>
            <a:pPr lvl="4"/>
            <a:r>
              <a:rPr lang="en-US" dirty="0"/>
              <a:t>In metadata: simple data model, single document operation, complex query</a:t>
            </a:r>
          </a:p>
          <a:p>
            <a:pPr lvl="4"/>
            <a:r>
              <a:rPr lang="en-US" dirty="0"/>
              <a:t>Separate field: Easier to query, but it might have data consistency issue</a:t>
            </a:r>
          </a:p>
          <a:p>
            <a:pPr lvl="1"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97611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marL="0" indent="0" fontAlgn="base">
              <a:buNone/>
            </a:pPr>
            <a:endParaRPr lang="en-US" dirty="0"/>
          </a:p>
          <a:p>
            <a:pPr lvl="1" fontAlgn="base"/>
            <a:r>
              <a:rPr lang="en-US" dirty="0"/>
              <a:t>Metadata Management</a:t>
            </a:r>
          </a:p>
          <a:p>
            <a:pPr lvl="2"/>
            <a:r>
              <a:rPr lang="en-US" b="1" dirty="0"/>
              <a:t>Components</a:t>
            </a:r>
            <a:r>
              <a:rPr lang="en-US" dirty="0"/>
              <a:t>:</a:t>
            </a:r>
          </a:p>
          <a:p>
            <a:pPr lvl="3"/>
            <a:r>
              <a:rPr lang="en-US" b="1" dirty="0"/>
              <a:t>Metadata Extraction Service</a:t>
            </a:r>
            <a:r>
              <a:rPr lang="en-US" dirty="0"/>
              <a:t>: Extracts and updates metadata from the video feed.</a:t>
            </a:r>
          </a:p>
          <a:p>
            <a:pPr lvl="4"/>
            <a:r>
              <a:rPr lang="en-US" dirty="0"/>
              <a:t>custom service</a:t>
            </a:r>
          </a:p>
          <a:p>
            <a:pPr lvl="3"/>
            <a:r>
              <a:rPr lang="en-US" b="1" dirty="0"/>
              <a:t>Process</a:t>
            </a:r>
            <a:r>
              <a:rPr lang="en-US" dirty="0"/>
              <a:t>:</a:t>
            </a:r>
          </a:p>
          <a:p>
            <a:pPr lvl="4"/>
            <a:r>
              <a:rPr lang="en-US" b="1" dirty="0"/>
              <a:t>Extracting Metadata</a:t>
            </a:r>
            <a:r>
              <a:rPr lang="en-US" dirty="0"/>
              <a:t>: Metadata is extracted from the video feed and stored in the database.</a:t>
            </a:r>
          </a:p>
          <a:p>
            <a:pPr lvl="4"/>
            <a:r>
              <a:rPr lang="en-US" b="1" dirty="0"/>
              <a:t>Indexing Metadata</a:t>
            </a:r>
            <a:r>
              <a:rPr lang="en-US" dirty="0"/>
              <a:t>: Metadata is indexed for efficient searching and retrieval.</a:t>
            </a:r>
          </a:p>
          <a:p>
            <a:pPr lvl="2"/>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131830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User login to system</a:t>
            </a:r>
          </a:p>
          <a:p>
            <a:pPr lvl="2" fontAlgn="base"/>
            <a:r>
              <a:rPr lang="en-US" b="1" dirty="0"/>
              <a:t>Authentication</a:t>
            </a:r>
            <a:endParaRPr lang="en-US" dirty="0"/>
          </a:p>
          <a:p>
            <a:pPr lvl="3" fontAlgn="base"/>
            <a:r>
              <a:rPr lang="en-US" dirty="0"/>
              <a:t>AWS Cognito, or other OAuth providers (e.g. </a:t>
            </a:r>
            <a:r>
              <a:rPr lang="en-US" dirty="0" err="1"/>
              <a:t>Okta</a:t>
            </a:r>
            <a:r>
              <a:rPr lang="en-US" dirty="0"/>
              <a:t>, </a:t>
            </a:r>
            <a:r>
              <a:rPr lang="en-US" dirty="0" err="1"/>
              <a:t>Keycloak</a:t>
            </a:r>
            <a:r>
              <a:rPr lang="en-US" dirty="0"/>
              <a:t>)</a:t>
            </a:r>
          </a:p>
          <a:p>
            <a:pPr lvl="2" fontAlgn="base"/>
            <a:r>
              <a:rPr lang="en-US" b="1" dirty="0"/>
              <a:t>Authorization</a:t>
            </a:r>
            <a:endParaRPr lang="en-US" dirty="0"/>
          </a:p>
          <a:p>
            <a:pPr lvl="3" fontAlgn="base"/>
            <a:r>
              <a:rPr lang="en-US" dirty="0"/>
              <a:t>Roles and permissions</a:t>
            </a:r>
          </a:p>
          <a:p>
            <a:pPr lvl="4" fontAlgn="base"/>
            <a:r>
              <a:rPr lang="en-US" dirty="0"/>
              <a:t>admin</a:t>
            </a:r>
          </a:p>
          <a:p>
            <a:pPr lvl="4" fontAlgn="base"/>
            <a:r>
              <a:rPr lang="en-US" dirty="0"/>
              <a:t>content creator</a:t>
            </a:r>
          </a:p>
          <a:p>
            <a:pPr lvl="4" fontAlgn="base"/>
            <a:r>
              <a:rPr lang="en-US" dirty="0"/>
              <a:t>viewer</a:t>
            </a:r>
          </a:p>
          <a:p>
            <a:pPr lvl="3" fontAlgn="base"/>
            <a:r>
              <a:rPr lang="en-US" dirty="0"/>
              <a:t>Access control</a:t>
            </a:r>
          </a:p>
          <a:p>
            <a:pPr lvl="4" fontAlgn="base"/>
            <a:r>
              <a:rPr lang="en-US" dirty="0"/>
              <a:t>Role-Based Access Control (RBAC)</a:t>
            </a:r>
          </a:p>
          <a:p>
            <a:pPr lvl="4" fontAlgn="base"/>
            <a:r>
              <a:rPr lang="en-US" dirty="0"/>
              <a:t>Attribute-Based Access Control (ABAC)</a:t>
            </a:r>
          </a:p>
          <a:p>
            <a:pPr lvl="1" fontAlgn="base"/>
            <a:endParaRPr lang="en-US" dirty="0"/>
          </a:p>
          <a:p>
            <a:pPr marL="0" indent="0">
              <a:buNone/>
            </a:pPr>
            <a:endParaRPr lang="en-US" dirty="0"/>
          </a:p>
        </p:txBody>
      </p:sp>
    </p:spTree>
    <p:extLst>
      <p:ext uri="{BB962C8B-B14F-4D97-AF65-F5344CB8AC3E}">
        <p14:creationId xmlns:p14="http://schemas.microsoft.com/office/powerpoint/2010/main" val="135007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92500" lnSpcReduction="20000"/>
          </a:bodyPr>
          <a:lstStyle/>
          <a:p>
            <a:pPr lvl="1" fontAlgn="base"/>
            <a:r>
              <a:rPr lang="en-US" dirty="0"/>
              <a:t>Video Retrieval and Management Service</a:t>
            </a:r>
          </a:p>
          <a:p>
            <a:pPr lvl="2"/>
            <a:r>
              <a:rPr lang="en-US" b="1" dirty="0"/>
              <a:t>Search Service</a:t>
            </a:r>
            <a:r>
              <a:rPr lang="en-US" dirty="0"/>
              <a:t>: Allows users to search for their videos</a:t>
            </a:r>
          </a:p>
          <a:p>
            <a:pPr lvl="3"/>
            <a:r>
              <a:rPr lang="en-US" dirty="0"/>
              <a:t>User should be able to search all their videos based on the </a:t>
            </a:r>
            <a:r>
              <a:rPr lang="en-US" dirty="0" err="1"/>
              <a:t>userId</a:t>
            </a:r>
            <a:r>
              <a:rPr lang="en-US" dirty="0"/>
              <a:t> in the metadata</a:t>
            </a:r>
          </a:p>
          <a:p>
            <a:pPr lvl="2"/>
            <a:r>
              <a:rPr lang="en-US" b="1" dirty="0"/>
              <a:t>Playback Service</a:t>
            </a:r>
            <a:r>
              <a:rPr lang="en-US" dirty="0"/>
              <a:t>: Streams video to users</a:t>
            </a:r>
          </a:p>
          <a:p>
            <a:pPr lvl="3"/>
            <a:r>
              <a:rPr lang="en-US" dirty="0"/>
              <a:t>AWS CloudFront for CDN, HLS/DASH for streaming</a:t>
            </a:r>
          </a:p>
          <a:p>
            <a:pPr lvl="2"/>
            <a:r>
              <a:rPr lang="en-US" b="1" dirty="0"/>
              <a:t>Management Service:</a:t>
            </a:r>
            <a:r>
              <a:rPr lang="en-US" dirty="0"/>
              <a:t> Manage videos</a:t>
            </a:r>
          </a:p>
          <a:p>
            <a:pPr lvl="3"/>
            <a:r>
              <a:rPr lang="en-US" dirty="0"/>
              <a:t>User can playback, edit, delete, share and download the video</a:t>
            </a:r>
          </a:p>
          <a:p>
            <a:pPr lvl="2"/>
            <a:r>
              <a:rPr lang="en-US" b="1" dirty="0"/>
              <a:t>Management Portal</a:t>
            </a:r>
            <a:r>
              <a:rPr lang="en-US" dirty="0"/>
              <a:t>: Web interface for users to manage their videos</a:t>
            </a:r>
          </a:p>
          <a:p>
            <a:pPr lvl="3"/>
            <a:r>
              <a:rPr lang="en-US" dirty="0"/>
              <a:t>React, Angular for frontend</a:t>
            </a:r>
          </a:p>
          <a:p>
            <a:pPr lvl="2"/>
            <a:r>
              <a:rPr lang="en-US" b="1" dirty="0"/>
              <a:t>Process</a:t>
            </a:r>
          </a:p>
          <a:p>
            <a:pPr lvl="3"/>
            <a:r>
              <a:rPr lang="en-US" b="1" dirty="0"/>
              <a:t>Searching Videos</a:t>
            </a:r>
            <a:r>
              <a:rPr lang="en-US" dirty="0"/>
              <a:t>: Users search for videos using metadata</a:t>
            </a:r>
          </a:p>
          <a:p>
            <a:pPr lvl="3"/>
            <a:r>
              <a:rPr lang="en-US" b="1" dirty="0"/>
              <a:t>Streaming Videos</a:t>
            </a:r>
            <a:r>
              <a:rPr lang="en-US" dirty="0"/>
              <a:t>: The Playback Service streams videos to users</a:t>
            </a:r>
          </a:p>
          <a:p>
            <a:pPr lvl="3"/>
            <a:r>
              <a:rPr lang="en-US" b="1" dirty="0"/>
              <a:t>Managing Videos</a:t>
            </a:r>
            <a:r>
              <a:rPr lang="en-US" dirty="0"/>
              <a:t>: Users can manage their videos (e.g., edit, delete, download) through the Management Portal</a:t>
            </a:r>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00845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92500" lnSpcReduction="10000"/>
          </a:bodyPr>
          <a:lstStyle/>
          <a:p>
            <a:pPr lvl="1" fontAlgn="base"/>
            <a:r>
              <a:rPr lang="en-US" dirty="0"/>
              <a:t>Scalability and Fault Tolerance</a:t>
            </a:r>
          </a:p>
          <a:p>
            <a:pPr lvl="2" fontAlgn="base"/>
            <a:r>
              <a:rPr lang="en-US" b="1" dirty="0"/>
              <a:t>Auto-scaling Groups</a:t>
            </a:r>
            <a:r>
              <a:rPr lang="en-US" dirty="0"/>
              <a:t>: Automatically scale ingestion and retrieval services</a:t>
            </a:r>
          </a:p>
          <a:p>
            <a:pPr lvl="3" fontAlgn="base"/>
            <a:r>
              <a:rPr lang="en-US" dirty="0"/>
              <a:t>AWS Auto Scaling</a:t>
            </a:r>
          </a:p>
          <a:p>
            <a:pPr lvl="4" fontAlgn="base"/>
            <a:r>
              <a:rPr lang="en-US" dirty="0"/>
              <a:t>Create Auto Scaling Group and configure Scaling Policies</a:t>
            </a:r>
          </a:p>
          <a:p>
            <a:pPr lvl="5" fontAlgn="base"/>
            <a:r>
              <a:rPr lang="en-US" dirty="0"/>
              <a:t>Target Tracking Scaling Policy: Define the metric (e.g., average CPU utilization) and target value (e.g., 50%).</a:t>
            </a:r>
          </a:p>
          <a:p>
            <a:pPr lvl="5" fontAlgn="base"/>
            <a:r>
              <a:rPr lang="en-US" dirty="0"/>
              <a:t>Step Scaling Policy: Define the CloudWatch alarm and set scaling actions (e.g., add 2 instances if CPU &gt; 80%).</a:t>
            </a:r>
          </a:p>
          <a:p>
            <a:pPr lvl="5" fontAlgn="base"/>
            <a:r>
              <a:rPr lang="en-US" dirty="0"/>
              <a:t>Scheduled Scaling Policy: Define the schedule and desired capacity adjustments.</a:t>
            </a:r>
          </a:p>
          <a:p>
            <a:pPr lvl="2" fontAlgn="base"/>
            <a:r>
              <a:rPr lang="en-US" b="1" dirty="0"/>
              <a:t>Replication and Backup</a:t>
            </a:r>
            <a:r>
              <a:rPr lang="en-US" dirty="0"/>
              <a:t>: Ensure data durability and availability</a:t>
            </a:r>
          </a:p>
          <a:p>
            <a:pPr lvl="3" fontAlgn="base"/>
            <a:r>
              <a:rPr lang="en-US" dirty="0"/>
              <a:t>Cross-region replication in AWS S3, automated backups</a:t>
            </a:r>
          </a:p>
          <a:p>
            <a:pPr lvl="2" fontAlgn="base"/>
            <a:r>
              <a:rPr lang="en-US" b="1" dirty="0"/>
              <a:t>Process</a:t>
            </a:r>
          </a:p>
          <a:p>
            <a:pPr lvl="3" fontAlgn="base"/>
            <a:r>
              <a:rPr lang="en-US" b="1" dirty="0"/>
              <a:t>Scaling Services</a:t>
            </a:r>
            <a:r>
              <a:rPr lang="en-US" dirty="0"/>
              <a:t>: Auto-scaling groups adjust the number of servers based on load</a:t>
            </a:r>
          </a:p>
          <a:p>
            <a:pPr lvl="3" fontAlgn="base"/>
            <a:r>
              <a:rPr lang="en-US" b="1" dirty="0"/>
              <a:t>Ensuring Durability</a:t>
            </a:r>
            <a:r>
              <a:rPr lang="en-US" dirty="0"/>
              <a:t>: Regular backups and cross-region replication ensure data is not lost</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18676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lnSpcReduction="10000"/>
          </a:bodyPr>
          <a:lstStyle/>
          <a:p>
            <a:pPr lvl="1" fontAlgn="base"/>
            <a:r>
              <a:rPr lang="en-US" dirty="0"/>
              <a:t>Monitoring and Logging</a:t>
            </a:r>
          </a:p>
          <a:p>
            <a:pPr lvl="2" fontAlgn="base"/>
            <a:r>
              <a:rPr lang="en-US" b="1" dirty="0"/>
              <a:t>Monitoring Tools</a:t>
            </a:r>
            <a:r>
              <a:rPr lang="en-US" dirty="0"/>
              <a:t>: Track system performance and health.</a:t>
            </a:r>
          </a:p>
          <a:p>
            <a:pPr lvl="3" fontAlgn="base"/>
            <a:r>
              <a:rPr lang="en-US" dirty="0"/>
              <a:t>AWS CloudWatch, Prometheus, Grafana</a:t>
            </a:r>
          </a:p>
          <a:p>
            <a:pPr lvl="2" fontAlgn="base"/>
            <a:r>
              <a:rPr lang="en-US" b="1" dirty="0"/>
              <a:t>Logging Tools</a:t>
            </a:r>
            <a:r>
              <a:rPr lang="en-US" dirty="0"/>
              <a:t>: Record system events and user activities.</a:t>
            </a:r>
          </a:p>
          <a:p>
            <a:pPr lvl="3" fontAlgn="base"/>
            <a:r>
              <a:rPr lang="en-US" dirty="0"/>
              <a:t>ELK Stack</a:t>
            </a:r>
          </a:p>
          <a:p>
            <a:pPr lvl="4" fontAlgn="base"/>
            <a:r>
              <a:rPr lang="en-US" dirty="0"/>
              <a:t>The ELK Stack (Elasticsearch, Logstash, and Kibana) is a popular suite of tools used for searching, analyzing, and visualizing log data</a:t>
            </a:r>
          </a:p>
          <a:p>
            <a:pPr lvl="3" fontAlgn="base"/>
            <a:r>
              <a:rPr lang="en-US" dirty="0"/>
              <a:t>AWS CloudTrail</a:t>
            </a:r>
          </a:p>
          <a:p>
            <a:pPr lvl="4" fontAlgn="base"/>
            <a:r>
              <a:rPr lang="en-US" dirty="0"/>
              <a:t>ELK Stack integrates with AWS CloudTrail to monitor and analyze your AWS account activity in real time</a:t>
            </a:r>
          </a:p>
          <a:p>
            <a:pPr lvl="2" fontAlgn="base"/>
            <a:r>
              <a:rPr lang="en-US" dirty="0"/>
              <a:t>Process</a:t>
            </a:r>
          </a:p>
          <a:p>
            <a:pPr lvl="3" fontAlgn="base"/>
            <a:r>
              <a:rPr lang="en-US" b="1" dirty="0"/>
              <a:t>Monitoring System</a:t>
            </a:r>
            <a:r>
              <a:rPr lang="en-US" dirty="0"/>
              <a:t>: Continuously monitor the health and performance of the system</a:t>
            </a:r>
          </a:p>
          <a:p>
            <a:pPr lvl="3" fontAlgn="base"/>
            <a:r>
              <a:rPr lang="en-US" b="1" dirty="0"/>
              <a:t>Logging Events</a:t>
            </a:r>
            <a:r>
              <a:rPr lang="en-US" dirty="0"/>
              <a:t>: Capture logs for system events and user activities for auditing and debugging</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561911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92500"/>
          </a:bodyPr>
          <a:lstStyle/>
          <a:p>
            <a:pPr lvl="1" fontAlgn="base"/>
            <a:r>
              <a:rPr lang="en-US" dirty="0"/>
              <a:t>In this sample concrete design, we choose AWS for all phases of operations</a:t>
            </a:r>
          </a:p>
          <a:p>
            <a:pPr lvl="1" fontAlgn="base"/>
            <a:r>
              <a:rPr lang="en-US" dirty="0"/>
              <a:t>Assumptions:</a:t>
            </a:r>
          </a:p>
          <a:p>
            <a:pPr lvl="2" fontAlgn="base"/>
            <a:r>
              <a:rPr lang="en-US" dirty="0"/>
              <a:t>Client is uploading the video moderate size (less 6M per video)</a:t>
            </a:r>
          </a:p>
          <a:p>
            <a:pPr lvl="2" fontAlgn="base"/>
            <a:r>
              <a:rPr lang="en-US" dirty="0"/>
              <a:t>100 upload request per second with 50 burst capacity</a:t>
            </a:r>
          </a:p>
          <a:p>
            <a:pPr lvl="3" fontAlgn="base"/>
            <a:r>
              <a:rPr lang="en-US" dirty="0"/>
              <a:t>150 </a:t>
            </a:r>
            <a:r>
              <a:rPr lang="en-US" dirty="0" err="1"/>
              <a:t>rps</a:t>
            </a:r>
            <a:r>
              <a:rPr lang="en-US" dirty="0"/>
              <a:t> * 60 * 60 * 24 * 6M (average video size) = 74T video size per day</a:t>
            </a:r>
          </a:p>
          <a:p>
            <a:pPr lvl="3" fontAlgn="base"/>
            <a:r>
              <a:rPr lang="en-US" dirty="0"/>
              <a:t>150 </a:t>
            </a:r>
            <a:r>
              <a:rPr lang="en-US" dirty="0" err="1"/>
              <a:t>rps</a:t>
            </a:r>
            <a:r>
              <a:rPr lang="en-US" dirty="0"/>
              <a:t> * 60 * 60 * 24 * 500K (average metadata size) = 6T per day</a:t>
            </a:r>
          </a:p>
          <a:p>
            <a:pPr lvl="1" fontAlgn="base"/>
            <a:r>
              <a:rPr lang="en-US" dirty="0"/>
              <a:t>Based on assumptions</a:t>
            </a:r>
          </a:p>
          <a:p>
            <a:pPr lvl="2" fontAlgn="base"/>
            <a:r>
              <a:rPr lang="en-US" dirty="0"/>
              <a:t>We choose Ingestion Service way of uploading videos, not Direct Upload or Multipart Upload</a:t>
            </a:r>
          </a:p>
          <a:p>
            <a:pPr lvl="2" fontAlgn="base"/>
            <a:r>
              <a:rPr lang="en-US" dirty="0"/>
              <a:t>The client that uploads the videos to Video Streaming System has a way to authenticate against Cognito and obtain the JWT token</a:t>
            </a:r>
          </a:p>
          <a:p>
            <a:pPr lvl="2" fontAlgn="base"/>
            <a:r>
              <a:rPr lang="en-US" dirty="0"/>
              <a:t>We choose S3 for the storage</a:t>
            </a:r>
          </a:p>
          <a:p>
            <a:pPr lvl="2" fontAlgn="base"/>
            <a:r>
              <a:rPr lang="en-US" dirty="0"/>
              <a:t>We choose DynamoDB as NoSQL database to store metadata</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498889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AWS API Gateway</a:t>
            </a:r>
          </a:p>
          <a:p>
            <a:pPr lvl="2" fontAlgn="base"/>
            <a:r>
              <a:rPr lang="en-US" dirty="0">
                <a:hlinkClick r:id="rId2"/>
              </a:rPr>
              <a:t>https://docs.aws.amazon.com/apigateway/latest/developerguide/limits.html</a:t>
            </a:r>
            <a:endParaRPr lang="en-US" dirty="0"/>
          </a:p>
          <a:p>
            <a:pPr lvl="2" fontAlgn="base"/>
            <a:r>
              <a:rPr lang="en-US" b="1" dirty="0"/>
              <a:t>API Gateway account-level quotas, per Region</a:t>
            </a:r>
          </a:p>
          <a:p>
            <a:pPr lvl="3" fontAlgn="base"/>
            <a:r>
              <a:rPr lang="en-US" dirty="0"/>
              <a:t>10,000 requests per second (RPS) with an additional burst capacity provided by the </a:t>
            </a:r>
            <a:r>
              <a:rPr lang="en-US" dirty="0">
                <a:hlinkClick r:id="rId3"/>
              </a:rPr>
              <a:t>token bucket algorithm</a:t>
            </a:r>
            <a:r>
              <a:rPr lang="en-US" dirty="0"/>
              <a:t>, using a maximum bucket capacity of 5,000 requests.</a:t>
            </a:r>
          </a:p>
          <a:p>
            <a:pPr lvl="2" fontAlgn="base"/>
            <a:r>
              <a:rPr lang="en-US" dirty="0"/>
              <a:t>We can configure 100 RPS with burst capacity of 50</a:t>
            </a:r>
          </a:p>
          <a:p>
            <a:pPr lvl="2" fontAlgn="base"/>
            <a:r>
              <a:rPr lang="en-US" dirty="0"/>
              <a:t>Configure REST API</a:t>
            </a:r>
          </a:p>
          <a:p>
            <a:pPr lvl="3" fontAlgn="base"/>
            <a:r>
              <a:rPr lang="en-US"/>
              <a:t>More control than HTTP API</a:t>
            </a:r>
            <a:endParaRPr lang="en-US" dirty="0"/>
          </a:p>
          <a:p>
            <a:pPr lvl="2" fontAlgn="base"/>
            <a:r>
              <a:rPr lang="en-US" dirty="0"/>
              <a:t>Configure a route</a:t>
            </a:r>
          </a:p>
          <a:p>
            <a:pPr lvl="3" fontAlgn="base"/>
            <a:r>
              <a:rPr lang="en-US" dirty="0"/>
              <a:t>HTTP method: POST</a:t>
            </a:r>
          </a:p>
          <a:p>
            <a:pPr lvl="3" fontAlgn="base"/>
            <a:r>
              <a:rPr lang="en-US" dirty="0"/>
              <a:t>Path: /upload</a:t>
            </a:r>
          </a:p>
          <a:p>
            <a:pPr lvl="2" fontAlgn="base"/>
            <a:r>
              <a:rPr lang="en-US" dirty="0"/>
              <a:t>Configure Metrics and Logging</a:t>
            </a:r>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127281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AWS API Gateway</a:t>
            </a:r>
          </a:p>
          <a:p>
            <a:pPr lvl="2" fontAlgn="base"/>
            <a:r>
              <a:rPr lang="en-US" dirty="0"/>
              <a:t>Use Cognito for authentication and authorization</a:t>
            </a:r>
          </a:p>
          <a:p>
            <a:pPr lvl="3" fontAlgn="base"/>
            <a:r>
              <a:rPr lang="en-US" dirty="0"/>
              <a:t>Client sends the video media upload request to API gateway, including JWT token obtained from Cognito in the Authorization header</a:t>
            </a:r>
          </a:p>
          <a:p>
            <a:pPr lvl="4" fontAlgn="base"/>
            <a:r>
              <a:rPr lang="en-US" dirty="0"/>
              <a:t>Authorization: Bearer &lt;JWT_TOKEN&gt;</a:t>
            </a:r>
          </a:p>
          <a:p>
            <a:pPr lvl="3" fontAlgn="base"/>
            <a:r>
              <a:rPr lang="en-US" dirty="0"/>
              <a:t>Client checks the if JWT is expired, if it is, use the refresh token to automatically get a new JWT before uploading video media to AWS API Gateway</a:t>
            </a:r>
          </a:p>
          <a:p>
            <a:pPr lvl="3" fontAlgn="base"/>
            <a:r>
              <a:rPr lang="en-US" dirty="0"/>
              <a:t>API Gateway uses the Cognito authorizer to validate the JWT token</a:t>
            </a:r>
          </a:p>
          <a:p>
            <a:pPr lvl="3" fontAlgn="base"/>
            <a:r>
              <a:rPr lang="en-US" dirty="0"/>
              <a:t>The authorizer checks the token's validity, expiry, and user claims</a:t>
            </a:r>
          </a:p>
          <a:p>
            <a:pPr lvl="3" fontAlgn="base"/>
            <a:r>
              <a:rPr lang="en-US" dirty="0"/>
              <a:t>If the token is valid, API Gateway authorizes the request to proceed</a:t>
            </a:r>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79178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4619-6AAC-8F4E-A9B0-D6AE540AD1F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D1E875B5-91CC-E740-9248-4BD3D5CD4240}"/>
              </a:ext>
            </a:extLst>
          </p:cNvPr>
          <p:cNvSpPr>
            <a:spLocks noGrp="1"/>
          </p:cNvSpPr>
          <p:nvPr>
            <p:ph idx="1"/>
          </p:nvPr>
        </p:nvSpPr>
        <p:spPr/>
        <p:txBody>
          <a:bodyPr/>
          <a:lstStyle/>
          <a:p>
            <a:pPr fontAlgn="base"/>
            <a:r>
              <a:rPr lang="en-US" dirty="0"/>
              <a:t>The video streaming system takes digital feed and stores the feed to the storage. User can login to the system and perform some actions on any feed they had submitted for digital conversion. </a:t>
            </a:r>
          </a:p>
          <a:p>
            <a:pPr fontAlgn="base"/>
            <a:r>
              <a:rPr lang="en-US" dirty="0"/>
              <a:t>Flow overview: </a:t>
            </a:r>
          </a:p>
          <a:p>
            <a:pPr lvl="1" fontAlgn="base"/>
            <a:r>
              <a:rPr lang="en-US" dirty="0"/>
              <a:t>User sends a non-digital video media for digital conversion - outside video streaming system.</a:t>
            </a:r>
          </a:p>
          <a:p>
            <a:pPr lvl="1" fontAlgn="base"/>
            <a:r>
              <a:rPr lang="en-US" dirty="0"/>
              <a:t>Converted digital video is fed to the video streaming system.</a:t>
            </a:r>
          </a:p>
          <a:p>
            <a:pPr lvl="1" fontAlgn="base"/>
            <a:r>
              <a:rPr lang="en-US" dirty="0"/>
              <a:t>Video streaming system accepts and stores the digital video for later retrieval.</a:t>
            </a:r>
          </a:p>
          <a:p>
            <a:pPr lvl="1" fontAlgn="base"/>
            <a:r>
              <a:rPr lang="en-US" dirty="0"/>
              <a:t>User then login to video streaming system to perform some actions on the feeds he submitted.</a:t>
            </a:r>
          </a:p>
          <a:p>
            <a:endParaRPr lang="en-US" dirty="0"/>
          </a:p>
        </p:txBody>
      </p:sp>
    </p:spTree>
    <p:extLst>
      <p:ext uri="{BB962C8B-B14F-4D97-AF65-F5344CB8AC3E}">
        <p14:creationId xmlns:p14="http://schemas.microsoft.com/office/powerpoint/2010/main" val="32826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AWS API Gateway</a:t>
            </a:r>
          </a:p>
          <a:p>
            <a:pPr lvl="2" fontAlgn="base"/>
            <a:r>
              <a:rPr lang="en-US" dirty="0"/>
              <a:t>Forward Request to ELB</a:t>
            </a:r>
          </a:p>
          <a:p>
            <a:pPr lvl="3" fontAlgn="base"/>
            <a:r>
              <a:rPr lang="en-US" dirty="0"/>
              <a:t>API Gateway forwards the validated request to the ELB endpoint</a:t>
            </a:r>
          </a:p>
          <a:p>
            <a:pPr lvl="3" fontAlgn="base"/>
            <a:r>
              <a:rPr lang="en-US" dirty="0"/>
              <a:t>Communication from API Gateway to ELB Is using HTTPS</a:t>
            </a:r>
          </a:p>
          <a:p>
            <a:pPr lvl="3" fontAlgn="base"/>
            <a:r>
              <a:rPr lang="en-US" dirty="0"/>
              <a:t>Configuration</a:t>
            </a:r>
          </a:p>
          <a:p>
            <a:pPr lvl="4" fontAlgn="base"/>
            <a:r>
              <a:rPr lang="en-US" dirty="0"/>
              <a:t>Under Authorization, Manage authorizers, create a new Authorizer with JWT selected</a:t>
            </a:r>
          </a:p>
          <a:p>
            <a:pPr lvl="4" fontAlgn="base"/>
            <a:r>
              <a:rPr lang="en-US" dirty="0"/>
              <a:t>Under Routes, configure POST /upload and attach Authorizer just created</a:t>
            </a:r>
          </a:p>
          <a:p>
            <a:pPr lvl="4" fontAlgn="base"/>
            <a:r>
              <a:rPr lang="en-US" dirty="0"/>
              <a:t>Under Integrations, configure HTTP POST to URL of ELB</a:t>
            </a:r>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888927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ELB</a:t>
            </a:r>
          </a:p>
          <a:p>
            <a:pPr lvl="2" fontAlgn="base"/>
            <a:r>
              <a:rPr lang="en-US" dirty="0"/>
              <a:t>The ELB accepts the request forwarded from API Gateway</a:t>
            </a:r>
          </a:p>
          <a:p>
            <a:pPr lvl="2" fontAlgn="base"/>
            <a:r>
              <a:rPr lang="en-US" dirty="0"/>
              <a:t>The ELB routes the request to the appropriate backend ingestion service – lambda function</a:t>
            </a:r>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59560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Ingestion Service</a:t>
            </a:r>
          </a:p>
          <a:p>
            <a:pPr lvl="2" fontAlgn="base"/>
            <a:r>
              <a:rPr lang="en-US" dirty="0"/>
              <a:t>Use Lambda function</a:t>
            </a:r>
          </a:p>
          <a:p>
            <a:pPr lvl="2" fontAlgn="base"/>
            <a:r>
              <a:rPr lang="en-US" dirty="0"/>
              <a:t>Receives the video upload request from ELB</a:t>
            </a:r>
          </a:p>
          <a:p>
            <a:pPr lvl="2" fontAlgn="base"/>
            <a:r>
              <a:rPr lang="en-US" dirty="0"/>
              <a:t>Extract metadata</a:t>
            </a:r>
          </a:p>
          <a:p>
            <a:pPr lvl="2" fontAlgn="base"/>
            <a:r>
              <a:rPr lang="en-US" dirty="0"/>
              <a:t>Extract </a:t>
            </a:r>
            <a:r>
              <a:rPr lang="en-US" dirty="0" err="1"/>
              <a:t>userId</a:t>
            </a:r>
            <a:r>
              <a:rPr lang="en-US" dirty="0"/>
              <a:t> from JWT</a:t>
            </a:r>
          </a:p>
          <a:p>
            <a:pPr lvl="2" fontAlgn="base"/>
            <a:r>
              <a:rPr lang="en-US" dirty="0"/>
              <a:t>Saves the video to S3</a:t>
            </a:r>
          </a:p>
          <a:p>
            <a:pPr lvl="2" fontAlgn="base"/>
            <a:r>
              <a:rPr lang="en-US" dirty="0"/>
              <a:t>Saves the metadata to DynamoDB</a:t>
            </a:r>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67757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70000" lnSpcReduction="20000"/>
          </a:bodyPr>
          <a:lstStyle/>
          <a:p>
            <a:pPr lvl="1" fontAlgn="base"/>
            <a:r>
              <a:rPr lang="en-US" dirty="0"/>
              <a:t>Ingestion Service - Lambda</a:t>
            </a:r>
          </a:p>
          <a:p>
            <a:pPr lvl="2" fontAlgn="base"/>
            <a:r>
              <a:rPr lang="en-US" dirty="0"/>
              <a:t>Saves the video to S3 and save S3 URL as part of metadata</a:t>
            </a:r>
          </a:p>
          <a:p>
            <a:pPr lvl="2" fontAlgn="base"/>
            <a:r>
              <a:rPr lang="en-US" dirty="0"/>
              <a:t>Generate thumbnail image and upload to S3 and save thumbnail URL as part of metadata</a:t>
            </a:r>
          </a:p>
          <a:p>
            <a:pPr lvl="2" fontAlgn="base"/>
            <a:r>
              <a:rPr lang="en-US" dirty="0"/>
              <a:t>Saves the metadata to DynamoDB</a:t>
            </a:r>
          </a:p>
          <a:p>
            <a:pPr lvl="3" fontAlgn="base"/>
            <a:r>
              <a:rPr lang="en-US" dirty="0"/>
              <a:t>Schema definition</a:t>
            </a:r>
          </a:p>
          <a:p>
            <a:pPr lvl="4" fontAlgn="base"/>
            <a:r>
              <a:rPr lang="en-US" dirty="0"/>
              <a:t>Table Structure</a:t>
            </a:r>
          </a:p>
          <a:p>
            <a:pPr lvl="5" fontAlgn="base"/>
            <a:r>
              <a:rPr lang="en-US" b="1" dirty="0"/>
              <a:t>Table Name</a:t>
            </a:r>
            <a:r>
              <a:rPr lang="en-US" dirty="0"/>
              <a:t>: </a:t>
            </a:r>
            <a:r>
              <a:rPr lang="en-US" dirty="0" err="1"/>
              <a:t>VideoMetadata</a:t>
            </a:r>
            <a:endParaRPr lang="en-US" dirty="0"/>
          </a:p>
          <a:p>
            <a:pPr lvl="5" fontAlgn="base"/>
            <a:r>
              <a:rPr lang="en-US" b="1" dirty="0"/>
              <a:t>Primary Key</a:t>
            </a:r>
            <a:r>
              <a:rPr lang="en-US" dirty="0"/>
              <a:t>:</a:t>
            </a:r>
          </a:p>
          <a:p>
            <a:pPr lvl="6" fontAlgn="base"/>
            <a:r>
              <a:rPr lang="en-US" b="1" dirty="0"/>
              <a:t>Partition Key</a:t>
            </a:r>
            <a:r>
              <a:rPr lang="en-US" dirty="0"/>
              <a:t>: </a:t>
            </a:r>
            <a:r>
              <a:rPr lang="en-US" dirty="0" err="1"/>
              <a:t>UserId</a:t>
            </a:r>
            <a:r>
              <a:rPr lang="en-US" dirty="0"/>
              <a:t> (string)</a:t>
            </a:r>
          </a:p>
          <a:p>
            <a:pPr lvl="6" fontAlgn="base"/>
            <a:r>
              <a:rPr lang="en-US" b="1" dirty="0"/>
              <a:t>Sort Key</a:t>
            </a:r>
            <a:r>
              <a:rPr lang="en-US" dirty="0"/>
              <a:t>: </a:t>
            </a:r>
            <a:r>
              <a:rPr lang="en-US" dirty="0" err="1"/>
              <a:t>VideoId</a:t>
            </a:r>
            <a:r>
              <a:rPr lang="en-US" dirty="0"/>
              <a:t> (string)</a:t>
            </a:r>
          </a:p>
          <a:p>
            <a:pPr lvl="5" fontAlgn="base"/>
            <a:r>
              <a:rPr lang="en-US" b="1" dirty="0"/>
              <a:t>Attributes</a:t>
            </a:r>
          </a:p>
          <a:p>
            <a:pPr lvl="6" fontAlgn="base"/>
            <a:r>
              <a:rPr lang="en-US" dirty="0" err="1"/>
              <a:t>UserId</a:t>
            </a:r>
            <a:r>
              <a:rPr lang="en-US" dirty="0"/>
              <a:t> (string), </a:t>
            </a:r>
            <a:r>
              <a:rPr lang="en-US" dirty="0" err="1"/>
              <a:t>VideoId</a:t>
            </a:r>
            <a:r>
              <a:rPr lang="en-US" dirty="0"/>
              <a:t> (string), Title (string), Description (string), </a:t>
            </a:r>
            <a:r>
              <a:rPr lang="en-US" dirty="0" err="1"/>
              <a:t>UploadDate</a:t>
            </a:r>
            <a:r>
              <a:rPr lang="en-US" dirty="0"/>
              <a:t> (string), Duration (number), Tags (list of strings), </a:t>
            </a:r>
            <a:r>
              <a:rPr lang="en-US" dirty="0" err="1"/>
              <a:t>FileSize</a:t>
            </a:r>
            <a:r>
              <a:rPr lang="en-US" dirty="0"/>
              <a:t> (number), S3Url (string), </a:t>
            </a:r>
            <a:r>
              <a:rPr lang="en-US" dirty="0" err="1"/>
              <a:t>ThumbnailUrl</a:t>
            </a:r>
            <a:r>
              <a:rPr lang="en-US" dirty="0"/>
              <a:t> (string), Views (number), Likes (number)</a:t>
            </a:r>
          </a:p>
          <a:p>
            <a:pPr lvl="5" fontAlgn="base"/>
            <a:r>
              <a:rPr lang="en-US" b="1" dirty="0"/>
              <a:t>Global Secondary Index (GSI)</a:t>
            </a:r>
          </a:p>
          <a:p>
            <a:pPr lvl="6" fontAlgn="base"/>
            <a:r>
              <a:rPr lang="en-US" b="1" dirty="0"/>
              <a:t>Index Name</a:t>
            </a:r>
            <a:r>
              <a:rPr lang="en-US" dirty="0"/>
              <a:t>: </a:t>
            </a:r>
            <a:r>
              <a:rPr lang="en-US" dirty="0" err="1"/>
              <a:t>TitleIndex</a:t>
            </a:r>
            <a:endParaRPr lang="en-US" dirty="0"/>
          </a:p>
          <a:p>
            <a:pPr lvl="7" fontAlgn="base"/>
            <a:r>
              <a:rPr lang="en-US" b="1" dirty="0"/>
              <a:t>Partition Key</a:t>
            </a:r>
            <a:r>
              <a:rPr lang="en-US" dirty="0"/>
              <a:t>: Title (string)</a:t>
            </a:r>
          </a:p>
          <a:p>
            <a:pPr lvl="7" fontAlgn="base"/>
            <a:r>
              <a:rPr lang="en-US" b="1" dirty="0"/>
              <a:t>Sort Key</a:t>
            </a:r>
            <a:r>
              <a:rPr lang="en-US" dirty="0"/>
              <a:t>: </a:t>
            </a:r>
            <a:r>
              <a:rPr lang="en-US" dirty="0" err="1"/>
              <a:t>UserId</a:t>
            </a:r>
            <a:r>
              <a:rPr lang="en-US" dirty="0"/>
              <a:t> (string)</a:t>
            </a:r>
          </a:p>
          <a:p>
            <a:pPr lvl="4"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958265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70000" lnSpcReduction="20000"/>
          </a:bodyPr>
          <a:lstStyle/>
          <a:p>
            <a:pPr lvl="1" fontAlgn="base"/>
            <a:r>
              <a:rPr lang="en-US" dirty="0"/>
              <a:t>Ingestion Service</a:t>
            </a:r>
          </a:p>
          <a:p>
            <a:pPr lvl="2" fontAlgn="base"/>
            <a:r>
              <a:rPr lang="en-US" dirty="0"/>
              <a:t>Saves the metadata to DynamoDB</a:t>
            </a:r>
          </a:p>
          <a:p>
            <a:pPr lvl="3" fontAlgn="base"/>
            <a:r>
              <a:rPr lang="en-US" dirty="0"/>
              <a:t>Sample schema</a:t>
            </a:r>
          </a:p>
          <a:p>
            <a:pPr lvl="4" fontAlgn="base"/>
            <a:r>
              <a:rPr lang="en-US" dirty="0"/>
              <a:t>{</a:t>
            </a:r>
          </a:p>
          <a:p>
            <a:pPr lvl="4" fontAlgn="base"/>
            <a:r>
              <a:rPr lang="en-US" dirty="0"/>
              <a:t>  "</a:t>
            </a:r>
            <a:r>
              <a:rPr lang="en-US" dirty="0" err="1"/>
              <a:t>UserId</a:t>
            </a:r>
            <a:r>
              <a:rPr lang="en-US" dirty="0"/>
              <a:t>": "</a:t>
            </a:r>
            <a:r>
              <a:rPr lang="en-US" dirty="0" err="1"/>
              <a:t>skywalker</a:t>
            </a:r>
            <a:r>
              <a:rPr lang="en-US" dirty="0"/>
              <a:t>",</a:t>
            </a:r>
          </a:p>
          <a:p>
            <a:pPr lvl="4" fontAlgn="base"/>
            <a:r>
              <a:rPr lang="en-US" dirty="0"/>
              <a:t>  "</a:t>
            </a:r>
            <a:r>
              <a:rPr lang="en-US" dirty="0" err="1"/>
              <a:t>VideoId</a:t>
            </a:r>
            <a:r>
              <a:rPr lang="en-US" dirty="0"/>
              <a:t>": "videoJuly23",</a:t>
            </a:r>
          </a:p>
          <a:p>
            <a:pPr lvl="4" fontAlgn="base"/>
            <a:r>
              <a:rPr lang="en-US" dirty="0"/>
              <a:t>  "Title": ”A Day in Paris",</a:t>
            </a:r>
          </a:p>
          <a:p>
            <a:pPr lvl="4" fontAlgn="base"/>
            <a:r>
              <a:rPr lang="en-US" dirty="0"/>
              <a:t>  "Description": ”A daily tour in Paris.",</a:t>
            </a:r>
          </a:p>
          <a:p>
            <a:pPr lvl="4" fontAlgn="base"/>
            <a:r>
              <a:rPr lang="en-US" dirty="0"/>
              <a:t>  "</a:t>
            </a:r>
            <a:r>
              <a:rPr lang="en-US" dirty="0" err="1"/>
              <a:t>UploadDate</a:t>
            </a:r>
            <a:r>
              <a:rPr lang="en-US" dirty="0"/>
              <a:t>": "2024-07-23T12:34:56Z",</a:t>
            </a:r>
          </a:p>
          <a:p>
            <a:pPr lvl="4" fontAlgn="base"/>
            <a:r>
              <a:rPr lang="en-US" dirty="0"/>
              <a:t>  "Duration": 300,</a:t>
            </a:r>
          </a:p>
          <a:p>
            <a:pPr lvl="4" fontAlgn="base"/>
            <a:r>
              <a:rPr lang="en-US" dirty="0"/>
              <a:t>  "Tags": [”Tour", ”Paris"],</a:t>
            </a:r>
          </a:p>
          <a:p>
            <a:pPr lvl="4" fontAlgn="base"/>
            <a:r>
              <a:rPr lang="en-US" dirty="0"/>
              <a:t>  "</a:t>
            </a:r>
            <a:r>
              <a:rPr lang="en-US" dirty="0" err="1"/>
              <a:t>FileSize</a:t>
            </a:r>
            <a:r>
              <a:rPr lang="en-US" dirty="0"/>
              <a:t>": 10485760,</a:t>
            </a:r>
          </a:p>
          <a:p>
            <a:pPr lvl="4" fontAlgn="base"/>
            <a:r>
              <a:rPr lang="en-US" dirty="0"/>
              <a:t>  "S3Url": "https://s3.amazonaws.com/mys3bucket/videos/videoJuly23.mp4",</a:t>
            </a:r>
          </a:p>
          <a:p>
            <a:pPr lvl="4" fontAlgn="base"/>
            <a:r>
              <a:rPr lang="en-US" dirty="0"/>
              <a:t>  "</a:t>
            </a:r>
            <a:r>
              <a:rPr lang="en-US" dirty="0" err="1"/>
              <a:t>ThumbnailUrl</a:t>
            </a:r>
            <a:r>
              <a:rPr lang="en-US" dirty="0"/>
              <a:t>": "https://s3.amazonaws.com/mys3bucket/thumbnails/videoJuly23.jpg",</a:t>
            </a:r>
          </a:p>
          <a:p>
            <a:pPr lvl="4" fontAlgn="base"/>
            <a:r>
              <a:rPr lang="en-US" dirty="0"/>
              <a:t>  "Views": 100,</a:t>
            </a:r>
          </a:p>
          <a:p>
            <a:pPr lvl="4" fontAlgn="base"/>
            <a:r>
              <a:rPr lang="en-US" dirty="0"/>
              <a:t>  "Likes": 10</a:t>
            </a:r>
          </a:p>
          <a:p>
            <a:pPr lvl="4" fontAlgn="base"/>
            <a:r>
              <a:rPr lang="en-US" dirty="0"/>
              <a:t>}</a:t>
            </a:r>
          </a:p>
          <a:p>
            <a:pPr lvl="4"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1049581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Video System Portal</a:t>
            </a:r>
          </a:p>
          <a:p>
            <a:pPr lvl="2" fontAlgn="base"/>
            <a:r>
              <a:rPr lang="en-US" dirty="0"/>
              <a:t>User sign up</a:t>
            </a:r>
          </a:p>
          <a:p>
            <a:pPr lvl="3" fontAlgn="base"/>
            <a:r>
              <a:rPr lang="en-US" dirty="0"/>
              <a:t>User can sign up AWS Cognito</a:t>
            </a:r>
          </a:p>
          <a:p>
            <a:pPr lvl="4" fontAlgn="base"/>
            <a:r>
              <a:rPr lang="en-US" b="1" dirty="0"/>
              <a:t>Hosted UI</a:t>
            </a:r>
            <a:r>
              <a:rPr lang="en-US" dirty="0"/>
              <a:t>: AWS Cognito provides a hosted user interface for sign-up</a:t>
            </a:r>
          </a:p>
          <a:p>
            <a:pPr lvl="4" fontAlgn="base"/>
            <a:r>
              <a:rPr lang="en-US" b="1" dirty="0"/>
              <a:t>Cognito SDKs</a:t>
            </a:r>
            <a:r>
              <a:rPr lang="en-US" dirty="0"/>
              <a:t>: Application can build custom sign-up form which uses AWS Amplify</a:t>
            </a:r>
          </a:p>
          <a:p>
            <a:pPr lvl="4" fontAlgn="base"/>
            <a:r>
              <a:rPr lang="en-US" b="1" dirty="0"/>
              <a:t>Cognito API</a:t>
            </a:r>
            <a:r>
              <a:rPr lang="en-US" dirty="0"/>
              <a:t>: Application can directly interact with the AWS Cognito API to create custom authentication flows</a:t>
            </a:r>
          </a:p>
          <a:p>
            <a:pPr lvl="2" fontAlgn="base"/>
            <a:r>
              <a:rPr lang="en-US" dirty="0"/>
              <a:t>User login</a:t>
            </a:r>
          </a:p>
          <a:p>
            <a:pPr lvl="3" fontAlgn="base"/>
            <a:r>
              <a:rPr lang="en-US" dirty="0"/>
              <a:t>When user access the video system portal, he is redirected to Cognito for authentication and authorization using </a:t>
            </a:r>
            <a:r>
              <a:rPr lang="en-US" dirty="0" err="1"/>
              <a:t>Oauth</a:t>
            </a:r>
            <a:r>
              <a:rPr lang="en-US" dirty="0"/>
              <a:t> 2.0</a:t>
            </a:r>
          </a:p>
          <a:p>
            <a:pPr lvl="3" fontAlgn="base"/>
            <a:endParaRPr lang="en-US" dirty="0"/>
          </a:p>
          <a:p>
            <a:pPr lvl="3"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554454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Video System Portal</a:t>
            </a:r>
          </a:p>
          <a:p>
            <a:pPr lvl="2" fontAlgn="base"/>
            <a:r>
              <a:rPr lang="en-US" dirty="0"/>
              <a:t>After user login, user is presented with the following UI and can perform following activities</a:t>
            </a:r>
          </a:p>
          <a:p>
            <a:pPr lvl="3" fontAlgn="base"/>
            <a:r>
              <a:rPr lang="en-US" dirty="0"/>
              <a:t>User is </a:t>
            </a:r>
            <a:r>
              <a:rPr lang="en-US" b="1" dirty="0"/>
              <a:t>presented with a list of videos he submitted</a:t>
            </a:r>
          </a:p>
          <a:p>
            <a:pPr lvl="3" fontAlgn="base"/>
            <a:r>
              <a:rPr lang="en-US" dirty="0"/>
              <a:t>At the end of each row in the list, there is an </a:t>
            </a:r>
            <a:r>
              <a:rPr lang="en-US" b="1" dirty="0"/>
              <a:t>action</a:t>
            </a:r>
            <a:r>
              <a:rPr lang="en-US" dirty="0"/>
              <a:t> column with dropdown</a:t>
            </a:r>
          </a:p>
          <a:p>
            <a:pPr lvl="3" fontAlgn="base"/>
            <a:r>
              <a:rPr lang="en-US" dirty="0"/>
              <a:t>User can click the </a:t>
            </a:r>
            <a:r>
              <a:rPr lang="en-US" b="1" dirty="0"/>
              <a:t>view</a:t>
            </a:r>
            <a:r>
              <a:rPr lang="en-US" dirty="0"/>
              <a:t> action in the dropdown to view the view</a:t>
            </a:r>
          </a:p>
          <a:p>
            <a:pPr lvl="3" fontAlgn="base"/>
            <a:r>
              <a:rPr lang="en-US" dirty="0"/>
              <a:t>User can click the </a:t>
            </a:r>
            <a:r>
              <a:rPr lang="en-US" b="1" dirty="0"/>
              <a:t>delete</a:t>
            </a:r>
            <a:r>
              <a:rPr lang="en-US" dirty="0"/>
              <a:t> action in the dropdown to delete the video</a:t>
            </a:r>
          </a:p>
          <a:p>
            <a:pPr lvl="3" fontAlgn="base"/>
            <a:r>
              <a:rPr lang="en-US" dirty="0"/>
              <a:t>User can click the </a:t>
            </a:r>
            <a:r>
              <a:rPr lang="en-US" b="1" dirty="0"/>
              <a:t>edit</a:t>
            </a:r>
            <a:r>
              <a:rPr lang="en-US" dirty="0"/>
              <a:t> action to edit the video</a:t>
            </a:r>
          </a:p>
          <a:p>
            <a:pPr lvl="3" fontAlgn="base"/>
            <a:r>
              <a:rPr lang="en-US" dirty="0"/>
              <a:t>User can click the </a:t>
            </a:r>
            <a:r>
              <a:rPr lang="en-US" b="1" dirty="0"/>
              <a:t>Play</a:t>
            </a:r>
            <a:r>
              <a:rPr lang="en-US" dirty="0"/>
              <a:t> action to playback the video</a:t>
            </a:r>
          </a:p>
          <a:p>
            <a:pPr lvl="2" fontAlgn="base"/>
            <a:r>
              <a:rPr lang="en-US" dirty="0"/>
              <a:t>Process for each activity above</a:t>
            </a:r>
          </a:p>
          <a:p>
            <a:pPr lvl="3" fontAlgn="base"/>
            <a:r>
              <a:rPr lang="en-US" dirty="0"/>
              <a:t>Request sent to API Gateway, JWT token is included in the Authorization header</a:t>
            </a:r>
          </a:p>
          <a:p>
            <a:pPr lvl="3" fontAlgn="base"/>
            <a:r>
              <a:rPr lang="en-US" dirty="0"/>
              <a:t>API Gateway uses the Cognito Authorizer to validate the JWT token</a:t>
            </a:r>
          </a:p>
          <a:p>
            <a:pPr marL="914400" lvl="2" indent="0" fontAlgn="base">
              <a:buNone/>
            </a:pPr>
            <a:endParaRPr lang="en-US" dirty="0"/>
          </a:p>
          <a:p>
            <a:pPr lvl="3" fontAlgn="base"/>
            <a:endParaRPr lang="en-US" dirty="0"/>
          </a:p>
          <a:p>
            <a:pPr lvl="3"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657726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lnSpcReduction="10000"/>
          </a:bodyPr>
          <a:lstStyle/>
          <a:p>
            <a:pPr lvl="1" fontAlgn="base"/>
            <a:r>
              <a:rPr lang="en-US" dirty="0"/>
              <a:t>Video System Portal</a:t>
            </a:r>
          </a:p>
          <a:p>
            <a:pPr lvl="2" fontAlgn="base"/>
            <a:r>
              <a:rPr lang="en-US" dirty="0"/>
              <a:t>Process for each activity above</a:t>
            </a:r>
          </a:p>
          <a:p>
            <a:pPr lvl="3" fontAlgn="base"/>
            <a:r>
              <a:rPr lang="en-US" dirty="0"/>
              <a:t>Upon validation, API Gateway forwards the request to the Load Balancer.</a:t>
            </a:r>
          </a:p>
          <a:p>
            <a:pPr lvl="3" fontAlgn="base"/>
            <a:r>
              <a:rPr lang="en-US" dirty="0"/>
              <a:t>The Load Balancer routes the request to the appropriate Lambda function based on the configured listener rules.</a:t>
            </a:r>
          </a:p>
          <a:p>
            <a:pPr lvl="3" fontAlgn="base"/>
            <a:r>
              <a:rPr lang="en-US" dirty="0"/>
              <a:t>Lambda Functions for each activity</a:t>
            </a:r>
          </a:p>
          <a:p>
            <a:pPr lvl="4" fontAlgn="base"/>
            <a:r>
              <a:rPr lang="en-US" b="1" dirty="0"/>
              <a:t>List Videos</a:t>
            </a:r>
          </a:p>
          <a:p>
            <a:pPr lvl="5" fontAlgn="base"/>
            <a:r>
              <a:rPr lang="en-US" dirty="0"/>
              <a:t>Retrieve the user ID from the JWT token</a:t>
            </a:r>
          </a:p>
          <a:p>
            <a:pPr lvl="5" fontAlgn="base"/>
            <a:r>
              <a:rPr lang="en-US" dirty="0"/>
              <a:t>Query DynamoDB to get the list of videos for the user</a:t>
            </a:r>
          </a:p>
          <a:p>
            <a:pPr lvl="5" fontAlgn="base"/>
            <a:r>
              <a:rPr lang="en-US" dirty="0"/>
              <a:t>Return the list of videos</a:t>
            </a:r>
          </a:p>
          <a:p>
            <a:pPr lvl="4" fontAlgn="base"/>
            <a:r>
              <a:rPr lang="en-US" dirty="0"/>
              <a:t>Edit Video</a:t>
            </a:r>
          </a:p>
          <a:p>
            <a:pPr lvl="5" fontAlgn="base"/>
            <a:r>
              <a:rPr lang="en-US" dirty="0"/>
              <a:t>Extract video ID and updated metadata from the request</a:t>
            </a:r>
          </a:p>
          <a:p>
            <a:pPr lvl="5" fontAlgn="base"/>
            <a:r>
              <a:rPr lang="en-US" dirty="0"/>
              <a:t>Update the video metadata in DynamoDB</a:t>
            </a:r>
          </a:p>
          <a:p>
            <a:pPr lvl="4" fontAlgn="base"/>
            <a:endParaRPr lang="en-US" dirty="0"/>
          </a:p>
          <a:p>
            <a:pPr marL="914400" lvl="2" indent="0" fontAlgn="base">
              <a:buNone/>
            </a:pPr>
            <a:endParaRPr lang="en-US" dirty="0"/>
          </a:p>
          <a:p>
            <a:pPr lvl="3" fontAlgn="base"/>
            <a:endParaRPr lang="en-US" dirty="0"/>
          </a:p>
          <a:p>
            <a:pPr lvl="3"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764709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Video System Portal</a:t>
            </a:r>
          </a:p>
          <a:p>
            <a:pPr lvl="2" fontAlgn="base"/>
            <a:r>
              <a:rPr lang="en-US" dirty="0"/>
              <a:t>Process for each activity above</a:t>
            </a:r>
          </a:p>
          <a:p>
            <a:pPr lvl="3" fontAlgn="base"/>
            <a:r>
              <a:rPr lang="en-US" dirty="0"/>
              <a:t>Lambda Functions for each activity</a:t>
            </a:r>
          </a:p>
          <a:p>
            <a:pPr lvl="4" fontAlgn="base"/>
            <a:r>
              <a:rPr lang="en-US" dirty="0"/>
              <a:t>Delete Video</a:t>
            </a:r>
            <a:endParaRPr lang="en-US" b="1" dirty="0"/>
          </a:p>
          <a:p>
            <a:pPr lvl="5" fontAlgn="base"/>
            <a:r>
              <a:rPr lang="en-US" dirty="0"/>
              <a:t>Extract video ID from the request</a:t>
            </a:r>
          </a:p>
          <a:p>
            <a:pPr lvl="5" fontAlgn="base"/>
            <a:r>
              <a:rPr lang="en-US" dirty="0"/>
              <a:t>Delete the video metadata from DynamoDB and the video content from S3</a:t>
            </a:r>
          </a:p>
          <a:p>
            <a:pPr lvl="4" fontAlgn="base"/>
            <a:r>
              <a:rPr lang="en-US" dirty="0"/>
              <a:t>View Video</a:t>
            </a:r>
          </a:p>
          <a:p>
            <a:pPr lvl="5" fontAlgn="base"/>
            <a:r>
              <a:rPr lang="en-US" dirty="0"/>
              <a:t>Extract video ID from the request</a:t>
            </a:r>
          </a:p>
          <a:p>
            <a:pPr lvl="5" fontAlgn="base"/>
            <a:r>
              <a:rPr lang="en-US" dirty="0"/>
              <a:t>Retrieve and return video details from DynamoDB</a:t>
            </a:r>
          </a:p>
          <a:p>
            <a:pPr marL="914400" lvl="2" indent="0" fontAlgn="base">
              <a:buNone/>
            </a:pPr>
            <a:endParaRPr lang="en-US" dirty="0"/>
          </a:p>
          <a:p>
            <a:pPr lvl="3" fontAlgn="base"/>
            <a:endParaRPr lang="en-US" dirty="0"/>
          </a:p>
          <a:p>
            <a:pPr lvl="3"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4026146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Video System Portal</a:t>
            </a:r>
          </a:p>
          <a:p>
            <a:pPr lvl="2" fontAlgn="base"/>
            <a:r>
              <a:rPr lang="en-US" dirty="0"/>
              <a:t>Process for each activity above</a:t>
            </a:r>
          </a:p>
          <a:p>
            <a:pPr lvl="3" fontAlgn="base"/>
            <a:r>
              <a:rPr lang="en-US" dirty="0"/>
              <a:t>Play Video</a:t>
            </a:r>
            <a:endParaRPr lang="en-US" b="1" dirty="0"/>
          </a:p>
          <a:p>
            <a:pPr lvl="4" fontAlgn="base"/>
            <a:r>
              <a:rPr lang="en-US" dirty="0"/>
              <a:t>Create AWS CloudFront</a:t>
            </a:r>
          </a:p>
          <a:p>
            <a:pPr lvl="4" fontAlgn="base"/>
            <a:r>
              <a:rPr lang="en-US" dirty="0"/>
              <a:t>Select S3 bucket which contains the video</a:t>
            </a:r>
          </a:p>
          <a:p>
            <a:pPr lvl="4" fontAlgn="base"/>
            <a:r>
              <a:rPr lang="en-US" dirty="0"/>
              <a:t>Get CloudFront domain name</a:t>
            </a:r>
          </a:p>
          <a:p>
            <a:pPr lvl="4" fontAlgn="base"/>
            <a:r>
              <a:rPr lang="en-US" dirty="0"/>
              <a:t>Client HTML code use &lt;video&gt; tag include the CloudFront URL in the </a:t>
            </a:r>
            <a:r>
              <a:rPr lang="en-US" dirty="0" err="1"/>
              <a:t>src</a:t>
            </a:r>
            <a:r>
              <a:rPr lang="en-US" dirty="0"/>
              <a:t> attribute of &lt;source&gt; element.</a:t>
            </a:r>
          </a:p>
          <a:p>
            <a:pPr lvl="5" fontAlgn="base"/>
            <a:r>
              <a:rPr lang="en-US" dirty="0"/>
              <a:t>&lt;video width="640" height="480" controls&gt; &lt;source </a:t>
            </a:r>
            <a:r>
              <a:rPr lang="en-US" dirty="0" err="1"/>
              <a:t>src</a:t>
            </a:r>
            <a:r>
              <a:rPr lang="en-US" dirty="0"/>
              <a:t>="https://&lt;</a:t>
            </a:r>
            <a:r>
              <a:rPr lang="en-US" dirty="0" err="1"/>
              <a:t>CloudFront_Domain_Name</a:t>
            </a:r>
            <a:r>
              <a:rPr lang="en-US" dirty="0"/>
              <a:t>&gt;/&lt;path_to_your_video.mp4&gt;" type="video/mp4"&gt; Your browser does not support the video tag. &lt;/video&gt;</a:t>
            </a:r>
          </a:p>
          <a:p>
            <a:pPr marL="914400" lvl="2" indent="0" fontAlgn="base">
              <a:buNone/>
            </a:pPr>
            <a:endParaRPr lang="en-US" dirty="0"/>
          </a:p>
          <a:p>
            <a:pPr lvl="3" fontAlgn="base"/>
            <a:endParaRPr lang="en-US" dirty="0"/>
          </a:p>
          <a:p>
            <a:pPr lvl="3"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66642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Requirements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p:txBody>
          <a:bodyPr/>
          <a:lstStyle/>
          <a:p>
            <a:pPr fontAlgn="base"/>
            <a:r>
              <a:rPr lang="en-US" dirty="0"/>
              <a:t>Functional Requirements: </a:t>
            </a:r>
          </a:p>
          <a:p>
            <a:pPr lvl="1" fontAlgn="base"/>
            <a:r>
              <a:rPr lang="en-US" dirty="0"/>
              <a:t>Video streaming system takes the feeds and stores them to the storage. </a:t>
            </a:r>
          </a:p>
          <a:p>
            <a:pPr lvl="1" fontAlgn="base"/>
            <a:r>
              <a:rPr lang="en-US" dirty="0"/>
              <a:t>User login to the video streaming system and views the feeds he submitted, and user can also perform some actions on his feeds.</a:t>
            </a:r>
          </a:p>
          <a:p>
            <a:pPr fontAlgn="base"/>
            <a:r>
              <a:rPr lang="en-US" dirty="0"/>
              <a:t>Non-Functional Requirements: </a:t>
            </a:r>
          </a:p>
          <a:p>
            <a:pPr lvl="1" fontAlgn="base"/>
            <a:r>
              <a:rPr lang="en-US" dirty="0"/>
              <a:t>High availability and reliability.</a:t>
            </a:r>
          </a:p>
          <a:p>
            <a:pPr lvl="1" fontAlgn="base"/>
            <a:r>
              <a:rPr lang="en-US" dirty="0"/>
              <a:t>Low latency for accepting, storing, retrieving the feeds.</a:t>
            </a:r>
          </a:p>
          <a:p>
            <a:pPr lvl="1" fontAlgn="base"/>
            <a:r>
              <a:rPr lang="en-US" dirty="0"/>
              <a:t>Scalability to handle a large number of requests.</a:t>
            </a:r>
          </a:p>
          <a:p>
            <a:endParaRPr lang="en-US" dirty="0"/>
          </a:p>
        </p:txBody>
      </p:sp>
    </p:spTree>
    <p:extLst>
      <p:ext uri="{BB962C8B-B14F-4D97-AF65-F5344CB8AC3E}">
        <p14:creationId xmlns:p14="http://schemas.microsoft.com/office/powerpoint/2010/main" val="3556330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Video System Portal</a:t>
            </a:r>
          </a:p>
          <a:p>
            <a:pPr lvl="2" fontAlgn="base"/>
            <a:r>
              <a:rPr lang="en-US" dirty="0"/>
              <a:t>User logout</a:t>
            </a:r>
          </a:p>
          <a:p>
            <a:pPr lvl="3" fontAlgn="base"/>
            <a:r>
              <a:rPr lang="en-US" b="1" dirty="0"/>
              <a:t>Sign Out locally</a:t>
            </a:r>
            <a:r>
              <a:rPr lang="en-US" dirty="0"/>
              <a:t>:</a:t>
            </a:r>
          </a:p>
          <a:p>
            <a:pPr lvl="4" fontAlgn="base"/>
            <a:r>
              <a:rPr lang="en-US" dirty="0"/>
              <a:t>Remove the user's session from the client-side application(e.g., clear cookies, local storage, or session storage)</a:t>
            </a:r>
          </a:p>
          <a:p>
            <a:pPr lvl="5" fontAlgn="base"/>
            <a:r>
              <a:rPr lang="en-US" dirty="0"/>
              <a:t>Using AWS Amplify</a:t>
            </a:r>
          </a:p>
          <a:p>
            <a:pPr lvl="6" fontAlgn="base"/>
            <a:r>
              <a:rPr lang="en-US" dirty="0"/>
              <a:t>import { </a:t>
            </a:r>
            <a:r>
              <a:rPr lang="en-US" dirty="0" err="1"/>
              <a:t>Auth</a:t>
            </a:r>
            <a:r>
              <a:rPr lang="en-US" dirty="0"/>
              <a:t> } from '</a:t>
            </a:r>
            <a:r>
              <a:rPr lang="en-US" dirty="0" err="1"/>
              <a:t>aws</a:t>
            </a:r>
            <a:r>
              <a:rPr lang="en-US" dirty="0"/>
              <a:t>-amplify’;</a:t>
            </a:r>
          </a:p>
          <a:p>
            <a:pPr lvl="6" fontAlgn="base"/>
            <a:r>
              <a:rPr lang="en-US" dirty="0" err="1"/>
              <a:t>Auth.signOut</a:t>
            </a:r>
            <a:r>
              <a:rPr lang="en-US" dirty="0"/>
              <a:t>().then(data =&gt; </a:t>
            </a:r>
            <a:r>
              <a:rPr lang="en-US" dirty="0" err="1"/>
              <a:t>console.log</a:t>
            </a:r>
            <a:r>
              <a:rPr lang="en-US" dirty="0"/>
              <a:t>(data)).catch(err =&gt; </a:t>
            </a:r>
            <a:r>
              <a:rPr lang="en-US" dirty="0" err="1"/>
              <a:t>console.log</a:t>
            </a:r>
            <a:r>
              <a:rPr lang="en-US" dirty="0"/>
              <a:t>(err));</a:t>
            </a:r>
          </a:p>
          <a:p>
            <a:pPr lvl="5" fontAlgn="base"/>
            <a:r>
              <a:rPr lang="en-US" dirty="0"/>
              <a:t>Using Cognito Endpoint</a:t>
            </a:r>
          </a:p>
          <a:p>
            <a:pPr lvl="6" fontAlgn="base"/>
            <a:r>
              <a:rPr lang="en-US" dirty="0" err="1"/>
              <a:t>const</a:t>
            </a:r>
            <a:r>
              <a:rPr lang="en-US" dirty="0"/>
              <a:t> </a:t>
            </a:r>
            <a:r>
              <a:rPr lang="en-US" dirty="0" err="1"/>
              <a:t>logoutUrl</a:t>
            </a:r>
            <a:r>
              <a:rPr lang="en-US" dirty="0"/>
              <a:t> = `https://&lt;</a:t>
            </a:r>
            <a:r>
              <a:rPr lang="en-US" dirty="0" err="1"/>
              <a:t>your_domain</a:t>
            </a:r>
            <a:r>
              <a:rPr lang="en-US" dirty="0"/>
              <a:t>&gt;.auth.&lt;region&gt;.</a:t>
            </a:r>
            <a:r>
              <a:rPr lang="en-US" dirty="0" err="1"/>
              <a:t>amazoncognito.com</a:t>
            </a:r>
            <a:r>
              <a:rPr lang="en-US" dirty="0"/>
              <a:t>/</a:t>
            </a:r>
            <a:r>
              <a:rPr lang="en-US" dirty="0" err="1"/>
              <a:t>logout?client_id</a:t>
            </a:r>
            <a:r>
              <a:rPr lang="en-US" dirty="0"/>
              <a:t>=&lt;</a:t>
            </a:r>
            <a:r>
              <a:rPr lang="en-US" dirty="0" err="1"/>
              <a:t>your_client_id</a:t>
            </a:r>
            <a:r>
              <a:rPr lang="en-US" dirty="0"/>
              <a:t>&gt;&amp;</a:t>
            </a:r>
            <a:r>
              <a:rPr lang="en-US" dirty="0" err="1"/>
              <a:t>logout_uri</a:t>
            </a:r>
            <a:r>
              <a:rPr lang="en-US" dirty="0"/>
              <a:t>=&lt;</a:t>
            </a:r>
            <a:r>
              <a:rPr lang="en-US" dirty="0" err="1"/>
              <a:t>your_logout_uri</a:t>
            </a:r>
            <a:r>
              <a:rPr lang="en-US" dirty="0"/>
              <a:t>&gt;`;</a:t>
            </a:r>
          </a:p>
          <a:p>
            <a:pPr lvl="6" fontAlgn="base"/>
            <a:r>
              <a:rPr lang="en-US" dirty="0" err="1"/>
              <a:t>window.location.href</a:t>
            </a:r>
            <a:r>
              <a:rPr lang="en-US" dirty="0"/>
              <a:t> = </a:t>
            </a:r>
            <a:r>
              <a:rPr lang="en-US" dirty="0" err="1"/>
              <a:t>logoutUrl</a:t>
            </a:r>
            <a:r>
              <a:rPr lang="en-US" dirty="0"/>
              <a:t>; // Redirect the user to the logout URL</a:t>
            </a:r>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017939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Video System Portal</a:t>
            </a:r>
          </a:p>
          <a:p>
            <a:pPr lvl="2" fontAlgn="base"/>
            <a:r>
              <a:rPr lang="en-US" dirty="0"/>
              <a:t>User logout</a:t>
            </a:r>
          </a:p>
          <a:p>
            <a:pPr lvl="3" fontAlgn="base"/>
            <a:r>
              <a:rPr lang="en-US" b="1" dirty="0"/>
              <a:t>Sign Out globally</a:t>
            </a:r>
            <a:r>
              <a:rPr lang="en-US" dirty="0"/>
              <a:t>:</a:t>
            </a:r>
          </a:p>
          <a:p>
            <a:pPr lvl="4" fontAlgn="base"/>
            <a:r>
              <a:rPr lang="en-US" dirty="0"/>
              <a:t>Use the Cognito Identity Provider API to sign out the user globally. This signs out the user from all devices</a:t>
            </a:r>
          </a:p>
          <a:p>
            <a:pPr lvl="5" fontAlgn="base"/>
            <a:r>
              <a:rPr lang="en-US" dirty="0" err="1"/>
              <a:t>GlobalSignOutRequest</a:t>
            </a:r>
            <a:r>
              <a:rPr lang="en-US" dirty="0"/>
              <a:t> </a:t>
            </a:r>
            <a:r>
              <a:rPr lang="en-US" dirty="0" err="1"/>
              <a:t>signOutRequest</a:t>
            </a:r>
            <a:r>
              <a:rPr lang="en-US" dirty="0"/>
              <a:t> = </a:t>
            </a:r>
            <a:r>
              <a:rPr lang="en-US" dirty="0" err="1"/>
              <a:t>GlobalSignOutRequest.builder</a:t>
            </a:r>
            <a:r>
              <a:rPr lang="en-US" dirty="0"/>
              <a:t>() .</a:t>
            </a:r>
            <a:r>
              <a:rPr lang="en-US" dirty="0" err="1"/>
              <a:t>accessToken</a:t>
            </a:r>
            <a:r>
              <a:rPr lang="en-US" dirty="0"/>
              <a:t>(</a:t>
            </a:r>
            <a:r>
              <a:rPr lang="en-US" dirty="0" err="1"/>
              <a:t>accessToken</a:t>
            </a:r>
            <a:r>
              <a:rPr lang="en-US" dirty="0"/>
              <a:t>) .build();</a:t>
            </a:r>
          </a:p>
          <a:p>
            <a:pPr lvl="5" fontAlgn="base"/>
            <a:r>
              <a:rPr lang="en-US" dirty="0" err="1"/>
              <a:t>GlobalSignOutResponse</a:t>
            </a:r>
            <a:r>
              <a:rPr lang="en-US" dirty="0"/>
              <a:t> </a:t>
            </a:r>
            <a:r>
              <a:rPr lang="en-US" dirty="0" err="1"/>
              <a:t>signOutResponse</a:t>
            </a:r>
            <a:r>
              <a:rPr lang="en-US" dirty="0"/>
              <a:t> = </a:t>
            </a:r>
            <a:r>
              <a:rPr lang="en-US" dirty="0" err="1"/>
              <a:t>cognitoClient.globalSignOut</a:t>
            </a:r>
            <a:r>
              <a:rPr lang="en-US" dirty="0"/>
              <a:t>(</a:t>
            </a:r>
            <a:r>
              <a:rPr lang="en-US" dirty="0" err="1"/>
              <a:t>signOutRequest</a:t>
            </a:r>
            <a:r>
              <a:rPr lang="en-US" dirty="0"/>
              <a:t>);</a:t>
            </a:r>
          </a:p>
          <a:p>
            <a:pPr lvl="3" fontAlgn="base"/>
            <a:endParaRPr lang="en-US" dirty="0"/>
          </a:p>
          <a:p>
            <a:pPr lvl="3"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133656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Sample Concrete Design</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lvl="1" fontAlgn="base"/>
            <a:r>
              <a:rPr lang="en-US" dirty="0"/>
              <a:t>Video System Portal</a:t>
            </a:r>
          </a:p>
          <a:p>
            <a:pPr lvl="2" fontAlgn="base"/>
            <a:r>
              <a:rPr lang="en-US" dirty="0"/>
              <a:t>Other features</a:t>
            </a:r>
          </a:p>
          <a:p>
            <a:pPr lvl="3" fontAlgn="base"/>
            <a:r>
              <a:rPr lang="en-US" dirty="0"/>
              <a:t>User Management</a:t>
            </a:r>
          </a:p>
          <a:p>
            <a:pPr lvl="3" fontAlgn="base"/>
            <a:r>
              <a:rPr lang="en-US" dirty="0"/>
              <a:t>Theme Management</a:t>
            </a:r>
          </a:p>
          <a:p>
            <a:pPr lvl="3" fontAlgn="base"/>
            <a:r>
              <a:rPr lang="en-US" dirty="0"/>
              <a:t>Language and Locale Management</a:t>
            </a:r>
          </a:p>
          <a:p>
            <a:pPr lvl="3" fontAlgn="base"/>
            <a:endParaRPr lang="en-US" dirty="0"/>
          </a:p>
          <a:p>
            <a:pPr lvl="3" fontAlgn="base"/>
            <a:endParaRPr lang="en-US" dirty="0"/>
          </a:p>
          <a:p>
            <a:pPr lvl="3" fontAlgn="base"/>
            <a:endParaRPr lang="en-US" dirty="0"/>
          </a:p>
          <a:p>
            <a:pPr lvl="3" fontAlgn="base"/>
            <a:endParaRPr lang="en-US" dirty="0"/>
          </a:p>
          <a:p>
            <a:pPr lvl="3" fontAlgn="base"/>
            <a:endParaRPr lang="en-US" dirty="0"/>
          </a:p>
          <a:p>
            <a:pPr lvl="2" fontAlgn="base"/>
            <a:endParaRPr lang="en-US" dirty="0"/>
          </a:p>
          <a:p>
            <a:pPr lvl="2"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2417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marL="0" indent="0" fontAlgn="base">
              <a:buNone/>
            </a:pPr>
            <a:endParaRPr lang="en-US" dirty="0"/>
          </a:p>
          <a:p>
            <a:pPr fontAlgn="base"/>
            <a:r>
              <a:rPr lang="en-US" dirty="0"/>
              <a:t>Proposed components – using AWS services</a:t>
            </a:r>
          </a:p>
          <a:p>
            <a:pPr lvl="1" fontAlgn="base"/>
            <a:r>
              <a:rPr lang="en-US" dirty="0"/>
              <a:t>Video Upload</a:t>
            </a:r>
          </a:p>
          <a:p>
            <a:pPr lvl="1" fontAlgn="base"/>
            <a:r>
              <a:rPr lang="en-US" dirty="0"/>
              <a:t>Ingestion Service</a:t>
            </a:r>
          </a:p>
          <a:p>
            <a:pPr lvl="1" fontAlgn="base"/>
            <a:r>
              <a:rPr lang="en-US" dirty="0"/>
              <a:t>Storage System</a:t>
            </a:r>
          </a:p>
          <a:p>
            <a:pPr lvl="1" fontAlgn="base"/>
            <a:r>
              <a:rPr lang="en-US" dirty="0"/>
              <a:t>Metadata Management</a:t>
            </a:r>
          </a:p>
          <a:p>
            <a:pPr lvl="1" fontAlgn="base"/>
            <a:r>
              <a:rPr lang="en-US" dirty="0"/>
              <a:t>User Login</a:t>
            </a:r>
          </a:p>
          <a:p>
            <a:pPr lvl="1" fontAlgn="base"/>
            <a:r>
              <a:rPr lang="en-US" dirty="0"/>
              <a:t>Video Retrieval and Related Actions Service</a:t>
            </a:r>
          </a:p>
          <a:p>
            <a:pPr lvl="1" fontAlgn="base"/>
            <a:r>
              <a:rPr lang="en-US" dirty="0"/>
              <a:t>Scalability and Fault Tolerance</a:t>
            </a:r>
          </a:p>
          <a:p>
            <a:pPr lvl="1" fontAlgn="base"/>
            <a:r>
              <a:rPr lang="en-US" dirty="0"/>
              <a:t>Monitoring and Logging</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123580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marL="0" indent="0" fontAlgn="base">
              <a:buNone/>
            </a:pPr>
            <a:endParaRPr lang="en-US" dirty="0"/>
          </a:p>
          <a:p>
            <a:pPr fontAlgn="base"/>
            <a:r>
              <a:rPr lang="en-US" dirty="0"/>
              <a:t>Proposed components</a:t>
            </a:r>
          </a:p>
          <a:p>
            <a:pPr lvl="1" fontAlgn="base"/>
            <a:r>
              <a:rPr lang="en-US" dirty="0"/>
              <a:t>Video Upload</a:t>
            </a:r>
          </a:p>
          <a:p>
            <a:pPr lvl="2" fontAlgn="base"/>
            <a:r>
              <a:rPr lang="en-US" dirty="0"/>
              <a:t>There 3 ways to upload video – first way</a:t>
            </a:r>
          </a:p>
          <a:p>
            <a:pPr lvl="3" fontAlgn="base"/>
            <a:r>
              <a:rPr lang="en-US" dirty="0"/>
              <a:t>Direct Upload to S3 using a Pre-Signed URL</a:t>
            </a:r>
          </a:p>
          <a:p>
            <a:pPr lvl="4" fontAlgn="base"/>
            <a:r>
              <a:rPr lang="en-US" dirty="0"/>
              <a:t>Ideal for large files, client uploads directly to S3</a:t>
            </a:r>
          </a:p>
          <a:p>
            <a:pPr lvl="4" fontAlgn="base"/>
            <a:r>
              <a:rPr lang="en-US" dirty="0"/>
              <a:t>Client request pre-signed URL from an AWS service</a:t>
            </a:r>
          </a:p>
          <a:p>
            <a:pPr lvl="4" fontAlgn="base"/>
            <a:r>
              <a:rPr lang="en-US" dirty="0"/>
              <a:t>Client uploads the video file directly to S3 using the pre-signed URL</a:t>
            </a:r>
          </a:p>
          <a:p>
            <a:pPr lvl="4" fontAlgn="base"/>
            <a:r>
              <a:rPr lang="en-US" dirty="0"/>
              <a:t>S3 notifies a Lambda function</a:t>
            </a:r>
          </a:p>
          <a:p>
            <a:pPr lvl="4" fontAlgn="base"/>
            <a:r>
              <a:rPr lang="en-US" dirty="0"/>
              <a:t>Lambda function get metadata information and save the metadata to DynamoDB</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23154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lnSpcReduction="10000"/>
          </a:bodyPr>
          <a:lstStyle/>
          <a:p>
            <a:pPr marL="0" indent="0" fontAlgn="base">
              <a:buNone/>
            </a:pPr>
            <a:endParaRPr lang="en-US" dirty="0"/>
          </a:p>
          <a:p>
            <a:pPr fontAlgn="base"/>
            <a:r>
              <a:rPr lang="en-US" dirty="0"/>
              <a:t>Proposed components</a:t>
            </a:r>
          </a:p>
          <a:p>
            <a:pPr lvl="1" fontAlgn="base"/>
            <a:r>
              <a:rPr lang="en-US" dirty="0"/>
              <a:t>Video Upload</a:t>
            </a:r>
          </a:p>
          <a:p>
            <a:pPr lvl="2" fontAlgn="base"/>
            <a:r>
              <a:rPr lang="en-US" dirty="0"/>
              <a:t>There 3 ways to upload video – second way</a:t>
            </a:r>
          </a:p>
          <a:p>
            <a:pPr lvl="3" fontAlgn="base"/>
            <a:r>
              <a:rPr lang="en-US" dirty="0"/>
              <a:t>Multipart Upload to S3</a:t>
            </a:r>
          </a:p>
          <a:p>
            <a:pPr lvl="4" fontAlgn="base"/>
            <a:r>
              <a:rPr lang="en-US" dirty="0"/>
              <a:t>Ideal for very large files that need to be uploaded in parts</a:t>
            </a:r>
          </a:p>
          <a:p>
            <a:pPr lvl="4" fontAlgn="base"/>
            <a:r>
              <a:rPr lang="en-US" dirty="0"/>
              <a:t>Client upload video to S3 using a S3 feature “Multipart upload”</a:t>
            </a:r>
          </a:p>
          <a:p>
            <a:pPr lvl="5" fontAlgn="base"/>
            <a:r>
              <a:rPr lang="en-US" dirty="0"/>
              <a:t>Initiate multipart upload and retrieve an upload ID</a:t>
            </a:r>
          </a:p>
          <a:p>
            <a:pPr lvl="5" fontAlgn="base"/>
            <a:r>
              <a:rPr lang="en-US" dirty="0"/>
              <a:t>Upload each part using the upload ID</a:t>
            </a:r>
          </a:p>
          <a:p>
            <a:pPr lvl="5" fontAlgn="base"/>
            <a:r>
              <a:rPr lang="en-US" dirty="0"/>
              <a:t>Complete the multipart upload after all parts have been uploaded</a:t>
            </a:r>
          </a:p>
          <a:p>
            <a:pPr lvl="4" fontAlgn="base"/>
            <a:r>
              <a:rPr lang="en-US" dirty="0"/>
              <a:t>S3 notifies a Lambda function</a:t>
            </a:r>
          </a:p>
          <a:p>
            <a:pPr lvl="4" fontAlgn="base"/>
            <a:r>
              <a:rPr lang="en-US" dirty="0"/>
              <a:t>Lambda function get metadata information save the metadata to DynamoDB</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420659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a:bodyPr>
          <a:lstStyle/>
          <a:p>
            <a:pPr marL="0" indent="0" fontAlgn="base">
              <a:buNone/>
            </a:pPr>
            <a:endParaRPr lang="en-US" dirty="0"/>
          </a:p>
          <a:p>
            <a:pPr fontAlgn="base"/>
            <a:r>
              <a:rPr lang="en-US" dirty="0"/>
              <a:t>Proposed components</a:t>
            </a:r>
          </a:p>
          <a:p>
            <a:pPr lvl="1" fontAlgn="base"/>
            <a:r>
              <a:rPr lang="en-US" dirty="0"/>
              <a:t>Video Upload</a:t>
            </a:r>
          </a:p>
          <a:p>
            <a:pPr lvl="2" fontAlgn="base"/>
            <a:r>
              <a:rPr lang="en-US" dirty="0"/>
              <a:t>There 3 ways to upload video – third way</a:t>
            </a:r>
          </a:p>
          <a:p>
            <a:pPr lvl="3" fontAlgn="base"/>
            <a:r>
              <a:rPr lang="en-US" dirty="0"/>
              <a:t>Ingestion Service - Uploading via API Gateway and Lambda</a:t>
            </a:r>
          </a:p>
          <a:p>
            <a:pPr lvl="4" fontAlgn="base"/>
            <a:r>
              <a:rPr lang="en-US" dirty="0"/>
              <a:t>Useful for additional server-side processing and validation before saving to S3</a:t>
            </a:r>
          </a:p>
          <a:p>
            <a:pPr lvl="4" fontAlgn="base"/>
            <a:r>
              <a:rPr lang="en-US" dirty="0"/>
              <a:t>For complex workflows involving processing, validation, and integration with other services</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27019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fontScale="85000" lnSpcReduction="20000"/>
          </a:bodyPr>
          <a:lstStyle/>
          <a:p>
            <a:pPr marL="0" indent="0" fontAlgn="base">
              <a:buNone/>
            </a:pPr>
            <a:endParaRPr lang="en-US" dirty="0"/>
          </a:p>
          <a:p>
            <a:pPr fontAlgn="base"/>
            <a:r>
              <a:rPr lang="en-US" dirty="0"/>
              <a:t>Ingestion Service </a:t>
            </a:r>
          </a:p>
          <a:p>
            <a:pPr lvl="1" fontAlgn="base"/>
            <a:r>
              <a:rPr lang="en-US" b="1" dirty="0"/>
              <a:t>API Gateway</a:t>
            </a:r>
            <a:r>
              <a:rPr lang="en-US" dirty="0"/>
              <a:t>:</a:t>
            </a:r>
          </a:p>
          <a:p>
            <a:pPr lvl="2" fontAlgn="base"/>
            <a:r>
              <a:rPr lang="en-US" dirty="0"/>
              <a:t>Purpose:</a:t>
            </a:r>
          </a:p>
          <a:p>
            <a:pPr lvl="3" fontAlgn="base"/>
            <a:r>
              <a:rPr lang="en-US" dirty="0"/>
              <a:t>Receive video upload stream for storage</a:t>
            </a:r>
          </a:p>
          <a:p>
            <a:pPr lvl="3" fontAlgn="base"/>
            <a:r>
              <a:rPr lang="en-US" dirty="0"/>
              <a:t>Receive user actions on uploaded videos (</a:t>
            </a:r>
            <a:r>
              <a:rPr lang="en-US" b="1" dirty="0"/>
              <a:t>demonstrated in Sample Concrete Design section</a:t>
            </a:r>
            <a:r>
              <a:rPr lang="en-US" dirty="0"/>
              <a:t>)</a:t>
            </a:r>
          </a:p>
          <a:p>
            <a:pPr lvl="2" fontAlgn="base"/>
            <a:r>
              <a:rPr lang="en-US" dirty="0"/>
              <a:t>The API gateway serves as the front door, managing security, routing and rate throttling.</a:t>
            </a:r>
          </a:p>
          <a:p>
            <a:pPr lvl="2" fontAlgn="base"/>
            <a:r>
              <a:rPr lang="en-US" dirty="0"/>
              <a:t>Configure your API Gateway to require authentication tokens for the upload endpoint.</a:t>
            </a:r>
          </a:p>
          <a:p>
            <a:pPr lvl="2" fontAlgn="base"/>
            <a:r>
              <a:rPr lang="en-US" dirty="0"/>
              <a:t>Use an authorizer (e.g., AWS Cognito Authorizer) to validate the token and extract user information.</a:t>
            </a:r>
          </a:p>
          <a:p>
            <a:pPr lvl="2"/>
            <a:r>
              <a:rPr lang="en-US" dirty="0"/>
              <a:t>API Gateway can pass the authenticated user’s information to your backend services, such as the load balancer and ingestion server.</a:t>
            </a:r>
          </a:p>
          <a:p>
            <a:pPr lvl="2" fontAlgn="base"/>
            <a:r>
              <a:rPr lang="en-US" dirty="0"/>
              <a:t>Can use AWS API Gateway</a:t>
            </a:r>
          </a:p>
          <a:p>
            <a:pPr lvl="1" fontAlgn="base"/>
            <a:r>
              <a:rPr lang="en-US" b="1" dirty="0"/>
              <a:t>Load Balancer</a:t>
            </a:r>
            <a:r>
              <a:rPr lang="en-US" dirty="0"/>
              <a:t>: Distributes incoming feed across multiple ingestion servers</a:t>
            </a:r>
          </a:p>
          <a:p>
            <a:pPr lvl="2" fontAlgn="base"/>
            <a:r>
              <a:rPr lang="en-US" dirty="0"/>
              <a:t>AWS Elastic Load Balancing</a:t>
            </a:r>
          </a:p>
          <a:p>
            <a:pPr lvl="1"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17460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1635296"/>
            <a:ext cx="8596668" cy="3880773"/>
          </a:xfrm>
        </p:spPr>
        <p:txBody>
          <a:bodyPr>
            <a:normAutofit lnSpcReduction="10000"/>
          </a:bodyPr>
          <a:lstStyle/>
          <a:p>
            <a:pPr marL="0" indent="0" fontAlgn="base">
              <a:buNone/>
            </a:pPr>
            <a:endParaRPr lang="en-US" dirty="0"/>
          </a:p>
          <a:p>
            <a:pPr fontAlgn="base"/>
            <a:r>
              <a:rPr lang="en-US" dirty="0"/>
              <a:t>Ingestion Service </a:t>
            </a:r>
          </a:p>
          <a:p>
            <a:pPr lvl="1" fontAlgn="base"/>
            <a:r>
              <a:rPr lang="en-US" b="1" dirty="0"/>
              <a:t>Ingestion Servers</a:t>
            </a:r>
            <a:endParaRPr lang="en-US" dirty="0"/>
          </a:p>
          <a:p>
            <a:pPr lvl="2" fontAlgn="base"/>
            <a:r>
              <a:rPr lang="en-US" dirty="0"/>
              <a:t>Processes and stores the incoming feed</a:t>
            </a:r>
          </a:p>
          <a:p>
            <a:pPr lvl="2" fontAlgn="base"/>
            <a:r>
              <a:rPr lang="en-US" dirty="0"/>
              <a:t>Input source:</a:t>
            </a:r>
          </a:p>
          <a:p>
            <a:pPr lvl="3" fontAlgn="base"/>
            <a:r>
              <a:rPr lang="en-US" b="1" dirty="0"/>
              <a:t>Various protocols, e.g. file upload</a:t>
            </a:r>
          </a:p>
          <a:p>
            <a:pPr lvl="2" fontAlgn="base"/>
            <a:r>
              <a:rPr lang="en-US" dirty="0"/>
              <a:t>Storage:</a:t>
            </a:r>
          </a:p>
          <a:p>
            <a:pPr lvl="3" fontAlgn="base"/>
            <a:r>
              <a:rPr lang="en-US" dirty="0"/>
              <a:t>S3</a:t>
            </a:r>
          </a:p>
          <a:p>
            <a:pPr lvl="3" fontAlgn="base"/>
            <a:r>
              <a:rPr lang="en-US" dirty="0"/>
              <a:t>DynamoDB</a:t>
            </a:r>
          </a:p>
          <a:p>
            <a:pPr lvl="2" fontAlgn="base"/>
            <a:r>
              <a:rPr lang="en-US" dirty="0"/>
              <a:t>Technologies suggested:</a:t>
            </a:r>
          </a:p>
          <a:p>
            <a:pPr lvl="3" fontAlgn="base"/>
            <a:r>
              <a:rPr lang="en-US" dirty="0"/>
              <a:t>Servers</a:t>
            </a:r>
          </a:p>
          <a:p>
            <a:pPr lvl="4" fontAlgn="base"/>
            <a:r>
              <a:rPr lang="en-US" dirty="0"/>
              <a:t>EC2 instances, Kubernetes pods, Amazon Lambda functions</a:t>
            </a:r>
          </a:p>
          <a:p>
            <a:pPr lvl="4" fontAlgn="base"/>
            <a:endParaRPr lang="en-US" dirty="0"/>
          </a:p>
          <a:p>
            <a:pPr lvl="2" fontAlgn="base"/>
            <a:endParaRPr lang="en-US" dirty="0"/>
          </a:p>
          <a:p>
            <a:pPr marL="914400" lvl="2" indent="0" fontAlgn="base">
              <a:buNone/>
            </a:pPr>
            <a:endParaRPr lang="en-US" dirty="0"/>
          </a:p>
          <a:p>
            <a:pPr lvl="1" fontAlgn="base"/>
            <a:endParaRPr lang="en-US" dirty="0"/>
          </a:p>
          <a:p>
            <a:pPr lvl="2" fontAlgn="base"/>
            <a:endParaRPr lang="en-US" dirty="0"/>
          </a:p>
          <a:p>
            <a:pPr lvl="1" fontAlgn="base"/>
            <a:endParaRPr lang="en-US" dirty="0"/>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38138587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13055</TotalTime>
  <Words>2727</Words>
  <Application>Microsoft Macintosh PowerPoint</Application>
  <PresentationFormat>Widescreen</PresentationFormat>
  <Paragraphs>480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Trebuchet MS</vt:lpstr>
      <vt:lpstr>Wingdings 3</vt:lpstr>
      <vt:lpstr>Facet</vt:lpstr>
      <vt:lpstr>Video Streaming System Design Document</vt:lpstr>
      <vt:lpstr>Introduction</vt:lpstr>
      <vt:lpstr>Requirements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lpstr>Sample Concrete Design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276</cp:revision>
  <dcterms:created xsi:type="dcterms:W3CDTF">2024-07-16T19:01:32Z</dcterms:created>
  <dcterms:modified xsi:type="dcterms:W3CDTF">2024-07-31T17:17:06Z</dcterms:modified>
</cp:coreProperties>
</file>