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5" r:id="rId9"/>
    <p:sldId id="266" r:id="rId10"/>
    <p:sldId id="267" r:id="rId11"/>
    <p:sldId id="269" r:id="rId12"/>
    <p:sldId id="270" r:id="rId13"/>
    <p:sldId id="277" r:id="rId14"/>
    <p:sldId id="278" r:id="rId15"/>
    <p:sldId id="272" r:id="rId16"/>
    <p:sldId id="273" r:id="rId17"/>
    <p:sldId id="279" r:id="rId18"/>
    <p:sldId id="280" r:id="rId19"/>
    <p:sldId id="281" r:id="rId20"/>
    <p:sldId id="282" r:id="rId21"/>
    <p:sldId id="283" r:id="rId22"/>
    <p:sldId id="271" r:id="rId23"/>
    <p:sldId id="275"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xample.com/te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9000/api/v1/decode?shortenedUrl=https://myshort.url/AAAAA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5AB-BD0E-8B40-B26A-6AB9C7FC3AF8}"/>
              </a:ext>
            </a:extLst>
          </p:cNvPr>
          <p:cNvSpPr>
            <a:spLocks noGrp="1"/>
          </p:cNvSpPr>
          <p:nvPr>
            <p:ph type="ctrTitle"/>
          </p:nvPr>
        </p:nvSpPr>
        <p:spPr/>
        <p:txBody>
          <a:bodyPr/>
          <a:lstStyle/>
          <a:p>
            <a:pPr algn="ctr"/>
            <a:r>
              <a:rPr lang="en-US" dirty="0"/>
              <a:t>Implementing a URL </a:t>
            </a:r>
            <a:r>
              <a:rPr lang="en-US" dirty="0" err="1"/>
              <a:t>Shortener</a:t>
            </a:r>
            <a:endParaRPr lang="en-US" dirty="0"/>
          </a:p>
        </p:txBody>
      </p:sp>
      <p:sp>
        <p:nvSpPr>
          <p:cNvPr id="3" name="Subtitle 2">
            <a:extLst>
              <a:ext uri="{FF2B5EF4-FFF2-40B4-BE49-F238E27FC236}">
                <a16:creationId xmlns:a16="http://schemas.microsoft.com/office/drawing/2014/main" id="{2848D703-0C5C-9347-86EF-C7A9C570B5C1}"/>
              </a:ext>
            </a:extLst>
          </p:cNvPr>
          <p:cNvSpPr>
            <a:spLocks noGrp="1"/>
          </p:cNvSpPr>
          <p:nvPr>
            <p:ph type="subTitle" idx="1"/>
          </p:nvPr>
        </p:nvSpPr>
        <p:spPr/>
        <p:txBody>
          <a:bodyPr/>
          <a:lstStyle/>
          <a:p>
            <a:pPr algn="ctr"/>
            <a:r>
              <a:rPr lang="en-US" dirty="0"/>
              <a:t>An overview of the considerations and implementation details for building a URL shortening service. </a:t>
            </a:r>
          </a:p>
        </p:txBody>
      </p:sp>
      <p:sp>
        <p:nvSpPr>
          <p:cNvPr id="4" name="TextBox 3">
            <a:extLst>
              <a:ext uri="{FF2B5EF4-FFF2-40B4-BE49-F238E27FC236}">
                <a16:creationId xmlns:a16="http://schemas.microsoft.com/office/drawing/2014/main" id="{AE7F4BD6-75C2-7749-9B97-DD1C253D9AEC}"/>
              </a:ext>
            </a:extLst>
          </p:cNvPr>
          <p:cNvSpPr txBox="1"/>
          <p:nvPr/>
        </p:nvSpPr>
        <p:spPr>
          <a:xfrm>
            <a:off x="4129227" y="5817140"/>
            <a:ext cx="2522614" cy="707886"/>
          </a:xfrm>
          <a:prstGeom prst="rect">
            <a:avLst/>
          </a:prstGeom>
          <a:noFill/>
        </p:spPr>
        <p:txBody>
          <a:bodyPr wrap="none" rtlCol="0">
            <a:spAutoFit/>
          </a:bodyPr>
          <a:lstStyle/>
          <a:p>
            <a:pPr algn="ctr"/>
            <a:r>
              <a:rPr lang="en-US" sz="2000" dirty="0"/>
              <a:t>Presented by Bin Liu</a:t>
            </a:r>
          </a:p>
          <a:p>
            <a:pPr algn="ctr"/>
            <a:r>
              <a:rPr lang="en-US" sz="2000" dirty="0"/>
              <a:t>Version 1</a:t>
            </a:r>
          </a:p>
        </p:txBody>
      </p:sp>
    </p:spTree>
    <p:extLst>
      <p:ext uri="{BB962C8B-B14F-4D97-AF65-F5344CB8AC3E}">
        <p14:creationId xmlns:p14="http://schemas.microsoft.com/office/powerpoint/2010/main" val="405376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Custom Domain Suffix:</a:t>
            </a:r>
          </a:p>
          <a:p>
            <a:pPr lvl="4" fontAlgn="base"/>
            <a:r>
              <a:rPr lang="en-US" dirty="0"/>
              <a:t>Process:</a:t>
            </a:r>
          </a:p>
          <a:p>
            <a:pPr lvl="5" fontAlgn="base"/>
            <a:r>
              <a:rPr lang="en-US" dirty="0"/>
              <a:t>Generate shortened URLs using a combination of a base URL and a unique suffix. Handle collisions by appending a custom domain suffix (e.g., "</a:t>
            </a:r>
            <a:r>
              <a:rPr lang="en-US" dirty="0" err="1"/>
              <a:t>example.com</a:t>
            </a:r>
            <a:r>
              <a:rPr lang="en-US" dirty="0"/>
              <a:t>/short123").</a:t>
            </a:r>
          </a:p>
          <a:p>
            <a:pPr lvl="4" fontAlgn="base"/>
            <a:r>
              <a:rPr lang="en-US" dirty="0"/>
              <a:t>Pros:</a:t>
            </a:r>
          </a:p>
          <a:p>
            <a:pPr lvl="5" fontAlgn="base"/>
            <a:r>
              <a:rPr lang="en-US" dirty="0"/>
              <a:t>Ensures uniqueness with domain-specific suffixes.</a:t>
            </a:r>
          </a:p>
          <a:p>
            <a:pPr lvl="5" fontAlgn="base"/>
            <a:r>
              <a:rPr lang="en-US" dirty="0"/>
              <a:t>Allows for greater flexibility and branding.</a:t>
            </a:r>
          </a:p>
          <a:p>
            <a:pPr lvl="4" fontAlgn="base"/>
            <a:r>
              <a:rPr lang="en-US" dirty="0"/>
              <a:t>Cons:</a:t>
            </a:r>
          </a:p>
          <a:p>
            <a:pPr lvl="5" fontAlgn="base"/>
            <a:r>
              <a:rPr lang="en-US" dirty="0"/>
              <a:t>Involves additional logic for managing domain suffixes.</a:t>
            </a:r>
          </a:p>
          <a:p>
            <a:pPr lvl="5" fontAlgn="base"/>
            <a:r>
              <a:rPr lang="en-US" dirty="0"/>
              <a:t>May not be suitable for all applications.</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196741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2" fontAlgn="base"/>
            <a:r>
              <a:rPr lang="en-US" dirty="0"/>
              <a:t>Considerations for Effective Collision Handling</a:t>
            </a:r>
          </a:p>
          <a:p>
            <a:pPr lvl="3" fontAlgn="base"/>
            <a:r>
              <a:rPr lang="en-US" dirty="0"/>
              <a:t>Database Indexing:</a:t>
            </a:r>
          </a:p>
          <a:p>
            <a:pPr lvl="4" fontAlgn="base"/>
            <a:r>
              <a:rPr lang="en-US" dirty="0"/>
              <a:t>Ensure that the database column for shortened URLs is indexed to improve lookup times. </a:t>
            </a:r>
          </a:p>
          <a:p>
            <a:pPr lvl="4" fontAlgn="base"/>
            <a:r>
              <a:rPr lang="en-US" dirty="0"/>
              <a:t>Consider using unique constraints to enforce uniqueness at the database level.</a:t>
            </a:r>
          </a:p>
          <a:p>
            <a:pPr lvl="3" fontAlgn="base"/>
            <a:r>
              <a:rPr lang="en-US" dirty="0"/>
              <a:t>Performance and Latency:</a:t>
            </a:r>
          </a:p>
          <a:p>
            <a:pPr lvl="4" fontAlgn="base"/>
            <a:r>
              <a:rPr lang="en-US" dirty="0"/>
              <a:t>Minimize the number of retries to reduce latency.</a:t>
            </a:r>
          </a:p>
          <a:p>
            <a:pPr lvl="4" fontAlgn="base"/>
            <a:r>
              <a:rPr lang="en-US" dirty="0"/>
              <a:t>Optimize hashing and generation algorithms for speed and efficiency.</a:t>
            </a:r>
          </a:p>
          <a:p>
            <a:pPr lvl="3" fontAlgn="base"/>
            <a:r>
              <a:rPr lang="en-US" dirty="0"/>
              <a:t>Scalability:</a:t>
            </a:r>
          </a:p>
          <a:p>
            <a:pPr lvl="4" fontAlgn="base"/>
            <a:r>
              <a:rPr lang="en-US" dirty="0"/>
              <a:t>Choose a strategy that scales with the volume of URLs and the character space available. </a:t>
            </a:r>
          </a:p>
          <a:p>
            <a:pPr lvl="4" fontAlgn="base"/>
            <a:r>
              <a:rPr lang="en-US" dirty="0"/>
              <a:t>Plan for future growth by considering the maximum possible number of URLs.</a:t>
            </a:r>
          </a:p>
          <a:p>
            <a:pPr lvl="3" fontAlgn="base"/>
            <a:endParaRPr lang="en-US" dirty="0"/>
          </a:p>
          <a:p>
            <a:pPr lvl="4" fontAlgn="base"/>
            <a:endParaRPr lang="en-US" dirty="0"/>
          </a:p>
          <a:p>
            <a:pPr marL="0" indent="0">
              <a:buNone/>
            </a:pPr>
            <a:endParaRPr lang="en-US" dirty="0"/>
          </a:p>
        </p:txBody>
      </p:sp>
    </p:spTree>
    <p:extLst>
      <p:ext uri="{BB962C8B-B14F-4D97-AF65-F5344CB8AC3E}">
        <p14:creationId xmlns:p14="http://schemas.microsoft.com/office/powerpoint/2010/main" val="301243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2" fontAlgn="base"/>
            <a:r>
              <a:rPr lang="en-US" dirty="0"/>
              <a:t>Considerations for Effective Collision Handling</a:t>
            </a:r>
          </a:p>
          <a:p>
            <a:pPr lvl="3" fontAlgn="base"/>
            <a:r>
              <a:rPr lang="en-US" dirty="0"/>
              <a:t>User Experience:</a:t>
            </a:r>
          </a:p>
          <a:p>
            <a:pPr lvl="4" fontAlgn="base"/>
            <a:r>
              <a:rPr lang="en-US" dirty="0"/>
              <a:t>Ensure that collisions are handled transparently to the user.</a:t>
            </a:r>
          </a:p>
          <a:p>
            <a:pPr lvl="4" fontAlgn="base"/>
            <a:r>
              <a:rPr lang="en-US" dirty="0"/>
              <a:t>Provide informative error messages or retries without user intervention.</a:t>
            </a:r>
          </a:p>
          <a:p>
            <a:pPr lvl="3" fontAlgn="base"/>
            <a:r>
              <a:rPr lang="en-US" dirty="0"/>
              <a:t>Security:</a:t>
            </a:r>
          </a:p>
          <a:p>
            <a:pPr lvl="4" fontAlgn="base"/>
            <a:r>
              <a:rPr lang="en-US" dirty="0"/>
              <a:t>Use secure random functions to prevent predictable shortened URLs.</a:t>
            </a:r>
          </a:p>
          <a:p>
            <a:pPr lvl="4" fontAlgn="base"/>
            <a:r>
              <a:rPr lang="en-US" dirty="0"/>
              <a:t>Consider the potential for malicious collisions and take steps to mitigate them.</a:t>
            </a:r>
          </a:p>
          <a:p>
            <a:pPr lvl="4" fontAlgn="base"/>
            <a:endParaRPr lang="en-US" dirty="0"/>
          </a:p>
          <a:p>
            <a:pPr marL="0" indent="0">
              <a:buNone/>
            </a:pPr>
            <a:endParaRPr lang="en-US" dirty="0"/>
          </a:p>
        </p:txBody>
      </p:sp>
    </p:spTree>
    <p:extLst>
      <p:ext uri="{BB962C8B-B14F-4D97-AF65-F5344CB8AC3E}">
        <p14:creationId xmlns:p14="http://schemas.microsoft.com/office/powerpoint/2010/main" val="23859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fontAlgn="base"/>
            <a:r>
              <a:rPr lang="en-US" sz="1600" dirty="0"/>
              <a:t>Encoding vs Encryption</a:t>
            </a:r>
          </a:p>
          <a:p>
            <a:pPr lvl="1" algn="just" fontAlgn="base"/>
            <a:r>
              <a:rPr lang="en-US" sz="1400" dirty="0"/>
              <a:t>When building a URL shortening service, you might wonder whether to use </a:t>
            </a:r>
            <a:r>
              <a:rPr lang="en-US" sz="1400" b="1" dirty="0"/>
              <a:t>encoding</a:t>
            </a:r>
            <a:r>
              <a:rPr lang="en-US" sz="1400" dirty="0"/>
              <a:t> or </a:t>
            </a:r>
            <a:r>
              <a:rPr lang="en-US" sz="1400" b="1" dirty="0"/>
              <a:t>encryption</a:t>
            </a:r>
            <a:r>
              <a:rPr lang="en-US" sz="1400" dirty="0"/>
              <a:t>. While both terms involve transforming data, they serve different purposes and are suitable for different contexts. For a URL </a:t>
            </a:r>
            <a:r>
              <a:rPr lang="en-US" sz="1400" dirty="0" err="1"/>
              <a:t>shortener</a:t>
            </a:r>
            <a:r>
              <a:rPr lang="en-US" sz="1400" dirty="0"/>
              <a:t>, </a:t>
            </a:r>
            <a:r>
              <a:rPr lang="en-US" sz="1400" b="1" dirty="0"/>
              <a:t>encoding</a:t>
            </a:r>
            <a:r>
              <a:rPr lang="en-US" sz="1400" dirty="0"/>
              <a:t> is typically the appropriate choice. Here’s a detailed explanation:</a:t>
            </a:r>
          </a:p>
          <a:p>
            <a:pPr lvl="1" fontAlgn="base"/>
            <a:endParaRPr lang="en-US" dirty="0"/>
          </a:p>
          <a:p>
            <a:pPr lvl="4" fontAlgn="base"/>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6FD59B2-A714-9245-BEF3-EEBE7D3DA852}"/>
              </a:ext>
            </a:extLst>
          </p:cNvPr>
          <p:cNvGraphicFramePr>
            <a:graphicFrameLocks noGrp="1"/>
          </p:cNvGraphicFramePr>
          <p:nvPr>
            <p:extLst>
              <p:ext uri="{D42A27DB-BD31-4B8C-83A1-F6EECF244321}">
                <p14:modId xmlns:p14="http://schemas.microsoft.com/office/powerpoint/2010/main" val="202063590"/>
              </p:ext>
            </p:extLst>
          </p:nvPr>
        </p:nvGraphicFramePr>
        <p:xfrm>
          <a:off x="1146003" y="3579151"/>
          <a:ext cx="8127999" cy="2667000"/>
        </p:xfrm>
        <a:graphic>
          <a:graphicData uri="http://schemas.openxmlformats.org/drawingml/2006/table">
            <a:tbl>
              <a:tblPr firstRow="1" bandRow="1">
                <a:tableStyleId>{5C22544A-7EE6-4342-B048-85BDC9FD1C3A}</a:tableStyleId>
              </a:tblPr>
              <a:tblGrid>
                <a:gridCol w="1658157">
                  <a:extLst>
                    <a:ext uri="{9D8B030D-6E8A-4147-A177-3AD203B41FA5}">
                      <a16:colId xmlns:a16="http://schemas.microsoft.com/office/drawing/2014/main" val="1221497152"/>
                    </a:ext>
                  </a:extLst>
                </a:gridCol>
                <a:gridCol w="3760509">
                  <a:extLst>
                    <a:ext uri="{9D8B030D-6E8A-4147-A177-3AD203B41FA5}">
                      <a16:colId xmlns:a16="http://schemas.microsoft.com/office/drawing/2014/main" val="2253250764"/>
                    </a:ext>
                  </a:extLst>
                </a:gridCol>
                <a:gridCol w="2709333">
                  <a:extLst>
                    <a:ext uri="{9D8B030D-6E8A-4147-A177-3AD203B41FA5}">
                      <a16:colId xmlns:a16="http://schemas.microsoft.com/office/drawing/2014/main" val="2985713201"/>
                    </a:ext>
                  </a:extLst>
                </a:gridCol>
              </a:tblGrid>
              <a:tr h="0">
                <a:tc>
                  <a:txBody>
                    <a:bodyPr/>
                    <a:lstStyle/>
                    <a:p>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Encoding</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Encryption</a:t>
                      </a:r>
                      <a:r>
                        <a:rPr lang="en-US" dirty="0">
                          <a:effectLst/>
                        </a:rPr>
                        <a:t> </a:t>
                      </a:r>
                      <a:endParaRPr lang="en-US" dirty="0"/>
                    </a:p>
                  </a:txBody>
                  <a:tcPr/>
                </a:tc>
                <a:extLst>
                  <a:ext uri="{0D108BD9-81ED-4DB2-BD59-A6C34878D82A}">
                    <a16:rowId xmlns:a16="http://schemas.microsoft.com/office/drawing/2014/main" val="2737880619"/>
                  </a:ext>
                </a:extLst>
              </a:tr>
              <a:tr h="370840">
                <a:tc>
                  <a:txBody>
                    <a:bodyPr/>
                    <a:lstStyle/>
                    <a:p>
                      <a:r>
                        <a:rPr lang="en-US" sz="1000" b="1" kern="1200" dirty="0">
                          <a:solidFill>
                            <a:schemeClr val="dk1"/>
                          </a:solidFill>
                          <a:effectLst/>
                          <a:latin typeface="+mn-lt"/>
                          <a:ea typeface="+mn-ea"/>
                          <a:cs typeface="+mn-cs"/>
                        </a:rPr>
                        <a:t>Purpose</a:t>
                      </a:r>
                      <a:endParaRPr lang="en-US" sz="1000" dirty="0">
                        <a:latin typeface="+mn-lt"/>
                      </a:endParaRPr>
                    </a:p>
                  </a:txBody>
                  <a:tcPr/>
                </a:tc>
                <a:tc>
                  <a:txBody>
                    <a:bodyPr/>
                    <a:lstStyle/>
                    <a:p>
                      <a:r>
                        <a:rPr lang="en-US" sz="1000" kern="1200" dirty="0">
                          <a:solidFill>
                            <a:schemeClr val="dk1"/>
                          </a:solidFill>
                          <a:effectLst/>
                          <a:latin typeface="+mn-lt"/>
                          <a:ea typeface="+mn-ea"/>
                          <a:cs typeface="+mn-cs"/>
                        </a:rPr>
                        <a:t>To transform data into a different format for readability or storage.</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To protect data from unauthorized access.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1159623382"/>
                  </a:ext>
                </a:extLst>
              </a:tr>
              <a:tr h="370840">
                <a:tc>
                  <a:txBody>
                    <a:bodyPr/>
                    <a:lstStyle/>
                    <a:p>
                      <a:r>
                        <a:rPr lang="en-US" sz="1000" b="1" kern="1200" dirty="0">
                          <a:solidFill>
                            <a:schemeClr val="dk1"/>
                          </a:solidFill>
                          <a:effectLst/>
                          <a:latin typeface="+mn-lt"/>
                          <a:ea typeface="+mn-ea"/>
                          <a:cs typeface="+mn-cs"/>
                        </a:rPr>
                        <a:t>Output</a:t>
                      </a:r>
                      <a:r>
                        <a:rPr lang="en-US" sz="1000" dirty="0">
                          <a:effectLst/>
                          <a:latin typeface="+mn-lt"/>
                        </a:rPr>
                        <a:t> </a:t>
                      </a:r>
                      <a:endParaRPr lang="en-US" sz="1000" dirty="0">
                        <a:latin typeface="+mn-lt"/>
                      </a:endParaRPr>
                    </a:p>
                  </a:txBody>
                  <a:tcPr/>
                </a:tc>
                <a:tc>
                  <a:txBody>
                    <a:bodyPr/>
                    <a:lstStyle/>
                    <a:p>
                      <a:pPr marL="0" marR="0">
                        <a:spcBef>
                          <a:spcPts val="0"/>
                        </a:spcBef>
                        <a:spcAft>
                          <a:spcPts val="0"/>
                        </a:spcAft>
                      </a:pPr>
                      <a:r>
                        <a:rPr lang="en-US" sz="1000" dirty="0">
                          <a:effectLst/>
                          <a:latin typeface="+mn-lt"/>
                          <a:ea typeface="Times New Roman" panose="02020603050405020304" pitchFamily="18" charset="0"/>
                          <a:cs typeface="Times New Roman" panose="02020603050405020304" pitchFamily="18" charset="0"/>
                        </a:rPr>
                        <a:t>  A transformation of data that can be reversed by the receiver.</a:t>
                      </a:r>
                      <a:endParaRPr lang="en-US" sz="1000" dirty="0">
                        <a:effectLst/>
                        <a:latin typeface="+mn-lt"/>
                        <a:ea typeface="DengXian" panose="02010600030101010101" pitchFamily="2" charset="-122"/>
                        <a:cs typeface="Times New Roman" panose="02020603050405020304" pitchFamily="18" charset="0"/>
                      </a:endParaRPr>
                    </a:p>
                  </a:txBody>
                  <a:tcPr marL="9525" marR="9525" marT="9525" marB="9525" anchor="ctr"/>
                </a:tc>
                <a:tc>
                  <a:txBody>
                    <a:bodyPr/>
                    <a:lstStyle/>
                    <a:p>
                      <a:r>
                        <a:rPr lang="en-US" sz="1000" kern="1200" dirty="0">
                          <a:solidFill>
                            <a:schemeClr val="dk1"/>
                          </a:solidFill>
                          <a:effectLst/>
                          <a:latin typeface="+mn-lt"/>
                          <a:ea typeface="+mn-ea"/>
                          <a:cs typeface="+mn-cs"/>
                        </a:rPr>
                        <a:t>A secure transformation that requires a key to be reversed.</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3793165147"/>
                  </a:ext>
                </a:extLst>
              </a:tr>
              <a:tr h="370840">
                <a:tc>
                  <a:txBody>
                    <a:bodyPr/>
                    <a:lstStyle/>
                    <a:p>
                      <a:r>
                        <a:rPr lang="en-US" sz="1000" b="1" kern="1200" dirty="0">
                          <a:solidFill>
                            <a:schemeClr val="dk1"/>
                          </a:solidFill>
                          <a:effectLst/>
                          <a:latin typeface="+mn-lt"/>
                          <a:ea typeface="+mn-ea"/>
                          <a:cs typeface="+mn-cs"/>
                        </a:rPr>
                        <a:t>Reversibility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Easily reversible without needing a key.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Reversible only with a specific key (decryption).</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4225850448"/>
                  </a:ext>
                </a:extLst>
              </a:tr>
              <a:tr h="370840">
                <a:tc>
                  <a:txBody>
                    <a:bodyPr/>
                    <a:lstStyle/>
                    <a:p>
                      <a:r>
                        <a:rPr lang="en-US" sz="1000" b="1" kern="1200" dirty="0">
                          <a:solidFill>
                            <a:schemeClr val="dk1"/>
                          </a:solidFill>
                          <a:effectLst/>
                          <a:latin typeface="+mn-lt"/>
                          <a:ea typeface="+mn-ea"/>
                          <a:cs typeface="+mn-cs"/>
                        </a:rPr>
                        <a:t>Security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Not designed for security.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Designed to protect data confidentiality.</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2802235699"/>
                  </a:ext>
                </a:extLst>
              </a:tr>
              <a:tr h="370840">
                <a:tc>
                  <a:txBody>
                    <a:bodyPr/>
                    <a:lstStyle/>
                    <a:p>
                      <a:r>
                        <a:rPr lang="en-US" sz="1000" b="1" kern="1200" dirty="0">
                          <a:solidFill>
                            <a:schemeClr val="dk1"/>
                          </a:solidFill>
                          <a:effectLst/>
                          <a:latin typeface="+mn-lt"/>
                          <a:ea typeface="+mn-ea"/>
                          <a:cs typeface="+mn-cs"/>
                        </a:rPr>
                        <a:t>Examples</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Base64, Base62, URL encoding, hex encoding.</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AES, RSA, DES.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4018973377"/>
                  </a:ext>
                </a:extLst>
              </a:tr>
              <a:tr h="370840">
                <a:tc>
                  <a:txBody>
                    <a:bodyPr/>
                    <a:lstStyle/>
                    <a:p>
                      <a:r>
                        <a:rPr lang="en-US" sz="1000" b="1" kern="1200" dirty="0">
                          <a:solidFill>
                            <a:schemeClr val="dk1"/>
                          </a:solidFill>
                          <a:effectLst/>
                          <a:latin typeface="+mn-lt"/>
                          <a:ea typeface="+mn-ea"/>
                          <a:cs typeface="+mn-cs"/>
                        </a:rPr>
                        <a:t>Use Cases</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Data representation, storage, or format conversion.</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Data protection, secure communications.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1077125885"/>
                  </a:ext>
                </a:extLst>
              </a:tr>
            </a:tbl>
          </a:graphicData>
        </a:graphic>
      </p:graphicFrame>
    </p:spTree>
    <p:extLst>
      <p:ext uri="{BB962C8B-B14F-4D97-AF65-F5344CB8AC3E}">
        <p14:creationId xmlns:p14="http://schemas.microsoft.com/office/powerpoint/2010/main" val="31641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fontAlgn="base"/>
            <a:r>
              <a:rPr lang="en-US" sz="1600" dirty="0"/>
              <a:t>Encoding vs Encryption</a:t>
            </a:r>
          </a:p>
          <a:p>
            <a:pPr lvl="1" algn="just" fontAlgn="base"/>
            <a:r>
              <a:rPr lang="en-US" sz="1400" dirty="0"/>
              <a:t>Why Use Encoding for URL Shortening?</a:t>
            </a:r>
          </a:p>
          <a:p>
            <a:pPr lvl="2" algn="just" fontAlgn="base"/>
            <a:r>
              <a:rPr lang="en-US" b="1" dirty="0"/>
              <a:t>Simple Mapping</a:t>
            </a:r>
          </a:p>
          <a:p>
            <a:pPr lvl="3" algn="just" fontAlgn="base"/>
            <a:r>
              <a:rPr lang="en-US" sz="1000" dirty="0"/>
              <a:t>URL </a:t>
            </a:r>
            <a:r>
              <a:rPr lang="en-US" sz="1000" dirty="0" err="1"/>
              <a:t>shorteners</a:t>
            </a:r>
            <a:r>
              <a:rPr lang="en-US" sz="1000" dirty="0"/>
              <a:t> create a simple mapping between a long URL and a shorter, more manageable one. This process requires only a reversible transformation from a longer URL to a shorter one and back.</a:t>
            </a:r>
          </a:p>
          <a:p>
            <a:pPr lvl="2" algn="just" fontAlgn="base"/>
            <a:r>
              <a:rPr lang="en-US" b="1" dirty="0"/>
              <a:t>No Security Requirement</a:t>
            </a:r>
          </a:p>
          <a:p>
            <a:pPr lvl="3" algn="just" fontAlgn="base"/>
            <a:r>
              <a:rPr lang="en-US" sz="1000" dirty="0"/>
              <a:t>The goal of URL shortening is not to secure or protect the URL but to make it easier to share or manage. Encoding methods like Base62 (which uses letters and digits) or Base64 are sufficient for generating short, readable URLs.</a:t>
            </a:r>
          </a:p>
          <a:p>
            <a:pPr lvl="2" algn="just" fontAlgn="base"/>
            <a:r>
              <a:rPr lang="en-US" b="1" dirty="0"/>
              <a:t>Ease of Implementation</a:t>
            </a:r>
            <a:endParaRPr lang="en-US" sz="1200" dirty="0"/>
          </a:p>
          <a:p>
            <a:pPr lvl="3" algn="just" fontAlgn="base"/>
            <a:r>
              <a:rPr lang="en-US" sz="1000" dirty="0"/>
              <a:t>Encoding methods are straightforward to implement and do not require complex cryptographic techniques or secret keys. Methods like Base62 or custom hash functions are effective for generating unique short URLs.</a:t>
            </a:r>
          </a:p>
          <a:p>
            <a:pPr lvl="2" algn="just" fontAlgn="base"/>
            <a:r>
              <a:rPr lang="en-US" b="1" dirty="0"/>
              <a:t>No Need for Confidentiality</a:t>
            </a:r>
            <a:endParaRPr lang="en-US" sz="1200" dirty="0"/>
          </a:p>
          <a:p>
            <a:pPr lvl="3" algn="just" fontAlgn="base"/>
            <a:r>
              <a:rPr lang="en-US" sz="1000" dirty="0"/>
              <a:t>The primary requirement for a URL </a:t>
            </a:r>
            <a:r>
              <a:rPr lang="en-US" sz="1000" dirty="0" err="1"/>
              <a:t>shortener</a:t>
            </a:r>
            <a:r>
              <a:rPr lang="en-US" sz="1000" dirty="0"/>
              <a:t> is to map a URL from long to short form and back. Encryption is not necessary as there’s no sensitive data to protect.</a:t>
            </a:r>
          </a:p>
          <a:p>
            <a:pPr lvl="2" algn="just" fontAlgn="base"/>
            <a:endParaRPr lang="en-US" sz="1200" dirty="0"/>
          </a:p>
          <a:p>
            <a:pPr lvl="1" fontAlgn="base"/>
            <a:endParaRPr lang="en-US" dirty="0"/>
          </a:p>
          <a:p>
            <a:pPr lvl="4" fontAlgn="base"/>
            <a:endParaRPr lang="en-US" dirty="0"/>
          </a:p>
          <a:p>
            <a:pPr marL="0" indent="0">
              <a:buNone/>
            </a:pPr>
            <a:endParaRPr lang="en-US" dirty="0"/>
          </a:p>
        </p:txBody>
      </p:sp>
    </p:spTree>
    <p:extLst>
      <p:ext uri="{BB962C8B-B14F-4D97-AF65-F5344CB8AC3E}">
        <p14:creationId xmlns:p14="http://schemas.microsoft.com/office/powerpoint/2010/main" val="323396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Considerations for POST or GET of encode and decode</a:t>
            </a:r>
          </a:p>
          <a:p>
            <a:pPr lvl="2" fontAlgn="base"/>
            <a:r>
              <a:rPr lang="en-US" dirty="0"/>
              <a:t>Encode:</a:t>
            </a:r>
          </a:p>
          <a:p>
            <a:pPr lvl="3" fontAlgn="base"/>
            <a:r>
              <a:rPr lang="en-US" dirty="0"/>
              <a:t>Use POST:</a:t>
            </a:r>
          </a:p>
          <a:p>
            <a:pPr lvl="4" fontAlgn="base"/>
            <a:r>
              <a:rPr lang="en-US" b="1" dirty="0"/>
              <a:t>Data Size:</a:t>
            </a:r>
            <a:r>
              <a:rPr lang="en-US" dirty="0"/>
              <a:t> POST requests can handle a larger payload in the body, which is useful if the original URL is very long.</a:t>
            </a:r>
          </a:p>
          <a:p>
            <a:pPr lvl="4" fontAlgn="base"/>
            <a:r>
              <a:rPr lang="en-US" b="1" dirty="0"/>
              <a:t>Security:</a:t>
            </a:r>
            <a:r>
              <a:rPr lang="en-US" dirty="0"/>
              <a:t> POST requests do not expose data in the URL, making it slightly more secure (though HTTPS should always be used for sensitive data).</a:t>
            </a:r>
          </a:p>
          <a:p>
            <a:pPr lvl="4" fontAlgn="base"/>
            <a:r>
              <a:rPr lang="en-US" b="1" dirty="0"/>
              <a:t>Semantics:</a:t>
            </a:r>
            <a:r>
              <a:rPr lang="en-US" dirty="0"/>
              <a:t> POST is semantically appropriate for creating a new resource (shortened URL).</a:t>
            </a:r>
          </a:p>
          <a:p>
            <a:pPr lvl="5" fontAlgn="base"/>
            <a:endParaRPr lang="en-US" dirty="0"/>
          </a:p>
          <a:p>
            <a:pPr marL="0" indent="0">
              <a:buNone/>
            </a:pPr>
            <a:endParaRPr lang="en-US" dirty="0"/>
          </a:p>
        </p:txBody>
      </p:sp>
    </p:spTree>
    <p:extLst>
      <p:ext uri="{BB962C8B-B14F-4D97-AF65-F5344CB8AC3E}">
        <p14:creationId xmlns:p14="http://schemas.microsoft.com/office/powerpoint/2010/main" val="392066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lnSpcReduction="10000"/>
          </a:bodyPr>
          <a:lstStyle/>
          <a:p>
            <a:pPr lvl="1" fontAlgn="base"/>
            <a:r>
              <a:rPr lang="en-US" dirty="0"/>
              <a:t>Considerations for POST or GET of encode and decode</a:t>
            </a:r>
          </a:p>
          <a:p>
            <a:pPr lvl="2" fontAlgn="base"/>
            <a:r>
              <a:rPr lang="en-US" dirty="0"/>
              <a:t>Decode:</a:t>
            </a:r>
          </a:p>
          <a:p>
            <a:pPr lvl="3" fontAlgn="base"/>
            <a:r>
              <a:rPr lang="en-US" dirty="0"/>
              <a:t>USE GET:</a:t>
            </a:r>
          </a:p>
          <a:p>
            <a:pPr lvl="4" fontAlgn="base"/>
            <a:r>
              <a:rPr lang="en-US" b="1" dirty="0"/>
              <a:t>Semantics:</a:t>
            </a:r>
            <a:r>
              <a:rPr lang="en-US" dirty="0"/>
              <a:t> GET is semantically appropriate for retrieving data without modifying any resources.</a:t>
            </a:r>
          </a:p>
          <a:p>
            <a:pPr lvl="4" fontAlgn="base"/>
            <a:r>
              <a:rPr lang="en-US" b="1" dirty="0"/>
              <a:t>Simplicity:</a:t>
            </a:r>
            <a:r>
              <a:rPr lang="en-US" dirty="0"/>
              <a:t> GET requests are simple to implement and can be easily cached.</a:t>
            </a:r>
          </a:p>
          <a:p>
            <a:pPr lvl="4" fontAlgn="base"/>
            <a:r>
              <a:rPr lang="en-US" b="1" dirty="0"/>
              <a:t>Caching:</a:t>
            </a:r>
            <a:r>
              <a:rPr lang="en-US" dirty="0"/>
              <a:t> GET requests are cached by default, which can improve performance for repeated requests.</a:t>
            </a:r>
          </a:p>
          <a:p>
            <a:pPr lvl="2" fontAlgn="base"/>
            <a:r>
              <a:rPr lang="en-US" dirty="0"/>
              <a:t>Summary:</a:t>
            </a:r>
          </a:p>
          <a:p>
            <a:pPr lvl="3" fontAlgn="base"/>
            <a:r>
              <a:rPr lang="en-US" dirty="0"/>
              <a:t>In most cases, you should use POST for encoding and GET for decoding. This approach leverages the strengths of each method and adheres to RESTful principles.</a:t>
            </a:r>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285753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fontScale="40000" lnSpcReduction="20000"/>
          </a:bodyPr>
          <a:lstStyle/>
          <a:p>
            <a:pPr lvl="1" fontAlgn="base"/>
            <a:r>
              <a:rPr lang="en-US" sz="2900" dirty="0"/>
              <a:t>Considerations for whether to add authentication to encode and decode</a:t>
            </a:r>
          </a:p>
          <a:p>
            <a:pPr lvl="2" fontAlgn="base"/>
            <a:r>
              <a:rPr lang="en-US" sz="2800" dirty="0"/>
              <a:t>Reasons to require Authentication:</a:t>
            </a:r>
          </a:p>
          <a:p>
            <a:pPr lvl="3" fontAlgn="base"/>
            <a:r>
              <a:rPr lang="en-US" sz="2800" dirty="0"/>
              <a:t>Security</a:t>
            </a:r>
          </a:p>
          <a:p>
            <a:pPr lvl="4" fontAlgn="base"/>
            <a:r>
              <a:rPr lang="en-US" sz="2800" b="1" dirty="0"/>
              <a:t>Prevent Abuse:</a:t>
            </a:r>
            <a:r>
              <a:rPr lang="en-US" sz="2800" dirty="0"/>
              <a:t> Authentication can prevent misuse of the service, such as creating a large number of shortened URLs for spam or phishing purposes.</a:t>
            </a:r>
          </a:p>
          <a:p>
            <a:pPr lvl="4" fontAlgn="base"/>
            <a:r>
              <a:rPr lang="en-US" sz="2800" b="1" dirty="0"/>
              <a:t>Access Control:</a:t>
            </a:r>
            <a:r>
              <a:rPr lang="en-US" sz="2800" dirty="0"/>
              <a:t> You can control who has access to the service, ensuring only authorized users can shorten URLs or decode them.</a:t>
            </a:r>
          </a:p>
          <a:p>
            <a:pPr lvl="3" fontAlgn="base"/>
            <a:r>
              <a:rPr lang="en-US" sz="2800" dirty="0"/>
              <a:t>Usage Tracking</a:t>
            </a:r>
          </a:p>
          <a:p>
            <a:pPr lvl="4" fontAlgn="base"/>
            <a:r>
              <a:rPr lang="en-US" sz="2800" b="1" dirty="0"/>
              <a:t>User-Based Analytics:</a:t>
            </a:r>
            <a:r>
              <a:rPr lang="en-US" sz="2800" dirty="0"/>
              <a:t> If you want to track usage per user, authentication allows you to attribute activity to specific users.</a:t>
            </a:r>
          </a:p>
          <a:p>
            <a:pPr lvl="4" fontAlgn="base"/>
            <a:r>
              <a:rPr lang="en-US" sz="2800" b="1" dirty="0"/>
              <a:t>Quota Management:</a:t>
            </a:r>
            <a:r>
              <a:rPr lang="en-US" sz="2800" dirty="0"/>
              <a:t> You can implement quotas to limit the number of URLs a user can shorten or decode within a certain period.</a:t>
            </a:r>
          </a:p>
          <a:p>
            <a:pPr lvl="3" fontAlgn="base"/>
            <a:r>
              <a:rPr lang="en-US" sz="2800" dirty="0"/>
              <a:t>Customization and Personalization</a:t>
            </a:r>
          </a:p>
          <a:p>
            <a:pPr lvl="4" fontAlgn="base"/>
            <a:r>
              <a:rPr lang="en-US" sz="2800" b="1" dirty="0"/>
              <a:t>User Preferences:</a:t>
            </a:r>
            <a:r>
              <a:rPr lang="en-US" sz="2800" dirty="0"/>
              <a:t> Allow users to save preferences or manage their shortened URLs.</a:t>
            </a:r>
          </a:p>
          <a:p>
            <a:pPr lvl="4" fontAlgn="base"/>
            <a:r>
              <a:rPr lang="en-US" sz="2800" b="1" dirty="0"/>
              <a:t>Feature Access:</a:t>
            </a:r>
            <a:r>
              <a:rPr lang="en-US" sz="2800" dirty="0"/>
              <a:t> Provide different levels of service or features based on user roles.</a:t>
            </a:r>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18800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fontScale="92500" lnSpcReduction="10000"/>
          </a:bodyPr>
          <a:lstStyle/>
          <a:p>
            <a:pPr lvl="1" fontAlgn="base"/>
            <a:r>
              <a:rPr lang="en-US" sz="1300" dirty="0"/>
              <a:t>Considerations for whether to add authentication to encode and decode</a:t>
            </a:r>
          </a:p>
          <a:p>
            <a:pPr lvl="2" fontAlgn="base"/>
            <a:r>
              <a:rPr lang="en-US" sz="1200" dirty="0"/>
              <a:t>Reasons </a:t>
            </a:r>
            <a:r>
              <a:rPr lang="en-US" sz="1200" b="1" dirty="0"/>
              <a:t>NOT</a:t>
            </a:r>
            <a:r>
              <a:rPr lang="en-US" sz="1200" dirty="0"/>
              <a:t> to require Authentication:</a:t>
            </a:r>
          </a:p>
          <a:p>
            <a:pPr lvl="3" fontAlgn="base"/>
            <a:r>
              <a:rPr lang="en-US" dirty="0"/>
              <a:t>Ease of Use</a:t>
            </a:r>
          </a:p>
          <a:p>
            <a:pPr lvl="4" fontAlgn="base"/>
            <a:r>
              <a:rPr lang="en-US" b="1" dirty="0"/>
              <a:t>Simplicity:</a:t>
            </a:r>
            <a:r>
              <a:rPr lang="en-US" dirty="0"/>
              <a:t> Making the service open and accessible without authentication can attract more users due to its ease of use.</a:t>
            </a:r>
          </a:p>
          <a:p>
            <a:pPr lvl="4" fontAlgn="base"/>
            <a:r>
              <a:rPr lang="en-US" b="1" dirty="0"/>
              <a:t>No Barriers:</a:t>
            </a:r>
            <a:r>
              <a:rPr lang="en-US" dirty="0"/>
              <a:t> Users can quickly shorten or decode URLs without needing to create an account or log in.</a:t>
            </a:r>
          </a:p>
          <a:p>
            <a:pPr lvl="3" fontAlgn="base"/>
            <a:r>
              <a:rPr lang="en-US" dirty="0"/>
              <a:t>Public Services</a:t>
            </a:r>
          </a:p>
          <a:p>
            <a:pPr lvl="4" fontAlgn="base"/>
            <a:r>
              <a:rPr lang="en-US" b="1" dirty="0"/>
              <a:t>Open Access:</a:t>
            </a:r>
            <a:r>
              <a:rPr lang="en-US" dirty="0"/>
              <a:t> If the service is intended to be a public utility (e.g., for educational purposes or general public use), requiring authentication may be unnecessary and hinder adoption.</a:t>
            </a:r>
          </a:p>
          <a:p>
            <a:pPr lvl="3" fontAlgn="base"/>
            <a:r>
              <a:rPr lang="en-US" dirty="0"/>
              <a:t>Minimal Security Concerns</a:t>
            </a:r>
          </a:p>
          <a:p>
            <a:pPr lvl="4" fontAlgn="base"/>
            <a:r>
              <a:rPr lang="en-US" b="1" dirty="0"/>
              <a:t>Low Risk:</a:t>
            </a:r>
            <a:r>
              <a:rPr lang="en-US" dirty="0"/>
              <a:t> If the URLs being shortened or decoded are not sensitive or critical, the security concerns may be minimal.</a:t>
            </a:r>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401717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fontScale="40000" lnSpcReduction="20000"/>
          </a:bodyPr>
          <a:lstStyle/>
          <a:p>
            <a:pPr lvl="1" fontAlgn="base"/>
            <a:r>
              <a:rPr lang="en-US" sz="2900" dirty="0"/>
              <a:t>Considerations for Scaling</a:t>
            </a:r>
          </a:p>
          <a:p>
            <a:pPr lvl="2" fontAlgn="base"/>
            <a:r>
              <a:rPr lang="en-US" sz="2800" dirty="0"/>
              <a:t>Database Scaling</a:t>
            </a:r>
          </a:p>
          <a:p>
            <a:pPr lvl="3" fontAlgn="base"/>
            <a:r>
              <a:rPr lang="en-US" sz="2800" b="1" dirty="0"/>
              <a:t>Vertical Scaling</a:t>
            </a:r>
            <a:r>
              <a:rPr lang="en-US" sz="2800" dirty="0"/>
              <a:t>: Increase the resources (CPU, RAM, storage) of your database server.</a:t>
            </a:r>
          </a:p>
          <a:p>
            <a:pPr lvl="3" fontAlgn="base"/>
            <a:r>
              <a:rPr lang="en-US" sz="2800" b="1" dirty="0"/>
              <a:t>Horizontal Scaling</a:t>
            </a:r>
            <a:r>
              <a:rPr lang="en-US" sz="2800" dirty="0"/>
              <a:t>: Use database </a:t>
            </a:r>
            <a:r>
              <a:rPr lang="en-US" sz="2800" dirty="0" err="1"/>
              <a:t>sharding</a:t>
            </a:r>
            <a:r>
              <a:rPr lang="en-US" sz="2800" dirty="0"/>
              <a:t> to distribute data across multiple servers. Implement a distributed database system like Cassandra or a cloud-based solution like Amazon DynamoDB.</a:t>
            </a:r>
          </a:p>
          <a:p>
            <a:pPr lvl="3" fontAlgn="base"/>
            <a:r>
              <a:rPr lang="en-US" sz="2800" b="1" dirty="0"/>
              <a:t>Read Replicas</a:t>
            </a:r>
            <a:r>
              <a:rPr lang="en-US" sz="2800" dirty="0"/>
              <a:t>: Use read replicas to distribute read traffic. This helps to handle a large number of read requests efficiently.</a:t>
            </a:r>
            <a:endParaRPr lang="en-US" sz="2600" dirty="0"/>
          </a:p>
          <a:p>
            <a:pPr lvl="2" fontAlgn="base"/>
            <a:r>
              <a:rPr lang="en-US" sz="2800" dirty="0"/>
              <a:t>Caching</a:t>
            </a:r>
          </a:p>
          <a:p>
            <a:pPr lvl="3" fontAlgn="base"/>
            <a:r>
              <a:rPr lang="en-US" sz="2800" b="1" dirty="0"/>
              <a:t>In-Memory Caching</a:t>
            </a:r>
            <a:r>
              <a:rPr lang="en-US" sz="2800" dirty="0"/>
              <a:t>: Use </a:t>
            </a:r>
            <a:r>
              <a:rPr lang="en-US" sz="2800" dirty="0" err="1"/>
              <a:t>Redis</a:t>
            </a:r>
            <a:r>
              <a:rPr lang="en-US" sz="2800" dirty="0"/>
              <a:t> or Memcached to cache frequently accessed URLs. This reduces the load on the database.</a:t>
            </a:r>
          </a:p>
          <a:p>
            <a:pPr lvl="3" fontAlgn="base"/>
            <a:r>
              <a:rPr lang="en-US" sz="2800" b="1" dirty="0"/>
              <a:t>HTTP Caching</a:t>
            </a:r>
            <a:r>
              <a:rPr lang="en-US" sz="2800" dirty="0"/>
              <a:t>: Use HTTP caching headers to enable client-side caching, which reduces server load.</a:t>
            </a:r>
            <a:endParaRPr lang="en-US" sz="2600" dirty="0"/>
          </a:p>
          <a:p>
            <a:pPr lvl="2" fontAlgn="base"/>
            <a:r>
              <a:rPr lang="en-US" sz="2800" dirty="0"/>
              <a:t>Load Balancing</a:t>
            </a:r>
          </a:p>
          <a:p>
            <a:pPr lvl="3" fontAlgn="base"/>
            <a:r>
              <a:rPr lang="en-US" sz="2800" b="1" dirty="0"/>
              <a:t>Application Load Balancing</a:t>
            </a:r>
            <a:r>
              <a:rPr lang="en-US" sz="2800" dirty="0"/>
              <a:t>: Use load balancers (e.g., AWS Elastic Load Balancing, Nginx, </a:t>
            </a:r>
            <a:r>
              <a:rPr lang="en-US" sz="2800" dirty="0" err="1"/>
              <a:t>HAProxy</a:t>
            </a:r>
            <a:r>
              <a:rPr lang="en-US" sz="2800" dirty="0"/>
              <a:t>) to distribute incoming traffic across multiple application servers.</a:t>
            </a:r>
          </a:p>
          <a:p>
            <a:pPr lvl="3" fontAlgn="base"/>
            <a:r>
              <a:rPr lang="en-US" sz="2800" b="1" dirty="0"/>
              <a:t>Database Load Balancing</a:t>
            </a:r>
            <a:r>
              <a:rPr lang="en-US" sz="2800" dirty="0"/>
              <a:t>: Distribute database queries among multiple database servers to avoid bottlenecks.</a:t>
            </a:r>
            <a:endParaRPr lang="en-US" sz="2600" dirty="0"/>
          </a:p>
          <a:p>
            <a:pPr lvl="2" fontAlgn="base"/>
            <a:endParaRPr lang="en-US" sz="2600" dirty="0"/>
          </a:p>
          <a:p>
            <a:pPr marL="0" indent="0">
              <a:buNone/>
            </a:pPr>
            <a:r>
              <a:rPr lang="en-US" dirty="0"/>
              <a:t>			</a:t>
            </a:r>
          </a:p>
        </p:txBody>
      </p:sp>
    </p:spTree>
    <p:extLst>
      <p:ext uri="{BB962C8B-B14F-4D97-AF65-F5344CB8AC3E}">
        <p14:creationId xmlns:p14="http://schemas.microsoft.com/office/powerpoint/2010/main" val="103029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4619-6AAC-8F4E-A9B0-D6AE540AD1F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D1E875B5-91CC-E740-9248-4BD3D5CD4240}"/>
              </a:ext>
            </a:extLst>
          </p:cNvPr>
          <p:cNvSpPr>
            <a:spLocks noGrp="1"/>
          </p:cNvSpPr>
          <p:nvPr>
            <p:ph idx="1"/>
          </p:nvPr>
        </p:nvSpPr>
        <p:spPr/>
        <p:txBody>
          <a:bodyPr/>
          <a:lstStyle/>
          <a:p>
            <a:pPr fontAlgn="base"/>
            <a:r>
              <a:rPr lang="en-US" dirty="0"/>
              <a:t>A URL </a:t>
            </a:r>
            <a:r>
              <a:rPr lang="en-US" dirty="0" err="1"/>
              <a:t>shortener</a:t>
            </a:r>
            <a:r>
              <a:rPr lang="en-US" dirty="0"/>
              <a:t> is a service that takes long URLs and converts them into shorter, more manageable links. </a:t>
            </a:r>
          </a:p>
          <a:p>
            <a:pPr fontAlgn="base"/>
            <a:r>
              <a:rPr lang="en-US" dirty="0"/>
              <a:t>Key Benefits: </a:t>
            </a:r>
          </a:p>
          <a:p>
            <a:pPr lvl="1" fontAlgn="base"/>
            <a:r>
              <a:rPr lang="en-US" dirty="0"/>
              <a:t>Simplifies sharing of URLs </a:t>
            </a:r>
          </a:p>
          <a:p>
            <a:pPr lvl="1" fontAlgn="base"/>
            <a:r>
              <a:rPr lang="en-US" dirty="0"/>
              <a:t>Useful for social media and marketing campaigns </a:t>
            </a:r>
          </a:p>
          <a:p>
            <a:pPr lvl="1" fontAlgn="base"/>
            <a:r>
              <a:rPr lang="en-US" dirty="0"/>
              <a:t>Provides tracking and analytics </a:t>
            </a:r>
          </a:p>
          <a:p>
            <a:endParaRPr lang="en-US" dirty="0"/>
          </a:p>
        </p:txBody>
      </p:sp>
    </p:spTree>
    <p:extLst>
      <p:ext uri="{BB962C8B-B14F-4D97-AF65-F5344CB8AC3E}">
        <p14:creationId xmlns:p14="http://schemas.microsoft.com/office/powerpoint/2010/main" val="32826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a:bodyPr>
          <a:lstStyle/>
          <a:p>
            <a:pPr lvl="1" fontAlgn="base"/>
            <a:r>
              <a:rPr lang="en-US" sz="1200" dirty="0"/>
              <a:t>Considerations for Scaling</a:t>
            </a:r>
          </a:p>
          <a:p>
            <a:pPr lvl="2" fontAlgn="base"/>
            <a:r>
              <a:rPr lang="en-US" sz="1100" dirty="0"/>
              <a:t>Data Partitioning</a:t>
            </a:r>
          </a:p>
          <a:p>
            <a:pPr lvl="3" fontAlgn="base"/>
            <a:r>
              <a:rPr lang="en-US" sz="1100" b="1" dirty="0" err="1"/>
              <a:t>Sharding</a:t>
            </a:r>
            <a:r>
              <a:rPr lang="en-US" sz="1100" dirty="0"/>
              <a:t>: Distribute the URLs across multiple shards based on the URL hash or another partitioning key.</a:t>
            </a:r>
          </a:p>
          <a:p>
            <a:pPr lvl="3" fontAlgn="base"/>
            <a:r>
              <a:rPr lang="en-US" sz="1100" b="1" dirty="0"/>
              <a:t>Consistent Hashing</a:t>
            </a:r>
            <a:r>
              <a:rPr lang="en-US" sz="1100" dirty="0"/>
              <a:t>: Use consistent hashing to ensure even distribution of URLs across servers, and to minimize the impact of adding/removing servers.</a:t>
            </a:r>
          </a:p>
          <a:p>
            <a:pPr lvl="2" fontAlgn="base"/>
            <a:r>
              <a:rPr lang="en-US" sz="1100" dirty="0"/>
              <a:t>Auto-Scaling</a:t>
            </a:r>
          </a:p>
          <a:p>
            <a:pPr lvl="3" fontAlgn="base"/>
            <a:r>
              <a:rPr lang="en-US" sz="1100" b="1" dirty="0"/>
              <a:t>Dynamic Scaling</a:t>
            </a:r>
            <a:r>
              <a:rPr lang="en-US" sz="1100" dirty="0"/>
              <a:t>: Use cloud provider auto-scaling features (e.g., AWS Auto Scaling, Google Cloud Auto Scaling) to automatically scale the number of servers based on traffic.</a:t>
            </a:r>
          </a:p>
          <a:p>
            <a:pPr lvl="2" fontAlgn="base"/>
            <a:r>
              <a:rPr lang="en-US" sz="1100" dirty="0"/>
              <a:t>Optimizing URL Lookup</a:t>
            </a:r>
          </a:p>
          <a:p>
            <a:pPr lvl="3" fontAlgn="base"/>
            <a:r>
              <a:rPr lang="en-US" sz="1100" b="1" dirty="0"/>
              <a:t>Indexing</a:t>
            </a:r>
            <a:r>
              <a:rPr lang="en-US" sz="1100" dirty="0"/>
              <a:t>: Ensure that the database indexes the shortened URL codes to speed up lookups.</a:t>
            </a:r>
          </a:p>
          <a:p>
            <a:pPr lvl="3" fontAlgn="base"/>
            <a:r>
              <a:rPr lang="en-US" sz="1100" b="1" dirty="0"/>
              <a:t>NoSQL Databases</a:t>
            </a:r>
            <a:r>
              <a:rPr lang="en-US" sz="1100" dirty="0"/>
              <a:t>: Use a NoSQL database like </a:t>
            </a:r>
            <a:r>
              <a:rPr lang="en-US" sz="1100" dirty="0" err="1"/>
              <a:t>Redis</a:t>
            </a:r>
            <a:r>
              <a:rPr lang="en-US" sz="1100" dirty="0"/>
              <a:t> for fast key-value lookups.</a:t>
            </a:r>
          </a:p>
          <a:p>
            <a:pPr marL="0" indent="0">
              <a:buNone/>
            </a:pPr>
            <a:r>
              <a:rPr lang="en-US" dirty="0"/>
              <a:t>			</a:t>
            </a:r>
          </a:p>
        </p:txBody>
      </p:sp>
    </p:spTree>
    <p:extLst>
      <p:ext uri="{BB962C8B-B14F-4D97-AF65-F5344CB8AC3E}">
        <p14:creationId xmlns:p14="http://schemas.microsoft.com/office/powerpoint/2010/main" val="184441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a:bodyPr>
          <a:lstStyle/>
          <a:p>
            <a:pPr lvl="1" fontAlgn="base"/>
            <a:r>
              <a:rPr lang="en-US" sz="1200" dirty="0"/>
              <a:t>Considerations for Scaling</a:t>
            </a:r>
          </a:p>
          <a:p>
            <a:pPr lvl="2" fontAlgn="base"/>
            <a:r>
              <a:rPr lang="en-US" sz="1100" dirty="0"/>
              <a:t>Security and Reliability</a:t>
            </a:r>
          </a:p>
          <a:p>
            <a:pPr lvl="3" fontAlgn="base"/>
            <a:r>
              <a:rPr lang="en-US" sz="1100" b="1" dirty="0"/>
              <a:t>Rate Limiting</a:t>
            </a:r>
            <a:r>
              <a:rPr lang="en-US" sz="1100" dirty="0"/>
              <a:t>: Implement rate limiting to prevent abuse and reduce the load from malicious users.</a:t>
            </a:r>
          </a:p>
          <a:p>
            <a:pPr lvl="3" fontAlgn="base"/>
            <a:r>
              <a:rPr lang="en-US" sz="1100" b="1" dirty="0"/>
              <a:t>Data Backups</a:t>
            </a:r>
            <a:r>
              <a:rPr lang="en-US" sz="1100" dirty="0"/>
              <a:t>: Regularly back up your data to prevent data loss.</a:t>
            </a:r>
          </a:p>
          <a:p>
            <a:pPr lvl="3" fontAlgn="base"/>
            <a:r>
              <a:rPr lang="en-US" sz="1100" b="1" dirty="0"/>
              <a:t>Monitoring and Alerts</a:t>
            </a:r>
            <a:r>
              <a:rPr lang="en-US" sz="1100" dirty="0"/>
              <a:t>: Use monitoring tools (e.g., Prometheus, Grafana) to keep track of system performance and set up alerts for potential issues.</a:t>
            </a:r>
          </a:p>
          <a:p>
            <a:pPr lvl="2" fontAlgn="base"/>
            <a:r>
              <a:rPr lang="en-US" sz="1100" dirty="0"/>
              <a:t>Service Layer Scaling</a:t>
            </a:r>
          </a:p>
          <a:p>
            <a:pPr lvl="3" fontAlgn="base"/>
            <a:r>
              <a:rPr lang="en-US" sz="1100" b="1" dirty="0"/>
              <a:t>Microservices Architecture</a:t>
            </a:r>
            <a:r>
              <a:rPr lang="en-US" sz="1100" dirty="0"/>
              <a:t>: Break down the URL </a:t>
            </a:r>
            <a:r>
              <a:rPr lang="en-US" sz="1100" dirty="0" err="1"/>
              <a:t>shortener</a:t>
            </a:r>
            <a:r>
              <a:rPr lang="en-US" sz="1100" dirty="0"/>
              <a:t> into microservices (e.g., shortening URL creation). This allows independent scaling of different components.</a:t>
            </a:r>
          </a:p>
          <a:p>
            <a:pPr lvl="3" fontAlgn="base"/>
            <a:r>
              <a:rPr lang="en-US" sz="1100" b="1" dirty="0"/>
              <a:t>Containerization</a:t>
            </a:r>
            <a:r>
              <a:rPr lang="en-US" sz="1100" dirty="0"/>
              <a:t>: Use Docker to containerize your services, and Kubernetes to orchestrate and scale your containers.</a:t>
            </a:r>
          </a:p>
          <a:p>
            <a:pPr marL="0" indent="0">
              <a:buNone/>
            </a:pPr>
            <a:r>
              <a:rPr lang="en-US" dirty="0"/>
              <a:t>			</a:t>
            </a:r>
          </a:p>
        </p:txBody>
      </p:sp>
    </p:spTree>
    <p:extLst>
      <p:ext uri="{BB962C8B-B14F-4D97-AF65-F5344CB8AC3E}">
        <p14:creationId xmlns:p14="http://schemas.microsoft.com/office/powerpoint/2010/main" val="381629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encode a URL: </a:t>
            </a:r>
          </a:p>
          <a:p>
            <a:pPr lvl="1" fontAlgn="base"/>
            <a:r>
              <a:rPr lang="en-US" dirty="0"/>
              <a:t>1. Service receives the original URL from the client</a:t>
            </a:r>
          </a:p>
          <a:p>
            <a:pPr lvl="2" fontAlgn="base"/>
            <a:r>
              <a:rPr lang="en-US" dirty="0"/>
              <a:t>Client send POST request with the JSON content.</a:t>
            </a:r>
          </a:p>
          <a:p>
            <a:pPr lvl="3" fontAlgn="base"/>
            <a:r>
              <a:rPr lang="en-US" dirty="0"/>
              <a:t>URL: http://localhost:9000/</a:t>
            </a:r>
            <a:r>
              <a:rPr lang="en-US" dirty="0" err="1"/>
              <a:t>api</a:t>
            </a:r>
            <a:r>
              <a:rPr lang="en-US" dirty="0"/>
              <a:t>/v1/encode</a:t>
            </a:r>
          </a:p>
          <a:p>
            <a:pPr lvl="3" fontAlgn="base"/>
            <a:r>
              <a:rPr lang="en-US" dirty="0"/>
              <a:t>Data: {"</a:t>
            </a:r>
            <a:r>
              <a:rPr lang="en-US" dirty="0" err="1"/>
              <a:t>originalUrl</a:t>
            </a:r>
            <a:r>
              <a:rPr lang="en-US" dirty="0"/>
              <a:t>": </a:t>
            </a:r>
            <a:r>
              <a:rPr lang="en-US" dirty="0">
                <a:hlinkClick r:id="rId2"/>
              </a:rPr>
              <a:t>http://example.com/test</a:t>
            </a:r>
            <a:r>
              <a:rPr lang="en-US" dirty="0"/>
              <a:t>}</a:t>
            </a:r>
          </a:p>
          <a:p>
            <a:pPr lvl="1" fontAlgn="base"/>
            <a:r>
              <a:rPr lang="en-US" dirty="0"/>
              <a:t>2. Service generates a unique identifier (ID)</a:t>
            </a:r>
          </a:p>
          <a:p>
            <a:pPr lvl="2" fontAlgn="base"/>
            <a:r>
              <a:rPr lang="en-US" dirty="0"/>
              <a:t>Use </a:t>
            </a:r>
            <a:r>
              <a:rPr lang="en-US" dirty="0" err="1"/>
              <a:t>AtomicLong</a:t>
            </a:r>
            <a:r>
              <a:rPr lang="en-US" dirty="0"/>
              <a:t> to generate a thread-safe unique ID.</a:t>
            </a:r>
          </a:p>
          <a:p>
            <a:endParaRPr lang="en-US" dirty="0"/>
          </a:p>
        </p:txBody>
      </p:sp>
    </p:spTree>
    <p:extLst>
      <p:ext uri="{BB962C8B-B14F-4D97-AF65-F5344CB8AC3E}">
        <p14:creationId xmlns:p14="http://schemas.microsoft.com/office/powerpoint/2010/main" val="114822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normAutofit fontScale="92500" lnSpcReduction="10000"/>
          </a:bodyPr>
          <a:lstStyle/>
          <a:p>
            <a:pPr fontAlgn="base"/>
            <a:r>
              <a:rPr lang="en-US" dirty="0"/>
              <a:t>Steps to encode a URL: </a:t>
            </a:r>
          </a:p>
          <a:p>
            <a:pPr lvl="1" fontAlgn="base"/>
            <a:r>
              <a:rPr lang="en-US" dirty="0"/>
              <a:t>3. Service convert the ID to a short URL using Base62 encoding </a:t>
            </a:r>
          </a:p>
          <a:p>
            <a:pPr lvl="2" fontAlgn="base"/>
            <a:r>
              <a:rPr lang="en-US" dirty="0"/>
              <a:t>Use Base62 encoding to convert ID to short URL with max 6 characters (configurable)</a:t>
            </a:r>
          </a:p>
          <a:p>
            <a:pPr lvl="2" fontAlgn="base"/>
            <a:r>
              <a:rPr lang="en-US" dirty="0"/>
              <a:t>Refer to the following table, 6 characters should handle enough uniqueness of shortened URLs</a:t>
            </a:r>
          </a:p>
          <a:p>
            <a:pPr lvl="2" fontAlgn="base"/>
            <a:endParaRPr lang="en-US" dirty="0"/>
          </a:p>
          <a:p>
            <a:pPr lvl="2" fontAlgn="base"/>
            <a:endParaRPr lang="en-US" dirty="0"/>
          </a:p>
          <a:p>
            <a:pPr lvl="2" fontAlgn="base"/>
            <a:endParaRPr lang="en-US" dirty="0"/>
          </a:p>
          <a:p>
            <a:pPr lvl="2" fontAlgn="base"/>
            <a:endParaRPr lang="en-US" dirty="0"/>
          </a:p>
          <a:p>
            <a:pPr lvl="2" fontAlgn="base"/>
            <a:endParaRPr lang="en-US" dirty="0"/>
          </a:p>
          <a:p>
            <a:pPr lvl="3"/>
            <a:r>
              <a:rPr lang="en-US" b="1" dirty="0"/>
              <a:t>4 Characters</a:t>
            </a:r>
            <a:r>
              <a:rPr lang="en-US" dirty="0"/>
              <a:t>: Limited use, high risk of collisions.</a:t>
            </a:r>
          </a:p>
          <a:p>
            <a:pPr lvl="3"/>
            <a:r>
              <a:rPr lang="en-US" b="1" dirty="0"/>
              <a:t>6 Characters</a:t>
            </a:r>
            <a:r>
              <a:rPr lang="en-US" dirty="0"/>
              <a:t>: A good balance between shortness and uniqueness for most applications.</a:t>
            </a:r>
          </a:p>
          <a:p>
            <a:pPr lvl="3"/>
            <a:r>
              <a:rPr lang="en-US" b="1" dirty="0"/>
              <a:t>8 Characters</a:t>
            </a:r>
            <a:r>
              <a:rPr lang="en-US" dirty="0"/>
              <a:t>: Offers a very high degree of uniqueness, but URLs might be unnecessarily long for many use cases.</a:t>
            </a:r>
          </a:p>
          <a:p>
            <a:pPr lvl="2" fontAlgn="base"/>
            <a:endParaRPr lang="en-US" dirty="0"/>
          </a:p>
          <a:p>
            <a:pPr lvl="2" fontAlgn="base"/>
            <a:endParaRPr lang="en-US" dirty="0"/>
          </a:p>
          <a:p>
            <a:pPr lvl="2" fontAlgn="base"/>
            <a:endParaRPr lang="en-US" dirty="0"/>
          </a:p>
        </p:txBody>
      </p:sp>
      <p:graphicFrame>
        <p:nvGraphicFramePr>
          <p:cNvPr id="4" name="Table 3">
            <a:extLst>
              <a:ext uri="{FF2B5EF4-FFF2-40B4-BE49-F238E27FC236}">
                <a16:creationId xmlns:a16="http://schemas.microsoft.com/office/drawing/2014/main" id="{E82D7079-B178-9F4D-A278-1F73D983A824}"/>
              </a:ext>
            </a:extLst>
          </p:cNvPr>
          <p:cNvGraphicFramePr>
            <a:graphicFrameLocks noGrp="1"/>
          </p:cNvGraphicFramePr>
          <p:nvPr>
            <p:extLst>
              <p:ext uri="{D42A27DB-BD31-4B8C-83A1-F6EECF244321}">
                <p14:modId xmlns:p14="http://schemas.microsoft.com/office/powerpoint/2010/main" val="1304156629"/>
              </p:ext>
            </p:extLst>
          </p:nvPr>
        </p:nvGraphicFramePr>
        <p:xfrm>
          <a:off x="1036320" y="3359295"/>
          <a:ext cx="8127999" cy="1483360"/>
        </p:xfrm>
        <a:graphic>
          <a:graphicData uri="http://schemas.openxmlformats.org/drawingml/2006/table">
            <a:tbl>
              <a:tblPr firstRow="1" bandRow="1">
                <a:tableStyleId>{5C22544A-7EE6-4342-B048-85BDC9FD1C3A}</a:tableStyleId>
              </a:tblPr>
              <a:tblGrid>
                <a:gridCol w="1696720">
                  <a:extLst>
                    <a:ext uri="{9D8B030D-6E8A-4147-A177-3AD203B41FA5}">
                      <a16:colId xmlns:a16="http://schemas.microsoft.com/office/drawing/2014/main" val="1105023046"/>
                    </a:ext>
                  </a:extLst>
                </a:gridCol>
                <a:gridCol w="3027680">
                  <a:extLst>
                    <a:ext uri="{9D8B030D-6E8A-4147-A177-3AD203B41FA5}">
                      <a16:colId xmlns:a16="http://schemas.microsoft.com/office/drawing/2014/main" val="1714891190"/>
                    </a:ext>
                  </a:extLst>
                </a:gridCol>
                <a:gridCol w="3403599">
                  <a:extLst>
                    <a:ext uri="{9D8B030D-6E8A-4147-A177-3AD203B41FA5}">
                      <a16:colId xmlns:a16="http://schemas.microsoft.com/office/drawing/2014/main" val="347907067"/>
                    </a:ext>
                  </a:extLst>
                </a:gridCol>
              </a:tblGrid>
              <a:tr h="370840">
                <a:tc>
                  <a:txBody>
                    <a:bodyPr/>
                    <a:lstStyle/>
                    <a:p>
                      <a:pPr algn="ctr"/>
                      <a:r>
                        <a:rPr lang="en-US" sz="1800" b="1" kern="1200" dirty="0">
                          <a:solidFill>
                            <a:schemeClr val="lt1"/>
                          </a:solidFill>
                          <a:effectLst/>
                          <a:latin typeface="+mn-lt"/>
                          <a:ea typeface="+mn-ea"/>
                          <a:cs typeface="+mn-cs"/>
                        </a:rPr>
                        <a:t>Length</a:t>
                      </a:r>
                      <a:r>
                        <a:rPr lang="en-US" dirty="0">
                          <a:effectLst/>
                        </a:rPr>
                        <a:t> </a:t>
                      </a:r>
                      <a:endParaRPr lang="en-US" dirty="0"/>
                    </a:p>
                  </a:txBody>
                  <a:tcPr/>
                </a:tc>
                <a:tc>
                  <a:txBody>
                    <a:bodyPr/>
                    <a:lstStyle/>
                    <a:p>
                      <a:pPr marL="0" marR="0" algn="ctr">
                        <a:spcBef>
                          <a:spcPts val="0"/>
                        </a:spcBef>
                        <a:spcAft>
                          <a:spcPts val="0"/>
                        </a:spcAft>
                      </a:pPr>
                      <a:r>
                        <a:rPr lang="en-US" sz="1200" b="1" dirty="0">
                          <a:effectLst/>
                          <a:latin typeface="Calibri" panose="020F0502020204030204" pitchFamily="34" charset="0"/>
                          <a:ea typeface="DengXian" panose="02010600030101010101" pitchFamily="2" charset="-122"/>
                          <a:cs typeface="Times New Roman" panose="02020603050405020304" pitchFamily="18" charset="0"/>
                        </a:rPr>
                        <a:t>Approximate Unique Combinations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r>
                        <a:rPr lang="en-US" sz="1800" b="1" kern="1200" dirty="0">
                          <a:solidFill>
                            <a:schemeClr val="lt1"/>
                          </a:solidFill>
                          <a:effectLst/>
                          <a:latin typeface="+mn-lt"/>
                          <a:ea typeface="+mn-ea"/>
                          <a:cs typeface="+mn-cs"/>
                        </a:rPr>
                        <a:t>Use Case</a:t>
                      </a:r>
                      <a:r>
                        <a:rPr lang="en-US" dirty="0">
                          <a:effectLst/>
                        </a:rPr>
                        <a:t> </a:t>
                      </a:r>
                      <a:endParaRPr lang="en-US" dirty="0"/>
                    </a:p>
                  </a:txBody>
                  <a:tcPr/>
                </a:tc>
                <a:extLst>
                  <a:ext uri="{0D108BD9-81ED-4DB2-BD59-A6C34878D82A}">
                    <a16:rowId xmlns:a16="http://schemas.microsoft.com/office/drawing/2014/main" val="188462549"/>
                  </a:ext>
                </a:extLst>
              </a:tr>
              <a:tr h="370840">
                <a:tc>
                  <a:txBody>
                    <a:bodyPr/>
                    <a:lstStyle/>
                    <a:p>
                      <a:r>
                        <a:rPr lang="en-US" sz="1600" b="1" kern="1200" dirty="0">
                          <a:solidFill>
                            <a:schemeClr val="dk1"/>
                          </a:solidFill>
                          <a:effectLst/>
                          <a:latin typeface="+mn-lt"/>
                          <a:ea typeface="+mn-ea"/>
                          <a:cs typeface="+mn-cs"/>
                        </a:rPr>
                        <a:t>4 Characters</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1,679,616</a:t>
                      </a:r>
                      <a:endParaRPr lang="en-US" sz="1600" dirty="0">
                        <a:latin typeface="+mn-lt"/>
                      </a:endParaRPr>
                    </a:p>
                  </a:txBody>
                  <a:tcPr/>
                </a:tc>
                <a:tc>
                  <a:txBody>
                    <a:bodyPr/>
                    <a:lstStyle/>
                    <a:p>
                      <a:r>
                        <a:rPr lang="en-US" sz="1600" kern="1200" dirty="0">
                          <a:solidFill>
                            <a:schemeClr val="dk1"/>
                          </a:solidFill>
                          <a:effectLst/>
                          <a:latin typeface="+mn-lt"/>
                          <a:ea typeface="+mn-ea"/>
                          <a:cs typeface="+mn-cs"/>
                        </a:rPr>
                        <a:t>Small-scale or temporary use cases</a:t>
                      </a:r>
                      <a:r>
                        <a:rPr lang="en-US" sz="1600" dirty="0">
                          <a:effectLst/>
                          <a:latin typeface="+mn-lt"/>
                        </a:rPr>
                        <a:t> </a:t>
                      </a:r>
                      <a:endParaRPr lang="en-US" sz="1600" dirty="0">
                        <a:latin typeface="+mn-lt"/>
                      </a:endParaRPr>
                    </a:p>
                  </a:txBody>
                  <a:tcPr/>
                </a:tc>
                <a:extLst>
                  <a:ext uri="{0D108BD9-81ED-4DB2-BD59-A6C34878D82A}">
                    <a16:rowId xmlns:a16="http://schemas.microsoft.com/office/drawing/2014/main" val="1211455369"/>
                  </a:ext>
                </a:extLst>
              </a:tr>
              <a:tr h="370840">
                <a:tc>
                  <a:txBody>
                    <a:bodyPr/>
                    <a:lstStyle/>
                    <a:p>
                      <a:r>
                        <a:rPr lang="en-US" sz="1600" b="1" kern="1200" dirty="0">
                          <a:solidFill>
                            <a:schemeClr val="dk1"/>
                          </a:solidFill>
                          <a:effectLst/>
                          <a:latin typeface="+mn-lt"/>
                          <a:ea typeface="+mn-ea"/>
                          <a:cs typeface="+mn-cs"/>
                        </a:rPr>
                        <a:t>6 Characters</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56,800,235,584</a:t>
                      </a:r>
                      <a:r>
                        <a:rPr lang="en-US" sz="1600" dirty="0">
                          <a:effectLst/>
                          <a:latin typeface="+mn-lt"/>
                        </a:rPr>
                        <a:t> </a:t>
                      </a:r>
                      <a:endParaRPr lang="en-US" sz="1600" dirty="0">
                        <a:latin typeface="+mn-lt"/>
                      </a:endParaRPr>
                    </a:p>
                  </a:txBody>
                  <a:tcPr/>
                </a:tc>
                <a:tc>
                  <a:txBody>
                    <a:bodyPr/>
                    <a:lstStyle/>
                    <a:p>
                      <a:pPr marL="0" marR="0">
                        <a:spcBef>
                          <a:spcPts val="0"/>
                        </a:spcBef>
                        <a:spcAft>
                          <a:spcPts val="0"/>
                        </a:spcAft>
                      </a:pPr>
                      <a:r>
                        <a:rPr lang="en-US" sz="1600" dirty="0">
                          <a:effectLst/>
                          <a:latin typeface="+mn-lt"/>
                          <a:ea typeface="DengXian" panose="02010600030101010101" pitchFamily="2" charset="-122"/>
                          <a:cs typeface="Times New Roman" panose="02020603050405020304" pitchFamily="18" charset="0"/>
                        </a:rPr>
                        <a:t> Suitable for most general purposes</a:t>
                      </a:r>
                    </a:p>
                  </a:txBody>
                  <a:tcPr marL="9525" marR="9525" marT="9525" marB="9525" anchor="ctr"/>
                </a:tc>
                <a:extLst>
                  <a:ext uri="{0D108BD9-81ED-4DB2-BD59-A6C34878D82A}">
                    <a16:rowId xmlns:a16="http://schemas.microsoft.com/office/drawing/2014/main" val="97289448"/>
                  </a:ext>
                </a:extLst>
              </a:tr>
              <a:tr h="370840">
                <a:tc>
                  <a:txBody>
                    <a:bodyPr/>
                    <a:lstStyle/>
                    <a:p>
                      <a:r>
                        <a:rPr lang="en-US" sz="1600" b="1" kern="1200" dirty="0">
                          <a:solidFill>
                            <a:schemeClr val="dk1"/>
                          </a:solidFill>
                          <a:effectLst/>
                          <a:latin typeface="+mn-lt"/>
                          <a:ea typeface="+mn-ea"/>
                          <a:cs typeface="+mn-cs"/>
                        </a:rPr>
                        <a:t>8 Characters</a:t>
                      </a:r>
                      <a:endParaRPr lang="en-US" sz="1600" dirty="0">
                        <a:latin typeface="+mn-lt"/>
                      </a:endParaRPr>
                    </a:p>
                  </a:txBody>
                  <a:tcPr/>
                </a:tc>
                <a:tc>
                  <a:txBody>
                    <a:bodyPr/>
                    <a:lstStyle/>
                    <a:p>
                      <a:r>
                        <a:rPr lang="en-US" sz="1600" kern="1200" dirty="0">
                          <a:solidFill>
                            <a:schemeClr val="dk1"/>
                          </a:solidFill>
                          <a:effectLst/>
                          <a:latin typeface="+mn-lt"/>
                          <a:ea typeface="+mn-ea"/>
                          <a:cs typeface="+mn-cs"/>
                        </a:rPr>
                        <a:t>218,340,105,584,896</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Large-scale use cases</a:t>
                      </a:r>
                      <a:r>
                        <a:rPr lang="en-US" sz="1600" dirty="0">
                          <a:effectLst/>
                          <a:latin typeface="+mn-lt"/>
                        </a:rPr>
                        <a:t> </a:t>
                      </a:r>
                      <a:endParaRPr lang="en-US" sz="1600" dirty="0">
                        <a:latin typeface="+mn-lt"/>
                      </a:endParaRPr>
                    </a:p>
                  </a:txBody>
                  <a:tcPr/>
                </a:tc>
                <a:extLst>
                  <a:ext uri="{0D108BD9-81ED-4DB2-BD59-A6C34878D82A}">
                    <a16:rowId xmlns:a16="http://schemas.microsoft.com/office/drawing/2014/main" val="2827231626"/>
                  </a:ext>
                </a:extLst>
              </a:tr>
            </a:tbl>
          </a:graphicData>
        </a:graphic>
      </p:graphicFrame>
    </p:spTree>
    <p:extLst>
      <p:ext uri="{BB962C8B-B14F-4D97-AF65-F5344CB8AC3E}">
        <p14:creationId xmlns:p14="http://schemas.microsoft.com/office/powerpoint/2010/main" val="97651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encode a URL: </a:t>
            </a:r>
          </a:p>
          <a:p>
            <a:pPr lvl="2" fontAlgn="base"/>
            <a:r>
              <a:rPr lang="en-US" dirty="0"/>
              <a:t>If the short URL generated is duplicate, we retry 3 times (configurable) before giving up.</a:t>
            </a:r>
          </a:p>
          <a:p>
            <a:pPr lvl="1" fontAlgn="base"/>
            <a:r>
              <a:rPr lang="en-US" dirty="0"/>
              <a:t>4. Service stores the mapping</a:t>
            </a:r>
          </a:p>
          <a:p>
            <a:pPr lvl="2" fontAlgn="base"/>
            <a:r>
              <a:rPr lang="en-US" dirty="0"/>
              <a:t>Per requirement, keep the mapping in memory, so we choose HashMap.</a:t>
            </a:r>
          </a:p>
          <a:p>
            <a:pPr lvl="3" fontAlgn="base"/>
            <a:r>
              <a:rPr lang="en-US" dirty="0"/>
              <a:t>HashMap is created in a class that has @Service scope which is a singleton, therefore, it exists for the lifetime of the singleton bean, and thus, effectively, for the lifetime of the application </a:t>
            </a:r>
            <a:r>
              <a:rPr lang="en-US"/>
              <a:t>context.</a:t>
            </a:r>
            <a:endParaRPr lang="en-US" dirty="0"/>
          </a:p>
          <a:p>
            <a:endParaRPr lang="en-US" dirty="0"/>
          </a:p>
        </p:txBody>
      </p:sp>
    </p:spTree>
    <p:extLst>
      <p:ext uri="{BB962C8B-B14F-4D97-AF65-F5344CB8AC3E}">
        <p14:creationId xmlns:p14="http://schemas.microsoft.com/office/powerpoint/2010/main" val="146047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decoding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decode a URL: </a:t>
            </a:r>
          </a:p>
          <a:p>
            <a:pPr lvl="1" fontAlgn="base"/>
            <a:r>
              <a:rPr lang="en-US" dirty="0"/>
              <a:t>1. Service receives the shortened URL from the client</a:t>
            </a:r>
          </a:p>
          <a:p>
            <a:pPr lvl="2" fontAlgn="base"/>
            <a:r>
              <a:rPr lang="en-US" dirty="0"/>
              <a:t>Client send GET request</a:t>
            </a:r>
          </a:p>
          <a:p>
            <a:pPr lvl="3" fontAlgn="base"/>
            <a:r>
              <a:rPr lang="en-US" dirty="0">
                <a:hlinkClick r:id="rId2"/>
              </a:rPr>
              <a:t>http://localhost:9000/api/v1/decode?shortenedUrl=https://myshort.url/AAAAAB</a:t>
            </a:r>
            <a:endParaRPr lang="en-US" dirty="0"/>
          </a:p>
          <a:p>
            <a:pPr lvl="2" fontAlgn="base"/>
            <a:r>
              <a:rPr lang="en-US" dirty="0"/>
              <a:t>Services removes the base URL and looks up the shortened URL in the HashMap and returns the original URL</a:t>
            </a:r>
          </a:p>
        </p:txBody>
      </p:sp>
    </p:spTree>
    <p:extLst>
      <p:ext uri="{BB962C8B-B14F-4D97-AF65-F5344CB8AC3E}">
        <p14:creationId xmlns:p14="http://schemas.microsoft.com/office/powerpoint/2010/main" val="424513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p:txBody>
          <a:bodyPr/>
          <a:lstStyle/>
          <a:p>
            <a:pPr fontAlgn="base"/>
            <a:r>
              <a:rPr lang="en-US" dirty="0"/>
              <a:t>Functional Requirements: </a:t>
            </a:r>
          </a:p>
          <a:p>
            <a:pPr lvl="1" fontAlgn="base"/>
            <a:r>
              <a:rPr lang="en-US" dirty="0"/>
              <a:t>Encode long URLs to shorter URLs </a:t>
            </a:r>
          </a:p>
          <a:p>
            <a:pPr lvl="1" fontAlgn="base"/>
            <a:r>
              <a:rPr lang="en-US" dirty="0"/>
              <a:t>Decode short URLs back to original URLs </a:t>
            </a:r>
          </a:p>
          <a:p>
            <a:pPr fontAlgn="base"/>
            <a:r>
              <a:rPr lang="en-US" dirty="0"/>
              <a:t>Non-Functional Requirements: </a:t>
            </a:r>
          </a:p>
          <a:p>
            <a:pPr lvl="1" fontAlgn="base"/>
            <a:r>
              <a:rPr lang="en-US" dirty="0"/>
              <a:t>High availability and reliability </a:t>
            </a:r>
          </a:p>
          <a:p>
            <a:pPr lvl="1" fontAlgn="base"/>
            <a:r>
              <a:rPr lang="en-US" dirty="0"/>
              <a:t>Low latency for encoding and decoding operations </a:t>
            </a:r>
          </a:p>
          <a:p>
            <a:pPr lvl="1" fontAlgn="base"/>
            <a:r>
              <a:rPr lang="en-US" dirty="0"/>
              <a:t>Scalability to handle a large number of requests </a:t>
            </a:r>
          </a:p>
          <a:p>
            <a:endParaRPr lang="en-US" dirty="0"/>
          </a:p>
        </p:txBody>
      </p:sp>
    </p:spTree>
    <p:extLst>
      <p:ext uri="{BB962C8B-B14F-4D97-AF65-F5344CB8AC3E}">
        <p14:creationId xmlns:p14="http://schemas.microsoft.com/office/powerpoint/2010/main" val="355633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20000"/>
          </a:bodyPr>
          <a:lstStyle/>
          <a:p>
            <a:pPr marL="0" indent="0" fontAlgn="base">
              <a:buNone/>
            </a:pPr>
            <a:endParaRPr lang="en-US" dirty="0"/>
          </a:p>
          <a:p>
            <a:pPr fontAlgn="base"/>
            <a:r>
              <a:rPr lang="en-US" dirty="0"/>
              <a:t>Short URL Format: </a:t>
            </a:r>
          </a:p>
          <a:p>
            <a:pPr lvl="1" fontAlgn="base"/>
            <a:r>
              <a:rPr lang="en-US" dirty="0"/>
              <a:t>Fixed length</a:t>
            </a:r>
          </a:p>
          <a:p>
            <a:pPr lvl="2" fontAlgn="base"/>
            <a:r>
              <a:rPr lang="en-US" dirty="0"/>
              <a:t>Pros:</a:t>
            </a:r>
          </a:p>
          <a:p>
            <a:pPr lvl="3" fontAlgn="base"/>
            <a:r>
              <a:rPr lang="en-US" b="1" dirty="0"/>
              <a:t>Predictability:</a:t>
            </a:r>
            <a:r>
              <a:rPr lang="en-US" dirty="0"/>
              <a:t> Fixed length URLs are predictable in size, making them easier to handle and store.</a:t>
            </a:r>
          </a:p>
          <a:p>
            <a:pPr lvl="3" fontAlgn="base"/>
            <a:r>
              <a:rPr lang="en-US" b="1" dirty="0"/>
              <a:t>Consistency:</a:t>
            </a:r>
            <a:r>
              <a:rPr lang="en-US" dirty="0"/>
              <a:t> All short URLs will have the same length, which can simplify database design and indexing.</a:t>
            </a:r>
          </a:p>
          <a:p>
            <a:pPr lvl="3" fontAlgn="base"/>
            <a:r>
              <a:rPr lang="en-US" b="1" dirty="0"/>
              <a:t>Simplicity:</a:t>
            </a:r>
            <a:r>
              <a:rPr lang="en-US" dirty="0"/>
              <a:t> Implementation is straightforward since the length is constant.</a:t>
            </a:r>
          </a:p>
          <a:p>
            <a:pPr lvl="3" fontAlgn="base"/>
            <a:r>
              <a:rPr lang="en-US" b="1" dirty="0"/>
              <a:t>Security:</a:t>
            </a:r>
            <a:r>
              <a:rPr lang="en-US" dirty="0"/>
              <a:t> Fixed length URLs can reduce the risk of certain attacks that exploit variable input lengths.</a:t>
            </a:r>
          </a:p>
          <a:p>
            <a:pPr lvl="2" fontAlgn="base"/>
            <a:r>
              <a:rPr lang="en-US" dirty="0"/>
              <a:t>Cons:</a:t>
            </a:r>
          </a:p>
          <a:p>
            <a:pPr lvl="3" fontAlgn="base"/>
            <a:r>
              <a:rPr lang="en-US" b="1" dirty="0"/>
              <a:t>Scalability:</a:t>
            </a:r>
            <a:r>
              <a:rPr lang="en-US" dirty="0"/>
              <a:t> The fixed length may limit the number of unique URLs you can generate, especially with shorter lengths.</a:t>
            </a:r>
          </a:p>
          <a:p>
            <a:pPr lvl="3" fontAlgn="base"/>
            <a:r>
              <a:rPr lang="en-US" b="1" dirty="0"/>
              <a:t>Waste of Space:</a:t>
            </a:r>
            <a:r>
              <a:rPr lang="en-US" dirty="0"/>
              <a:t> If the number of URLs is small, a fixed length may result in wasted space, as shorter identifiers could suffice.</a:t>
            </a:r>
          </a:p>
          <a:p>
            <a:pPr lvl="3" fontAlgn="base"/>
            <a:r>
              <a:rPr lang="en-US" b="1" dirty="0"/>
              <a:t>Inflexibility:</a:t>
            </a:r>
            <a:r>
              <a:rPr lang="en-US" dirty="0"/>
              <a:t> Once the length is set, changing it later can be complex and may require significant adjustments to the system.</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23580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20000"/>
          </a:bodyPr>
          <a:lstStyle/>
          <a:p>
            <a:pPr marL="0" indent="0" fontAlgn="base">
              <a:buNone/>
            </a:pPr>
            <a:endParaRPr lang="en-US" dirty="0"/>
          </a:p>
          <a:p>
            <a:pPr fontAlgn="base"/>
            <a:r>
              <a:rPr lang="en-US" dirty="0"/>
              <a:t>Short URL Format: </a:t>
            </a:r>
          </a:p>
          <a:p>
            <a:pPr lvl="1" fontAlgn="base"/>
            <a:r>
              <a:rPr lang="en-US" dirty="0"/>
              <a:t>Variable length</a:t>
            </a:r>
          </a:p>
          <a:p>
            <a:pPr lvl="2" fontAlgn="base"/>
            <a:r>
              <a:rPr lang="en-US" dirty="0"/>
              <a:t>Pros:</a:t>
            </a:r>
          </a:p>
          <a:p>
            <a:pPr lvl="3" fontAlgn="base"/>
            <a:r>
              <a:rPr lang="en-US" b="1" dirty="0"/>
              <a:t>Scalability:</a:t>
            </a:r>
            <a:r>
              <a:rPr lang="en-US" dirty="0"/>
              <a:t> Allows for more unique combinations, as the length can be adjusted based on the number of URLs needed.</a:t>
            </a:r>
          </a:p>
          <a:p>
            <a:pPr lvl="3" fontAlgn="base"/>
            <a:r>
              <a:rPr lang="en-US" b="1" dirty="0"/>
              <a:t>Efficiency:</a:t>
            </a:r>
            <a:r>
              <a:rPr lang="en-US" dirty="0"/>
              <a:t> Uses only the necessary length for the identifier, which can be more storage efficient.</a:t>
            </a:r>
          </a:p>
          <a:p>
            <a:pPr lvl="3" fontAlgn="base"/>
            <a:r>
              <a:rPr lang="en-US" b="1" dirty="0"/>
              <a:t>Flexibility:</a:t>
            </a:r>
            <a:r>
              <a:rPr lang="en-US" dirty="0"/>
              <a:t> Can adapt to growing needs without major changes to the system.</a:t>
            </a:r>
          </a:p>
          <a:p>
            <a:pPr lvl="2" fontAlgn="base"/>
            <a:r>
              <a:rPr lang="en-US" dirty="0"/>
              <a:t>Cons:</a:t>
            </a:r>
          </a:p>
          <a:p>
            <a:pPr lvl="3" fontAlgn="base"/>
            <a:r>
              <a:rPr lang="en-US" b="1" dirty="0"/>
              <a:t>Complexity:</a:t>
            </a:r>
            <a:r>
              <a:rPr lang="en-US" dirty="0"/>
              <a:t> Implementation is more complex, as it requires logic to determine the appropriate length for each URL.</a:t>
            </a:r>
          </a:p>
          <a:p>
            <a:pPr lvl="3" fontAlgn="base"/>
            <a:r>
              <a:rPr lang="en-US" b="1" dirty="0"/>
              <a:t>Inconsistency:</a:t>
            </a:r>
            <a:r>
              <a:rPr lang="en-US" dirty="0"/>
              <a:t> Variable lengths can complicate database design and indexing, as URLs of different lengths need to be handled.</a:t>
            </a:r>
          </a:p>
          <a:p>
            <a:pPr lvl="3" fontAlgn="base"/>
            <a:r>
              <a:rPr lang="en-US" b="1" dirty="0"/>
              <a:t>Security:</a:t>
            </a:r>
            <a:r>
              <a:rPr lang="en-US" dirty="0"/>
              <a:t> May be more vulnerable to certain attacks that exploit variable input lengths, such as buffer overflow attacks.</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01569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10000"/>
          </a:bodyPr>
          <a:lstStyle/>
          <a:p>
            <a:pPr lvl="1" fontAlgn="base"/>
            <a:r>
              <a:rPr lang="en-US" dirty="0"/>
              <a:t>Collision Handling: </a:t>
            </a:r>
          </a:p>
          <a:p>
            <a:pPr lvl="2" fontAlgn="base"/>
            <a:r>
              <a:rPr lang="en-US" dirty="0"/>
              <a:t>A collision occurs when two different original URLs are assigned the same shortened URL. Proper collision handling is essential to ensure the uniqueness and reliability of the service.</a:t>
            </a:r>
          </a:p>
          <a:p>
            <a:pPr lvl="2" fontAlgn="base"/>
            <a:r>
              <a:rPr lang="en-US" dirty="0"/>
              <a:t>Strategies for Collision Handling</a:t>
            </a:r>
          </a:p>
          <a:p>
            <a:pPr lvl="3" fontAlgn="base"/>
            <a:r>
              <a:rPr lang="en-US" dirty="0"/>
              <a:t>Check and Retry:</a:t>
            </a:r>
          </a:p>
          <a:p>
            <a:pPr lvl="4" fontAlgn="base"/>
            <a:r>
              <a:rPr lang="en-US" dirty="0"/>
              <a:t>Process:</a:t>
            </a:r>
          </a:p>
          <a:p>
            <a:pPr lvl="5" fontAlgn="base"/>
            <a:r>
              <a:rPr lang="en-US" dirty="0"/>
              <a:t>Generate a shortened URL. Check if the generated URL already exists in the database. If it exists, retry with a new generated URL.</a:t>
            </a:r>
          </a:p>
          <a:p>
            <a:pPr lvl="4" fontAlgn="base"/>
            <a:r>
              <a:rPr lang="en-US" dirty="0"/>
              <a:t>Pros:</a:t>
            </a:r>
          </a:p>
          <a:p>
            <a:pPr lvl="5" fontAlgn="base"/>
            <a:r>
              <a:rPr lang="en-US" dirty="0"/>
              <a:t>Simple to implement.</a:t>
            </a:r>
          </a:p>
          <a:p>
            <a:pPr lvl="5" fontAlgn="base"/>
            <a:r>
              <a:rPr lang="en-US" dirty="0"/>
              <a:t>Directly ensures no duplicates.</a:t>
            </a:r>
          </a:p>
          <a:p>
            <a:pPr lvl="4" fontAlgn="base"/>
            <a:r>
              <a:rPr lang="en-US" dirty="0"/>
              <a:t>Cons:</a:t>
            </a:r>
          </a:p>
          <a:p>
            <a:pPr lvl="5" fontAlgn="base"/>
            <a:r>
              <a:rPr lang="en-US" dirty="0"/>
              <a:t>May result in higher latency if collisions are frequent.</a:t>
            </a:r>
          </a:p>
          <a:p>
            <a:pPr lvl="5" fontAlgn="base"/>
            <a:r>
              <a:rPr lang="en-US" dirty="0"/>
              <a:t>Inefficient with high volumes or limited character space.</a:t>
            </a:r>
          </a:p>
          <a:p>
            <a:pPr lvl="3" fontAlgn="base"/>
            <a:endParaRPr lang="en-US" dirty="0"/>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410395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Incremental Hashing:</a:t>
            </a:r>
          </a:p>
          <a:p>
            <a:pPr lvl="4" fontAlgn="base"/>
            <a:r>
              <a:rPr lang="en-US" dirty="0"/>
              <a:t>Process:</a:t>
            </a:r>
          </a:p>
          <a:p>
            <a:pPr lvl="5" fontAlgn="base"/>
            <a:r>
              <a:rPr lang="en-US" dirty="0"/>
              <a:t>Use a hashing algorithm to generate the initial shortened URL. In case of a collision, append or modify a character and hash again.</a:t>
            </a:r>
          </a:p>
          <a:p>
            <a:pPr lvl="4" fontAlgn="base"/>
            <a:r>
              <a:rPr lang="en-US" dirty="0"/>
              <a:t>Pros:</a:t>
            </a:r>
          </a:p>
          <a:p>
            <a:pPr lvl="5" fontAlgn="base"/>
            <a:r>
              <a:rPr lang="en-US" dirty="0"/>
              <a:t>Reduces the number of retries.</a:t>
            </a:r>
          </a:p>
          <a:p>
            <a:pPr lvl="5" fontAlgn="base"/>
            <a:r>
              <a:rPr lang="en-US" dirty="0"/>
              <a:t>Distributes shortened URLs more evenly.</a:t>
            </a:r>
          </a:p>
          <a:p>
            <a:pPr lvl="4" fontAlgn="base"/>
            <a:r>
              <a:rPr lang="en-US" dirty="0"/>
              <a:t>Cons:</a:t>
            </a:r>
          </a:p>
          <a:p>
            <a:pPr lvl="5" fontAlgn="base"/>
            <a:r>
              <a:rPr lang="en-US" dirty="0"/>
              <a:t>Slightly more complex to implement.</a:t>
            </a:r>
          </a:p>
          <a:p>
            <a:pPr lvl="5" fontAlgn="base"/>
            <a:r>
              <a:rPr lang="en-US" dirty="0"/>
              <a:t>Requires careful handling to avoid an infinite loop.</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281925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Use of Randomness:</a:t>
            </a:r>
          </a:p>
          <a:p>
            <a:pPr lvl="4" fontAlgn="base"/>
            <a:r>
              <a:rPr lang="en-US" dirty="0"/>
              <a:t>Process:</a:t>
            </a:r>
          </a:p>
          <a:p>
            <a:pPr lvl="5" fontAlgn="base"/>
            <a:r>
              <a:rPr lang="en-US" dirty="0"/>
              <a:t>Generate a random string for the shortened URL. Check for collisions and retry with a new random string if necessary.</a:t>
            </a:r>
          </a:p>
          <a:p>
            <a:pPr lvl="4" fontAlgn="base"/>
            <a:r>
              <a:rPr lang="en-US" dirty="0"/>
              <a:t>Pros:</a:t>
            </a:r>
          </a:p>
          <a:p>
            <a:pPr lvl="5" fontAlgn="base"/>
            <a:r>
              <a:rPr lang="en-US" dirty="0"/>
              <a:t>Simple and effective for large character spaces.</a:t>
            </a:r>
          </a:p>
          <a:p>
            <a:pPr lvl="5" fontAlgn="base"/>
            <a:r>
              <a:rPr lang="en-US" dirty="0"/>
              <a:t>Reduces the likelihood of collisions with a well-chosen random function.</a:t>
            </a:r>
          </a:p>
          <a:p>
            <a:pPr lvl="4" fontAlgn="base"/>
            <a:r>
              <a:rPr lang="en-US" dirty="0"/>
              <a:t>Cons:</a:t>
            </a:r>
          </a:p>
          <a:p>
            <a:pPr lvl="5" fontAlgn="base"/>
            <a:r>
              <a:rPr lang="en-US" dirty="0"/>
              <a:t>Still involves checking for uniqueness.</a:t>
            </a:r>
          </a:p>
          <a:p>
            <a:pPr lvl="5" fontAlgn="base"/>
            <a:r>
              <a:rPr lang="en-US" dirty="0"/>
              <a:t>Collisions can occur with small character spaces or high volumes.</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340867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Centralized Unique ID:</a:t>
            </a:r>
          </a:p>
          <a:p>
            <a:pPr lvl="4" fontAlgn="base"/>
            <a:r>
              <a:rPr lang="en-US" dirty="0"/>
              <a:t>Process:</a:t>
            </a:r>
          </a:p>
          <a:p>
            <a:pPr lvl="5" fontAlgn="base"/>
            <a:r>
              <a:rPr lang="en-US" dirty="0"/>
              <a:t>Use a centralized system or service to generate unique IDs (e.g., UUID, database sequence). Convert the unique ID to a shortened URL.</a:t>
            </a:r>
          </a:p>
          <a:p>
            <a:pPr lvl="4" fontAlgn="base"/>
            <a:r>
              <a:rPr lang="en-US" dirty="0"/>
              <a:t>Pros:</a:t>
            </a:r>
          </a:p>
          <a:p>
            <a:pPr lvl="5" fontAlgn="base"/>
            <a:r>
              <a:rPr lang="en-US" dirty="0"/>
              <a:t>Guarantees uniqueness.</a:t>
            </a:r>
          </a:p>
          <a:p>
            <a:pPr lvl="5" fontAlgn="base"/>
            <a:r>
              <a:rPr lang="en-US" dirty="0"/>
              <a:t>Easy to implement with existing systems.</a:t>
            </a:r>
          </a:p>
          <a:p>
            <a:pPr lvl="4" fontAlgn="base"/>
            <a:r>
              <a:rPr lang="en-US" dirty="0"/>
              <a:t>Cons:</a:t>
            </a:r>
          </a:p>
          <a:p>
            <a:pPr lvl="5" fontAlgn="base"/>
            <a:r>
              <a:rPr lang="en-US" dirty="0"/>
              <a:t>Dependency on a central system.</a:t>
            </a:r>
          </a:p>
          <a:p>
            <a:pPr lvl="5" fontAlgn="base"/>
            <a:r>
              <a:rPr lang="en-US" dirty="0"/>
              <a:t>Potentially more complex infrastructure.</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1769973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227</TotalTime>
  <Words>2513</Words>
  <Application>Microsoft Macintosh PowerPoint</Application>
  <PresentationFormat>Widescreen</PresentationFormat>
  <Paragraphs>298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DengXian</vt:lpstr>
      <vt:lpstr>Arial</vt:lpstr>
      <vt:lpstr>Calibri</vt:lpstr>
      <vt:lpstr>Times New Roman</vt:lpstr>
      <vt:lpstr>Trebuchet MS</vt:lpstr>
      <vt:lpstr>Wingdings 3</vt:lpstr>
      <vt:lpstr>Facet</vt:lpstr>
      <vt:lpstr>Implementing a URL Shortener</vt:lpstr>
      <vt:lpstr>Introduction</vt:lpstr>
      <vt:lpstr>Requirements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Implementation Details - Encoding</vt:lpstr>
      <vt:lpstr>Implementation Details - Encoding</vt:lpstr>
      <vt:lpstr>Implementation Details - Encoding</vt:lpstr>
      <vt:lpstr>Implementation Details - decoding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45</cp:revision>
  <dcterms:created xsi:type="dcterms:W3CDTF">2024-07-16T19:01:32Z</dcterms:created>
  <dcterms:modified xsi:type="dcterms:W3CDTF">2024-07-17T03:09:29Z</dcterms:modified>
</cp:coreProperties>
</file>