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9753600" cx="130048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pic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5" name="Shape 45"/>
          <p:cNvSpPr/>
          <p:nvPr>
            <p:ph idx="3" type="pic"/>
          </p:nvPr>
        </p:nvSpPr>
        <p:spPr>
          <a:xfrm>
            <a:off x="6664613" y="508000"/>
            <a:ext cx="58039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Shape 46"/>
          <p:cNvSpPr/>
          <p:nvPr>
            <p:ph idx="4" type="pic"/>
          </p:nvPr>
        </p:nvSpPr>
        <p:spPr>
          <a:xfrm>
            <a:off x="533400" y="508000"/>
            <a:ext cx="5808230" cy="873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2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355600" y="20447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355600" y="5270500"/>
            <a:ext cx="12293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pic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55600" y="3251200"/>
            <a:ext cx="12293599" cy="32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pic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55600" y="10160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55600" y="4889500"/>
            <a:ext cx="5892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pic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5600" y="2730500"/>
            <a:ext cx="58927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1178" lvl="0" marL="5207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81178" lvl="1" marL="10414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81178" lvl="2" marL="15621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1178" lvl="3" marL="20828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1178" lvl="4" marL="2603500" marR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46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55600" y="254000"/>
            <a:ext cx="12293599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b="0" i="0" sz="7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5600" y="2730500"/>
            <a:ext cx="12293599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33934" lvl="0" marL="431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33933" lvl="1" marL="863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33933" lvl="2" marL="1295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33933" lvl="3" marL="172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33933" lvl="4" marL="2159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33933" lvl="5" marL="2590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33933" lvl="6" marL="3022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33933" lvl="7" marL="345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33934" lvl="8" marL="3886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•"/>
              <a:defRPr b="0" i="0" sz="3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4598" y="9271000"/>
            <a:ext cx="3429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2174825" y="2362763"/>
            <a:ext cx="8655150" cy="3878719"/>
            <a:chOff x="0" y="0"/>
            <a:chExt cx="8655148" cy="3878718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8655148" cy="3878718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1" name="Shape 61"/>
            <p:cNvGrpSpPr/>
            <p:nvPr/>
          </p:nvGrpSpPr>
          <p:grpSpPr>
            <a:xfrm>
              <a:off x="740112" y="508306"/>
              <a:ext cx="7174922" cy="2862105"/>
              <a:chOff x="0" y="0"/>
              <a:chExt cx="7174920" cy="2862104"/>
            </a:xfrm>
          </p:grpSpPr>
          <p:sp>
            <p:nvSpPr>
              <p:cNvPr id="62" name="Shape 62"/>
              <p:cNvSpPr/>
              <p:nvPr/>
            </p:nvSpPr>
            <p:spPr>
              <a:xfrm flipH="1">
                <a:off x="3419619" y="611070"/>
                <a:ext cx="1869782" cy="1828594"/>
              </a:xfrm>
              <a:prstGeom prst="wedgeEllipseCallout">
                <a:avLst>
                  <a:gd fmla="val -49170" name="adj1"/>
                  <a:gd fmla="val 63584" name="adj2"/>
                </a:avLst>
              </a:prstGeom>
              <a:solidFill>
                <a:srgbClr val="DD4968"/>
              </a:solidFill>
              <a:ln>
                <a:noFill/>
              </a:ln>
            </p:spPr>
            <p:txBody>
              <a:bodyPr anchorCtr="0" anchor="ctr" bIns="50800" lIns="50800" rIns="50800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Gill Sans"/>
                  <a:buNone/>
                </a:pPr>
                <a:r>
                  <a:t/>
                </a:r>
                <a:endParaRPr b="0" i="0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0" y="0"/>
                <a:ext cx="1512393" cy="2862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rIns="50800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Gill Sans"/>
                  <a:buNone/>
                </a:pPr>
                <a:r>
                  <a:rPr b="0" i="0" lang="en-US" sz="36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S</a:t>
                </a: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1667088" y="0"/>
                <a:ext cx="1597612" cy="2862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rIns="50800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Gill Sans"/>
                  <a:buNone/>
                </a:pPr>
                <a:r>
                  <a:rPr b="0" i="0" lang="en-US" sz="36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P</a:t>
                </a: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5443830" y="0"/>
                <a:ext cx="1731090" cy="2862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rIns="50800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Gill Sans"/>
                  <a:buNone/>
                </a:pPr>
                <a:r>
                  <a:rPr b="0" i="0" lang="en-US" sz="36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R</a:t>
                </a:r>
              </a:p>
            </p:txBody>
          </p:sp>
        </p:grpSp>
      </p:grpSp>
      <p:sp>
        <p:nvSpPr>
          <p:cNvPr id="66" name="Shape 66"/>
          <p:cNvSpPr/>
          <p:nvPr/>
        </p:nvSpPr>
        <p:spPr>
          <a:xfrm>
            <a:off x="-1876311" y="6189166"/>
            <a:ext cx="16757423" cy="120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ct val="25000"/>
              <a:buFont typeface="Gill Sans"/>
              <a:buNone/>
            </a:pPr>
            <a:r>
              <a:rPr b="0" i="0" lang="en-US" sz="6300" u="none" cap="none" strike="noStrike">
                <a:solidFill>
                  <a:srgbClr val="101010"/>
                </a:solidFill>
                <a:latin typeface="Gill Sans"/>
                <a:ea typeface="Gill Sans"/>
                <a:cs typeface="Gill Sans"/>
                <a:sym typeface="Gill Sans"/>
              </a:rPr>
              <a:t>EXPERIENCE LANGUAGE</a:t>
            </a:r>
          </a:p>
        </p:txBody>
      </p:sp>
      <p:sp>
        <p:nvSpPr>
          <p:cNvPr id="67" name="Shape 67"/>
          <p:cNvSpPr/>
          <p:nvPr/>
        </p:nvSpPr>
        <p:spPr>
          <a:xfrm>
            <a:off x="2375501" y="8584178"/>
            <a:ext cx="1715170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36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Glenn D.</a:t>
            </a:r>
          </a:p>
        </p:txBody>
      </p:sp>
      <p:sp>
        <p:nvSpPr>
          <p:cNvPr id="68" name="Shape 68"/>
          <p:cNvSpPr/>
          <p:nvPr/>
        </p:nvSpPr>
        <p:spPr>
          <a:xfrm>
            <a:off x="4838448" y="8584178"/>
            <a:ext cx="1375396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36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John R.</a:t>
            </a:r>
          </a:p>
        </p:txBody>
      </p:sp>
      <p:sp>
        <p:nvSpPr>
          <p:cNvPr id="69" name="Shape 69"/>
          <p:cNvSpPr/>
          <p:nvPr/>
        </p:nvSpPr>
        <p:spPr>
          <a:xfrm>
            <a:off x="9547103" y="8584178"/>
            <a:ext cx="1448173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36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Brian L.</a:t>
            </a:r>
          </a:p>
        </p:txBody>
      </p:sp>
      <p:sp>
        <p:nvSpPr>
          <p:cNvPr id="70" name="Shape 70"/>
          <p:cNvSpPr/>
          <p:nvPr/>
        </p:nvSpPr>
        <p:spPr>
          <a:xfrm>
            <a:off x="6991970" y="8584178"/>
            <a:ext cx="1777009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36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Tamara 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668" y="587175"/>
            <a:ext cx="3242003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-1339534" y="887858"/>
            <a:ext cx="5928411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tools</a:t>
            </a:r>
          </a:p>
        </p:txBody>
      </p:sp>
      <p:sp>
        <p:nvSpPr>
          <p:cNvPr id="149" name="Shape 149"/>
          <p:cNvSpPr/>
          <p:nvPr/>
        </p:nvSpPr>
        <p:spPr>
          <a:xfrm>
            <a:off x="-274721" y="2391594"/>
            <a:ext cx="9110394" cy="11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Xcode version 7.3 - Swift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668" y="587175"/>
            <a:ext cx="6627317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-64678" y="887858"/>
            <a:ext cx="6764009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features implemented so far</a:t>
            </a:r>
          </a:p>
        </p:txBody>
      </p:sp>
      <p:sp>
        <p:nvSpPr>
          <p:cNvPr id="156" name="Shape 156"/>
          <p:cNvSpPr/>
          <p:nvPr/>
        </p:nvSpPr>
        <p:spPr>
          <a:xfrm>
            <a:off x="179349" y="2391600"/>
            <a:ext cx="124089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Task 1: Real time conversation with previous connection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668" y="587175"/>
            <a:ext cx="7288647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65987" y="887858"/>
            <a:ext cx="6764008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unimplemented features + plan</a:t>
            </a:r>
          </a:p>
        </p:txBody>
      </p:sp>
      <p:sp>
        <p:nvSpPr>
          <p:cNvPr id="163" name="Shape 163"/>
          <p:cNvSpPr/>
          <p:nvPr/>
        </p:nvSpPr>
        <p:spPr>
          <a:xfrm>
            <a:off x="-157754" y="1844315"/>
            <a:ext cx="13320309" cy="3281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953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100000"/>
              <a:buFont typeface="Gill Sans"/>
              <a:buChar char="-"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Add texting and the ability to find people nearby.</a:t>
            </a:r>
          </a:p>
          <a:p>
            <a:pPr indent="-4953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100000"/>
              <a:buFont typeface="Gill Sans"/>
              <a:buChar char="-"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Make sure app flow is intuitive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668" y="587175"/>
            <a:ext cx="6627317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-64678" y="887858"/>
            <a:ext cx="6764009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Wizard of Oz techniques</a:t>
            </a:r>
          </a:p>
        </p:txBody>
      </p:sp>
      <p:sp>
        <p:nvSpPr>
          <p:cNvPr id="170" name="Shape 170"/>
          <p:cNvSpPr/>
          <p:nvPr/>
        </p:nvSpPr>
        <p:spPr>
          <a:xfrm>
            <a:off x="-157754" y="1844315"/>
            <a:ext cx="13320309" cy="3281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953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100000"/>
              <a:buFont typeface="Gill Sans"/>
              <a:buChar char="-"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Actual phone call will be a recording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1F263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3668" y="587175"/>
            <a:ext cx="6627317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-64678" y="887858"/>
            <a:ext cx="6764009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hard-coded data</a:t>
            </a:r>
          </a:p>
        </p:txBody>
      </p:sp>
      <p:sp>
        <p:nvSpPr>
          <p:cNvPr id="177" name="Shape 177"/>
          <p:cNvSpPr/>
          <p:nvPr/>
        </p:nvSpPr>
        <p:spPr>
          <a:xfrm>
            <a:off x="359462" y="3308257"/>
            <a:ext cx="1228587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95300" lvl="0" marL="457200" rtl="0" algn="ctr">
              <a:spcBef>
                <a:spcPts val="0"/>
              </a:spcBef>
              <a:buClr>
                <a:srgbClr val="1F2631"/>
              </a:buClr>
              <a:buSzPct val="100000"/>
              <a:buFont typeface="Gill Sans"/>
              <a:buChar char="-"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Profiles</a:t>
            </a:r>
          </a:p>
          <a:p>
            <a:pPr indent="-495300" lvl="0" marL="457200" rtl="0" algn="ctr">
              <a:spcBef>
                <a:spcPts val="0"/>
              </a:spcBef>
              <a:buClr>
                <a:srgbClr val="1F2631"/>
              </a:buClr>
              <a:buSzPct val="100000"/>
              <a:buFont typeface="Gill Sans"/>
              <a:buChar char="-"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Map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668" y="587175"/>
            <a:ext cx="6627317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-64678" y="887858"/>
            <a:ext cx="6764009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issues/question/confusion</a:t>
            </a:r>
          </a:p>
        </p:txBody>
      </p:sp>
      <p:sp>
        <p:nvSpPr>
          <p:cNvPr id="184" name="Shape 184"/>
          <p:cNvSpPr/>
          <p:nvPr/>
        </p:nvSpPr>
        <p:spPr>
          <a:xfrm>
            <a:off x="328598" y="3308257"/>
            <a:ext cx="123476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953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100000"/>
              <a:buFont typeface="Gill Sans"/>
              <a:buChar char="-"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Hangup button back loop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668" y="587175"/>
            <a:ext cx="6627317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-64678" y="887858"/>
            <a:ext cx="6764009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prototype demonstration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844809" y="3308257"/>
            <a:ext cx="1131517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668" y="587175"/>
            <a:ext cx="4082125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1337274" y="887858"/>
            <a:ext cx="6764008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</a:p>
        </p:txBody>
      </p:sp>
      <p:sp>
        <p:nvSpPr>
          <p:cNvPr id="198" name="Shape 198"/>
          <p:cNvSpPr/>
          <p:nvPr/>
        </p:nvSpPr>
        <p:spPr>
          <a:xfrm>
            <a:off x="-25400" y="3308257"/>
            <a:ext cx="1305560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Added back buttons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More intuitive app screen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Shape 75"/>
          <p:cNvGrpSpPr/>
          <p:nvPr/>
        </p:nvGrpSpPr>
        <p:grpSpPr>
          <a:xfrm>
            <a:off x="3070274" y="1200650"/>
            <a:ext cx="7914382" cy="7530099"/>
            <a:chOff x="0" y="0"/>
            <a:chExt cx="7914381" cy="753009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7716728" cy="7530097"/>
            </a:xfrm>
            <a:prstGeom prst="wedgeEllipseCallout">
              <a:avLst>
                <a:gd fmla="val -49365" name="adj1"/>
                <a:gd fmla="val 60413" name="adj2"/>
              </a:avLst>
            </a:prstGeom>
            <a:solidFill>
              <a:srgbClr val="9ACCD4"/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20497">
              <a:off x="480387" y="254313"/>
              <a:ext cx="7413088" cy="7035125"/>
            </a:xfrm>
            <a:prstGeom prst="wedgeEllipseCallout">
              <a:avLst>
                <a:gd fmla="val -49369" name="adj1"/>
                <a:gd fmla="val 60638" name="adj2"/>
              </a:avLst>
            </a:prstGeom>
            <a:solidFill>
              <a:srgbClr val="1F2631"/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8" name="Shape 78"/>
          <p:cNvSpPr/>
          <p:nvPr/>
        </p:nvSpPr>
        <p:spPr>
          <a:xfrm>
            <a:off x="3781357" y="3111499"/>
            <a:ext cx="6959386" cy="370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FFFF"/>
              </a:buClr>
              <a:buSzPct val="25000"/>
              <a:buFont typeface="Gill Sans"/>
              <a:buNone/>
            </a:pPr>
            <a:r>
              <a:rPr b="0" i="0" lang="en-US" sz="6200" u="none" cap="none" strike="noStrike">
                <a:solidFill>
                  <a:srgbClr val="FDFFFF"/>
                </a:solidFill>
                <a:latin typeface="Gill Sans"/>
                <a:ea typeface="Gill Sans"/>
                <a:cs typeface="Gill Sans"/>
                <a:sym typeface="Gill Sans"/>
              </a:rPr>
              <a:t>language learning custom-made for your interests, needs and convenience</a:t>
            </a:r>
          </a:p>
        </p:txBody>
      </p:sp>
      <p:sp>
        <p:nvSpPr>
          <p:cNvPr id="79" name="Shape 79"/>
          <p:cNvSpPr/>
          <p:nvPr/>
        </p:nvSpPr>
        <p:spPr>
          <a:xfrm>
            <a:off x="-165100" y="587175"/>
            <a:ext cx="4039643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18069" y="887858"/>
            <a:ext cx="3676502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value proposition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-224830" y="974650"/>
            <a:ext cx="3437830" cy="9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problem</a:t>
            </a:r>
          </a:p>
        </p:txBody>
      </p:sp>
      <p:sp>
        <p:nvSpPr>
          <p:cNvPr id="86" name="Shape 86"/>
          <p:cNvSpPr/>
          <p:nvPr/>
        </p:nvSpPr>
        <p:spPr>
          <a:xfrm>
            <a:off x="-78365" y="587175"/>
            <a:ext cx="3952909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18069" y="887858"/>
            <a:ext cx="3676502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problem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8335574" y="4524448"/>
            <a:ext cx="4708312" cy="1515029"/>
            <a:chOff x="0" y="0"/>
            <a:chExt cx="4708311" cy="1515028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4708311" cy="1515028"/>
            </a:xfrm>
            <a:prstGeom prst="rect">
              <a:avLst/>
            </a:prstGeom>
            <a:solidFill>
              <a:srgbClr val="1F2631"/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11625" y="350453"/>
              <a:ext cx="4285059" cy="814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ill Sans"/>
                <a:buNone/>
              </a:pPr>
              <a:r>
                <a:rPr b="0" i="0" lang="en-US" sz="41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solution</a:t>
              </a:r>
            </a:p>
          </p:txBody>
        </p:sp>
      </p:grpSp>
      <p:sp>
        <p:nvSpPr>
          <p:cNvPr id="91" name="Shape 91"/>
          <p:cNvSpPr/>
          <p:nvPr/>
        </p:nvSpPr>
        <p:spPr>
          <a:xfrm>
            <a:off x="58253" y="2633425"/>
            <a:ext cx="12696553" cy="134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42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existing language learning a</a:t>
            </a:r>
            <a:r>
              <a:rPr lang="en-US" sz="4200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b="0" i="0" lang="en-US" sz="42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ps don’t offer the </a:t>
            </a:r>
            <a:r>
              <a:rPr b="1" i="0" lang="en-US" sz="42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necessary conditions</a:t>
            </a:r>
            <a:r>
              <a:rPr b="0" i="0" lang="en-US" sz="42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 for successful language learning to occur</a:t>
            </a:r>
          </a:p>
        </p:txBody>
      </p:sp>
      <p:sp>
        <p:nvSpPr>
          <p:cNvPr id="92" name="Shape 92"/>
          <p:cNvSpPr/>
          <p:nvPr/>
        </p:nvSpPr>
        <p:spPr>
          <a:xfrm>
            <a:off x="338719" y="6665428"/>
            <a:ext cx="12505159" cy="227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37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identify and address these conditions through app features: introduce </a:t>
            </a:r>
            <a:r>
              <a:rPr b="1" i="0" lang="en-US" sz="37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opportunity for real life practice </a:t>
            </a:r>
            <a:r>
              <a:rPr b="0" i="0" lang="en-US" sz="37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with individuals with </a:t>
            </a:r>
            <a:r>
              <a:rPr b="1" i="0" lang="en-US" sz="37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similar interests </a:t>
            </a:r>
            <a:r>
              <a:rPr b="0" i="0" lang="en-US" sz="37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1" i="0" lang="en-US" sz="37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language learning needs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-69496" y="587175"/>
            <a:ext cx="3944039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18069" y="887858"/>
            <a:ext cx="3676502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overview of talk</a:t>
            </a:r>
          </a:p>
        </p:txBody>
      </p:sp>
      <p:sp>
        <p:nvSpPr>
          <p:cNvPr id="99" name="Shape 99"/>
          <p:cNvSpPr/>
          <p:nvPr/>
        </p:nvSpPr>
        <p:spPr>
          <a:xfrm>
            <a:off x="-93094" y="2845666"/>
            <a:ext cx="9110394" cy="11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42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HE and revised design</a:t>
            </a:r>
          </a:p>
        </p:txBody>
      </p:sp>
      <p:sp>
        <p:nvSpPr>
          <p:cNvPr id="100" name="Shape 100"/>
          <p:cNvSpPr/>
          <p:nvPr/>
        </p:nvSpPr>
        <p:spPr>
          <a:xfrm>
            <a:off x="165100" y="2904950"/>
            <a:ext cx="899894" cy="903438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432318" y="3025050"/>
            <a:ext cx="365457" cy="66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sp>
        <p:nvSpPr>
          <p:cNvPr id="102" name="Shape 102"/>
          <p:cNvSpPr/>
          <p:nvPr/>
        </p:nvSpPr>
        <p:spPr>
          <a:xfrm>
            <a:off x="248110" y="4605828"/>
            <a:ext cx="6861677" cy="159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42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current status</a:t>
            </a:r>
          </a:p>
        </p:txBody>
      </p:sp>
      <p:sp>
        <p:nvSpPr>
          <p:cNvPr id="103" name="Shape 103"/>
          <p:cNvSpPr/>
          <p:nvPr/>
        </p:nvSpPr>
        <p:spPr>
          <a:xfrm>
            <a:off x="165100" y="4949650"/>
            <a:ext cx="899894" cy="903438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25381" y="5069751"/>
            <a:ext cx="365457" cy="66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</a:p>
        </p:txBody>
      </p:sp>
      <p:sp>
        <p:nvSpPr>
          <p:cNvPr id="105" name="Shape 105"/>
          <p:cNvSpPr/>
          <p:nvPr/>
        </p:nvSpPr>
        <p:spPr>
          <a:xfrm>
            <a:off x="1491174" y="6752428"/>
            <a:ext cx="6861677" cy="2035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ct val="25000"/>
              <a:buFont typeface="Gill Sans"/>
              <a:buNone/>
            </a:pPr>
            <a:r>
              <a:rPr b="0" i="0" lang="en-US" sz="42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prototype demonstration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183563" y="7179195"/>
            <a:ext cx="899894" cy="903438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50781" y="7299296"/>
            <a:ext cx="365457" cy="66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-6175" y="587175"/>
            <a:ext cx="4039643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75394" y="887858"/>
            <a:ext cx="3676502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 results</a:t>
            </a:r>
          </a:p>
        </p:txBody>
      </p:sp>
      <p:sp>
        <p:nvSpPr>
          <p:cNvPr id="114" name="Shape 114"/>
          <p:cNvSpPr/>
          <p:nvPr/>
        </p:nvSpPr>
        <p:spPr>
          <a:xfrm>
            <a:off x="121752" y="2209089"/>
            <a:ext cx="13055601" cy="12328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Severity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mostly about minor design changes     (color, icons, fonts and text)</a:t>
            </a: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Severity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mostly about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User Control &amp; Freedom</a:t>
            </a: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a)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unintuitive navigation between pages and homepage due to lack of buttons) </a:t>
            </a: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b)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“my profile” not interactive enough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no Severity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63909" y="587175"/>
            <a:ext cx="4923928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59802" y="887858"/>
            <a:ext cx="3676502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design revisions</a:t>
            </a:r>
          </a:p>
        </p:txBody>
      </p:sp>
      <p:sp>
        <p:nvSpPr>
          <p:cNvPr id="121" name="Shape 121"/>
          <p:cNvSpPr/>
          <p:nvPr/>
        </p:nvSpPr>
        <p:spPr>
          <a:xfrm>
            <a:off x="75657" y="2499800"/>
            <a:ext cx="12853486" cy="14153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key revisions</a:t>
            </a: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a)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back buttons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b)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allow seeing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previous matches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from my profile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63909" y="587175"/>
            <a:ext cx="4923900" cy="1299899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559802" y="887858"/>
            <a:ext cx="3676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design revisions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75656" y="2499800"/>
            <a:ext cx="12853500" cy="141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1" lang="en-US" sz="42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Future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key revisions</a:t>
            </a: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a) </a:t>
            </a:r>
            <a:r>
              <a:rPr lang="en-US" sz="42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Add </a:t>
            </a:r>
            <a:r>
              <a:rPr b="1" lang="en-US" sz="42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swiping</a:t>
            </a:r>
            <a:r>
              <a:rPr lang="en-US" sz="42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to get back a screen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b)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make my profile 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editable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: allow picking new languages and interests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-63909" y="587175"/>
            <a:ext cx="4923928" cy="1299865"/>
          </a:xfrm>
          <a:prstGeom prst="rect">
            <a:avLst/>
          </a:prstGeom>
          <a:solidFill>
            <a:srgbClr val="1F2631"/>
          </a:soli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59802" y="887858"/>
            <a:ext cx="3676502" cy="698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ill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design revisions</a:t>
            </a:r>
          </a:p>
        </p:txBody>
      </p:sp>
      <p:sp>
        <p:nvSpPr>
          <p:cNvPr id="135" name="Shape 135"/>
          <p:cNvSpPr/>
          <p:nvPr/>
        </p:nvSpPr>
        <p:spPr>
          <a:xfrm>
            <a:off x="438914" y="2478663"/>
            <a:ext cx="12853486" cy="15330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1" lang="en-US" sz="42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ther future revisions</a:t>
            </a: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1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simpler 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more languages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82000"/>
              <a:buFont typeface="Gill Sans"/>
              <a:buChar char="-"/>
            </a:pP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remove some features (“meet” could be done through chat)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Gill Sans"/>
              <a:buNone/>
            </a:pPr>
            <a:r>
              <a:rPr b="0" i="0" lang="en-US" sz="4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- add tutorial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75420" lvl="0" marL="47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t/>
            </a:r>
            <a:endParaRPr b="1" i="0" sz="36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3120394" y="3765673"/>
            <a:ext cx="6764010" cy="1299867"/>
            <a:chOff x="0" y="0"/>
            <a:chExt cx="6764008" cy="1299865"/>
          </a:xfrm>
        </p:grpSpPr>
        <p:sp>
          <p:nvSpPr>
            <p:cNvPr id="141" name="Shape 141"/>
            <p:cNvSpPr/>
            <p:nvPr/>
          </p:nvSpPr>
          <p:spPr>
            <a:xfrm>
              <a:off x="68345" y="0"/>
              <a:ext cx="6627317" cy="1299865"/>
            </a:xfrm>
            <a:prstGeom prst="rect">
              <a:avLst/>
            </a:prstGeom>
            <a:solidFill>
              <a:srgbClr val="1F2631"/>
            </a:solidFill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300682"/>
              <a:ext cx="6764008" cy="698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rIns="50800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ill Sans"/>
                <a:buNone/>
              </a:pPr>
              <a:r>
                <a:rPr b="0" i="0" lang="en-US" sz="41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current implementation status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