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5143500" cx="9144000"/>
  <p:notesSz cx="6858000" cy="9144000"/>
  <p:embeddedFontLst>
    <p:embeddedFont>
      <p:font typeface="Average"/>
      <p:regular r:id="rId20"/>
    </p:embeddedFont>
    <p:embeddedFont>
      <p:font typeface="Oswald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verage-regular.fntdata"/><Relationship Id="rId11" Type="http://schemas.openxmlformats.org/officeDocument/2006/relationships/slide" Target="slides/slide7.xml"/><Relationship Id="rId22" Type="http://schemas.openxmlformats.org/officeDocument/2006/relationships/font" Target="fonts/Oswald-bold.fntdata"/><Relationship Id="rId10" Type="http://schemas.openxmlformats.org/officeDocument/2006/relationships/slide" Target="slides/slide6.xml"/><Relationship Id="rId21" Type="http://schemas.openxmlformats.org/officeDocument/2006/relationships/font" Target="fonts/Oswald-regular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900">
              <a:solidFill>
                <a:srgbClr val="F3F3F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900">
              <a:solidFill>
                <a:srgbClr val="F3F3F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8" y="2855377"/>
            <a:ext cx="443588" cy="10563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8452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Relationship Id="rId4" Type="http://schemas.openxmlformats.org/officeDocument/2006/relationships/image" Target="../media/image10.png"/><Relationship Id="rId5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4.png"/><Relationship Id="rId4" Type="http://schemas.openxmlformats.org/officeDocument/2006/relationships/image" Target="../media/image12.png"/><Relationship Id="rId5" Type="http://schemas.openxmlformats.org/officeDocument/2006/relationships/image" Target="../media/image08.png"/><Relationship Id="rId6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jpg"/><Relationship Id="rId4" Type="http://schemas.openxmlformats.org/officeDocument/2006/relationships/image" Target="../media/image0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1.jpg"/><Relationship Id="rId4" Type="http://schemas.openxmlformats.org/officeDocument/2006/relationships/image" Target="../media/image0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2.png"/><Relationship Id="rId4" Type="http://schemas.openxmlformats.org/officeDocument/2006/relationships/image" Target="../media/image09.png"/><Relationship Id="rId5" Type="http://schemas.openxmlformats.org/officeDocument/2006/relationships/image" Target="../media/image04.png"/><Relationship Id="rId6" Type="http://schemas.openxmlformats.org/officeDocument/2006/relationships/image" Target="../media/image0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2.png"/><Relationship Id="rId4" Type="http://schemas.openxmlformats.org/officeDocument/2006/relationships/image" Target="../media/image09.png"/><Relationship Id="rId5" Type="http://schemas.openxmlformats.org/officeDocument/2006/relationships/image" Target="../media/image0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idx="1" type="body"/>
          </p:nvPr>
        </p:nvSpPr>
        <p:spPr>
          <a:xfrm>
            <a:off x="311700" y="511875"/>
            <a:ext cx="8520600" cy="255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dk1"/>
                </a:solidFill>
                <a:highlight>
                  <a:srgbClr val="FF307C"/>
                </a:highlight>
                <a:latin typeface="Cambria"/>
                <a:ea typeface="Cambria"/>
                <a:cs typeface="Cambria"/>
                <a:sym typeface="Cambria"/>
              </a:rPr>
              <a:t>Cats With Braces</a:t>
            </a:r>
          </a:p>
          <a:p>
            <a:pPr indent="457200" lvl="0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200">
              <a:solidFill>
                <a:schemeClr val="dk1"/>
              </a:solidFill>
              <a:highlight>
                <a:srgbClr val="FF307C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0" name="Shape 60"/>
          <p:cNvSpPr txBox="1"/>
          <p:nvPr/>
        </p:nvSpPr>
        <p:spPr>
          <a:xfrm>
            <a:off x="223375" y="3978300"/>
            <a:ext cx="8364300" cy="8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Brian, Glenn, John &amp; Tamara</a:t>
            </a:r>
          </a:p>
        </p:txBody>
      </p:sp>
      <p:pic>
        <p:nvPicPr>
          <p:cNvPr descr="Screen Shot 2016-11-04 at 12.32.16 AM.png" id="61" name="Shape 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0175" y="1950025"/>
            <a:ext cx="3000375" cy="154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idx="1" type="body"/>
          </p:nvPr>
        </p:nvSpPr>
        <p:spPr>
          <a:xfrm>
            <a:off x="278400" y="79525"/>
            <a:ext cx="8520600" cy="4081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highlight>
                  <a:srgbClr val="FF307C"/>
                </a:highlight>
                <a:latin typeface="Cambria"/>
                <a:ea typeface="Cambria"/>
                <a:cs typeface="Cambria"/>
                <a:sym typeface="Cambria"/>
              </a:rPr>
              <a:t>Task Flow 2: Meet people with similar interests &amp; needs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Screen Shot 2016-11-04 at 9.16.29 AM.png" id="143" name="Shape 1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9974" y="732127"/>
            <a:ext cx="1709986" cy="33585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6-11-04 at 9.17.23 AM.png" id="144" name="Shape 1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35924" y="663225"/>
            <a:ext cx="1648754" cy="33585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6-11-04 at 9.18.04 AM.png" id="145" name="Shape 1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18149" y="736173"/>
            <a:ext cx="1648750" cy="3285602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Shape 146"/>
          <p:cNvSpPr/>
          <p:nvPr/>
        </p:nvSpPr>
        <p:spPr>
          <a:xfrm>
            <a:off x="1506450" y="1656250"/>
            <a:ext cx="532800" cy="5076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7" name="Shape 147"/>
          <p:cNvSpPr/>
          <p:nvPr/>
        </p:nvSpPr>
        <p:spPr>
          <a:xfrm>
            <a:off x="3827650" y="2957200"/>
            <a:ext cx="532800" cy="5076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8" name="Shape 148"/>
          <p:cNvSpPr txBox="1"/>
          <p:nvPr/>
        </p:nvSpPr>
        <p:spPr>
          <a:xfrm>
            <a:off x="795650" y="4090675"/>
            <a:ext cx="2466900" cy="5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100">
                <a:solidFill>
                  <a:srgbClr val="F3F3F3"/>
                </a:solidFill>
                <a:latin typeface="Cambria"/>
                <a:ea typeface="Cambria"/>
                <a:cs typeface="Cambria"/>
                <a:sym typeface="Cambria"/>
              </a:rPr>
              <a:t>Select location to request meetup</a:t>
            </a:r>
          </a:p>
        </p:txBody>
      </p:sp>
      <p:sp>
        <p:nvSpPr>
          <p:cNvPr id="149" name="Shape 149"/>
          <p:cNvSpPr txBox="1"/>
          <p:nvPr/>
        </p:nvSpPr>
        <p:spPr>
          <a:xfrm>
            <a:off x="3362250" y="4161025"/>
            <a:ext cx="2055900" cy="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100">
                <a:solidFill>
                  <a:srgbClr val="F3F3F3"/>
                </a:solidFill>
                <a:latin typeface="Cambria"/>
                <a:ea typeface="Cambria"/>
                <a:cs typeface="Cambria"/>
                <a:sym typeface="Cambria"/>
              </a:rPr>
              <a:t>Get notified of acceptance</a:t>
            </a:r>
          </a:p>
        </p:txBody>
      </p:sp>
      <p:sp>
        <p:nvSpPr>
          <p:cNvPr id="150" name="Shape 150"/>
          <p:cNvSpPr txBox="1"/>
          <p:nvPr/>
        </p:nvSpPr>
        <p:spPr>
          <a:xfrm>
            <a:off x="5709450" y="4252950"/>
            <a:ext cx="1648800" cy="5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100">
                <a:solidFill>
                  <a:srgbClr val="F3F3F3"/>
                </a:solidFill>
                <a:latin typeface="Cambria"/>
                <a:ea typeface="Cambria"/>
                <a:cs typeface="Cambria"/>
                <a:sym typeface="Cambria"/>
              </a:rPr>
              <a:t>Find partner on map</a:t>
            </a:r>
          </a:p>
        </p:txBody>
      </p:sp>
      <p:sp>
        <p:nvSpPr>
          <p:cNvPr id="151" name="Shape 151"/>
          <p:cNvSpPr/>
          <p:nvPr/>
        </p:nvSpPr>
        <p:spPr>
          <a:xfrm>
            <a:off x="2871375" y="2380325"/>
            <a:ext cx="339600" cy="216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2" name="Shape 152"/>
          <p:cNvSpPr/>
          <p:nvPr/>
        </p:nvSpPr>
        <p:spPr>
          <a:xfrm>
            <a:off x="5031612" y="2234350"/>
            <a:ext cx="339600" cy="216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3" name="Shape 153"/>
          <p:cNvSpPr/>
          <p:nvPr/>
        </p:nvSpPr>
        <p:spPr>
          <a:xfrm>
            <a:off x="560225" y="2380325"/>
            <a:ext cx="339600" cy="216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idx="1" type="body"/>
          </p:nvPr>
        </p:nvSpPr>
        <p:spPr>
          <a:xfrm>
            <a:off x="253450" y="162350"/>
            <a:ext cx="8520600" cy="72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highlight>
                  <a:srgbClr val="FF307C"/>
                </a:highlight>
                <a:latin typeface="Cambria"/>
                <a:ea typeface="Cambria"/>
                <a:cs typeface="Cambria"/>
                <a:sym typeface="Cambria"/>
              </a:rPr>
              <a:t>Task Flow 3: Learn interest-related phrases and new words as you need them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rgbClr val="FF307C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Screen Shot 2016-11-04 at 9.03.04 AM.png" id="159" name="Shape 1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550" y="1254410"/>
            <a:ext cx="1386375" cy="279989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6-11-04 at 9.29.10 AM.png" id="160" name="Shape 1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4799" y="1229699"/>
            <a:ext cx="1436699" cy="2849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6-11-04 at 8.39.17 AM.png" id="161" name="Shape 1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19375" y="1219362"/>
            <a:ext cx="1436700" cy="286996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6-11-04 at 9.31.41 AM.png" id="162" name="Shape 16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38175" y="1210621"/>
            <a:ext cx="1436700" cy="2887453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253450" y="4236300"/>
            <a:ext cx="1572900" cy="5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100">
                <a:solidFill>
                  <a:srgbClr val="F3F3F3"/>
                </a:solidFill>
                <a:latin typeface="Cambria"/>
                <a:ea typeface="Cambria"/>
                <a:cs typeface="Cambria"/>
                <a:sym typeface="Cambria"/>
              </a:rPr>
              <a:t>Home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100">
                <a:solidFill>
                  <a:srgbClr val="F3F3F3"/>
                </a:solidFill>
                <a:latin typeface="Cambria"/>
                <a:ea typeface="Cambria"/>
                <a:cs typeface="Cambria"/>
                <a:sym typeface="Cambria"/>
              </a:rPr>
              <a:t>Select Text</a:t>
            </a:r>
          </a:p>
        </p:txBody>
      </p:sp>
      <p:sp>
        <p:nvSpPr>
          <p:cNvPr id="164" name="Shape 164"/>
          <p:cNvSpPr txBox="1"/>
          <p:nvPr/>
        </p:nvSpPr>
        <p:spPr>
          <a:xfrm>
            <a:off x="2155600" y="4054300"/>
            <a:ext cx="1864200" cy="8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000">
                <a:solidFill>
                  <a:srgbClr val="F3F3F3"/>
                </a:solidFill>
                <a:latin typeface="Cambria"/>
                <a:ea typeface="Cambria"/>
                <a:cs typeface="Cambria"/>
                <a:sym typeface="Cambria"/>
              </a:rPr>
              <a:t>Go to Suggested Phrases</a:t>
            </a:r>
          </a:p>
        </p:txBody>
      </p:sp>
      <p:sp>
        <p:nvSpPr>
          <p:cNvPr id="165" name="Shape 165"/>
          <p:cNvSpPr txBox="1"/>
          <p:nvPr/>
        </p:nvSpPr>
        <p:spPr>
          <a:xfrm>
            <a:off x="4252950" y="4190800"/>
            <a:ext cx="4794000" cy="5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100">
                <a:solidFill>
                  <a:srgbClr val="F3F3F3"/>
                </a:solidFill>
                <a:latin typeface="Cambria"/>
                <a:ea typeface="Cambria"/>
                <a:cs typeface="Cambria"/>
                <a:sym typeface="Cambria"/>
              </a:rPr>
              <a:t>Select a phrase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100">
                <a:solidFill>
                  <a:srgbClr val="F3F3F3"/>
                </a:solidFill>
                <a:latin typeface="Cambria"/>
                <a:ea typeface="Cambria"/>
                <a:cs typeface="Cambria"/>
                <a:sym typeface="Cambria"/>
              </a:rPr>
              <a:t>Insert in talk</a:t>
            </a:r>
          </a:p>
        </p:txBody>
      </p:sp>
      <p:sp>
        <p:nvSpPr>
          <p:cNvPr id="166" name="Shape 166"/>
          <p:cNvSpPr txBox="1"/>
          <p:nvPr/>
        </p:nvSpPr>
        <p:spPr>
          <a:xfrm>
            <a:off x="6699850" y="4213600"/>
            <a:ext cx="2074200" cy="5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100">
                <a:solidFill>
                  <a:srgbClr val="F3F3F3"/>
                </a:solidFill>
                <a:latin typeface="Cambria"/>
                <a:ea typeface="Cambria"/>
                <a:cs typeface="Cambria"/>
                <a:sym typeface="Cambria"/>
              </a:rPr>
              <a:t>Good job!</a:t>
            </a:r>
          </a:p>
        </p:txBody>
      </p:sp>
      <p:sp>
        <p:nvSpPr>
          <p:cNvPr id="167" name="Shape 167"/>
          <p:cNvSpPr/>
          <p:nvPr/>
        </p:nvSpPr>
        <p:spPr>
          <a:xfrm>
            <a:off x="1747800" y="2613375"/>
            <a:ext cx="449400" cy="266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8" name="Shape 168"/>
          <p:cNvSpPr/>
          <p:nvPr/>
        </p:nvSpPr>
        <p:spPr>
          <a:xfrm>
            <a:off x="3845737" y="2613375"/>
            <a:ext cx="449400" cy="266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9" name="Shape 169"/>
          <p:cNvSpPr/>
          <p:nvPr/>
        </p:nvSpPr>
        <p:spPr>
          <a:xfrm>
            <a:off x="6022425" y="2613375"/>
            <a:ext cx="449400" cy="266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0" name="Shape 170"/>
          <p:cNvSpPr/>
          <p:nvPr/>
        </p:nvSpPr>
        <p:spPr>
          <a:xfrm>
            <a:off x="1054125" y="3270875"/>
            <a:ext cx="532800" cy="5076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1" name="Shape 171"/>
          <p:cNvSpPr/>
          <p:nvPr/>
        </p:nvSpPr>
        <p:spPr>
          <a:xfrm>
            <a:off x="3041887" y="2492775"/>
            <a:ext cx="532800" cy="5076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2" name="Shape 172"/>
          <p:cNvSpPr/>
          <p:nvPr/>
        </p:nvSpPr>
        <p:spPr>
          <a:xfrm>
            <a:off x="4469700" y="2177450"/>
            <a:ext cx="1386300" cy="5076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3" name="Shape 173"/>
          <p:cNvSpPr/>
          <p:nvPr/>
        </p:nvSpPr>
        <p:spPr>
          <a:xfrm>
            <a:off x="4871325" y="3270875"/>
            <a:ext cx="532800" cy="5076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type="title"/>
          </p:nvPr>
        </p:nvSpPr>
        <p:spPr>
          <a:xfrm>
            <a:off x="-387450" y="46425"/>
            <a:ext cx="90348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3600">
                <a:highlight>
                  <a:srgbClr val="FF307C"/>
                </a:highlight>
                <a:latin typeface="Cambria"/>
                <a:ea typeface="Cambria"/>
                <a:cs typeface="Cambria"/>
                <a:sym typeface="Cambria"/>
              </a:rPr>
              <a:t>Prototyping Tools: Sketch &amp; Marvel </a:t>
            </a:r>
          </a:p>
        </p:txBody>
      </p:sp>
      <p:pic>
        <p:nvPicPr>
          <p:cNvPr descr="sketchapp.png" id="179" name="Shape 1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0625" y="1435858"/>
            <a:ext cx="1333125" cy="1140666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Shape 180"/>
          <p:cNvSpPr txBox="1"/>
          <p:nvPr/>
        </p:nvSpPr>
        <p:spPr>
          <a:xfrm>
            <a:off x="349525" y="1026950"/>
            <a:ext cx="3171000" cy="38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2400">
                <a:solidFill>
                  <a:srgbClr val="EEEEEE"/>
                </a:solidFill>
                <a:latin typeface="Cambria"/>
                <a:ea typeface="Cambria"/>
                <a:cs typeface="Cambria"/>
                <a:sym typeface="Cambria"/>
              </a:rPr>
              <a:t>HELPFUL</a:t>
            </a:r>
          </a:p>
          <a:p>
            <a:pPr lvl="0" rtl="0">
              <a:lnSpc>
                <a:spcPct val="90000"/>
              </a:lnSpc>
              <a:spcBef>
                <a:spcPts val="1000"/>
              </a:spcBef>
              <a:buNone/>
            </a:pPr>
            <a:r>
              <a:rPr lang="en" sz="1800">
                <a:solidFill>
                  <a:srgbClr val="EFEFEF"/>
                </a:solidFill>
                <a:latin typeface="Cambria"/>
                <a:ea typeface="Cambria"/>
                <a:cs typeface="Cambria"/>
                <a:sym typeface="Cambria"/>
              </a:rPr>
              <a:t>Easy and quick to learn, clean interface</a:t>
            </a:r>
          </a:p>
          <a:p>
            <a:pPr lvl="0" rtl="0">
              <a:lnSpc>
                <a:spcPct val="90000"/>
              </a:lnSpc>
              <a:spcBef>
                <a:spcPts val="1000"/>
              </a:spcBef>
              <a:buNone/>
            </a:pPr>
            <a:r>
              <a:rPr lang="en" sz="1800">
                <a:solidFill>
                  <a:srgbClr val="EFEFEF"/>
                </a:solidFill>
                <a:latin typeface="Cambria"/>
                <a:ea typeface="Cambria"/>
                <a:cs typeface="Cambria"/>
                <a:sym typeface="Cambria"/>
              </a:rPr>
              <a:t>Gives fast and realistic results</a:t>
            </a:r>
          </a:p>
          <a:p>
            <a:pPr lvl="0" rtl="0">
              <a:lnSpc>
                <a:spcPct val="90000"/>
              </a:lnSpc>
              <a:spcBef>
                <a:spcPts val="1000"/>
              </a:spcBef>
              <a:buNone/>
            </a:pPr>
            <a:r>
              <a:rPr lang="en" sz="1800">
                <a:solidFill>
                  <a:srgbClr val="EFEFEF"/>
                </a:solidFill>
                <a:latin typeface="Cambria"/>
                <a:ea typeface="Cambria"/>
                <a:cs typeface="Cambria"/>
                <a:sym typeface="Cambria"/>
              </a:rPr>
              <a:t>Useful iOS UI templates and plugins for different designs</a:t>
            </a:r>
          </a:p>
          <a:p>
            <a:pPr lvl="0" rtl="0">
              <a:lnSpc>
                <a:spcPct val="90000"/>
              </a:lnSpc>
              <a:spcBef>
                <a:spcPts val="1000"/>
              </a:spcBef>
              <a:buNone/>
            </a:pPr>
            <a:r>
              <a:rPr lang="en" sz="1800">
                <a:solidFill>
                  <a:srgbClr val="EFEFEF"/>
                </a:solidFill>
                <a:latin typeface="Cambria"/>
                <a:ea typeface="Cambria"/>
                <a:cs typeface="Cambria"/>
                <a:sym typeface="Cambria"/>
              </a:rPr>
              <a:t>Ability to design directly on a screen of choice</a:t>
            </a:r>
          </a:p>
          <a:p>
            <a:pPr lvl="0" rtl="0">
              <a:lnSpc>
                <a:spcPct val="90000"/>
              </a:lnSpc>
              <a:spcBef>
                <a:spcPts val="1000"/>
              </a:spcBef>
              <a:buNone/>
            </a:pPr>
            <a:r>
              <a:rPr lang="en" sz="1800">
                <a:solidFill>
                  <a:srgbClr val="EFEFEF"/>
                </a:solidFill>
                <a:latin typeface="Cambria"/>
                <a:ea typeface="Cambria"/>
                <a:cs typeface="Cambria"/>
                <a:sym typeface="Cambria"/>
              </a:rPr>
              <a:t>Made us aware of the need for being specific and clear when coming up with user flow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EFEFE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EEEEEE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81" name="Shape 181"/>
          <p:cNvSpPr txBox="1"/>
          <p:nvPr/>
        </p:nvSpPr>
        <p:spPr>
          <a:xfrm>
            <a:off x="5110200" y="1070100"/>
            <a:ext cx="3811800" cy="36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400">
                <a:solidFill>
                  <a:srgbClr val="EEEEEE"/>
                </a:solidFill>
                <a:latin typeface="Cambria"/>
                <a:ea typeface="Cambria"/>
                <a:cs typeface="Cambria"/>
                <a:sym typeface="Cambria"/>
              </a:rPr>
              <a:t>UNHELPFUL</a:t>
            </a:r>
          </a:p>
          <a:p>
            <a:pPr lvl="0" rtl="0">
              <a:lnSpc>
                <a:spcPct val="90000"/>
              </a:lnSpc>
              <a:spcBef>
                <a:spcPts val="1000"/>
              </a:spcBef>
              <a:buNone/>
            </a:pPr>
            <a:r>
              <a:rPr lang="en" sz="1800">
                <a:solidFill>
                  <a:srgbClr val="EEEEEE"/>
                </a:solidFill>
                <a:latin typeface="Cambria"/>
                <a:ea typeface="Cambria"/>
                <a:cs typeface="Cambria"/>
                <a:sym typeface="Cambria"/>
              </a:rPr>
              <a:t>No interactivity – could only make screens but not entire flow</a:t>
            </a:r>
          </a:p>
          <a:p>
            <a:pPr lvl="0" rtl="0">
              <a:lnSpc>
                <a:spcPct val="90000"/>
              </a:lnSpc>
              <a:spcBef>
                <a:spcPts val="1000"/>
              </a:spcBef>
              <a:buNone/>
            </a:pPr>
            <a:r>
              <a:rPr lang="en" sz="1800">
                <a:solidFill>
                  <a:srgbClr val="EEEEEE"/>
                </a:solidFill>
                <a:latin typeface="Cambria"/>
                <a:ea typeface="Cambria"/>
                <a:cs typeface="Cambria"/>
                <a:sym typeface="Cambria"/>
              </a:rPr>
              <a:t>Some plug-ins were difficult to insert</a:t>
            </a:r>
          </a:p>
          <a:p>
            <a:pPr lvl="0" rtl="0">
              <a:lnSpc>
                <a:spcPct val="90000"/>
              </a:lnSpc>
              <a:spcBef>
                <a:spcPts val="1000"/>
              </a:spcBef>
              <a:buNone/>
            </a:pPr>
            <a:r>
              <a:rPr lang="en" sz="1800">
                <a:solidFill>
                  <a:srgbClr val="EEEEEE"/>
                </a:solidFill>
                <a:latin typeface="Cambria"/>
                <a:ea typeface="Cambria"/>
                <a:cs typeface="Cambria"/>
                <a:sym typeface="Cambria"/>
              </a:rPr>
              <a:t>Didn’t support ai files so had to convert to .jpg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EEEEEE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marvel.png" id="182" name="Shape 1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89787" y="3492462"/>
            <a:ext cx="1363075" cy="1363075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Shape 183"/>
          <p:cNvSpPr txBox="1"/>
          <p:nvPr/>
        </p:nvSpPr>
        <p:spPr>
          <a:xfrm>
            <a:off x="5222150" y="3537200"/>
            <a:ext cx="3874800" cy="13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2400">
                <a:solidFill>
                  <a:srgbClr val="EEEEEE"/>
                </a:solidFill>
                <a:latin typeface="Cambria"/>
                <a:ea typeface="Cambria"/>
                <a:cs typeface="Cambria"/>
                <a:sym typeface="Cambria"/>
              </a:rPr>
              <a:t>HELPFUL:</a:t>
            </a:r>
            <a:r>
              <a:rPr lang="en" sz="1800">
                <a:solidFill>
                  <a:srgbClr val="EEEEEE"/>
                </a:solidFill>
                <a:latin typeface="Cambria"/>
                <a:ea typeface="Cambria"/>
                <a:cs typeface="Cambria"/>
                <a:sym typeface="Cambria"/>
              </a:rPr>
              <a:t>animation/transitions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EEEEEE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lvl="0" rtl="0">
              <a:spcBef>
                <a:spcPts val="0"/>
              </a:spcBef>
              <a:buNone/>
            </a:pPr>
            <a:r>
              <a:rPr b="1" lang="en" sz="2400">
                <a:solidFill>
                  <a:srgbClr val="EEEEEE"/>
                </a:solidFill>
                <a:latin typeface="Cambria"/>
                <a:ea typeface="Cambria"/>
                <a:cs typeface="Cambria"/>
                <a:sym typeface="Cambria"/>
              </a:rPr>
              <a:t>UNHELPFUL:</a:t>
            </a:r>
            <a:r>
              <a:rPr lang="en" sz="1800">
                <a:solidFill>
                  <a:srgbClr val="EEEEEE"/>
                </a:solidFill>
                <a:latin typeface="Cambria"/>
                <a:ea typeface="Cambria"/>
                <a:cs typeface="Cambria"/>
                <a:sym typeface="Cambria"/>
              </a:rPr>
              <a:t> design itself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idx="1" type="body"/>
          </p:nvPr>
        </p:nvSpPr>
        <p:spPr>
          <a:xfrm>
            <a:off x="195175" y="124850"/>
            <a:ext cx="8520600" cy="4752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- no more avatars until we find more gender/racially neutral or appropriate ones 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- still no definitive icons (e.g. location)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- left out some languages/interests for the purpose of simplicity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- content is static (no scroll) 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- shows only one user’s version (what if someone requests you?)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- no online/offline switch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Shape 189"/>
          <p:cNvSpPr txBox="1"/>
          <p:nvPr/>
        </p:nvSpPr>
        <p:spPr>
          <a:xfrm>
            <a:off x="707450" y="0"/>
            <a:ext cx="6283800" cy="2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000">
                <a:solidFill>
                  <a:schemeClr val="dk1"/>
                </a:solidFill>
                <a:highlight>
                  <a:srgbClr val="FF307C"/>
                </a:highlight>
                <a:latin typeface="Cambria"/>
                <a:ea typeface="Cambria"/>
                <a:cs typeface="Cambria"/>
                <a:sym typeface="Cambria"/>
              </a:rPr>
              <a:t>Limitations &amp; Tradeoffs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idx="1" type="body"/>
          </p:nvPr>
        </p:nvSpPr>
        <p:spPr>
          <a:xfrm>
            <a:off x="203500" y="665850"/>
            <a:ext cx="8520600" cy="3650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- didn’t perfect the flow of all screens (e.g. what happens when we want to end call but keep messaging with someone)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- no Wizard of Oz techniques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- a lot of hard coding (user interests, conversations, languages) - needed because we wanted to show user interactions but didn’t have any actual information so we “customized” by hard coding ourselves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Shape 195"/>
          <p:cNvSpPr txBox="1"/>
          <p:nvPr/>
        </p:nvSpPr>
        <p:spPr>
          <a:xfrm>
            <a:off x="707450" y="0"/>
            <a:ext cx="6283800" cy="2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000">
                <a:solidFill>
                  <a:schemeClr val="dk1"/>
                </a:solidFill>
                <a:highlight>
                  <a:srgbClr val="FF307C"/>
                </a:highlight>
                <a:latin typeface="Cambria"/>
                <a:ea typeface="Cambria"/>
                <a:cs typeface="Cambria"/>
                <a:sym typeface="Cambria"/>
              </a:rPr>
              <a:t>Limitations &amp; Tradeoffs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/>
        </p:nvSpPr>
        <p:spPr>
          <a:xfrm>
            <a:off x="4960450" y="3870100"/>
            <a:ext cx="6541800" cy="28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6000">
                <a:solidFill>
                  <a:srgbClr val="F3F3F3"/>
                </a:solidFill>
                <a:latin typeface="Cambria"/>
                <a:ea typeface="Cambria"/>
                <a:cs typeface="Cambria"/>
                <a:sym typeface="Cambria"/>
              </a:rPr>
              <a:t>Thank you!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/>
        </p:nvSpPr>
        <p:spPr>
          <a:xfrm>
            <a:off x="324600" y="291300"/>
            <a:ext cx="8314500" cy="44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600">
                <a:solidFill>
                  <a:schemeClr val="dk1"/>
                </a:solidFill>
                <a:highlight>
                  <a:srgbClr val="FF307C"/>
                </a:highlight>
                <a:latin typeface="Cambria"/>
                <a:ea typeface="Cambria"/>
                <a:cs typeface="Cambria"/>
                <a:sym typeface="Cambria"/>
              </a:rPr>
              <a:t>Presentation overview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2100">
              <a:solidFill>
                <a:srgbClr val="F3F3F3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419100" lvl="0" marL="457200" rtl="0">
              <a:lnSpc>
                <a:spcPct val="115000"/>
              </a:lnSpc>
              <a:spcBef>
                <a:spcPts val="0"/>
              </a:spcBef>
              <a:buClr>
                <a:srgbClr val="F3F3F3"/>
              </a:buClr>
              <a:buSzPct val="100000"/>
              <a:buFont typeface="Cambria"/>
              <a:buAutoNum type="arabicPeriod"/>
            </a:pPr>
            <a:r>
              <a:rPr lang="en" sz="3000">
                <a:solidFill>
                  <a:srgbClr val="F3F3F3"/>
                </a:solidFill>
                <a:latin typeface="Cambria"/>
                <a:ea typeface="Cambria"/>
                <a:cs typeface="Cambria"/>
                <a:sym typeface="Cambria"/>
              </a:rPr>
              <a:t>About</a:t>
            </a:r>
          </a:p>
          <a:p>
            <a:pPr indent="-419100" lvl="0" marL="457200" rtl="0">
              <a:lnSpc>
                <a:spcPct val="115000"/>
              </a:lnSpc>
              <a:spcBef>
                <a:spcPts val="0"/>
              </a:spcBef>
              <a:buClr>
                <a:srgbClr val="F3F3F3"/>
              </a:buClr>
              <a:buSzPct val="100000"/>
              <a:buFont typeface="Cambria"/>
              <a:buAutoNum type="arabicPeriod"/>
            </a:pPr>
            <a:r>
              <a:rPr lang="en" sz="3000">
                <a:solidFill>
                  <a:srgbClr val="F3F3F3"/>
                </a:solidFill>
                <a:latin typeface="Cambria"/>
                <a:ea typeface="Cambria"/>
                <a:cs typeface="Cambria"/>
                <a:sym typeface="Cambria"/>
              </a:rPr>
              <a:t>Tasks</a:t>
            </a:r>
          </a:p>
          <a:p>
            <a:pPr indent="-419100" lvl="0" marL="457200" rtl="0">
              <a:lnSpc>
                <a:spcPct val="115000"/>
              </a:lnSpc>
              <a:spcBef>
                <a:spcPts val="0"/>
              </a:spcBef>
              <a:buClr>
                <a:srgbClr val="F3F3F3"/>
              </a:buClr>
              <a:buSzPct val="100000"/>
              <a:buFont typeface="Cambria"/>
              <a:buAutoNum type="arabicPeriod"/>
            </a:pPr>
            <a:r>
              <a:rPr lang="en" sz="3000">
                <a:solidFill>
                  <a:srgbClr val="F3F3F3"/>
                </a:solidFill>
                <a:latin typeface="Cambria"/>
                <a:ea typeface="Cambria"/>
                <a:cs typeface="Cambria"/>
                <a:sym typeface="Cambria"/>
              </a:rPr>
              <a:t>Revised interface design</a:t>
            </a:r>
          </a:p>
          <a:p>
            <a:pPr indent="-419100" lvl="0" marL="457200" rtl="0">
              <a:lnSpc>
                <a:spcPct val="115000"/>
              </a:lnSpc>
              <a:spcBef>
                <a:spcPts val="0"/>
              </a:spcBef>
              <a:buClr>
                <a:srgbClr val="F3F3F3"/>
              </a:buClr>
              <a:buSzPct val="100000"/>
              <a:buFont typeface="Cambria"/>
              <a:buAutoNum type="arabicPeriod"/>
            </a:pPr>
            <a:r>
              <a:rPr lang="en" sz="3000">
                <a:solidFill>
                  <a:srgbClr val="F3F3F3"/>
                </a:solidFill>
                <a:latin typeface="Cambria"/>
                <a:ea typeface="Cambria"/>
                <a:cs typeface="Cambria"/>
                <a:sym typeface="Cambria"/>
              </a:rPr>
              <a:t>Prototype overview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" sz="3600">
                <a:solidFill>
                  <a:schemeClr val="dk1"/>
                </a:solidFill>
                <a:highlight>
                  <a:srgbClr val="FF307C"/>
                </a:highlight>
                <a:latin typeface="Cambria"/>
                <a:ea typeface="Cambria"/>
                <a:cs typeface="Cambria"/>
                <a:sym typeface="Cambria"/>
              </a:rPr>
              <a:t>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idx="1" type="body"/>
          </p:nvPr>
        </p:nvSpPr>
        <p:spPr>
          <a:xfrm>
            <a:off x="311700" y="409850"/>
            <a:ext cx="8520600" cy="4192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3F3F3"/>
                </a:solidFill>
                <a:highlight>
                  <a:srgbClr val="FF307C"/>
                </a:highlight>
                <a:latin typeface="Cambria"/>
                <a:ea typeface="Cambria"/>
                <a:cs typeface="Cambria"/>
                <a:sym typeface="Cambria"/>
              </a:rPr>
              <a:t>Value proposition</a:t>
            </a:r>
            <a:r>
              <a:rPr lang="en" sz="2100">
                <a:solidFill>
                  <a:srgbClr val="F3F3F3"/>
                </a:solidFill>
                <a:latin typeface="Cambria"/>
                <a:ea typeface="Cambria"/>
                <a:cs typeface="Cambria"/>
                <a:sym typeface="Cambria"/>
              </a:rPr>
              <a:t> Bespoke language learning that focuses on your personal language needs, interests and convenience (location)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F3F3F3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3F3F3"/>
                </a:solidFill>
                <a:highlight>
                  <a:srgbClr val="FF307C"/>
                </a:highlight>
                <a:latin typeface="Cambria"/>
                <a:ea typeface="Cambria"/>
                <a:cs typeface="Cambria"/>
                <a:sym typeface="Cambria"/>
              </a:rPr>
              <a:t>Problem</a:t>
            </a:r>
            <a:r>
              <a:rPr lang="en" sz="2100">
                <a:solidFill>
                  <a:srgbClr val="F3F3F3"/>
                </a:solidFill>
                <a:latin typeface="Cambria"/>
                <a:ea typeface="Cambria"/>
                <a:cs typeface="Cambria"/>
                <a:sym typeface="Cambria"/>
              </a:rPr>
              <a:t> Existing language learning apps don’t offer the necessary conditions for successful language learning to occur, such as real-life practice, learning through topics we really care about and interacting with others in a “similar boat”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F3F3F3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3F3F3"/>
                </a:solidFill>
                <a:highlight>
                  <a:srgbClr val="FF307C"/>
                </a:highlight>
                <a:latin typeface="Cambria"/>
                <a:ea typeface="Cambria"/>
                <a:cs typeface="Cambria"/>
                <a:sym typeface="Cambria"/>
              </a:rPr>
              <a:t>Solution</a:t>
            </a:r>
            <a:r>
              <a:rPr lang="en" sz="2100">
                <a:solidFill>
                  <a:srgbClr val="F3F3F3"/>
                </a:solidFill>
                <a:latin typeface="Cambria"/>
                <a:ea typeface="Cambria"/>
                <a:cs typeface="Cambria"/>
                <a:sym typeface="Cambria"/>
              </a:rPr>
              <a:t> Identify and address these conditions through app features: introduce opportunity for real-life practice with individuals with similar interests and language learning needs for a unique user-tailored experience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F3F3F3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F3F3F3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F3F3F3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F3F3F3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F3F3F3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100">
              <a:solidFill>
                <a:srgbClr val="F3F3F3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idx="1" type="body"/>
          </p:nvPr>
        </p:nvSpPr>
        <p:spPr>
          <a:xfrm>
            <a:off x="311700" y="487325"/>
            <a:ext cx="8520600" cy="4081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000">
                <a:solidFill>
                  <a:srgbClr val="F3F3F3"/>
                </a:solidFill>
                <a:highlight>
                  <a:srgbClr val="FF307C"/>
                </a:highlight>
                <a:latin typeface="Cambria"/>
                <a:ea typeface="Cambria"/>
                <a:cs typeface="Cambria"/>
                <a:sym typeface="Cambria"/>
              </a:rPr>
              <a:t>Task 1 (simple)</a:t>
            </a:r>
            <a:r>
              <a:rPr lang="en" sz="2000">
                <a:solidFill>
                  <a:srgbClr val="F3F3F3"/>
                </a:solidFill>
                <a:latin typeface="Cambria"/>
                <a:ea typeface="Cambria"/>
                <a:cs typeface="Cambria"/>
                <a:sym typeface="Cambria"/>
              </a:rPr>
              <a:t> Have a real-time voice conversation with someone in a foreign language </a:t>
            </a:r>
          </a:p>
          <a:p>
            <a:pPr lvl="0">
              <a:spcBef>
                <a:spcPts val="0"/>
              </a:spcBef>
              <a:buNone/>
            </a:pPr>
            <a:r>
              <a:rPr lang="en" sz="2000">
                <a:solidFill>
                  <a:srgbClr val="F3F3F3"/>
                </a:solidFill>
                <a:highlight>
                  <a:srgbClr val="FF307C"/>
                </a:highlight>
                <a:latin typeface="Cambria"/>
                <a:ea typeface="Cambria"/>
                <a:cs typeface="Cambria"/>
                <a:sym typeface="Cambria"/>
              </a:rPr>
              <a:t>Task 2 (moderate)</a:t>
            </a:r>
            <a:r>
              <a:rPr lang="en" sz="2000">
                <a:solidFill>
                  <a:srgbClr val="F3F3F3"/>
                </a:solidFill>
                <a:latin typeface="Cambria"/>
                <a:ea typeface="Cambria"/>
                <a:cs typeface="Cambria"/>
                <a:sym typeface="Cambria"/>
              </a:rPr>
              <a:t> Meet people nearby with similar interests and complementary language needs</a:t>
            </a:r>
          </a:p>
          <a:p>
            <a:pPr lvl="0">
              <a:spcBef>
                <a:spcPts val="0"/>
              </a:spcBef>
              <a:buNone/>
            </a:pPr>
            <a:r>
              <a:rPr lang="en" sz="2000">
                <a:solidFill>
                  <a:srgbClr val="F3F3F3"/>
                </a:solidFill>
                <a:latin typeface="Cambria"/>
                <a:ea typeface="Cambria"/>
                <a:cs typeface="Cambria"/>
                <a:sym typeface="Cambria"/>
              </a:rPr>
              <a:t>-slightly tweaked: less specific - no more ranking of language expertise</a:t>
            </a:r>
          </a:p>
          <a:p>
            <a:pPr lvl="0">
              <a:spcBef>
                <a:spcPts val="0"/>
              </a:spcBef>
              <a:buNone/>
            </a:pPr>
            <a:r>
              <a:rPr lang="en" sz="2000">
                <a:solidFill>
                  <a:schemeClr val="dk1"/>
                </a:solidFill>
                <a:highlight>
                  <a:srgbClr val="FF307C"/>
                </a:highlight>
                <a:latin typeface="Cambria"/>
                <a:ea typeface="Cambria"/>
                <a:cs typeface="Cambria"/>
                <a:sym typeface="Cambria"/>
              </a:rPr>
              <a:t>Task 3 (complex)</a:t>
            </a:r>
            <a:r>
              <a:rPr lang="en" sz="2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 Allow users to learn context-specific and interest-related vocabulary in real time</a:t>
            </a:r>
          </a:p>
          <a:p>
            <a:pPr lvl="0">
              <a:spcBef>
                <a:spcPts val="0"/>
              </a:spcBef>
              <a:buNone/>
            </a:pPr>
            <a:r>
              <a:rPr lang="en" sz="2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-slightly tweaked: now just interest-related, but high fidelity version might suggest vocabulary specific to context/previous interactions (privacy issue?)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rgbClr val="F3F3F3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rgbClr val="F3F3F3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" type="body"/>
          </p:nvPr>
        </p:nvSpPr>
        <p:spPr>
          <a:xfrm>
            <a:off x="261750" y="162750"/>
            <a:ext cx="7411800" cy="4739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highlight>
                  <a:srgbClr val="FF307C"/>
                </a:highlight>
                <a:latin typeface="Cambria"/>
                <a:ea typeface="Cambria"/>
                <a:cs typeface="Cambria"/>
                <a:sym typeface="Cambria"/>
              </a:rPr>
              <a:t>Major Change 1: Home Screen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</a:p>
        </p:txBody>
      </p:sp>
      <p:pic>
        <p:nvPicPr>
          <p:cNvPr id="82" name="Shape 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425" y="928625"/>
            <a:ext cx="2543824" cy="3823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6-11-04 at 12.11.17 AM.png" id="83" name="Shape 8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45912" y="928630"/>
            <a:ext cx="2252185" cy="382370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Shape 84"/>
          <p:cNvSpPr txBox="1"/>
          <p:nvPr/>
        </p:nvSpPr>
        <p:spPr>
          <a:xfrm>
            <a:off x="5892550" y="437525"/>
            <a:ext cx="3121200" cy="38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100">
                <a:solidFill>
                  <a:srgbClr val="F3F3F3"/>
                </a:solidFill>
                <a:latin typeface="Cambria"/>
                <a:ea typeface="Cambria"/>
                <a:cs typeface="Cambria"/>
                <a:sym typeface="Cambria"/>
              </a:rPr>
              <a:t>→ human avatar to match social app standards and seem more friendly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100">
                <a:solidFill>
                  <a:srgbClr val="F3F3F3"/>
                </a:solidFill>
                <a:latin typeface="Cambria"/>
                <a:ea typeface="Cambria"/>
                <a:cs typeface="Cambria"/>
                <a:sym typeface="Cambria"/>
              </a:rPr>
              <a:t>→ more clear (shapes of icons not confused with buttons)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100">
                <a:solidFill>
                  <a:srgbClr val="F3F3F3"/>
                </a:solidFill>
                <a:latin typeface="Cambria"/>
                <a:ea typeface="Cambria"/>
                <a:cs typeface="Cambria"/>
                <a:sym typeface="Cambria"/>
              </a:rPr>
              <a:t>→ information is equally distributed (no huge avatar), no emphasis on previous connections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100">
                <a:solidFill>
                  <a:srgbClr val="F3F3F3"/>
                </a:solidFill>
                <a:latin typeface="Cambria"/>
                <a:ea typeface="Cambria"/>
                <a:cs typeface="Cambria"/>
                <a:sym typeface="Cambria"/>
              </a:rPr>
              <a:t>→ match, not partner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idx="1" type="body"/>
          </p:nvPr>
        </p:nvSpPr>
        <p:spPr>
          <a:xfrm>
            <a:off x="736175" y="108200"/>
            <a:ext cx="6055200" cy="1539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highlight>
                  <a:srgbClr val="FF307C"/>
                </a:highlight>
                <a:latin typeface="Cambria"/>
                <a:ea typeface="Cambria"/>
                <a:cs typeface="Cambria"/>
                <a:sym typeface="Cambria"/>
              </a:rPr>
              <a:t>Major Change 2: Onboarding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Screen Shot 2016-11-04 at 8.24.10 AM.png" id="90" name="Shape 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3823" y="1033000"/>
            <a:ext cx="2024999" cy="377760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Shape 91"/>
          <p:cNvSpPr txBox="1"/>
          <p:nvPr/>
        </p:nvSpPr>
        <p:spPr>
          <a:xfrm>
            <a:off x="1439875" y="1689525"/>
            <a:ext cx="1930800" cy="20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9600">
                <a:solidFill>
                  <a:schemeClr val="lt2"/>
                </a:solidFill>
                <a:latin typeface="Cambria"/>
                <a:ea typeface="Cambria"/>
                <a:cs typeface="Cambria"/>
                <a:sym typeface="Cambria"/>
              </a:rPr>
              <a:t>X</a:t>
            </a:r>
          </a:p>
        </p:txBody>
      </p:sp>
      <p:sp>
        <p:nvSpPr>
          <p:cNvPr id="92" name="Shape 92"/>
          <p:cNvSpPr txBox="1"/>
          <p:nvPr/>
        </p:nvSpPr>
        <p:spPr>
          <a:xfrm>
            <a:off x="5193425" y="982100"/>
            <a:ext cx="3653700" cy="37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100">
                <a:solidFill>
                  <a:srgbClr val="F3F3F3"/>
                </a:solidFill>
                <a:latin typeface="Cambria"/>
                <a:ea typeface="Cambria"/>
                <a:cs typeface="Cambria"/>
                <a:sym typeface="Cambria"/>
              </a:rPr>
              <a:t>→ important: reduces confusion about interests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2100">
              <a:solidFill>
                <a:srgbClr val="F3F3F3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100">
                <a:solidFill>
                  <a:srgbClr val="F3F3F3"/>
                </a:solidFill>
                <a:latin typeface="Cambria"/>
                <a:ea typeface="Cambria"/>
                <a:cs typeface="Cambria"/>
                <a:sym typeface="Cambria"/>
              </a:rPr>
              <a:t>→ people now get the point that icons are criteria for matching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2100">
              <a:solidFill>
                <a:srgbClr val="F3F3F3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100">
                <a:solidFill>
                  <a:srgbClr val="F3F3F3"/>
                </a:solidFill>
                <a:latin typeface="Cambria"/>
                <a:ea typeface="Cambria"/>
                <a:cs typeface="Cambria"/>
                <a:sym typeface="Cambria"/>
              </a:rPr>
              <a:t>→ improves ease of use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idx="1" type="body"/>
          </p:nvPr>
        </p:nvSpPr>
        <p:spPr>
          <a:xfrm>
            <a:off x="270100" y="79500"/>
            <a:ext cx="8520600" cy="4081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highlight>
                  <a:srgbClr val="FF307C"/>
                </a:highlight>
                <a:latin typeface="Cambria"/>
                <a:ea typeface="Cambria"/>
                <a:cs typeface="Cambria"/>
                <a:sym typeface="Cambria"/>
              </a:rPr>
              <a:t>Major Change 3: Suggested Phrases/Translate Interface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14963466_10209536103533363_1275289162_o.jpg" id="98" name="Shape 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350" y="940475"/>
            <a:ext cx="2707725" cy="39196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6-11-04 at 8.39.17 AM.png" id="99" name="Shape 9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29550" y="921674"/>
            <a:ext cx="2072075" cy="4081499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Shape 100"/>
          <p:cNvSpPr txBox="1"/>
          <p:nvPr/>
        </p:nvSpPr>
        <p:spPr>
          <a:xfrm>
            <a:off x="6491800" y="4103150"/>
            <a:ext cx="4794000" cy="5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" name="Shape 101"/>
          <p:cNvSpPr txBox="1"/>
          <p:nvPr/>
        </p:nvSpPr>
        <p:spPr>
          <a:xfrm>
            <a:off x="5523725" y="615875"/>
            <a:ext cx="3445500" cy="31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100">
                <a:solidFill>
                  <a:srgbClr val="F3F3F3"/>
                </a:solidFill>
                <a:latin typeface="Cambria"/>
                <a:ea typeface="Cambria"/>
                <a:cs typeface="Cambria"/>
                <a:sym typeface="Cambria"/>
              </a:rPr>
              <a:t>→ more phrases, and more specific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100">
                <a:solidFill>
                  <a:srgbClr val="F3F3F3"/>
                </a:solidFill>
                <a:latin typeface="Cambria"/>
                <a:ea typeface="Cambria"/>
                <a:cs typeface="Cambria"/>
                <a:sym typeface="Cambria"/>
              </a:rPr>
              <a:t>→ now phrases can easily be embedded directly in convo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100">
                <a:solidFill>
                  <a:srgbClr val="F3F3F3"/>
                </a:solidFill>
                <a:latin typeface="Cambria"/>
                <a:ea typeface="Cambria"/>
                <a:cs typeface="Cambria"/>
                <a:sym typeface="Cambria"/>
              </a:rPr>
              <a:t>→ more convenient - just a click away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100">
                <a:solidFill>
                  <a:srgbClr val="F3F3F3"/>
                </a:solidFill>
                <a:latin typeface="Cambria"/>
                <a:ea typeface="Cambria"/>
                <a:cs typeface="Cambria"/>
                <a:sym typeface="Cambria"/>
              </a:rPr>
              <a:t>→ eliminates need to look back and copy from memory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100">
                <a:solidFill>
                  <a:srgbClr val="F3F3F3"/>
                </a:solidFill>
                <a:latin typeface="Cambria"/>
                <a:ea typeface="Cambria"/>
                <a:cs typeface="Cambria"/>
                <a:sym typeface="Cambria"/>
              </a:rPr>
              <a:t>→ advanced opportunities(changes based on previously used)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idx="1" type="body"/>
          </p:nvPr>
        </p:nvSpPr>
        <p:spPr>
          <a:xfrm>
            <a:off x="311700" y="196025"/>
            <a:ext cx="8520600" cy="4081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highlight>
                  <a:srgbClr val="FF307C"/>
                </a:highlight>
                <a:latin typeface="Cambria"/>
                <a:ea typeface="Cambria"/>
                <a:cs typeface="Cambria"/>
                <a:sym typeface="Cambria"/>
              </a:rPr>
              <a:t>Task Flow 1: Real-time voice conversation in foreign language</a:t>
            </a:r>
          </a:p>
        </p:txBody>
      </p:sp>
      <p:pic>
        <p:nvPicPr>
          <p:cNvPr descr="Screen Shot 2016-11-04 at 12.11.17 AM.png" id="107" name="Shape 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9" y="1069500"/>
            <a:ext cx="1598124" cy="27132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6-11-04 at 9.02.06 AM.png" id="108" name="Shape 10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18374" y="1013324"/>
            <a:ext cx="1386380" cy="276942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6-11-04 at 9.03.04 AM.png" id="109" name="Shape 10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40112" y="1041423"/>
            <a:ext cx="1343491" cy="27132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6-11-04 at 9.09.08 AM.png" id="110" name="Shape 11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193899" y="1095350"/>
            <a:ext cx="1343500" cy="2661552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Shape 111"/>
          <p:cNvSpPr txBox="1"/>
          <p:nvPr/>
        </p:nvSpPr>
        <p:spPr>
          <a:xfrm>
            <a:off x="311700" y="3869625"/>
            <a:ext cx="3254100" cy="5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100">
                <a:solidFill>
                  <a:srgbClr val="F3F3F3"/>
                </a:solidFill>
                <a:latin typeface="Cambria"/>
                <a:ea typeface="Cambria"/>
                <a:cs typeface="Cambria"/>
                <a:sym typeface="Cambria"/>
              </a:rPr>
              <a:t>Home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100">
                <a:solidFill>
                  <a:srgbClr val="F3F3F3"/>
                </a:solidFill>
                <a:latin typeface="Cambria"/>
                <a:ea typeface="Cambria"/>
                <a:cs typeface="Cambria"/>
                <a:sym typeface="Cambria"/>
              </a:rPr>
              <a:t>search match</a:t>
            </a:r>
          </a:p>
        </p:txBody>
      </p:sp>
      <p:sp>
        <p:nvSpPr>
          <p:cNvPr id="112" name="Shape 112"/>
          <p:cNvSpPr txBox="1"/>
          <p:nvPr/>
        </p:nvSpPr>
        <p:spPr>
          <a:xfrm>
            <a:off x="2596725" y="3782750"/>
            <a:ext cx="2055600" cy="5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100">
                <a:solidFill>
                  <a:srgbClr val="F3F3F3"/>
                </a:solidFill>
                <a:latin typeface="Cambria"/>
                <a:ea typeface="Cambria"/>
                <a:cs typeface="Cambria"/>
                <a:sym typeface="Cambria"/>
              </a:rPr>
              <a:t>Click on partner</a:t>
            </a:r>
          </a:p>
        </p:txBody>
      </p:sp>
      <p:sp>
        <p:nvSpPr>
          <p:cNvPr id="113" name="Shape 113"/>
          <p:cNvSpPr txBox="1"/>
          <p:nvPr/>
        </p:nvSpPr>
        <p:spPr>
          <a:xfrm>
            <a:off x="5076900" y="3782750"/>
            <a:ext cx="4794000" cy="5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100">
                <a:solidFill>
                  <a:srgbClr val="F3F3F3"/>
                </a:solidFill>
                <a:latin typeface="Cambria"/>
                <a:ea typeface="Cambria"/>
                <a:cs typeface="Cambria"/>
                <a:sym typeface="Cambria"/>
              </a:rPr>
              <a:t>Select Call</a:t>
            </a:r>
          </a:p>
        </p:txBody>
      </p:sp>
      <p:sp>
        <p:nvSpPr>
          <p:cNvPr id="114" name="Shape 114"/>
          <p:cNvSpPr txBox="1"/>
          <p:nvPr/>
        </p:nvSpPr>
        <p:spPr>
          <a:xfrm>
            <a:off x="7249150" y="3782750"/>
            <a:ext cx="1749600" cy="3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100">
                <a:solidFill>
                  <a:srgbClr val="F3F3F3"/>
                </a:solidFill>
                <a:latin typeface="Cambria"/>
                <a:ea typeface="Cambria"/>
                <a:cs typeface="Cambria"/>
                <a:sym typeface="Cambria"/>
              </a:rPr>
              <a:t>Task done!</a:t>
            </a:r>
          </a:p>
        </p:txBody>
      </p:sp>
      <p:sp>
        <p:nvSpPr>
          <p:cNvPr id="115" name="Shape 115"/>
          <p:cNvSpPr/>
          <p:nvPr/>
        </p:nvSpPr>
        <p:spPr>
          <a:xfrm>
            <a:off x="5557912" y="3046150"/>
            <a:ext cx="382800" cy="3663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6" name="Shape 116"/>
          <p:cNvSpPr/>
          <p:nvPr/>
        </p:nvSpPr>
        <p:spPr>
          <a:xfrm>
            <a:off x="3629612" y="1833600"/>
            <a:ext cx="382800" cy="3663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7" name="Shape 117"/>
          <p:cNvSpPr/>
          <p:nvPr/>
        </p:nvSpPr>
        <p:spPr>
          <a:xfrm>
            <a:off x="960587" y="3046150"/>
            <a:ext cx="382800" cy="3663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8" name="Shape 118"/>
          <p:cNvSpPr/>
          <p:nvPr/>
        </p:nvSpPr>
        <p:spPr>
          <a:xfrm>
            <a:off x="2080725" y="2430300"/>
            <a:ext cx="516000" cy="282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9" name="Shape 119"/>
          <p:cNvSpPr/>
          <p:nvPr/>
        </p:nvSpPr>
        <p:spPr>
          <a:xfrm>
            <a:off x="4414437" y="2386625"/>
            <a:ext cx="516000" cy="282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0" name="Shape 120"/>
          <p:cNvSpPr/>
          <p:nvPr/>
        </p:nvSpPr>
        <p:spPr>
          <a:xfrm>
            <a:off x="6530750" y="2386625"/>
            <a:ext cx="516000" cy="282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idx="1" type="body"/>
          </p:nvPr>
        </p:nvSpPr>
        <p:spPr>
          <a:xfrm>
            <a:off x="311700" y="129450"/>
            <a:ext cx="8520600" cy="4081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highlight>
                  <a:srgbClr val="FF307C"/>
                </a:highlight>
                <a:latin typeface="Cambria"/>
                <a:ea typeface="Cambria"/>
                <a:cs typeface="Cambria"/>
                <a:sym typeface="Cambria"/>
              </a:rPr>
              <a:t>Task Flow 2: Meet people with similar interests &amp; needs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Screen Shot 2016-11-04 at 12.11.17 AM.png" id="126" name="Shape 1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9" y="1069500"/>
            <a:ext cx="1598124" cy="27132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6-11-04 at 9.02.06 AM.png" id="127" name="Shape 1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18374" y="1013324"/>
            <a:ext cx="1386380" cy="276942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6-11-04 at 9.03.04 AM.png" id="128" name="Shape 1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40125" y="954785"/>
            <a:ext cx="1386375" cy="279989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Shape 129"/>
          <p:cNvSpPr txBox="1"/>
          <p:nvPr/>
        </p:nvSpPr>
        <p:spPr>
          <a:xfrm>
            <a:off x="311700" y="3869625"/>
            <a:ext cx="3254100" cy="5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100">
                <a:solidFill>
                  <a:srgbClr val="F3F3F3"/>
                </a:solidFill>
                <a:latin typeface="Cambria"/>
                <a:ea typeface="Cambria"/>
                <a:cs typeface="Cambria"/>
                <a:sym typeface="Cambria"/>
              </a:rPr>
              <a:t>Home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100">
                <a:solidFill>
                  <a:srgbClr val="F3F3F3"/>
                </a:solidFill>
                <a:latin typeface="Cambria"/>
                <a:ea typeface="Cambria"/>
                <a:cs typeface="Cambria"/>
                <a:sym typeface="Cambria"/>
              </a:rPr>
              <a:t>search match</a:t>
            </a:r>
          </a:p>
        </p:txBody>
      </p:sp>
      <p:sp>
        <p:nvSpPr>
          <p:cNvPr id="130" name="Shape 130"/>
          <p:cNvSpPr txBox="1"/>
          <p:nvPr/>
        </p:nvSpPr>
        <p:spPr>
          <a:xfrm>
            <a:off x="2596725" y="3782750"/>
            <a:ext cx="2055600" cy="5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100">
                <a:solidFill>
                  <a:srgbClr val="F3F3F3"/>
                </a:solidFill>
                <a:latin typeface="Cambria"/>
                <a:ea typeface="Cambria"/>
                <a:cs typeface="Cambria"/>
                <a:sym typeface="Cambria"/>
              </a:rPr>
              <a:t>Click on partner</a:t>
            </a:r>
          </a:p>
        </p:txBody>
      </p:sp>
      <p:sp>
        <p:nvSpPr>
          <p:cNvPr id="131" name="Shape 131"/>
          <p:cNvSpPr txBox="1"/>
          <p:nvPr/>
        </p:nvSpPr>
        <p:spPr>
          <a:xfrm>
            <a:off x="5076900" y="3782750"/>
            <a:ext cx="4794000" cy="5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100">
                <a:solidFill>
                  <a:srgbClr val="F3F3F3"/>
                </a:solidFill>
                <a:latin typeface="Cambria"/>
                <a:ea typeface="Cambria"/>
                <a:cs typeface="Cambria"/>
                <a:sym typeface="Cambria"/>
              </a:rPr>
              <a:t>Select Meet</a:t>
            </a:r>
          </a:p>
        </p:txBody>
      </p:sp>
      <p:sp>
        <p:nvSpPr>
          <p:cNvPr id="132" name="Shape 132"/>
          <p:cNvSpPr/>
          <p:nvPr/>
        </p:nvSpPr>
        <p:spPr>
          <a:xfrm>
            <a:off x="5141787" y="3046150"/>
            <a:ext cx="382800" cy="3663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3" name="Shape 133"/>
          <p:cNvSpPr/>
          <p:nvPr/>
        </p:nvSpPr>
        <p:spPr>
          <a:xfrm>
            <a:off x="3629612" y="1833600"/>
            <a:ext cx="382800" cy="3663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4" name="Shape 134"/>
          <p:cNvSpPr/>
          <p:nvPr/>
        </p:nvSpPr>
        <p:spPr>
          <a:xfrm>
            <a:off x="960587" y="3046150"/>
            <a:ext cx="382800" cy="3663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5" name="Shape 135"/>
          <p:cNvSpPr/>
          <p:nvPr/>
        </p:nvSpPr>
        <p:spPr>
          <a:xfrm>
            <a:off x="2080725" y="2430300"/>
            <a:ext cx="516000" cy="282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6" name="Shape 136"/>
          <p:cNvSpPr/>
          <p:nvPr/>
        </p:nvSpPr>
        <p:spPr>
          <a:xfrm>
            <a:off x="4414437" y="2386625"/>
            <a:ext cx="516000" cy="282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7" name="Shape 137"/>
          <p:cNvSpPr/>
          <p:nvPr/>
        </p:nvSpPr>
        <p:spPr>
          <a:xfrm>
            <a:off x="6635875" y="2386625"/>
            <a:ext cx="516000" cy="282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