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8" r:id="rId4"/>
    <p:sldId id="272" r:id="rId5"/>
    <p:sldId id="269" r:id="rId6"/>
    <p:sldId id="270" r:id="rId7"/>
    <p:sldId id="259" r:id="rId8"/>
    <p:sldId id="271" r:id="rId9"/>
    <p:sldId id="261"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354" y="-7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A5307D-23E7-40E1-B8FA-A9F1C8F85AF4}" type="datetimeFigureOut">
              <a:rPr lang="en-IN" smtClean="0"/>
              <a:pPr/>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6F7427-C1BC-44CE-8A0C-42BC5CD602C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A5307D-23E7-40E1-B8FA-A9F1C8F85AF4}" type="datetimeFigureOut">
              <a:rPr lang="en-IN" smtClean="0"/>
              <a:pPr/>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6F7427-C1BC-44CE-8A0C-42BC5CD602C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AA5307D-23E7-40E1-B8FA-A9F1C8F85AF4}" type="datetimeFigureOut">
              <a:rPr lang="en-IN" smtClean="0"/>
              <a:pPr/>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6F7427-C1BC-44CE-8A0C-42BC5CD602C9}" type="slidenum">
              <a:rPr lang="en-IN" smtClean="0"/>
              <a:pPr/>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A5307D-23E7-40E1-B8FA-A9F1C8F85AF4}" type="datetimeFigureOut">
              <a:rPr lang="en-IN" smtClean="0"/>
              <a:pPr/>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6F7427-C1BC-44CE-8A0C-42BC5CD602C9}" type="slidenum">
              <a:rPr lang="en-IN" smtClean="0"/>
              <a:pPr/>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A5307D-23E7-40E1-B8FA-A9F1C8F85AF4}" type="datetimeFigureOut">
              <a:rPr lang="en-IN" smtClean="0"/>
              <a:pPr/>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6F7427-C1BC-44CE-8A0C-42BC5CD602C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AA5307D-23E7-40E1-B8FA-A9F1C8F85AF4}" type="datetimeFigureOut">
              <a:rPr lang="en-IN" smtClean="0"/>
              <a:pPr/>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6F7427-C1BC-44CE-8A0C-42BC5CD602C9}" type="slidenum">
              <a:rPr lang="en-IN" smtClean="0"/>
              <a:pPr/>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A5307D-23E7-40E1-B8FA-A9F1C8F85AF4}" type="datetimeFigureOut">
              <a:rPr lang="en-IN" smtClean="0"/>
              <a:pPr/>
              <a:t>05-08-2021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6F7427-C1BC-44CE-8A0C-42BC5CD602C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A5307D-23E7-40E1-B8FA-A9F1C8F85AF4}" type="datetimeFigureOut">
              <a:rPr lang="en-IN" smtClean="0"/>
              <a:pPr/>
              <a:t>05-08-2021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6F7427-C1BC-44CE-8A0C-42BC5CD602C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AAA5307D-23E7-40E1-B8FA-A9F1C8F85AF4}" type="datetimeFigureOut">
              <a:rPr lang="en-IN" smtClean="0"/>
              <a:pPr/>
              <a:t>05-08-2021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6F7427-C1BC-44CE-8A0C-42BC5CD602C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AA5307D-23E7-40E1-B8FA-A9F1C8F85AF4}" type="datetimeFigureOut">
              <a:rPr lang="en-IN" smtClean="0"/>
              <a:pPr/>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6F7427-C1BC-44CE-8A0C-42BC5CD602C9}" type="slidenum">
              <a:rPr lang="en-IN" smtClean="0"/>
              <a:pPr/>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5307D-23E7-40E1-B8FA-A9F1C8F85AF4}" type="datetimeFigureOut">
              <a:rPr lang="en-IN" smtClean="0"/>
              <a:pPr/>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6F7427-C1BC-44CE-8A0C-42BC5CD602C9}" type="slidenum">
              <a:rPr lang="en-IN" smtClean="0"/>
              <a:pPr/>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AAA5307D-23E7-40E1-B8FA-A9F1C8F85AF4}" type="datetimeFigureOut">
              <a:rPr lang="en-IN" smtClean="0"/>
              <a:pPr/>
              <a:t>05-08-2021</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E86F7427-C1BC-44CE-8A0C-42BC5CD602C9}" type="slidenum">
              <a:rPr lang="en-IN" smtClean="0"/>
              <a:pPr/>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fontScale="90000"/>
          </a:bodyPr>
          <a:lstStyle/>
          <a:p>
            <a:r>
              <a:rPr lang="en-US" sz="4000" dirty="0" smtClean="0">
                <a:latin typeface="Algerian" pitchFamily="82" charset="0"/>
              </a:rPr>
              <a:t>AI,ML | Emotion Detection through speech</a:t>
            </a:r>
            <a:r>
              <a:rPr lang="en-US" dirty="0">
                <a:latin typeface="Algerian" pitchFamily="82" charset="0"/>
              </a:rPr>
              <a:t/>
            </a:r>
            <a:br>
              <a:rPr lang="en-US" dirty="0">
                <a:latin typeface="Algerian" pitchFamily="82" charset="0"/>
              </a:rPr>
            </a:br>
            <a:r>
              <a:rPr lang="en-US" dirty="0" smtClean="0">
                <a:latin typeface="Algerian" pitchFamily="82" charset="0"/>
              </a:rPr>
              <a:t> </a:t>
            </a:r>
            <a:r>
              <a:rPr lang="en-US" sz="2700" dirty="0" smtClean="0">
                <a:latin typeface="Algerian" pitchFamily="82" charset="0"/>
              </a:rPr>
              <a:t>(</a:t>
            </a:r>
            <a:r>
              <a:rPr lang="en-US" sz="2700" dirty="0" err="1" smtClean="0">
                <a:latin typeface="Algerian" pitchFamily="82" charset="0"/>
              </a:rPr>
              <a:t>worklet</a:t>
            </a:r>
            <a:r>
              <a:rPr lang="en-US" sz="2700" dirty="0" smtClean="0">
                <a:latin typeface="Algerian" pitchFamily="82" charset="0"/>
              </a:rPr>
              <a:t> ID VI208ITER)</a:t>
            </a:r>
            <a:br>
              <a:rPr lang="en-US" sz="2700" dirty="0" smtClean="0">
                <a:latin typeface="Algerian" pitchFamily="82" charset="0"/>
              </a:rPr>
            </a:br>
            <a:endParaRPr lang="en-IN" sz="2700" dirty="0">
              <a:latin typeface="Algerian" pitchFamily="82" charset="0"/>
            </a:endParaRPr>
          </a:p>
        </p:txBody>
      </p:sp>
      <p:sp>
        <p:nvSpPr>
          <p:cNvPr id="7" name="Subtitle 6"/>
          <p:cNvSpPr>
            <a:spLocks noGrp="1"/>
          </p:cNvSpPr>
          <p:nvPr>
            <p:ph type="subTitle" idx="1"/>
          </p:nvPr>
        </p:nvSpPr>
        <p:spPr>
          <a:xfrm>
            <a:off x="1371600" y="3068960"/>
            <a:ext cx="6400800" cy="2952328"/>
          </a:xfrm>
        </p:spPr>
        <p:txBody>
          <a:bodyPr>
            <a:normAutofit fontScale="55000" lnSpcReduction="20000"/>
          </a:bodyPr>
          <a:lstStyle/>
          <a:p>
            <a:endParaRPr lang="en-US" b="1" dirty="0" smtClean="0">
              <a:solidFill>
                <a:schemeClr val="bg1"/>
              </a:solidFill>
            </a:endParaRPr>
          </a:p>
          <a:p>
            <a:r>
              <a:rPr lang="en-US" sz="3300" b="1" dirty="0" smtClean="0">
                <a:solidFill>
                  <a:schemeClr val="bg1"/>
                </a:solidFill>
              </a:rPr>
              <a:t>Guided by </a:t>
            </a:r>
          </a:p>
          <a:p>
            <a:r>
              <a:rPr lang="en-US" sz="5900" b="1" dirty="0" smtClean="0">
                <a:solidFill>
                  <a:schemeClr val="tx2"/>
                </a:solidFill>
              </a:rPr>
              <a:t>Prof. NIVA DAS</a:t>
            </a:r>
          </a:p>
          <a:p>
            <a:endParaRPr lang="en-US" b="1" dirty="0" smtClean="0">
              <a:solidFill>
                <a:schemeClr val="bg1"/>
              </a:solidFill>
            </a:endParaRPr>
          </a:p>
          <a:p>
            <a:r>
              <a:rPr lang="en-US" sz="3300" b="1" dirty="0" smtClean="0">
                <a:solidFill>
                  <a:schemeClr val="bg1"/>
                </a:solidFill>
              </a:rPr>
              <a:t>STUDENT</a:t>
            </a:r>
          </a:p>
          <a:p>
            <a:r>
              <a:rPr lang="en-US" sz="3800" b="1" dirty="0" err="1" smtClean="0">
                <a:solidFill>
                  <a:schemeClr val="tx2"/>
                </a:solidFill>
              </a:rPr>
              <a:t>Biswakalpita</a:t>
            </a:r>
            <a:r>
              <a:rPr lang="en-US" sz="3800" b="1" dirty="0" smtClean="0">
                <a:solidFill>
                  <a:schemeClr val="tx2"/>
                </a:solidFill>
              </a:rPr>
              <a:t> </a:t>
            </a:r>
            <a:r>
              <a:rPr lang="en-US" sz="3800" b="1" dirty="0" err="1" smtClean="0">
                <a:solidFill>
                  <a:schemeClr val="tx2"/>
                </a:solidFill>
              </a:rPr>
              <a:t>Routray</a:t>
            </a:r>
            <a:r>
              <a:rPr lang="en-US" sz="3800" b="1" dirty="0" smtClean="0">
                <a:solidFill>
                  <a:schemeClr val="tx2"/>
                </a:solidFill>
              </a:rPr>
              <a:t> </a:t>
            </a:r>
          </a:p>
          <a:p>
            <a:r>
              <a:rPr lang="en-US" sz="3800" b="1" dirty="0" err="1" smtClean="0">
                <a:solidFill>
                  <a:schemeClr val="tx2"/>
                </a:solidFill>
              </a:rPr>
              <a:t>Shubhaprasad</a:t>
            </a:r>
            <a:r>
              <a:rPr lang="en-US" sz="3800" b="1" dirty="0" smtClean="0">
                <a:solidFill>
                  <a:schemeClr val="tx2"/>
                </a:solidFill>
              </a:rPr>
              <a:t> </a:t>
            </a:r>
            <a:r>
              <a:rPr lang="en-US" sz="3800" b="1" dirty="0" err="1" smtClean="0">
                <a:solidFill>
                  <a:schemeClr val="tx2"/>
                </a:solidFill>
              </a:rPr>
              <a:t>Padhy</a:t>
            </a:r>
            <a:endParaRPr lang="en-US" sz="3800" b="1" dirty="0" smtClean="0">
              <a:solidFill>
                <a:schemeClr val="tx2"/>
              </a:solidFill>
            </a:endParaRPr>
          </a:p>
          <a:p>
            <a:r>
              <a:rPr lang="en-US" sz="3800" b="1" dirty="0" err="1" smtClean="0">
                <a:solidFill>
                  <a:schemeClr val="tx2"/>
                </a:solidFill>
              </a:rPr>
              <a:t>Faiza</a:t>
            </a:r>
            <a:r>
              <a:rPr lang="en-US" sz="3800" b="1" dirty="0" smtClean="0">
                <a:solidFill>
                  <a:schemeClr val="tx2"/>
                </a:solidFill>
              </a:rPr>
              <a:t> Anwar</a:t>
            </a:r>
          </a:p>
          <a:p>
            <a:endParaRPr lang="en-US" sz="3800" dirty="0" smtClean="0">
              <a:solidFill>
                <a:schemeClr val="tx1"/>
              </a:solidFill>
            </a:endParaRPr>
          </a:p>
          <a:p>
            <a:r>
              <a:rPr lang="en-US" dirty="0" smtClean="0">
                <a:solidFill>
                  <a:schemeClr val="tx1"/>
                </a:solidFill>
              </a:rPr>
              <a:t>             </a:t>
            </a:r>
          </a:p>
          <a:p>
            <a:endParaRPr lang="en-US"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xmlns="" val="1431438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dirty="0" smtClean="0"/>
              <a:t>Literature Review </a:t>
            </a:r>
          </a:p>
          <a:p>
            <a:pPr>
              <a:buFont typeface="Arial" pitchFamily="34" charset="0"/>
              <a:buChar char="•"/>
            </a:pPr>
            <a:r>
              <a:rPr lang="en-US" dirty="0" smtClean="0"/>
              <a:t>Datasets Collection</a:t>
            </a:r>
          </a:p>
          <a:p>
            <a:pPr>
              <a:buFont typeface="Arial" pitchFamily="34" charset="0"/>
              <a:buChar char="•"/>
            </a:pPr>
            <a:r>
              <a:rPr lang="en-US" dirty="0" smtClean="0"/>
              <a:t>Speech Features Extraction</a:t>
            </a:r>
          </a:p>
          <a:p>
            <a:pPr>
              <a:buFont typeface="Arial" pitchFamily="34" charset="0"/>
              <a:buChar char="•"/>
            </a:pPr>
            <a:r>
              <a:rPr lang="en-US" dirty="0" smtClean="0"/>
              <a:t>ML/DL model to be used</a:t>
            </a:r>
            <a:endParaRPr lang="en-IN" dirty="0"/>
          </a:p>
        </p:txBody>
      </p:sp>
      <p:sp>
        <p:nvSpPr>
          <p:cNvPr id="3" name="Title 2"/>
          <p:cNvSpPr>
            <a:spLocks noGrp="1"/>
          </p:cNvSpPr>
          <p:nvPr>
            <p:ph type="title"/>
          </p:nvPr>
        </p:nvSpPr>
        <p:spPr/>
        <p:txBody>
          <a:bodyPr/>
          <a:lstStyle/>
          <a:p>
            <a:r>
              <a:rPr lang="en-US" b="1" dirty="0" smtClean="0">
                <a:solidFill>
                  <a:schemeClr val="tx2"/>
                </a:solidFill>
              </a:rPr>
              <a:t>Upcoming month’s update</a:t>
            </a:r>
            <a:endParaRPr lang="en-IN" b="1" dirty="0">
              <a:solidFill>
                <a:schemeClr val="tx2"/>
              </a:solidFill>
            </a:endParaRPr>
          </a:p>
        </p:txBody>
      </p:sp>
    </p:spTree>
    <p:extLst>
      <p:ext uri="{BB962C8B-B14F-4D97-AF65-F5344CB8AC3E}">
        <p14:creationId xmlns:p14="http://schemas.microsoft.com/office/powerpoint/2010/main" xmlns="" val="3856377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124744"/>
            <a:ext cx="8458200" cy="2520280"/>
          </a:xfrm>
        </p:spPr>
        <p:txBody>
          <a:bodyPr/>
          <a:lstStyle/>
          <a:p>
            <a:r>
              <a:rPr lang="en-US" b="1" dirty="0" smtClean="0">
                <a:solidFill>
                  <a:schemeClr val="tx2"/>
                </a:solidFill>
              </a:rPr>
              <a:t>THANK YOU </a:t>
            </a:r>
            <a:endParaRPr lang="en-IN" b="1" dirty="0">
              <a:solidFill>
                <a:schemeClr val="tx2"/>
              </a:solidFill>
            </a:endParaRPr>
          </a:p>
        </p:txBody>
      </p:sp>
      <p:sp>
        <p:nvSpPr>
          <p:cNvPr id="5" name="Subtitle 4"/>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xmlns="" val="214317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052736"/>
            <a:ext cx="7772400" cy="1296144"/>
          </a:xfrm>
        </p:spPr>
        <p:txBody>
          <a:bodyPr>
            <a:normAutofit fontScale="90000"/>
          </a:bodyPr>
          <a:lstStyle/>
          <a:p>
            <a:r>
              <a:rPr lang="en-IN" b="1" dirty="0">
                <a:solidFill>
                  <a:schemeClr val="tx2"/>
                </a:solidFill>
              </a:rPr>
              <a:t>What is Emotion Recognition?</a:t>
            </a:r>
            <a:br>
              <a:rPr lang="en-IN" b="1" dirty="0">
                <a:solidFill>
                  <a:schemeClr val="tx2"/>
                </a:solidFill>
              </a:rPr>
            </a:br>
            <a:endParaRPr lang="en-IN" b="1" dirty="0">
              <a:solidFill>
                <a:schemeClr val="tx2"/>
              </a:solidFill>
            </a:endParaRPr>
          </a:p>
        </p:txBody>
      </p:sp>
      <p:sp>
        <p:nvSpPr>
          <p:cNvPr id="7" name="Subtitle 6"/>
          <p:cNvSpPr>
            <a:spLocks noGrp="1"/>
          </p:cNvSpPr>
          <p:nvPr>
            <p:ph type="subTitle" idx="1"/>
          </p:nvPr>
        </p:nvSpPr>
        <p:spPr>
          <a:xfrm>
            <a:off x="395536" y="1916832"/>
            <a:ext cx="8352928" cy="3312368"/>
          </a:xfrm>
        </p:spPr>
        <p:txBody>
          <a:bodyPr>
            <a:normAutofit/>
          </a:bodyPr>
          <a:lstStyle/>
          <a:p>
            <a:pPr algn="l"/>
            <a:r>
              <a:rPr lang="en-US" dirty="0">
                <a:solidFill>
                  <a:schemeClr val="bg1"/>
                </a:solidFill>
              </a:rPr>
              <a:t>Emotion recognition is a method used in software that permits a program to “examine” the sentiments </a:t>
            </a:r>
            <a:r>
              <a:rPr lang="en-US" dirty="0" smtClean="0">
                <a:solidFill>
                  <a:schemeClr val="bg1"/>
                </a:solidFill>
              </a:rPr>
              <a:t>in </a:t>
            </a:r>
            <a:r>
              <a:rPr lang="en-US" dirty="0">
                <a:solidFill>
                  <a:schemeClr val="bg1"/>
                </a:solidFill>
              </a:rPr>
              <a:t>a human </a:t>
            </a:r>
            <a:r>
              <a:rPr lang="en-US" dirty="0" smtClean="0">
                <a:solidFill>
                  <a:schemeClr val="bg1"/>
                </a:solidFill>
              </a:rPr>
              <a:t>voice </a:t>
            </a:r>
            <a:r>
              <a:rPr lang="en-US" dirty="0">
                <a:solidFill>
                  <a:schemeClr val="bg1"/>
                </a:solidFill>
              </a:rPr>
              <a:t>happiness, sadness, surprise, anger, etc</a:t>
            </a:r>
            <a:r>
              <a:rPr lang="en-US" dirty="0" smtClean="0">
                <a:solidFill>
                  <a:schemeClr val="bg1"/>
                </a:solidFill>
              </a:rPr>
              <a:t>.</a:t>
            </a:r>
          </a:p>
          <a:p>
            <a:endParaRPr lang="en-US" dirty="0" smtClean="0">
              <a:solidFill>
                <a:schemeClr val="bg1"/>
              </a:solidFill>
            </a:endParaRPr>
          </a:p>
          <a:p>
            <a:r>
              <a:rPr lang="en-US" sz="3600" b="1" dirty="0" smtClean="0">
                <a:solidFill>
                  <a:schemeClr val="tx2"/>
                </a:solidFill>
              </a:rPr>
              <a:t>Emotion Recognition from speech</a:t>
            </a:r>
            <a:endParaRPr lang="en-US" sz="3600" b="1" dirty="0">
              <a:solidFill>
                <a:schemeClr val="tx2"/>
              </a:solidFill>
            </a:endParaRPr>
          </a:p>
          <a:p>
            <a:pPr algn="l"/>
            <a:r>
              <a:rPr lang="en-US" dirty="0" smtClean="0"/>
              <a:t>Speech </a:t>
            </a:r>
            <a:r>
              <a:rPr lang="en-US" dirty="0"/>
              <a:t>Emotion Recognition (SER) can be defined as extraction of the emotional state of the speaker from his or her speech signal.</a:t>
            </a:r>
            <a:endParaRPr lang="en-US" dirty="0" smtClean="0">
              <a:solidFill>
                <a:schemeClr val="bg1"/>
              </a:solidFill>
              <a:latin typeface="+mj-lt"/>
            </a:endParaRPr>
          </a:p>
          <a:p>
            <a:endParaRPr lang="en-US" sz="4000" dirty="0">
              <a:solidFill>
                <a:schemeClr val="tx1"/>
              </a:solidFill>
              <a:latin typeface="+mj-lt"/>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xmlns="" val="23484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err="1" smtClean="0">
                <a:solidFill>
                  <a:schemeClr val="bg1"/>
                </a:solidFill>
              </a:rPr>
              <a:t>Th</a:t>
            </a:r>
            <a:r>
              <a:rPr lang="en-US" dirty="0" err="1">
                <a:solidFill>
                  <a:schemeClr val="bg1"/>
                </a:solidFill>
              </a:rPr>
              <a:t>This</a:t>
            </a:r>
            <a:r>
              <a:rPr lang="en-US" dirty="0">
                <a:solidFill>
                  <a:schemeClr val="bg1"/>
                </a:solidFill>
              </a:rPr>
              <a:t> can be used by multiple industries to offer different services like marketing company suggesting you to buy products based on your emotions</a:t>
            </a:r>
          </a:p>
          <a:p>
            <a:pPr marL="0" indent="0">
              <a:buNone/>
            </a:pPr>
            <a:r>
              <a:rPr lang="en-US" dirty="0" smtClean="0">
                <a:solidFill>
                  <a:schemeClr val="bg1"/>
                </a:solidFill>
              </a:rPr>
              <a:t>is </a:t>
            </a:r>
            <a:r>
              <a:rPr lang="en-US" dirty="0">
                <a:solidFill>
                  <a:schemeClr val="bg1"/>
                </a:solidFill>
              </a:rPr>
              <a:t>can be used by multiple industries to offer different services like marketing company suggesting you to buy products based on your emotions</a:t>
            </a:r>
          </a:p>
          <a:p>
            <a:endParaRPr lang="en-IN" dirty="0"/>
          </a:p>
        </p:txBody>
      </p:sp>
      <p:sp>
        <p:nvSpPr>
          <p:cNvPr id="3" name="Title 2"/>
          <p:cNvSpPr>
            <a:spLocks noGrp="1"/>
          </p:cNvSpPr>
          <p:nvPr>
            <p:ph type="title"/>
          </p:nvPr>
        </p:nvSpPr>
        <p:spPr/>
        <p:txBody>
          <a:bodyPr/>
          <a:lstStyle/>
          <a:p>
            <a:r>
              <a:rPr lang="en-US" b="1" dirty="0" smtClean="0">
                <a:solidFill>
                  <a:schemeClr val="tx2"/>
                </a:solidFill>
              </a:rPr>
              <a:t>Basic Emotions </a:t>
            </a:r>
            <a:endParaRPr lang="en-IN" b="1" dirty="0">
              <a:solidFill>
                <a:schemeClr val="tx2"/>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576" y="2708920"/>
            <a:ext cx="7344816" cy="38164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4523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dirty="0"/>
              <a:t>Mel-frequency </a:t>
            </a:r>
            <a:r>
              <a:rPr lang="en-US" dirty="0" err="1"/>
              <a:t>cepstral</a:t>
            </a:r>
            <a:r>
              <a:rPr lang="en-US" dirty="0"/>
              <a:t> coefficient (MFCC)</a:t>
            </a:r>
          </a:p>
          <a:p>
            <a:pPr>
              <a:buFont typeface="Arial" pitchFamily="34" charset="0"/>
              <a:buChar char="•"/>
            </a:pPr>
            <a:r>
              <a:rPr lang="en-IN" dirty="0"/>
              <a:t>Modulation spectral features(MSF)</a:t>
            </a:r>
            <a:endParaRPr lang="en-US" dirty="0"/>
          </a:p>
          <a:p>
            <a:pPr>
              <a:buFont typeface="Arial" pitchFamily="34" charset="0"/>
              <a:buChar char="•"/>
            </a:pPr>
            <a:endParaRPr lang="en-IN" dirty="0"/>
          </a:p>
        </p:txBody>
      </p:sp>
      <p:sp>
        <p:nvSpPr>
          <p:cNvPr id="3" name="Title 2"/>
          <p:cNvSpPr>
            <a:spLocks noGrp="1"/>
          </p:cNvSpPr>
          <p:nvPr>
            <p:ph type="title"/>
          </p:nvPr>
        </p:nvSpPr>
        <p:spPr/>
        <p:txBody>
          <a:bodyPr>
            <a:normAutofit fontScale="90000"/>
          </a:bodyPr>
          <a:lstStyle/>
          <a:p>
            <a:r>
              <a:rPr lang="en-US" b="1" dirty="0">
                <a:solidFill>
                  <a:schemeClr val="tx2"/>
                </a:solidFill>
              </a:rPr>
              <a:t>Features that help in emotion </a:t>
            </a:r>
            <a:r>
              <a:rPr lang="en-US" b="1" dirty="0" smtClean="0">
                <a:solidFill>
                  <a:schemeClr val="tx2"/>
                </a:solidFill>
              </a:rPr>
              <a:t>detection</a:t>
            </a:r>
            <a:endParaRPr lang="en-IN" b="1" dirty="0">
              <a:solidFill>
                <a:schemeClr val="tx2"/>
              </a:solidFill>
            </a:endParaRPr>
          </a:p>
        </p:txBody>
      </p:sp>
    </p:spTree>
    <p:extLst>
      <p:ext uri="{BB962C8B-B14F-4D97-AF65-F5344CB8AC3E}">
        <p14:creationId xmlns:p14="http://schemas.microsoft.com/office/powerpoint/2010/main" xmlns="" val="3264846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44824"/>
            <a:ext cx="7408333" cy="4281339"/>
          </a:xfrm>
        </p:spPr>
        <p:txBody>
          <a:bodyPr/>
          <a:lstStyle/>
          <a:p>
            <a:pPr>
              <a:buFont typeface="Arial" pitchFamily="34" charset="0"/>
              <a:buChar char="•"/>
            </a:pPr>
            <a:r>
              <a:rPr lang="en-IN" dirty="0"/>
              <a:t>Common </a:t>
            </a:r>
            <a:r>
              <a:rPr lang="en-IN" dirty="0" smtClean="0"/>
              <a:t>Applications</a:t>
            </a:r>
          </a:p>
          <a:p>
            <a:pPr marL="0" indent="0">
              <a:buNone/>
            </a:pPr>
            <a:r>
              <a:rPr lang="en-IN" sz="2000" dirty="0" smtClean="0"/>
              <a:t>                   </a:t>
            </a:r>
            <a:r>
              <a:rPr lang="en-IN" sz="1800" dirty="0" smtClean="0"/>
              <a:t>Voice </a:t>
            </a:r>
            <a:r>
              <a:rPr lang="en-IN" sz="1800" dirty="0"/>
              <a:t>to text</a:t>
            </a:r>
          </a:p>
          <a:p>
            <a:pPr marL="0" indent="0">
              <a:buNone/>
            </a:pPr>
            <a:r>
              <a:rPr lang="en-US" sz="1800" dirty="0" smtClean="0"/>
              <a:t>                     Voice </a:t>
            </a:r>
            <a:r>
              <a:rPr lang="en-US" sz="1800" dirty="0"/>
              <a:t>commands to smart home devices</a:t>
            </a:r>
          </a:p>
          <a:p>
            <a:pPr>
              <a:buFont typeface="Arial" pitchFamily="34" charset="0"/>
              <a:buChar char="•"/>
            </a:pPr>
            <a:r>
              <a:rPr lang="en-IN" dirty="0"/>
              <a:t>Industry applications</a:t>
            </a:r>
          </a:p>
          <a:p>
            <a:pPr marL="0" indent="0">
              <a:buNone/>
            </a:pPr>
            <a:r>
              <a:rPr lang="en-IN" sz="1800" dirty="0" smtClean="0"/>
              <a:t>                     Automotive</a:t>
            </a:r>
            <a:endParaRPr lang="en-IN" sz="1800" dirty="0"/>
          </a:p>
          <a:p>
            <a:pPr marL="0" indent="0">
              <a:buNone/>
            </a:pPr>
            <a:r>
              <a:rPr lang="en-IN" sz="1800" dirty="0" smtClean="0"/>
              <a:t>                     Media </a:t>
            </a:r>
            <a:r>
              <a:rPr lang="en-IN" sz="1800" dirty="0"/>
              <a:t>/ </a:t>
            </a:r>
            <a:r>
              <a:rPr lang="en-IN" sz="1800" dirty="0" smtClean="0"/>
              <a:t>Marketing</a:t>
            </a:r>
          </a:p>
          <a:p>
            <a:pPr marL="0" indent="0">
              <a:buNone/>
            </a:pPr>
            <a:r>
              <a:rPr lang="en-US" sz="1800" dirty="0" smtClean="0"/>
              <a:t>                     </a:t>
            </a:r>
            <a:r>
              <a:rPr lang="en-IN" sz="1800" dirty="0" smtClean="0"/>
              <a:t>Diagnosis</a:t>
            </a:r>
          </a:p>
          <a:p>
            <a:pPr>
              <a:buFont typeface="Arial" pitchFamily="34" charset="0"/>
              <a:buChar char="•"/>
            </a:pPr>
            <a:r>
              <a:rPr lang="en-IN" dirty="0"/>
              <a:t>Business function </a:t>
            </a:r>
            <a:r>
              <a:rPr lang="en-IN" dirty="0" smtClean="0"/>
              <a:t>applications</a:t>
            </a:r>
          </a:p>
          <a:p>
            <a:pPr marL="0" indent="0">
              <a:buNone/>
            </a:pPr>
            <a:r>
              <a:rPr lang="en-IN" sz="1800" dirty="0" smtClean="0"/>
              <a:t>                     Customer </a:t>
            </a:r>
            <a:r>
              <a:rPr lang="en-IN" sz="1800" dirty="0"/>
              <a:t>service</a:t>
            </a:r>
          </a:p>
          <a:p>
            <a:pPr marL="0" indent="0">
              <a:buNone/>
            </a:pPr>
            <a:r>
              <a:rPr lang="en-IN" sz="1800" dirty="0" smtClean="0"/>
              <a:t>                     Voice </a:t>
            </a:r>
            <a:r>
              <a:rPr lang="en-IN" sz="1800" dirty="0"/>
              <a:t>biometrics for security</a:t>
            </a:r>
          </a:p>
          <a:p>
            <a:endParaRPr lang="en-IN" dirty="0" smtClean="0"/>
          </a:p>
          <a:p>
            <a:endParaRPr lang="en-IN" dirty="0"/>
          </a:p>
          <a:p>
            <a:pPr marL="0" indent="0">
              <a:buNone/>
            </a:pPr>
            <a:endParaRPr lang="en-IN" sz="1800" dirty="0"/>
          </a:p>
          <a:p>
            <a:pPr marL="0" indent="0">
              <a:buNone/>
            </a:pPr>
            <a:endParaRPr lang="en-IN" sz="1800" dirty="0"/>
          </a:p>
          <a:p>
            <a:endParaRPr lang="en-IN" dirty="0"/>
          </a:p>
        </p:txBody>
      </p:sp>
      <p:sp>
        <p:nvSpPr>
          <p:cNvPr id="3" name="Title 2"/>
          <p:cNvSpPr>
            <a:spLocks noGrp="1"/>
          </p:cNvSpPr>
          <p:nvPr>
            <p:ph type="title"/>
          </p:nvPr>
        </p:nvSpPr>
        <p:spPr/>
        <p:txBody>
          <a:bodyPr/>
          <a:lstStyle/>
          <a:p>
            <a:r>
              <a:rPr lang="en-US" b="1" dirty="0" smtClean="0">
                <a:solidFill>
                  <a:schemeClr val="tx2"/>
                </a:solidFill>
              </a:rPr>
              <a:t>Applications of SER</a:t>
            </a:r>
            <a:endParaRPr lang="en-IN" b="1" dirty="0">
              <a:solidFill>
                <a:schemeClr val="tx2"/>
              </a:solidFill>
            </a:endParaRPr>
          </a:p>
        </p:txBody>
      </p:sp>
    </p:spTree>
    <p:extLst>
      <p:ext uri="{BB962C8B-B14F-4D97-AF65-F5344CB8AC3E}">
        <p14:creationId xmlns:p14="http://schemas.microsoft.com/office/powerpoint/2010/main" xmlns="" val="2055871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5355" y="1700808"/>
            <a:ext cx="8924925" cy="4968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28666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1916832"/>
            <a:ext cx="7408333" cy="4464496"/>
          </a:xfrm>
        </p:spPr>
        <p:txBody>
          <a:bodyPr>
            <a:normAutofit lnSpcReduction="10000"/>
          </a:bodyPr>
          <a:lstStyle/>
          <a:p>
            <a:pPr>
              <a:buFont typeface="Arial" pitchFamily="34" charset="0"/>
              <a:buChar char="•"/>
            </a:pPr>
            <a:r>
              <a:rPr lang="en-IN" sz="2000" dirty="0"/>
              <a:t>Gaussian mixture model (GMM) </a:t>
            </a:r>
            <a:endParaRPr lang="en-IN" sz="2000" dirty="0" smtClean="0"/>
          </a:p>
          <a:p>
            <a:pPr>
              <a:buFont typeface="Arial" pitchFamily="34" charset="0"/>
              <a:buChar char="•"/>
            </a:pPr>
            <a:r>
              <a:rPr lang="en-IN" sz="2000" dirty="0"/>
              <a:t>H</a:t>
            </a:r>
            <a:r>
              <a:rPr lang="en-IN" sz="2000" dirty="0" smtClean="0"/>
              <a:t>idden </a:t>
            </a:r>
            <a:r>
              <a:rPr lang="en-IN" sz="2000" dirty="0"/>
              <a:t>Markov model (HMM</a:t>
            </a:r>
            <a:r>
              <a:rPr lang="en-IN" sz="2000" dirty="0" smtClean="0"/>
              <a:t>)</a:t>
            </a:r>
          </a:p>
          <a:p>
            <a:pPr>
              <a:buFont typeface="Arial" pitchFamily="34" charset="0"/>
              <a:buChar char="•"/>
            </a:pPr>
            <a:r>
              <a:rPr lang="en-IN" sz="2000" dirty="0"/>
              <a:t>S</a:t>
            </a:r>
            <a:r>
              <a:rPr lang="en-IN" sz="2000" dirty="0" smtClean="0"/>
              <a:t>upport </a:t>
            </a:r>
            <a:r>
              <a:rPr lang="en-IN" sz="2000" dirty="0"/>
              <a:t>vector machine (SVM</a:t>
            </a:r>
            <a:r>
              <a:rPr lang="en-IN" sz="2000" dirty="0" smtClean="0"/>
              <a:t>)</a:t>
            </a:r>
          </a:p>
          <a:p>
            <a:pPr>
              <a:buFont typeface="Arial" pitchFamily="34" charset="0"/>
              <a:buChar char="•"/>
            </a:pPr>
            <a:r>
              <a:rPr lang="en-IN" sz="2000" dirty="0"/>
              <a:t>N</a:t>
            </a:r>
            <a:r>
              <a:rPr lang="en-IN" sz="2000" dirty="0" smtClean="0"/>
              <a:t>eural </a:t>
            </a:r>
            <a:r>
              <a:rPr lang="en-IN" sz="2000" dirty="0"/>
              <a:t>networks (NN) </a:t>
            </a:r>
            <a:endParaRPr lang="en-IN" sz="2000" dirty="0" smtClean="0"/>
          </a:p>
          <a:p>
            <a:pPr>
              <a:buFont typeface="Arial" pitchFamily="34" charset="0"/>
              <a:buChar char="•"/>
            </a:pPr>
            <a:r>
              <a:rPr lang="en-IN" sz="2000" dirty="0"/>
              <a:t>R</a:t>
            </a:r>
            <a:r>
              <a:rPr lang="en-IN" sz="2000" dirty="0" smtClean="0"/>
              <a:t>ecurrent </a:t>
            </a:r>
            <a:r>
              <a:rPr lang="en-IN" sz="2000" dirty="0"/>
              <a:t>neural networks (RNN) </a:t>
            </a:r>
            <a:endParaRPr lang="en-IN" sz="2000" dirty="0" smtClean="0"/>
          </a:p>
          <a:p>
            <a:pPr marL="0" indent="0">
              <a:buNone/>
            </a:pPr>
            <a:r>
              <a:rPr lang="en-US" sz="3600" b="1" dirty="0" smtClean="0"/>
              <a:t>Drawbacks of ML</a:t>
            </a:r>
          </a:p>
          <a:p>
            <a:pPr>
              <a:buFont typeface="Arial" pitchFamily="34" charset="0"/>
              <a:buChar char="•"/>
            </a:pPr>
            <a:r>
              <a:rPr lang="en-US" sz="2000" dirty="0"/>
              <a:t>M</a:t>
            </a:r>
            <a:r>
              <a:rPr lang="en-US" sz="2000" dirty="0" smtClean="0"/>
              <a:t>ost </a:t>
            </a:r>
            <a:r>
              <a:rPr lang="en-US" sz="2000" dirty="0"/>
              <a:t>researchers prefer to use combining feature set that is composed of many kinds of features containing more emotional </a:t>
            </a:r>
            <a:r>
              <a:rPr lang="en-US" sz="2000" dirty="0" smtClean="0"/>
              <a:t>information.</a:t>
            </a:r>
          </a:p>
          <a:p>
            <a:pPr>
              <a:buFont typeface="Arial" pitchFamily="34" charset="0"/>
              <a:buChar char="•"/>
            </a:pPr>
            <a:r>
              <a:rPr lang="en-US" sz="2000" dirty="0"/>
              <a:t>However, using a combining feature set may give rise to high dimension and redundancy of speech </a:t>
            </a:r>
            <a:r>
              <a:rPr lang="en-US" sz="2000" dirty="0" smtClean="0"/>
              <a:t>features</a:t>
            </a:r>
            <a:r>
              <a:rPr lang="en-US" sz="2000" dirty="0"/>
              <a:t>,</a:t>
            </a:r>
            <a:r>
              <a:rPr lang="en-US" sz="2000" dirty="0" smtClean="0"/>
              <a:t> </a:t>
            </a:r>
            <a:r>
              <a:rPr lang="en-US" sz="2000" dirty="0"/>
              <a:t>makes the learning process complicated for most machine learning algorithms and increases the likelihood of </a:t>
            </a:r>
            <a:r>
              <a:rPr lang="en-US" sz="2000" dirty="0" err="1" smtClean="0"/>
              <a:t>overfitting</a:t>
            </a:r>
            <a:r>
              <a:rPr lang="en-US" sz="2000" dirty="0" smtClean="0"/>
              <a:t>.</a:t>
            </a:r>
            <a:endParaRPr lang="en-IN" sz="2000" b="1" dirty="0"/>
          </a:p>
        </p:txBody>
      </p:sp>
      <p:sp>
        <p:nvSpPr>
          <p:cNvPr id="3" name="Title 2"/>
          <p:cNvSpPr>
            <a:spLocks noGrp="1"/>
          </p:cNvSpPr>
          <p:nvPr>
            <p:ph type="title"/>
          </p:nvPr>
        </p:nvSpPr>
        <p:spPr/>
        <p:txBody>
          <a:bodyPr/>
          <a:lstStyle/>
          <a:p>
            <a:r>
              <a:rPr lang="en-US" b="1" dirty="0" smtClean="0">
                <a:solidFill>
                  <a:schemeClr val="tx2"/>
                </a:solidFill>
              </a:rPr>
              <a:t>Machine Learning Paradigms</a:t>
            </a:r>
            <a:endParaRPr lang="en-IN" b="1" dirty="0">
              <a:solidFill>
                <a:schemeClr val="tx2"/>
              </a:solidFill>
            </a:endParaRPr>
          </a:p>
        </p:txBody>
      </p:sp>
    </p:spTree>
    <p:extLst>
      <p:ext uri="{BB962C8B-B14F-4D97-AF65-F5344CB8AC3E}">
        <p14:creationId xmlns:p14="http://schemas.microsoft.com/office/powerpoint/2010/main" xmlns="" val="32489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032" y="2463560"/>
            <a:ext cx="7772400" cy="2693632"/>
          </a:xfrm>
        </p:spPr>
        <p:txBody>
          <a:bodyPr>
            <a:normAutofit fontScale="90000"/>
          </a:bodyPr>
          <a:lstStyle/>
          <a:p>
            <a:pPr algn="l"/>
            <a:r>
              <a:rPr lang="en-US" sz="2400" dirty="0">
                <a:solidFill>
                  <a:schemeClr val="tx2"/>
                </a:solidFill>
              </a:rPr>
              <a:t>Feature extraction is a major component of the machine </a:t>
            </a:r>
            <a:r>
              <a:rPr lang="en-US" sz="2400" dirty="0" smtClean="0">
                <a:solidFill>
                  <a:schemeClr val="tx2"/>
                </a:solidFill>
              </a:rPr>
              <a:t>learning which </a:t>
            </a:r>
            <a:r>
              <a:rPr lang="en-US" sz="2400" dirty="0">
                <a:solidFill>
                  <a:schemeClr val="tx2"/>
                </a:solidFill>
              </a:rPr>
              <a:t>means that the developer will have to give only relevant information to the algorithm so that it can determine the right solution and to improve the effectiveness of the algorithm</a:t>
            </a:r>
            <a:r>
              <a:rPr lang="en-US" sz="2400" dirty="0" smtClean="0">
                <a:solidFill>
                  <a:schemeClr val="tx2"/>
                </a:solidFill>
              </a:rPr>
              <a:t>.</a:t>
            </a:r>
            <a:br>
              <a:rPr lang="en-US" sz="2400" dirty="0" smtClean="0">
                <a:solidFill>
                  <a:schemeClr val="tx2"/>
                </a:solidFill>
              </a:rPr>
            </a:br>
            <a:r>
              <a:rPr lang="en-US" sz="2400" dirty="0">
                <a:solidFill>
                  <a:schemeClr val="tx2"/>
                </a:solidFill>
              </a:rPr>
              <a:t/>
            </a:r>
            <a:br>
              <a:rPr lang="en-US" sz="2400" dirty="0">
                <a:solidFill>
                  <a:schemeClr val="tx2"/>
                </a:solidFill>
              </a:rPr>
            </a:br>
            <a:r>
              <a:rPr lang="en-US" sz="2400" dirty="0" smtClean="0">
                <a:solidFill>
                  <a:schemeClr val="tx2"/>
                </a:solidFill>
              </a:rPr>
              <a:t>In Deep </a:t>
            </a:r>
            <a:r>
              <a:rPr lang="en-US" sz="2400" dirty="0">
                <a:solidFill>
                  <a:schemeClr val="tx2"/>
                </a:solidFill>
              </a:rPr>
              <a:t>Learning, raw data can be fed via neural networks and extract high-level </a:t>
            </a:r>
            <a:r>
              <a:rPr lang="en-US" sz="2400" dirty="0"/>
              <a:t>features </a:t>
            </a:r>
            <a:r>
              <a:rPr lang="en-US" sz="1800" dirty="0"/>
              <a:t>from the raw data.</a:t>
            </a:r>
            <a:endParaRPr lang="en-IN" sz="2000" dirty="0">
              <a:solidFill>
                <a:schemeClr val="tx2"/>
              </a:solidFill>
            </a:endParaRPr>
          </a:p>
        </p:txBody>
      </p:sp>
      <p:sp>
        <p:nvSpPr>
          <p:cNvPr id="3" name="Text Placeholder 2"/>
          <p:cNvSpPr>
            <a:spLocks noGrp="1"/>
          </p:cNvSpPr>
          <p:nvPr>
            <p:ph type="body" idx="1"/>
          </p:nvPr>
        </p:nvSpPr>
        <p:spPr/>
        <p:txBody>
          <a:bodyPr>
            <a:noAutofit/>
          </a:bodyPr>
          <a:lstStyle/>
          <a:p>
            <a:r>
              <a:rPr lang="en-US" sz="4000" b="1" dirty="0" smtClean="0">
                <a:solidFill>
                  <a:schemeClr val="tx2"/>
                </a:solidFill>
              </a:rPr>
              <a:t>Machine Learning </a:t>
            </a:r>
          </a:p>
          <a:p>
            <a:r>
              <a:rPr lang="en-US" sz="4000" b="1" dirty="0" err="1" smtClean="0">
                <a:solidFill>
                  <a:schemeClr val="tx2"/>
                </a:solidFill>
              </a:rPr>
              <a:t>Vs</a:t>
            </a:r>
            <a:endParaRPr lang="en-US" sz="4000" b="1" dirty="0" smtClean="0">
              <a:solidFill>
                <a:schemeClr val="tx2"/>
              </a:solidFill>
            </a:endParaRPr>
          </a:p>
          <a:p>
            <a:r>
              <a:rPr lang="en-US" sz="4000" b="1" dirty="0" smtClean="0">
                <a:solidFill>
                  <a:schemeClr val="tx2"/>
                </a:solidFill>
              </a:rPr>
              <a:t> Deep learning</a:t>
            </a:r>
            <a:endParaRPr lang="en-IN" sz="4000" b="1" dirty="0">
              <a:solidFill>
                <a:schemeClr val="tx2"/>
              </a:solidFill>
            </a:endParaRPr>
          </a:p>
        </p:txBody>
      </p:sp>
    </p:spTree>
    <p:extLst>
      <p:ext uri="{BB962C8B-B14F-4D97-AF65-F5344CB8AC3E}">
        <p14:creationId xmlns:p14="http://schemas.microsoft.com/office/powerpoint/2010/main" xmlns="" val="1700631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sz="2000" dirty="0"/>
              <a:t>Crowd-Sourced Emotional Multimodal Actors Dataset (CREMA-D</a:t>
            </a:r>
            <a:r>
              <a:rPr lang="en-US" sz="2000" dirty="0" smtClean="0"/>
              <a:t>)</a:t>
            </a:r>
          </a:p>
          <a:p>
            <a:pPr>
              <a:buFont typeface="Arial" pitchFamily="34" charset="0"/>
              <a:buChar char="•"/>
            </a:pPr>
            <a:r>
              <a:rPr lang="en-IN" sz="2000" dirty="0" smtClean="0"/>
              <a:t> </a:t>
            </a:r>
            <a:r>
              <a:rPr lang="en-IN" sz="2000" dirty="0"/>
              <a:t>Interactive Emotional Dyadic Motion Capture Database (IEMOCAP</a:t>
            </a:r>
            <a:r>
              <a:rPr lang="en-IN" sz="2000" dirty="0" smtClean="0"/>
              <a:t>)</a:t>
            </a:r>
          </a:p>
          <a:p>
            <a:pPr>
              <a:buFont typeface="Arial" pitchFamily="34" charset="0"/>
              <a:buChar char="•"/>
            </a:pPr>
            <a:r>
              <a:rPr lang="en-IN" sz="2000" dirty="0" smtClean="0"/>
              <a:t>Vera </a:t>
            </a:r>
            <a:r>
              <a:rPr lang="en-IN" sz="2000" dirty="0"/>
              <a:t>am </a:t>
            </a:r>
            <a:r>
              <a:rPr lang="en-IN" sz="2000" dirty="0" err="1"/>
              <a:t>Mittag</a:t>
            </a:r>
            <a:r>
              <a:rPr lang="en-IN" sz="2000" dirty="0"/>
              <a:t> Database (VAM</a:t>
            </a:r>
            <a:r>
              <a:rPr lang="en-IN" sz="2000" dirty="0" smtClean="0"/>
              <a:t>)</a:t>
            </a:r>
          </a:p>
          <a:p>
            <a:pPr>
              <a:buFont typeface="Arial" pitchFamily="34" charset="0"/>
              <a:buChar char="•"/>
            </a:pPr>
            <a:r>
              <a:rPr lang="en-US" sz="2000" dirty="0"/>
              <a:t>Toronto Emotional Speech Set (TESS</a:t>
            </a:r>
            <a:r>
              <a:rPr lang="en-US" sz="2000" dirty="0" smtClean="0"/>
              <a:t>)</a:t>
            </a:r>
          </a:p>
          <a:p>
            <a:pPr>
              <a:buFont typeface="Arial" pitchFamily="34" charset="0"/>
              <a:buChar char="•"/>
            </a:pPr>
            <a:r>
              <a:rPr lang="en-US" sz="2000" dirty="0" smtClean="0"/>
              <a:t>Ryerson Audio-Visual Database of Emotional Speech and Song (</a:t>
            </a:r>
            <a:r>
              <a:rPr lang="en-US" sz="2000" smtClean="0"/>
              <a:t>RAVDESS</a:t>
            </a:r>
            <a:r>
              <a:rPr lang="en-US" sz="2000" smtClean="0"/>
              <a:t>)</a:t>
            </a:r>
            <a:endParaRPr lang="en-US" sz="2000" dirty="0" smtClean="0"/>
          </a:p>
        </p:txBody>
      </p:sp>
      <p:sp>
        <p:nvSpPr>
          <p:cNvPr id="3" name="Title 2"/>
          <p:cNvSpPr>
            <a:spLocks noGrp="1"/>
          </p:cNvSpPr>
          <p:nvPr>
            <p:ph type="title"/>
          </p:nvPr>
        </p:nvSpPr>
        <p:spPr/>
        <p:txBody>
          <a:bodyPr/>
          <a:lstStyle/>
          <a:p>
            <a:r>
              <a:rPr lang="en-US" b="1" dirty="0" smtClean="0">
                <a:solidFill>
                  <a:schemeClr val="tx2"/>
                </a:solidFill>
              </a:rPr>
              <a:t>Datasets for SER</a:t>
            </a:r>
            <a:endParaRPr lang="en-IN" b="1" dirty="0">
              <a:solidFill>
                <a:schemeClr val="tx2"/>
              </a:solidFill>
            </a:endParaRPr>
          </a:p>
        </p:txBody>
      </p:sp>
    </p:spTree>
    <p:extLst>
      <p:ext uri="{BB962C8B-B14F-4D97-AF65-F5344CB8AC3E}">
        <p14:creationId xmlns:p14="http://schemas.microsoft.com/office/powerpoint/2010/main" xmlns="" val="3531144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250</TotalTime>
  <Words>267</Words>
  <Application>Microsoft Office PowerPoint</Application>
  <PresentationFormat>On-screen Show (4:3)</PresentationFormat>
  <Paragraphs>64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Waveform</vt:lpstr>
      <vt:lpstr>AI,ML | Emotion Detection through speech  (worklet ID VI208ITER) </vt:lpstr>
      <vt:lpstr>What is Emotion Recognition? </vt:lpstr>
      <vt:lpstr>Basic Emotions </vt:lpstr>
      <vt:lpstr>Features that help in emotion detection</vt:lpstr>
      <vt:lpstr>Applications of SER</vt:lpstr>
      <vt:lpstr>Slide 6</vt:lpstr>
      <vt:lpstr>Machine Learning Paradigms</vt:lpstr>
      <vt:lpstr>Feature extraction is a major component of the machine learning which means that the developer will have to give only relevant information to the algorithm so that it can determine the right solution and to improve the effectiveness of the algorithm.  In Deep Learning, raw data can be fed via neural networks and extract high-level features from the raw data.</vt:lpstr>
      <vt:lpstr>Datasets for SER</vt:lpstr>
      <vt:lpstr>Upcoming month’s update</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Asus</cp:lastModifiedBy>
  <cp:revision>23</cp:revision>
  <dcterms:created xsi:type="dcterms:W3CDTF">2021-08-03T12:46:15Z</dcterms:created>
  <dcterms:modified xsi:type="dcterms:W3CDTF">2021-08-05T03:52:29Z</dcterms:modified>
</cp:coreProperties>
</file>