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90" autoAdjust="0"/>
  </p:normalViewPr>
  <p:slideViewPr>
    <p:cSldViewPr snapToGrid="0">
      <p:cViewPr varScale="1">
        <p:scale>
          <a:sx n="78" d="100"/>
          <a:sy n="78" d="100"/>
        </p:scale>
        <p:origin x="170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481EE-3BCC-440E-8A7A-DC57B1849C81}"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DB57-4BC6-4073-96A7-C66475794050}" type="slidenum">
              <a:rPr lang="en-US" smtClean="0"/>
              <a:t>‹#›</a:t>
            </a:fld>
            <a:endParaRPr lang="en-US"/>
          </a:p>
        </p:txBody>
      </p:sp>
    </p:spTree>
    <p:extLst>
      <p:ext uri="{BB962C8B-B14F-4D97-AF65-F5344CB8AC3E}">
        <p14:creationId xmlns:p14="http://schemas.microsoft.com/office/powerpoint/2010/main" val="266907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31AC-BA92-B9A7-6327-448B5F135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F426CD-DDCF-C258-41AF-27398FF6B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DD074-D3EF-29FA-4F42-FEBEACA2A967}"/>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EAA4C639-7EAB-5E8B-2CF3-F6405CC8D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A1353-4293-A2F3-4CAD-BA9821CB5198}"/>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47872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D52F-AD4C-50AC-2D75-3C90EFD08E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E702B4-5136-97F2-3250-0838A2198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ACD1F-289F-6A91-201E-48EC3D6ECC13}"/>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68D2F300-68CB-2810-A071-EB41B6AC3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78508-EFDB-D096-A0CC-D52B47861DC8}"/>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62785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E9AE3-8B1E-56CD-D100-390D6B588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887844-139B-5728-AA92-3107E906D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26775-F2A4-8B47-1C70-1A749B0AF685}"/>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B8D53F5D-30BE-45C2-E24D-8760BA974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E12EE-6F8B-3542-1D0A-17FEA7C25159}"/>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178261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9255-1024-830A-C0E9-D0DC04BC5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0D59D-1218-1B79-DB7B-9AA3DC03A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F414F-4041-FC1D-A09D-2E27A8CFE8F1}"/>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BC2C641A-A7A3-84D3-8ED2-677D4674C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7F676-393E-B8E4-7300-7831C3C93E6F}"/>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51830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7A9D-3300-270E-9456-1E3782D14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D87C1B-23B8-6CD9-1513-1DEB0D6C7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5B15E2-AC84-FCEA-58CE-6E0C7F10E775}"/>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3C636F00-9840-4FA2-6F4C-69B8497B7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1FF2D-FA66-EFA1-8D5A-4A00434AF883}"/>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18118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0379-D59A-CBAB-898A-5AFF7B67CA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923C-FA60-E7E2-E7F1-9AA2E4442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F846E-C957-8955-3351-31F1150C24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30D1A-64DE-E923-A21E-BAC6368721FD}"/>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66D70EBB-E49E-B58C-163B-AACD5C30B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5A8E8-C9A1-CDFF-F6C1-31E376709883}"/>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20095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D3ED-80EF-B64D-832D-781539C27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CEC8C-8B36-8973-41A8-1201A5D39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02C0C-ADAB-6049-0242-9B9C50ABB1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27E61B-5235-81D2-4101-32769C18F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CBE24-0F96-3383-2452-A74E9D753F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744DA-5BB7-9DAD-DAB3-32B33D7133EC}"/>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8" name="Footer Placeholder 7">
            <a:extLst>
              <a:ext uri="{FF2B5EF4-FFF2-40B4-BE49-F238E27FC236}">
                <a16:creationId xmlns:a16="http://schemas.microsoft.com/office/drawing/2014/main" id="{F73043DC-FD34-0722-6BFD-3929C5FDA4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48241-0CD1-C909-EAFA-E13CDE49CB90}"/>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12703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EE34-40A0-1CAE-E4DD-9AB4DCAE9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D6036-4744-7BAE-A218-322FF3A7A658}"/>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4" name="Footer Placeholder 3">
            <a:extLst>
              <a:ext uri="{FF2B5EF4-FFF2-40B4-BE49-F238E27FC236}">
                <a16:creationId xmlns:a16="http://schemas.microsoft.com/office/drawing/2014/main" id="{A6CB4584-6FC8-6B59-BB58-C4AD77BBB1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7AE53-F831-9AE7-C8AC-62E8065A1135}"/>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150312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3D385-6F24-00CA-1CB0-1D3248509A0D}"/>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3" name="Footer Placeholder 2">
            <a:extLst>
              <a:ext uri="{FF2B5EF4-FFF2-40B4-BE49-F238E27FC236}">
                <a16:creationId xmlns:a16="http://schemas.microsoft.com/office/drawing/2014/main" id="{461A4D7B-42FB-B128-E736-0CD7A43CE5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5DDCEF-A787-E3AD-2DDC-7C2177CAFD87}"/>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573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EB65-EBB7-01C4-EBF3-46E00C67E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64518-F4DC-6B88-93D7-2EAE0F5DE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3B5E-C16E-AAF1-9887-4B59821CD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77BFF-7B41-1185-6EFE-4E9FFD73FDDB}"/>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0228BE7C-8C4E-3ACF-1545-16B2E02AAF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10DC3-D181-7881-574F-BD473877DF87}"/>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415202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367C-1E68-B58F-CF1A-84D711068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81C09D-0A05-B6E8-2C44-96B7E967B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47967-98FB-4C76-A503-C7290BE20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5DD24-483D-67BE-8CF4-1CFAB47C2967}"/>
              </a:ext>
            </a:extLst>
          </p:cNvPr>
          <p:cNvSpPr>
            <a:spLocks noGrp="1"/>
          </p:cNvSpPr>
          <p:nvPr>
            <p:ph type="dt" sz="half" idx="10"/>
          </p:nvPr>
        </p:nvSpPr>
        <p:spPr/>
        <p:txBody>
          <a:bodyPr/>
          <a:lstStyle/>
          <a:p>
            <a:fld id="{5B452E1B-70A7-401E-B121-B191DD5A2FBA}" type="datetimeFigureOut">
              <a:rPr lang="en-US" smtClean="0"/>
              <a:t>5/30/2024</a:t>
            </a:fld>
            <a:endParaRPr lang="en-US"/>
          </a:p>
        </p:txBody>
      </p:sp>
      <p:sp>
        <p:nvSpPr>
          <p:cNvPr id="6" name="Footer Placeholder 5">
            <a:extLst>
              <a:ext uri="{FF2B5EF4-FFF2-40B4-BE49-F238E27FC236}">
                <a16:creationId xmlns:a16="http://schemas.microsoft.com/office/drawing/2014/main" id="{F272037B-C508-81CB-E583-85BE6482F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DB988-3138-6806-DCAC-B85734CF1DC5}"/>
              </a:ext>
            </a:extLst>
          </p:cNvPr>
          <p:cNvSpPr>
            <a:spLocks noGrp="1"/>
          </p:cNvSpPr>
          <p:nvPr>
            <p:ph type="sldNum" sz="quarter" idx="12"/>
          </p:nvPr>
        </p:nvSpPr>
        <p:spPr/>
        <p:txBody>
          <a:bodyPr/>
          <a:lstStyle/>
          <a:p>
            <a:fld id="{0118786F-C232-4EA7-BBB1-1159D3FCD413}" type="slidenum">
              <a:rPr lang="en-US" smtClean="0"/>
              <a:t>‹#›</a:t>
            </a:fld>
            <a:endParaRPr lang="en-US"/>
          </a:p>
        </p:txBody>
      </p:sp>
    </p:spTree>
    <p:extLst>
      <p:ext uri="{BB962C8B-B14F-4D97-AF65-F5344CB8AC3E}">
        <p14:creationId xmlns:p14="http://schemas.microsoft.com/office/powerpoint/2010/main" val="309493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9E5FE-0D07-65EA-FF40-CD2EB959B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E5759A-68F7-165E-DF0E-7587B2569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5B35F-FC91-B3F0-1FDC-E79EADCBE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52E1B-70A7-401E-B121-B191DD5A2FBA}" type="datetimeFigureOut">
              <a:rPr lang="en-US" smtClean="0"/>
              <a:t>5/30/2024</a:t>
            </a:fld>
            <a:endParaRPr lang="en-US"/>
          </a:p>
        </p:txBody>
      </p:sp>
      <p:sp>
        <p:nvSpPr>
          <p:cNvPr id="5" name="Footer Placeholder 4">
            <a:extLst>
              <a:ext uri="{FF2B5EF4-FFF2-40B4-BE49-F238E27FC236}">
                <a16:creationId xmlns:a16="http://schemas.microsoft.com/office/drawing/2014/main" id="{712CD887-DC2C-6941-164F-2749F93F7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7D025F-7749-702F-19FE-13593B7DC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8786F-C232-4EA7-BBB1-1159D3FCD413}" type="slidenum">
              <a:rPr lang="en-US" smtClean="0"/>
              <a:t>‹#›</a:t>
            </a:fld>
            <a:endParaRPr lang="en-US"/>
          </a:p>
        </p:txBody>
      </p:sp>
    </p:spTree>
    <p:extLst>
      <p:ext uri="{BB962C8B-B14F-4D97-AF65-F5344CB8AC3E}">
        <p14:creationId xmlns:p14="http://schemas.microsoft.com/office/powerpoint/2010/main" val="978819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thworks.com/help/vision/ref/ocr.html" TargetMode="External"/><Relationship Id="rId2" Type="http://schemas.openxmlformats.org/officeDocument/2006/relationships/hyperlink" Target="https://www.mathworks.com/discovery/image-analysis.html"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45685"/>
            <a:ext cx="12277725" cy="6858000"/>
          </a:xfrm>
          <a:prstGeom prst="rect">
            <a:avLst/>
          </a:prstGeom>
          <a:solidFill>
            <a:schemeClr val="accent1">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1502568" y="2200787"/>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42863" y="169760"/>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034819" y="5796652"/>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a:latin typeface="Cascadia Code SemiBold" panose="020B0609020000020004" pitchFamily="49" charset="0"/>
                <a:cs typeface="Cascadia Code SemiBold" panose="020B0609020000020004" pitchFamily="49" charset="0"/>
              </a:rPr>
              <a:t>28.5.2024.</a:t>
            </a:r>
            <a:endParaRPr lang="en-US" sz="2000" dirty="0">
              <a:latin typeface="Cascadia Code SemiBold" panose="020B0609020000020004" pitchFamily="49" charset="0"/>
              <a:cs typeface="Cascadia Code SemiBold" panose="020B0609020000020004" pitchFamily="49" charset="0"/>
            </a:endParaRP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88907" y="6104429"/>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Oval 6">
            <a:extLst>
              <a:ext uri="{FF2B5EF4-FFF2-40B4-BE49-F238E27FC236}">
                <a16:creationId xmlns:a16="http://schemas.microsoft.com/office/drawing/2014/main" id="{FC1B226D-D2F7-954F-3FFA-F789AE68CA1F}"/>
              </a:ext>
            </a:extLst>
          </p:cNvPr>
          <p:cNvSpPr/>
          <p:nvPr/>
        </p:nvSpPr>
        <p:spPr>
          <a:xfrm>
            <a:off x="-12788812" y="163378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C6073D-D9B8-D542-25F6-CD13E68F365A}"/>
              </a:ext>
            </a:extLst>
          </p:cNvPr>
          <p:cNvSpPr txBox="1"/>
          <p:nvPr/>
        </p:nvSpPr>
        <p:spPr>
          <a:xfrm>
            <a:off x="-42863" y="-1462865"/>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9" name="TextBox 8">
            <a:extLst>
              <a:ext uri="{FF2B5EF4-FFF2-40B4-BE49-F238E27FC236}">
                <a16:creationId xmlns:a16="http://schemas.microsoft.com/office/drawing/2014/main" id="{12CE4A34-F1E0-9541-96A7-B4EDC0E65C3D}"/>
              </a:ext>
            </a:extLst>
          </p:cNvPr>
          <p:cNvSpPr txBox="1"/>
          <p:nvPr/>
        </p:nvSpPr>
        <p:spPr>
          <a:xfrm>
            <a:off x="13671637" y="1742269"/>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Tree>
    <p:extLst>
      <p:ext uri="{BB962C8B-B14F-4D97-AF65-F5344CB8AC3E}">
        <p14:creationId xmlns:p14="http://schemas.microsoft.com/office/powerpoint/2010/main" val="36527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9722"/>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3" name="TextBox 2">
            <a:extLst>
              <a:ext uri="{FF2B5EF4-FFF2-40B4-BE49-F238E27FC236}">
                <a16:creationId xmlns:a16="http://schemas.microsoft.com/office/drawing/2014/main" id="{F97C0537-1F91-1190-14D8-DF83CFE4053B}"/>
              </a:ext>
            </a:extLst>
          </p:cNvPr>
          <p:cNvSpPr txBox="1"/>
          <p:nvPr/>
        </p:nvSpPr>
        <p:spPr>
          <a:xfrm>
            <a:off x="12506178" y="-2179834"/>
            <a:ext cx="11594461" cy="8956298"/>
          </a:xfrm>
          <a:prstGeom prst="rect">
            <a:avLst/>
          </a:prstGeom>
          <a:noFill/>
        </p:spPr>
        <p:txBody>
          <a:bodyPr wrap="square" rtlCol="0">
            <a:spAutoFit/>
          </a:bodyPr>
          <a:lstStyle/>
          <a:p>
            <a:r>
              <a:rPr lang="en-US" sz="9600" dirty="0" err="1">
                <a:latin typeface="Bahnschrift SemiBold" panose="020B0502040204020203" pitchFamily="34" charset="0"/>
              </a:rPr>
              <a:t>Kod</a:t>
            </a:r>
            <a:r>
              <a:rPr lang="en-US" sz="9600" dirty="0">
                <a:latin typeface="Bahnschrift SemiBold" panose="020B0502040204020203" pitchFamily="34" charset="0"/>
              </a:rPr>
              <a:t> </a:t>
            </a:r>
            <a:r>
              <a:rPr lang="en-US" sz="9600" dirty="0" err="1">
                <a:latin typeface="Bahnschrift SemiBold" panose="020B0502040204020203" pitchFamily="34" charset="0"/>
              </a:rPr>
              <a:t>Sobelovog</a:t>
            </a:r>
            <a:r>
              <a:rPr lang="en-US" sz="9600" dirty="0">
                <a:latin typeface="Bahnschrift SemiBold" panose="020B0502040204020203" pitchFamily="34" charset="0"/>
              </a:rPr>
              <a:t> </a:t>
            </a:r>
            <a:r>
              <a:rPr lang="en-US" sz="9600" dirty="0" err="1">
                <a:latin typeface="Bahnschrift SemiBold" panose="020B0502040204020203" pitchFamily="34" charset="0"/>
              </a:rPr>
              <a:t>filtera</a:t>
            </a:r>
            <a:r>
              <a:rPr lang="en-US" sz="9600" dirty="0">
                <a:latin typeface="Bahnschrift SemiBold" panose="020B0502040204020203" pitchFamily="34" charset="0"/>
              </a:rPr>
              <a:t> </a:t>
            </a:r>
            <a:r>
              <a:rPr lang="en-US" sz="9600" dirty="0" err="1">
                <a:latin typeface="Bahnschrift SemiBold" panose="020B0502040204020203" pitchFamily="34" charset="0"/>
              </a:rPr>
              <a:t>primenjuje</a:t>
            </a:r>
            <a:r>
              <a:rPr lang="en-US" sz="9600" dirty="0">
                <a:latin typeface="Bahnschrift SemiBold" panose="020B0502040204020203" pitchFamily="34" charset="0"/>
              </a:rPr>
              <a:t> se </a:t>
            </a:r>
            <a:r>
              <a:rPr lang="en-US" sz="9600" dirty="0" err="1">
                <a:latin typeface="Bahnschrift SemiBold" panose="020B0502040204020203" pitchFamily="34" charset="0"/>
              </a:rPr>
              <a:t>gradijentna</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a:t>
            </a:r>
            <a:r>
              <a:rPr lang="en-US" sz="9600" dirty="0" err="1">
                <a:latin typeface="Bahnschrift SemiBold" panose="020B0502040204020203" pitchFamily="34" charset="0"/>
              </a:rPr>
              <a:t>Faktor</a:t>
            </a:r>
            <a:r>
              <a:rPr lang="en-US" sz="9600" dirty="0">
                <a:latin typeface="Bahnschrift SemiBold" panose="020B0502040204020203" pitchFamily="34" charset="0"/>
              </a:rPr>
              <a:t> 2 </a:t>
            </a:r>
            <a:r>
              <a:rPr lang="en-US" sz="9600" dirty="0" err="1">
                <a:latin typeface="Bahnschrift SemiBold" panose="020B0502040204020203" pitchFamily="34" charset="0"/>
              </a:rPr>
              <a:t>daje</a:t>
            </a:r>
            <a:r>
              <a:rPr lang="en-US" sz="9600" dirty="0">
                <a:latin typeface="Bahnschrift SemiBold" panose="020B0502040204020203" pitchFamily="34" charset="0"/>
              </a:rPr>
              <a:t> </a:t>
            </a:r>
            <a:r>
              <a:rPr lang="en-US" sz="9600" dirty="0" err="1">
                <a:latin typeface="Bahnschrift SemiBold" panose="020B0502040204020203" pitchFamily="34" charset="0"/>
              </a:rPr>
              <a:t>veću</a:t>
            </a:r>
            <a:r>
              <a:rPr lang="en-US" sz="9600" dirty="0">
                <a:latin typeface="Bahnschrift SemiBold" panose="020B0502040204020203" pitchFamily="34" charset="0"/>
              </a:rPr>
              <a:t> </a:t>
            </a:r>
            <a:r>
              <a:rPr lang="en-US" sz="9600" dirty="0" err="1">
                <a:latin typeface="Bahnschrift SemiBold" panose="020B0502040204020203" pitchFamily="34" charset="0"/>
              </a:rPr>
              <a:t>važnost</a:t>
            </a:r>
            <a:r>
              <a:rPr lang="en-US" sz="9600" dirty="0">
                <a:latin typeface="Bahnschrift SemiBold" panose="020B0502040204020203" pitchFamily="34" charset="0"/>
              </a:rPr>
              <a:t> </a:t>
            </a:r>
            <a:r>
              <a:rPr lang="en-US" sz="9600" dirty="0" err="1">
                <a:latin typeface="Bahnschrift SemiBold" panose="020B0502040204020203" pitchFamily="34" charset="0"/>
              </a:rPr>
              <a:t>centralnom</a:t>
            </a:r>
            <a:r>
              <a:rPr lang="en-US" sz="9600" dirty="0">
                <a:latin typeface="Bahnschrift SemiBold" panose="020B0502040204020203" pitchFamily="34" charset="0"/>
              </a:rPr>
              <a:t> </a:t>
            </a:r>
            <a:r>
              <a:rPr lang="en-US" sz="9600" dirty="0" err="1">
                <a:latin typeface="Bahnschrift SemiBold" panose="020B0502040204020203" pitchFamily="34" charset="0"/>
              </a:rPr>
              <a:t>pikselu</a:t>
            </a:r>
            <a:r>
              <a:rPr lang="en-US" sz="9600" dirty="0">
                <a:latin typeface="Bahnschrift SemiBold" panose="020B0502040204020203" pitchFamily="34" charset="0"/>
              </a:rPr>
              <a:t>. </a:t>
            </a:r>
          </a:p>
        </p:txBody>
      </p:sp>
      <p:pic>
        <p:nvPicPr>
          <p:cNvPr id="13" name="Picture 12">
            <a:extLst>
              <a:ext uri="{FF2B5EF4-FFF2-40B4-BE49-F238E27FC236}">
                <a16:creationId xmlns:a16="http://schemas.microsoft.com/office/drawing/2014/main" id="{D847AD3B-575A-2680-85F5-917555668AEC}"/>
              </a:ext>
            </a:extLst>
          </p:cNvPr>
          <p:cNvPicPr>
            <a:picLocks noChangeAspect="1"/>
          </p:cNvPicPr>
          <p:nvPr/>
        </p:nvPicPr>
        <p:blipFill>
          <a:blip r:embed="rId2"/>
          <a:stretch>
            <a:fillRect/>
          </a:stretch>
        </p:blipFill>
        <p:spPr>
          <a:xfrm>
            <a:off x="4615805" y="-1209625"/>
            <a:ext cx="2905125" cy="1104900"/>
          </a:xfrm>
          <a:prstGeom prst="rect">
            <a:avLst/>
          </a:prstGeom>
        </p:spPr>
      </p:pic>
      <p:sp>
        <p:nvSpPr>
          <p:cNvPr id="15" name="TextBox 14">
            <a:extLst>
              <a:ext uri="{FF2B5EF4-FFF2-40B4-BE49-F238E27FC236}">
                <a16:creationId xmlns:a16="http://schemas.microsoft.com/office/drawing/2014/main" id="{E68EFADD-29BD-5419-A887-2AA87032CCCF}"/>
              </a:ext>
            </a:extLst>
          </p:cNvPr>
          <p:cNvSpPr txBox="1"/>
          <p:nvPr/>
        </p:nvSpPr>
        <p:spPr>
          <a:xfrm>
            <a:off x="-12485773" y="0"/>
            <a:ext cx="11594461" cy="16342935"/>
          </a:xfrm>
          <a:prstGeom prst="rect">
            <a:avLst/>
          </a:prstGeom>
          <a:noFill/>
        </p:spPr>
        <p:txBody>
          <a:bodyPr wrap="square" rtlCol="0">
            <a:spAutoFit/>
          </a:bodyPr>
          <a:lstStyle/>
          <a:p>
            <a:r>
              <a:rPr lang="en-US" sz="9600" dirty="0" err="1">
                <a:latin typeface="Bahnschrift SemiBold" panose="020B0502040204020203" pitchFamily="34" charset="0"/>
              </a:rPr>
              <a:t>Laplasijan</a:t>
            </a:r>
            <a:r>
              <a:rPr lang="en-US" sz="9600" dirty="0">
                <a:latin typeface="Bahnschrift SemiBold" panose="020B0502040204020203" pitchFamily="34" charset="0"/>
              </a:rPr>
              <a:t> je </a:t>
            </a:r>
            <a:r>
              <a:rPr lang="en-US" sz="9600" dirty="0" err="1">
                <a:latin typeface="Bahnschrift SemiBold" panose="020B0502040204020203" pitchFamily="34" charset="0"/>
              </a:rPr>
              <a:t>najprostiji</a:t>
            </a:r>
            <a:r>
              <a:rPr lang="en-US" sz="9600" dirty="0">
                <a:latin typeface="Bahnschrift SemiBold" panose="020B0502040204020203" pitchFamily="34" charset="0"/>
              </a:rPr>
              <a:t>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diferencijalni</a:t>
            </a:r>
            <a:r>
              <a:rPr lang="en-US" sz="9600" dirty="0">
                <a:latin typeface="Bahnschrift SemiBold" panose="020B0502040204020203" pitchFamily="34" charset="0"/>
              </a:rPr>
              <a:t> operator.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znači</a:t>
            </a:r>
            <a:r>
              <a:rPr lang="en-US" sz="9600" dirty="0">
                <a:latin typeface="Bahnschrift SemiBold" panose="020B0502040204020203" pitchFamily="34" charset="0"/>
              </a:rPr>
              <a:t> da je </a:t>
            </a:r>
            <a:r>
              <a:rPr lang="en-US" sz="9600" dirty="0" err="1">
                <a:latin typeface="Bahnschrift SemiBold" panose="020B0502040204020203" pitchFamily="34" charset="0"/>
              </a:rPr>
              <a:t>nezavisan</a:t>
            </a:r>
            <a:r>
              <a:rPr lang="en-US" sz="9600" dirty="0">
                <a:latin typeface="Bahnschrift SemiBold" panose="020B0502040204020203" pitchFamily="34" charset="0"/>
              </a:rPr>
              <a:t> od </a:t>
            </a:r>
            <a:r>
              <a:rPr lang="en-US" sz="9600" dirty="0" err="1">
                <a:latin typeface="Bahnschrift SemiBold" panose="020B0502040204020203" pitchFamily="34" charset="0"/>
              </a:rPr>
              <a:t>pravca</a:t>
            </a:r>
            <a:r>
              <a:rPr lang="en-US" sz="9600" dirty="0">
                <a:latin typeface="Bahnschrift SemiBold" panose="020B0502040204020203" pitchFamily="34" charset="0"/>
              </a:rPr>
              <a:t> </a:t>
            </a:r>
            <a:r>
              <a:rPr lang="en-US" sz="9600" dirty="0" err="1">
                <a:latin typeface="Bahnschrift SemiBold" panose="020B0502040204020203" pitchFamily="34" charset="0"/>
              </a:rPr>
              <a:t>prostiranja</a:t>
            </a:r>
            <a:r>
              <a:rPr lang="en-US" sz="9600" dirty="0">
                <a:latin typeface="Bahnschrift SemiBold" panose="020B0502040204020203" pitchFamily="34" charset="0"/>
              </a:rPr>
              <a:t> </a:t>
            </a:r>
            <a:r>
              <a:rPr lang="en-US" sz="9600" dirty="0" err="1">
                <a:latin typeface="Bahnschrift SemiBold" panose="020B0502040204020203" pitchFamily="34" charset="0"/>
              </a:rPr>
              <a:t>diskontinuiteta</a:t>
            </a:r>
            <a:r>
              <a:rPr lang="en-US" sz="9600" dirty="0">
                <a:latin typeface="Bahnschrift SemiBold" panose="020B0502040204020203" pitchFamily="34" charset="0"/>
              </a:rPr>
              <a:t> u </a:t>
            </a:r>
            <a:r>
              <a:rPr lang="en-US" sz="9600" dirty="0" err="1">
                <a:latin typeface="Bahnschrift SemiBold" panose="020B0502040204020203" pitchFamily="34" charset="0"/>
              </a:rPr>
              <a:t>slici</a:t>
            </a:r>
            <a:r>
              <a:rPr lang="en-US" sz="9600" dirty="0">
                <a:latin typeface="Bahnschrift SemiBold" panose="020B0502040204020203" pitchFamily="34" charset="0"/>
              </a:rPr>
              <a:t>, </a:t>
            </a:r>
            <a:r>
              <a:rPr lang="en-US" sz="9600" dirty="0" err="1">
                <a:latin typeface="Bahnschrift SemiBold" panose="020B0502040204020203" pitchFamily="34" charset="0"/>
              </a:rPr>
              <a:t>odnosno</a:t>
            </a:r>
            <a:r>
              <a:rPr lang="en-US" sz="9600" dirty="0">
                <a:latin typeface="Bahnschrift SemiBold" panose="020B0502040204020203" pitchFamily="34" charset="0"/>
              </a:rPr>
              <a:t>, </a:t>
            </a:r>
            <a:r>
              <a:rPr lang="en-US" sz="9600" dirty="0" err="1">
                <a:latin typeface="Bahnschrift SemiBold" panose="020B0502040204020203" pitchFamily="34" charset="0"/>
              </a:rPr>
              <a:t>invarinantan</a:t>
            </a:r>
            <a:r>
              <a:rPr lang="en-US" sz="9600" dirty="0">
                <a:latin typeface="Bahnschrift SemiBold" panose="020B0502040204020203" pitchFamily="34" charset="0"/>
              </a:rPr>
              <a:t> je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rotaciju</a:t>
            </a:r>
            <a:r>
              <a:rPr lang="en-US" sz="9600" dirty="0">
                <a:latin typeface="Bahnschrift SemiBold" panose="020B0502040204020203" pitchFamily="34" charset="0"/>
              </a:rPr>
              <a:t> </a:t>
            </a:r>
            <a:r>
              <a:rPr lang="en-US" sz="9600" dirty="0" err="1">
                <a:latin typeface="Bahnschrift SemiBold" panose="020B0502040204020203" pitchFamily="34" charset="0"/>
              </a:rPr>
              <a:t>slike</a:t>
            </a:r>
            <a:endParaRPr lang="en-US" sz="9600" dirty="0">
              <a:latin typeface="Bahnschrift SemiBold" panose="020B0502040204020203" pitchFamily="34" charset="0"/>
            </a:endParaRPr>
          </a:p>
        </p:txBody>
      </p:sp>
      <p:pic>
        <p:nvPicPr>
          <p:cNvPr id="26" name="Picture 25">
            <a:extLst>
              <a:ext uri="{FF2B5EF4-FFF2-40B4-BE49-F238E27FC236}">
                <a16:creationId xmlns:a16="http://schemas.microsoft.com/office/drawing/2014/main" id="{BE19CACE-5A7A-B2BD-9E2B-4D3D12978E38}"/>
              </a:ext>
            </a:extLst>
          </p:cNvPr>
          <p:cNvPicPr>
            <a:picLocks noChangeAspect="1"/>
          </p:cNvPicPr>
          <p:nvPr/>
        </p:nvPicPr>
        <p:blipFill>
          <a:blip r:embed="rId3"/>
          <a:stretch>
            <a:fillRect/>
          </a:stretch>
        </p:blipFill>
        <p:spPr>
          <a:xfrm>
            <a:off x="4834570" y="6982169"/>
            <a:ext cx="2563835" cy="1059544"/>
          </a:xfrm>
          <a:prstGeom prst="rect">
            <a:avLst/>
          </a:prstGeom>
        </p:spPr>
      </p:pic>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4"/>
          <a:stretch>
            <a:fillRect/>
          </a:stretch>
        </p:blipFill>
        <p:spPr>
          <a:xfrm>
            <a:off x="6614230" y="1006374"/>
            <a:ext cx="5114925" cy="2838450"/>
          </a:xfrm>
          <a:prstGeom prst="rect">
            <a:avLst/>
          </a:prstGeom>
        </p:spPr>
      </p:pic>
      <p:sp>
        <p:nvSpPr>
          <p:cNvPr id="25" name="TextBox 24">
            <a:extLst>
              <a:ext uri="{FF2B5EF4-FFF2-40B4-BE49-F238E27FC236}">
                <a16:creationId xmlns:a16="http://schemas.microsoft.com/office/drawing/2014/main" id="{6CDA7AE9-EC95-1DAF-7DFA-6AE1EA0E65E8}"/>
              </a:ext>
            </a:extLst>
          </p:cNvPr>
          <p:cNvSpPr txBox="1"/>
          <p:nvPr/>
        </p:nvSpPr>
        <p:spPr>
          <a:xfrm>
            <a:off x="386166" y="1006373"/>
            <a:ext cx="5956747" cy="1938992"/>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a:solidFill>
                  <a:srgbClr val="FF0000"/>
                </a:solidFill>
                <a:latin typeface="Bahnschrift SemiBold" panose="020B0502040204020203" pitchFamily="34" charset="0"/>
              </a:rPr>
              <a:t>edge</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r>
              <a:rPr lang="en-US" sz="2400" dirty="0">
                <a:latin typeface="Bahnschrift SemiBold" panose="020B0502040204020203" pitchFamily="34" charset="0"/>
              </a:rPr>
              <a:t>■ Za</a:t>
            </a:r>
            <a:r>
              <a:rPr lang="sr-Latn-ME" sz="2400" dirty="0">
                <a:latin typeface="Bahnschrift SemiBold" panose="020B0502040204020203" pitchFamily="34" charset="0"/>
              </a:rPr>
              <a:t>što se koristi parametar </a:t>
            </a:r>
            <a:r>
              <a:rPr lang="en-US" sz="2400" dirty="0">
                <a:latin typeface="Bahnschrift SemiBold" panose="020B0502040204020203" pitchFamily="34" charset="0"/>
              </a:rPr>
              <a:t>‘Canny’?</a:t>
            </a:r>
          </a:p>
        </p:txBody>
      </p:sp>
      <p:sp>
        <p:nvSpPr>
          <p:cNvPr id="27" name="TextBox 26">
            <a:extLst>
              <a:ext uri="{FF2B5EF4-FFF2-40B4-BE49-F238E27FC236}">
                <a16:creationId xmlns:a16="http://schemas.microsoft.com/office/drawing/2014/main" id="{B405AF43-8DDD-B82C-573C-5D220A137C80}"/>
              </a:ext>
            </a:extLst>
          </p:cNvPr>
          <p:cNvSpPr txBox="1"/>
          <p:nvPr/>
        </p:nvSpPr>
        <p:spPr>
          <a:xfrm>
            <a:off x="358569" y="5073230"/>
            <a:ext cx="11370586" cy="523220"/>
          </a:xfrm>
          <a:prstGeom prst="rect">
            <a:avLst/>
          </a:prstGeom>
          <a:noFill/>
        </p:spPr>
        <p:txBody>
          <a:bodyPr wrap="square" rtlCol="0">
            <a:spAutoFit/>
          </a:bodyPr>
          <a:lstStyle/>
          <a:p>
            <a:r>
              <a:rPr lang="en-US" sz="2800" dirty="0">
                <a:latin typeface="Bahnschrift SemiBold" panose="020B0502040204020203" pitchFamily="34" charset="0"/>
              </a:rPr>
              <a:t>■ </a:t>
            </a:r>
            <a:r>
              <a:rPr lang="sr-Latn-ME" sz="2800" dirty="0">
                <a:latin typeface="Bahnschrift SemiBold" panose="020B0502040204020203" pitchFamily="34" charset="0"/>
              </a:rPr>
              <a:t>Šta vraća ova funkcija</a:t>
            </a:r>
            <a:r>
              <a:rPr lang="en-US" sz="2800" dirty="0">
                <a:latin typeface="Bahnschrift SemiBold" panose="020B0502040204020203" pitchFamily="34" charset="0"/>
              </a:rPr>
              <a:t>?</a:t>
            </a:r>
          </a:p>
        </p:txBody>
      </p:sp>
    </p:spTree>
    <p:extLst>
      <p:ext uri="{BB962C8B-B14F-4D97-AF65-F5344CB8AC3E}">
        <p14:creationId xmlns:p14="http://schemas.microsoft.com/office/powerpoint/2010/main" val="1729604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9722"/>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6614230" y="1006374"/>
            <a:ext cx="5114925" cy="2838450"/>
          </a:xfrm>
          <a:prstGeom prst="rect">
            <a:avLst/>
          </a:prstGeom>
        </p:spPr>
      </p:pic>
      <p:sp>
        <p:nvSpPr>
          <p:cNvPr id="25" name="TextBox 24">
            <a:extLst>
              <a:ext uri="{FF2B5EF4-FFF2-40B4-BE49-F238E27FC236}">
                <a16:creationId xmlns:a16="http://schemas.microsoft.com/office/drawing/2014/main" id="{6CDA7AE9-EC95-1DAF-7DFA-6AE1EA0E65E8}"/>
              </a:ext>
            </a:extLst>
          </p:cNvPr>
          <p:cNvSpPr txBox="1"/>
          <p:nvPr/>
        </p:nvSpPr>
        <p:spPr>
          <a:xfrm>
            <a:off x="-19938452" y="-3197316"/>
            <a:ext cx="18774670" cy="17820263"/>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a:solidFill>
                  <a:srgbClr val="FF0000"/>
                </a:solidFill>
                <a:latin typeface="Bahnschrift SemiBold" panose="020B0502040204020203" pitchFamily="34" charset="0"/>
              </a:rPr>
              <a:t>edge</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za </a:t>
            </a:r>
            <a:r>
              <a:rPr lang="en-US" sz="9600" dirty="0" err="1">
                <a:latin typeface="Bahnschrift SemiBold" panose="020B0502040204020203" pitchFamily="34" charset="0"/>
              </a:rPr>
              <a:t>otkrivanje</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 U </a:t>
            </a:r>
            <a:r>
              <a:rPr lang="en-US" sz="9600" dirty="0" err="1">
                <a:latin typeface="Bahnschrift SemiBold" panose="020B0502040204020203" pitchFamily="34" charset="0"/>
              </a:rPr>
              <a:t>ovom</a:t>
            </a:r>
            <a:r>
              <a:rPr lang="en-US" sz="9600" dirty="0">
                <a:latin typeface="Bahnschrift SemiBold" panose="020B0502040204020203" pitchFamily="34" charset="0"/>
              </a:rPr>
              <a:t> </a:t>
            </a:r>
            <a:r>
              <a:rPr lang="en-US" sz="9600" dirty="0" err="1">
                <a:latin typeface="Bahnschrift SemiBold" panose="020B0502040204020203" pitchFamily="34" charset="0"/>
              </a:rPr>
              <a:t>slučaju</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a:t>
            </a:r>
            <a:r>
              <a:rPr lang="en-US" sz="9600" dirty="0">
                <a:solidFill>
                  <a:srgbClr val="FF0000"/>
                </a:solidFill>
                <a:latin typeface="Bahnschrift SemiBold" panose="020B0502040204020203" pitchFamily="34" charset="0"/>
              </a:rPr>
              <a:t>Canny</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za </a:t>
            </a:r>
            <a:r>
              <a:rPr lang="en-US" sz="9600" dirty="0" err="1">
                <a:latin typeface="Bahnschrift SemiBold" panose="020B0502040204020203" pitchFamily="34" charset="0"/>
              </a:rPr>
              <a:t>otkrivanje</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pl-PL" sz="9600" dirty="0">
                <a:latin typeface="Bahnschrift SemiBold" panose="020B0502040204020203" pitchFamily="34" charset="0"/>
              </a:rPr>
              <a:t>je poznata po svojoj sposobnosti da otkrije ivice i potiskuje šum.</a:t>
            </a:r>
            <a:br>
              <a:rPr lang="en-US" sz="9600" dirty="0">
                <a:latin typeface="Bahnschrift SemiBold" panose="020B0502040204020203" pitchFamily="34" charset="0"/>
              </a:rPr>
            </a:br>
            <a:r>
              <a:rPr lang="en-US" sz="9600" dirty="0" err="1">
                <a:latin typeface="Bahnschrift SemiBold" panose="020B0502040204020203" pitchFamily="34" charset="0"/>
              </a:rPr>
              <a:t>Osim</a:t>
            </a:r>
            <a:r>
              <a:rPr lang="en-US" sz="9600" dirty="0">
                <a:latin typeface="Bahnschrift SemiBold" panose="020B0502040204020203" pitchFamily="34" charset="0"/>
              </a:rPr>
              <a:t> ‘Canny’, </a:t>
            </a:r>
            <a:r>
              <a:rPr lang="en-US" sz="9600" dirty="0" err="1">
                <a:latin typeface="Bahnschrift SemiBold" panose="020B0502040204020203" pitchFamily="34" charset="0"/>
              </a:rPr>
              <a:t>postoje</a:t>
            </a:r>
            <a:r>
              <a:rPr lang="en-US" sz="9600" dirty="0">
                <a:latin typeface="Bahnschrift SemiBold" panose="020B0502040204020203" pitchFamily="34" charset="0"/>
              </a:rPr>
              <a:t> </a:t>
            </a:r>
            <a:r>
              <a:rPr lang="en-US" sz="9600" dirty="0" err="1">
                <a:latin typeface="Bahnschrift SemiBold" panose="020B0502040204020203" pitchFamily="34" charset="0"/>
              </a:rPr>
              <a:t>i</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Sobel</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Prewitt</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Roberts</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log</a:t>
            </a:r>
            <a:r>
              <a:rPr lang="en-US" sz="9600" dirty="0">
                <a:latin typeface="Bahnschrift SemiBold" panose="020B0502040204020203" pitchFamily="34" charset="0"/>
              </a:rPr>
              <a:t>’, ‘</a:t>
            </a:r>
            <a:r>
              <a:rPr lang="en-US" sz="9600" dirty="0" err="1">
                <a:solidFill>
                  <a:srgbClr val="0070C0"/>
                </a:solidFill>
                <a:latin typeface="Bahnschrift SemiBold" panose="020B0502040204020203" pitchFamily="34" charset="0"/>
              </a:rPr>
              <a:t>zerocross</a:t>
            </a:r>
            <a:r>
              <a:rPr lang="en-US" sz="9600" dirty="0">
                <a:latin typeface="Bahnschrift SemiBold" panose="020B0502040204020203" pitchFamily="34" charset="0"/>
              </a:rPr>
              <a:t>’, </a:t>
            </a:r>
            <a:r>
              <a:rPr lang="en-US" sz="9600" dirty="0" err="1">
                <a:latin typeface="Bahnschrift SemiBold" panose="020B0502040204020203" pitchFamily="34" charset="0"/>
              </a:rPr>
              <a:t>itd</a:t>
            </a:r>
            <a:r>
              <a:rPr lang="en-US" sz="9600" dirty="0">
                <a:latin typeface="Bahnschrift SemiBold" panose="020B0502040204020203" pitchFamily="34" charset="0"/>
              </a:rPr>
              <a:t>. me</a:t>
            </a:r>
            <a:r>
              <a:rPr lang="sr-Latn-ME" sz="9600" dirty="0">
                <a:latin typeface="Bahnschrift SemiBold" panose="020B0502040204020203" pitchFamily="34" charset="0"/>
              </a:rPr>
              <a:t>đutim Canny</a:t>
            </a:r>
            <a:r>
              <a:rPr lang="en-US" sz="9600" dirty="0">
                <a:latin typeface="Bahnschrift SemiBold" panose="020B0502040204020203" pitchFamily="34" charset="0"/>
              </a:rPr>
              <a:t> se u </a:t>
            </a:r>
            <a:r>
              <a:rPr lang="sr-Latn-ME" sz="9600" dirty="0">
                <a:latin typeface="Bahnschrift SemiBold" panose="020B0502040204020203" pitchFamily="34" charset="0"/>
              </a:rPr>
              <a:t>našem slučaju ispostavio najefikasnije</a:t>
            </a:r>
            <a:r>
              <a:rPr lang="en-US" sz="9600" dirty="0">
                <a:latin typeface="Bahnschrift SemiBold" panose="020B0502040204020203" pitchFamily="34" charset="0"/>
              </a:rPr>
              <a:t>, </a:t>
            </a:r>
            <a:r>
              <a:rPr lang="en-US" sz="9600" dirty="0" err="1">
                <a:latin typeface="Bahnschrift SemiBold" panose="020B0502040204020203" pitchFamily="34" charset="0"/>
              </a:rPr>
              <a:t>iako</a:t>
            </a:r>
            <a:r>
              <a:rPr lang="en-US" sz="9600" dirty="0">
                <a:latin typeface="Bahnschrift SemiBold" panose="020B0502040204020203" pitchFamily="34" charset="0"/>
              </a:rPr>
              <a:t> je </a:t>
            </a:r>
            <a:r>
              <a:rPr lang="en-US" sz="9600" dirty="0" err="1">
                <a:latin typeface="Bahnschrift SemiBold" panose="020B0502040204020203" pitchFamily="34" charset="0"/>
              </a:rPr>
              <a:t>sporija</a:t>
            </a:r>
            <a:r>
              <a:rPr lang="en-US" sz="9600" dirty="0">
                <a:latin typeface="Bahnschrift SemiBold" panose="020B0502040204020203" pitchFamily="34" charset="0"/>
              </a:rPr>
              <a:t> od </a:t>
            </a:r>
            <a:r>
              <a:rPr lang="en-US" sz="9600" dirty="0" err="1">
                <a:latin typeface="Bahnschrift SemiBold" panose="020B0502040204020203" pitchFamily="34" charset="0"/>
              </a:rPr>
              <a:t>navedenih</a:t>
            </a:r>
            <a:r>
              <a:rPr lang="en-US" sz="9600" dirty="0">
                <a:latin typeface="Bahnschrift SemiBold" panose="020B0502040204020203" pitchFamily="34" charset="0"/>
              </a:rPr>
              <a:t> I </a:t>
            </a:r>
            <a:r>
              <a:rPr lang="en-US" sz="9600" dirty="0" err="1">
                <a:latin typeface="Bahnschrift SemiBold" panose="020B0502040204020203" pitchFamily="34" charset="0"/>
              </a:rPr>
              <a:t>kompleksnija</a:t>
            </a:r>
            <a:r>
              <a:rPr lang="en-US" sz="9600" dirty="0">
                <a:latin typeface="Bahnschrift SemiBold" panose="020B0502040204020203" pitchFamily="34" charset="0"/>
              </a:rPr>
              <a:t>.</a:t>
            </a:r>
          </a:p>
        </p:txBody>
      </p:sp>
      <p:sp>
        <p:nvSpPr>
          <p:cNvPr id="27" name="TextBox 26">
            <a:extLst>
              <a:ext uri="{FF2B5EF4-FFF2-40B4-BE49-F238E27FC236}">
                <a16:creationId xmlns:a16="http://schemas.microsoft.com/office/drawing/2014/main" id="{B405AF43-8DDD-B82C-573C-5D220A137C80}"/>
              </a:ext>
            </a:extLst>
          </p:cNvPr>
          <p:cNvSpPr txBox="1"/>
          <p:nvPr/>
        </p:nvSpPr>
        <p:spPr>
          <a:xfrm>
            <a:off x="13355779" y="-323861"/>
            <a:ext cx="11370586" cy="13388280"/>
          </a:xfrm>
          <a:prstGeom prst="rect">
            <a:avLst/>
          </a:prstGeom>
          <a:noFill/>
        </p:spPr>
        <p:txBody>
          <a:bodyPr wrap="square" rtlCol="0">
            <a:spAutoFit/>
          </a:bodyPr>
          <a:lstStyle/>
          <a:p>
            <a:r>
              <a:rPr lang="en-US" sz="9600" dirty="0">
                <a:latin typeface="Bahnschrift SemiBold" panose="020B0502040204020203" pitchFamily="34" charset="0"/>
              </a:rPr>
              <a:t>■ Na </a:t>
            </a:r>
            <a:r>
              <a:rPr lang="en-US" sz="9600" dirty="0" err="1">
                <a:latin typeface="Bahnschrift SemiBold" panose="020B0502040204020203" pitchFamily="34" charset="0"/>
              </a:rPr>
              <a:t>kraju</a:t>
            </a:r>
            <a:r>
              <a:rPr lang="en-US" sz="9600" dirty="0">
                <a:latin typeface="Bahnschrift SemiBold" panose="020B0502040204020203" pitchFamily="34" charset="0"/>
              </a:rPr>
              <a:t>, ova </a:t>
            </a:r>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latin typeface="Bahnschrift SemiBold" panose="020B0502040204020203" pitchFamily="34" charset="0"/>
              </a:rPr>
              <a:t>vraća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binarnu</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sliku</a:t>
            </a:r>
            <a:r>
              <a:rPr lang="en-US" sz="9600" dirty="0">
                <a:solidFill>
                  <a:srgbClr val="FF0000"/>
                </a:solidFill>
                <a:latin typeface="Bahnschrift SemiBold" panose="020B0502040204020203" pitchFamily="34" charset="0"/>
              </a:rPr>
              <a:t> </a:t>
            </a:r>
            <a:r>
              <a:rPr lang="en-US" sz="9600" dirty="0" err="1">
                <a:latin typeface="Bahnschrift SemiBold" panose="020B0502040204020203" pitchFamily="34" charset="0"/>
              </a:rPr>
              <a:t>gde</a:t>
            </a:r>
            <a:r>
              <a:rPr lang="en-US" sz="9600" dirty="0">
                <a:latin typeface="Bahnschrift SemiBold" panose="020B0502040204020203" pitchFamily="34" charset="0"/>
              </a:rPr>
              <a:t> </a:t>
            </a:r>
            <a:r>
              <a:rPr lang="en-US" sz="9600" dirty="0" err="1">
                <a:latin typeface="Bahnschrift SemiBold" panose="020B0502040204020203" pitchFamily="34" charset="0"/>
              </a:rPr>
              <a:t>su</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koji </a:t>
            </a:r>
            <a:r>
              <a:rPr lang="en-US" sz="9600" dirty="0" err="1">
                <a:latin typeface="Bahnschrift SemiBold" panose="020B0502040204020203" pitchFamily="34" charset="0"/>
              </a:rPr>
              <a:t>pripadaju</a:t>
            </a:r>
            <a:r>
              <a:rPr lang="en-US" sz="9600" dirty="0">
                <a:latin typeface="Bahnschrift SemiBold" panose="020B0502040204020203" pitchFamily="34" charset="0"/>
              </a:rPr>
              <a:t> </a:t>
            </a:r>
            <a:r>
              <a:rPr lang="en-US" sz="9600" dirty="0" err="1">
                <a:latin typeface="Bahnschrift SemiBold" panose="020B0502040204020203" pitchFamily="34" charset="0"/>
              </a:rPr>
              <a:t>ivicama</a:t>
            </a:r>
            <a:r>
              <a:rPr lang="en-US" sz="9600" dirty="0">
                <a:latin typeface="Bahnschrift SemiBold" panose="020B0502040204020203" pitchFamily="34" charset="0"/>
              </a:rPr>
              <a:t> </a:t>
            </a:r>
            <a:r>
              <a:rPr lang="en-US" sz="9600" dirty="0" err="1">
                <a:latin typeface="Bahnschrift SemiBold" panose="020B0502040204020203" pitchFamily="34" charset="0"/>
              </a:rPr>
              <a:t>označeni</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1 (</a:t>
            </a:r>
            <a:r>
              <a:rPr lang="en-US" sz="9600" dirty="0" err="1">
                <a:latin typeface="Bahnschrift SemiBold" panose="020B0502040204020203" pitchFamily="34" charset="0"/>
              </a:rPr>
              <a:t>beli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 </a:t>
            </a:r>
            <a:r>
              <a:rPr lang="en-US" sz="9600" dirty="0" err="1">
                <a:latin typeface="Bahnschrift SemiBold" panose="020B0502040204020203" pitchFamily="34" charset="0"/>
              </a:rPr>
              <a:t>ostali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0 (</a:t>
            </a:r>
            <a:r>
              <a:rPr lang="en-US" sz="9600" dirty="0" err="1">
                <a:latin typeface="Bahnschrift SemiBold" panose="020B0502040204020203" pitchFamily="34" charset="0"/>
              </a:rPr>
              <a:t>crni</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a:t>
            </a:r>
          </a:p>
        </p:txBody>
      </p:sp>
      <p:sp>
        <p:nvSpPr>
          <p:cNvPr id="5" name="TextBox 4">
            <a:extLst>
              <a:ext uri="{FF2B5EF4-FFF2-40B4-BE49-F238E27FC236}">
                <a16:creationId xmlns:a16="http://schemas.microsoft.com/office/drawing/2014/main" id="{1D5DB7EC-45E3-150B-965A-9C05203AB13B}"/>
              </a:ext>
            </a:extLst>
          </p:cNvPr>
          <p:cNvSpPr txBox="1"/>
          <p:nvPr/>
        </p:nvSpPr>
        <p:spPr>
          <a:xfrm>
            <a:off x="386167" y="976639"/>
            <a:ext cx="6033488" cy="1200329"/>
          </a:xfrm>
          <a:prstGeom prst="rect">
            <a:avLst/>
          </a:prstGeom>
          <a:noFill/>
        </p:spPr>
        <p:txBody>
          <a:bodyPr wrap="square" rtlCol="0">
            <a:spAutoFit/>
          </a:bodyPr>
          <a:lstStyle/>
          <a:p>
            <a:r>
              <a:rPr lang="en-US" dirty="0">
                <a:latin typeface="Bahnschrift SemiBold" panose="020B0502040204020203" pitchFamily="34" charset="0"/>
              </a:rPr>
              <a:t>■ </a:t>
            </a:r>
            <a:r>
              <a:rPr lang="en-US" dirty="0" err="1">
                <a:latin typeface="Bahnschrift SemiBold" panose="020B0502040204020203" pitchFamily="34" charset="0"/>
              </a:rPr>
              <a:t>Funkcija</a:t>
            </a:r>
            <a:r>
              <a:rPr lang="en-US" dirty="0">
                <a:latin typeface="Bahnschrift SemiBold" panose="020B0502040204020203" pitchFamily="34" charset="0"/>
              </a:rPr>
              <a:t> </a:t>
            </a:r>
            <a:r>
              <a:rPr lang="en-US" dirty="0" err="1">
                <a:solidFill>
                  <a:srgbClr val="FF0000"/>
                </a:solidFill>
                <a:latin typeface="Bahnschrift SemiBold" panose="020B0502040204020203" pitchFamily="34" charset="0"/>
              </a:rPr>
              <a:t>strel</a:t>
            </a:r>
            <a:r>
              <a:rPr lang="en-US" dirty="0">
                <a:latin typeface="Bahnschrift SemiBold" panose="020B0502040204020203" pitchFamily="34" charset="0"/>
              </a:rPr>
              <a:t> (</a:t>
            </a:r>
            <a:r>
              <a:rPr lang="en-US" dirty="0" err="1">
                <a:latin typeface="Bahnschrift SemiBold" panose="020B0502040204020203" pitchFamily="34" charset="0"/>
              </a:rPr>
              <a:t>skraćeno</a:t>
            </a:r>
            <a:r>
              <a:rPr lang="en-US" dirty="0">
                <a:latin typeface="Bahnschrift SemiBold" panose="020B0502040204020203" pitchFamily="34" charset="0"/>
              </a:rPr>
              <a:t> od </a:t>
            </a:r>
            <a:r>
              <a:rPr lang="en-US" i="1" dirty="0">
                <a:latin typeface="Bahnschrift SemiBold" panose="020B0502040204020203" pitchFamily="34" charset="0"/>
              </a:rPr>
              <a:t>structuring element </a:t>
            </a:r>
            <a:r>
              <a:rPr lang="en-US" dirty="0">
                <a:latin typeface="Bahnschrift SemiBold" panose="020B0502040204020203" pitchFamily="34" charset="0"/>
              </a:rPr>
              <a: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latin typeface="Bahnschrift SemiBold" panose="020B0502040204020203" pitchFamily="34" charset="0"/>
              </a:rPr>
              <a:t>kreiranje</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koji se </a:t>
            </a:r>
            <a:r>
              <a:rPr lang="en-US" dirty="0" err="1">
                <a:latin typeface="Bahnschrift SemiBold" panose="020B0502040204020203" pitchFamily="34" charset="0"/>
              </a:rPr>
              <a:t>koristi</a:t>
            </a:r>
            <a:r>
              <a:rPr lang="en-US" dirty="0">
                <a:latin typeface="Bahnschrift SemiBold" panose="020B0502040204020203" pitchFamily="34" charset="0"/>
              </a:rPr>
              <a:t> u </a:t>
            </a:r>
            <a:r>
              <a:rPr lang="en-US" dirty="0" err="1">
                <a:latin typeface="Bahnschrift SemiBold" panose="020B0502040204020203" pitchFamily="34" charset="0"/>
              </a:rPr>
              <a:t>morfološkim</a:t>
            </a:r>
            <a:r>
              <a:rPr lang="en-US" dirty="0">
                <a:latin typeface="Bahnschrift SemiBold" panose="020B0502040204020203" pitchFamily="34" charset="0"/>
              </a:rPr>
              <a:t> </a:t>
            </a:r>
            <a:r>
              <a:rPr lang="en-US" dirty="0" err="1">
                <a:latin typeface="Bahnschrift SemiBold" panose="020B0502040204020203" pitchFamily="34" charset="0"/>
              </a:rPr>
              <a:t>operacijama</a:t>
            </a:r>
            <a:r>
              <a:rPr lang="en-US" dirty="0">
                <a:latin typeface="Bahnschrift SemiBold" panose="020B0502040204020203" pitchFamily="34" charset="0"/>
              </a:rPr>
              <a:t>, </a:t>
            </a:r>
            <a:r>
              <a:rPr lang="en-US" dirty="0" err="1">
                <a:latin typeface="Bahnschrift SemiBold" panose="020B0502040204020203" pitchFamily="34" charset="0"/>
              </a:rPr>
              <a:t>kao</a:t>
            </a:r>
            <a:r>
              <a:rPr lang="en-US" dirty="0">
                <a:latin typeface="Bahnschrift SemiBold" panose="020B0502040204020203" pitchFamily="34" charset="0"/>
              </a:rPr>
              <a:t> </a:t>
            </a:r>
            <a:r>
              <a:rPr lang="en-US" dirty="0" err="1">
                <a:latin typeface="Bahnschrift SemiBold" panose="020B0502040204020203" pitchFamily="34" charset="0"/>
              </a:rPr>
              <a:t>što</a:t>
            </a:r>
            <a:r>
              <a:rPr lang="en-US" dirty="0">
                <a:latin typeface="Bahnschrift SemiBold" panose="020B0502040204020203" pitchFamily="34" charset="0"/>
              </a:rPr>
              <a:t>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dilatacija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erozija</a:t>
            </a:r>
            <a:r>
              <a:rPr lang="en-US" dirty="0">
                <a:latin typeface="Bahnschrift SemiBold" panose="020B0502040204020203" pitchFamily="34" charset="0"/>
              </a:rPr>
              <a:t>.</a:t>
            </a:r>
          </a:p>
        </p:txBody>
      </p:sp>
      <p:sp>
        <p:nvSpPr>
          <p:cNvPr id="7" name="TextBox 6">
            <a:extLst>
              <a:ext uri="{FF2B5EF4-FFF2-40B4-BE49-F238E27FC236}">
                <a16:creationId xmlns:a16="http://schemas.microsoft.com/office/drawing/2014/main" id="{43AFD2BF-FF97-28F1-C411-20E87E0735F8}"/>
              </a:ext>
            </a:extLst>
          </p:cNvPr>
          <p:cNvSpPr txBox="1"/>
          <p:nvPr/>
        </p:nvSpPr>
        <p:spPr>
          <a:xfrm>
            <a:off x="386166" y="4471047"/>
            <a:ext cx="6033488" cy="2031325"/>
          </a:xfrm>
          <a:prstGeom prst="rect">
            <a:avLst/>
          </a:prstGeom>
          <a:noFill/>
        </p:spPr>
        <p:txBody>
          <a:bodyPr wrap="square" rtlCol="0">
            <a:spAutoFit/>
          </a:bodyPr>
          <a:lstStyle/>
          <a:p>
            <a:r>
              <a:rPr lang="en-US" dirty="0" err="1">
                <a:latin typeface="Bahnschrift SemiBold" panose="020B0502040204020203" pitchFamily="34" charset="0"/>
              </a:rPr>
              <a:t>Parametri</a:t>
            </a:r>
            <a:r>
              <a:rPr lang="en-US" dirty="0">
                <a:latin typeface="Bahnschrift SemiBold" panose="020B0502040204020203" pitchFamily="34" charset="0"/>
              </a:rPr>
              <a:t>:</a:t>
            </a:r>
          </a:p>
          <a:p>
            <a:r>
              <a:rPr lang="en-US" dirty="0">
                <a:latin typeface="Bahnschrift SemiBold" panose="020B0502040204020203" pitchFamily="34" charset="0"/>
              </a:rPr>
              <a:t>'</a:t>
            </a:r>
            <a:r>
              <a:rPr lang="en-US" dirty="0">
                <a:solidFill>
                  <a:srgbClr val="FF0000"/>
                </a:solidFill>
                <a:latin typeface="Bahnschrift SemiBold" panose="020B0502040204020203" pitchFamily="34" charset="0"/>
              </a:rPr>
              <a:t>rectangle</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U </a:t>
            </a:r>
            <a:r>
              <a:rPr lang="en-US" dirty="0" err="1">
                <a:latin typeface="Bahnschrift SemiBold" panose="020B0502040204020203" pitchFamily="34" charset="0"/>
              </a:rPr>
              <a:t>ovom</a:t>
            </a:r>
            <a:r>
              <a:rPr lang="en-US" dirty="0">
                <a:latin typeface="Bahnschrift SemiBold" panose="020B0502040204020203" pitchFamily="34" charset="0"/>
              </a:rPr>
              <a:t> </a:t>
            </a:r>
            <a:r>
              <a:rPr lang="en-US" dirty="0" err="1">
                <a:latin typeface="Bahnschrift SemiBold" panose="020B0502040204020203" pitchFamily="34" charset="0"/>
              </a:rPr>
              <a:t>slučaju</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a:t>
            </a:r>
          </a:p>
          <a:p>
            <a:r>
              <a:rPr lang="en-US" dirty="0">
                <a:solidFill>
                  <a:srgbClr val="FF0000"/>
                </a:solidFill>
                <a:latin typeface="Bahnschrift SemiBold" panose="020B0502040204020203" pitchFamily="34" charset="0"/>
              </a:rPr>
              <a:t>[5, 20]: </a:t>
            </a:r>
            <a:r>
              <a:rPr lang="en-US" dirty="0" err="1">
                <a:solidFill>
                  <a:srgbClr val="FF0000"/>
                </a:solidFill>
                <a:latin typeface="Bahnschrift SemiBold" panose="020B0502040204020203" pitchFamily="34" charset="0"/>
              </a:rPr>
              <a:t>Veličina</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pravougaonog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strukturnog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elementa</a:t>
            </a:r>
            <a:r>
              <a:rPr lang="en-US" dirty="0">
                <a:solidFill>
                  <a:srgbClr val="FF0000"/>
                </a:solidFill>
                <a:latin typeface="Bahnschrift SemiBold" panose="020B0502040204020203" pitchFamily="34" charset="0"/>
              </a:rPr>
              <a:t>. </a:t>
            </a:r>
            <a:r>
              <a:rPr lang="en-US" dirty="0">
                <a:latin typeface="Bahnschrift SemiBold" panose="020B0502040204020203" pitchFamily="34" charset="0"/>
              </a:rPr>
              <a:t>To </a:t>
            </a:r>
            <a:r>
              <a:rPr lang="en-US" dirty="0" err="1">
                <a:latin typeface="Bahnschrift SemiBold" panose="020B0502040204020203" pitchFamily="34" charset="0"/>
              </a:rPr>
              <a:t>znači</a:t>
            </a:r>
            <a:r>
              <a:rPr lang="en-US" dirty="0">
                <a:latin typeface="Bahnschrift SemiBold" panose="020B0502040204020203" pitchFamily="34" charset="0"/>
              </a:rPr>
              <a:t> da </a:t>
            </a:r>
            <a:r>
              <a:rPr lang="en-US" dirty="0" err="1">
                <a:latin typeface="Bahnschrift SemiBold" panose="020B0502040204020203" pitchFamily="34" charset="0"/>
              </a:rPr>
              <a:t>će</a:t>
            </a:r>
            <a:r>
              <a:rPr lang="en-US" dirty="0">
                <a:latin typeface="Bahnschrift SemiBold" panose="020B0502040204020203" pitchFamily="34" charset="0"/>
              </a:rPr>
              <a:t> element </a:t>
            </a:r>
            <a:r>
              <a:rPr lang="en-US" dirty="0" err="1">
                <a:latin typeface="Bahnschrift SemiBold" panose="020B0502040204020203" pitchFamily="34" charset="0"/>
              </a:rPr>
              <a:t>imati</a:t>
            </a:r>
            <a:r>
              <a:rPr lang="en-US" dirty="0">
                <a:latin typeface="Bahnschrift SemiBold" panose="020B0502040204020203" pitchFamily="34" charset="0"/>
              </a:rPr>
              <a:t> </a:t>
            </a:r>
            <a:r>
              <a:rPr lang="en-US" dirty="0" err="1">
                <a:latin typeface="Bahnschrift SemiBold" panose="020B0502040204020203" pitchFamily="34" charset="0"/>
              </a:rPr>
              <a:t>visinu</a:t>
            </a:r>
            <a:r>
              <a:rPr lang="en-US" dirty="0">
                <a:latin typeface="Bahnschrift SemiBold" panose="020B0502040204020203" pitchFamily="34" charset="0"/>
              </a:rPr>
              <a:t> od 5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širinu</a:t>
            </a:r>
            <a:r>
              <a:rPr lang="en-US" dirty="0">
                <a:latin typeface="Bahnschrift SemiBold" panose="020B0502040204020203" pitchFamily="34" charset="0"/>
              </a:rPr>
              <a:t> od 20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Ovaj</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strukturni</a:t>
            </a:r>
            <a:r>
              <a:rPr lang="en-US" dirty="0">
                <a:latin typeface="Bahnschrift SemiBold" panose="020B0502040204020203" pitchFamily="34" charset="0"/>
              </a:rPr>
              <a:t> element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solidFill>
                  <a:srgbClr val="FF0000"/>
                </a:solidFill>
                <a:latin typeface="Bahnschrift SemiBold" panose="020B0502040204020203" pitchFamily="34" charset="0"/>
              </a:rPr>
              <a:t>proširenje</a:t>
            </a:r>
            <a:r>
              <a:rPr lang="en-US" dirty="0">
                <a:latin typeface="Bahnschrift SemiBold" panose="020B0502040204020203" pitchFamily="34" charset="0"/>
              </a:rPr>
              <a:t> (</a:t>
            </a:r>
            <a:r>
              <a:rPr lang="en-US" dirty="0" err="1">
                <a:latin typeface="Bahnschrift SemiBold" panose="020B0502040204020203" pitchFamily="34" charset="0"/>
              </a:rPr>
              <a:t>dilataciju</a:t>
            </a:r>
            <a:r>
              <a:rPr lang="en-US" dirty="0">
                <a:latin typeface="Bahnschrift SemiBold" panose="020B0502040204020203" pitchFamily="34" charset="0"/>
              </a:rPr>
              <a:t>) </a:t>
            </a:r>
            <a:r>
              <a:rPr lang="en-US" dirty="0" err="1">
                <a:latin typeface="Bahnschrift SemiBold" panose="020B0502040204020203" pitchFamily="34" charset="0"/>
              </a:rPr>
              <a:t>ivica</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a:t>
            </a:r>
          </a:p>
        </p:txBody>
      </p:sp>
    </p:spTree>
    <p:extLst>
      <p:ext uri="{BB962C8B-B14F-4D97-AF65-F5344CB8AC3E}">
        <p14:creationId xmlns:p14="http://schemas.microsoft.com/office/powerpoint/2010/main" val="23314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462843" y="1001513"/>
            <a:ext cx="5114925" cy="2838450"/>
          </a:xfrm>
          <a:prstGeom prst="rect">
            <a:avLst/>
          </a:prstGeom>
        </p:spPr>
      </p:pic>
      <p:sp>
        <p:nvSpPr>
          <p:cNvPr id="5" name="TextBox 4">
            <a:extLst>
              <a:ext uri="{FF2B5EF4-FFF2-40B4-BE49-F238E27FC236}">
                <a16:creationId xmlns:a16="http://schemas.microsoft.com/office/drawing/2014/main" id="{1D5DB7EC-45E3-150B-965A-9C05203AB13B}"/>
              </a:ext>
            </a:extLst>
          </p:cNvPr>
          <p:cNvSpPr txBox="1"/>
          <p:nvPr/>
        </p:nvSpPr>
        <p:spPr>
          <a:xfrm>
            <a:off x="-6323859" y="980443"/>
            <a:ext cx="6033488" cy="1200329"/>
          </a:xfrm>
          <a:prstGeom prst="rect">
            <a:avLst/>
          </a:prstGeom>
          <a:noFill/>
        </p:spPr>
        <p:txBody>
          <a:bodyPr wrap="square" rtlCol="0">
            <a:spAutoFit/>
          </a:bodyPr>
          <a:lstStyle/>
          <a:p>
            <a:r>
              <a:rPr lang="en-US" dirty="0">
                <a:latin typeface="Bahnschrift SemiBold" panose="020B0502040204020203" pitchFamily="34" charset="0"/>
              </a:rPr>
              <a:t>■ </a:t>
            </a:r>
            <a:r>
              <a:rPr lang="en-US" dirty="0" err="1">
                <a:latin typeface="Bahnschrift SemiBold" panose="020B0502040204020203" pitchFamily="34" charset="0"/>
              </a:rPr>
              <a:t>Funkcija</a:t>
            </a:r>
            <a:r>
              <a:rPr lang="en-US" dirty="0">
                <a:latin typeface="Bahnschrift SemiBold" panose="020B0502040204020203" pitchFamily="34" charset="0"/>
              </a:rPr>
              <a:t> </a:t>
            </a:r>
            <a:r>
              <a:rPr lang="en-US" dirty="0" err="1">
                <a:solidFill>
                  <a:srgbClr val="FF0000"/>
                </a:solidFill>
                <a:latin typeface="Bahnschrift SemiBold" panose="020B0502040204020203" pitchFamily="34" charset="0"/>
              </a:rPr>
              <a:t>strel</a:t>
            </a:r>
            <a:r>
              <a:rPr lang="en-US" dirty="0">
                <a:latin typeface="Bahnschrift SemiBold" panose="020B0502040204020203" pitchFamily="34" charset="0"/>
              </a:rPr>
              <a:t> (</a:t>
            </a:r>
            <a:r>
              <a:rPr lang="en-US" dirty="0" err="1">
                <a:latin typeface="Bahnschrift SemiBold" panose="020B0502040204020203" pitchFamily="34" charset="0"/>
              </a:rPr>
              <a:t>skraćeno</a:t>
            </a:r>
            <a:r>
              <a:rPr lang="en-US" dirty="0">
                <a:latin typeface="Bahnschrift SemiBold" panose="020B0502040204020203" pitchFamily="34" charset="0"/>
              </a:rPr>
              <a:t> od </a:t>
            </a:r>
            <a:r>
              <a:rPr lang="en-US" i="1" dirty="0">
                <a:latin typeface="Bahnschrift SemiBold" panose="020B0502040204020203" pitchFamily="34" charset="0"/>
              </a:rPr>
              <a:t>structuring element </a:t>
            </a:r>
            <a:r>
              <a:rPr lang="en-US" dirty="0">
                <a:latin typeface="Bahnschrift SemiBold" panose="020B0502040204020203" pitchFamily="34" charset="0"/>
              </a:rPr>
              <a: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latin typeface="Bahnschrift SemiBold" panose="020B0502040204020203" pitchFamily="34" charset="0"/>
              </a:rPr>
              <a:t>kreiranje</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koji se </a:t>
            </a:r>
            <a:r>
              <a:rPr lang="en-US" dirty="0" err="1">
                <a:latin typeface="Bahnschrift SemiBold" panose="020B0502040204020203" pitchFamily="34" charset="0"/>
              </a:rPr>
              <a:t>koristi</a:t>
            </a:r>
            <a:r>
              <a:rPr lang="en-US" dirty="0">
                <a:latin typeface="Bahnschrift SemiBold" panose="020B0502040204020203" pitchFamily="34" charset="0"/>
              </a:rPr>
              <a:t> u </a:t>
            </a:r>
            <a:r>
              <a:rPr lang="en-US" dirty="0" err="1">
                <a:latin typeface="Bahnschrift SemiBold" panose="020B0502040204020203" pitchFamily="34" charset="0"/>
              </a:rPr>
              <a:t>morfološkim</a:t>
            </a:r>
            <a:r>
              <a:rPr lang="en-US" dirty="0">
                <a:latin typeface="Bahnschrift SemiBold" panose="020B0502040204020203" pitchFamily="34" charset="0"/>
              </a:rPr>
              <a:t> </a:t>
            </a:r>
            <a:r>
              <a:rPr lang="en-US" dirty="0" err="1">
                <a:latin typeface="Bahnschrift SemiBold" panose="020B0502040204020203" pitchFamily="34" charset="0"/>
              </a:rPr>
              <a:t>operacijama</a:t>
            </a:r>
            <a:r>
              <a:rPr lang="en-US" dirty="0">
                <a:latin typeface="Bahnschrift SemiBold" panose="020B0502040204020203" pitchFamily="34" charset="0"/>
              </a:rPr>
              <a:t>, </a:t>
            </a:r>
            <a:r>
              <a:rPr lang="en-US" dirty="0" err="1">
                <a:latin typeface="Bahnschrift SemiBold" panose="020B0502040204020203" pitchFamily="34" charset="0"/>
              </a:rPr>
              <a:t>kao</a:t>
            </a:r>
            <a:r>
              <a:rPr lang="en-US" dirty="0">
                <a:latin typeface="Bahnschrift SemiBold" panose="020B0502040204020203" pitchFamily="34" charset="0"/>
              </a:rPr>
              <a:t> </a:t>
            </a:r>
            <a:r>
              <a:rPr lang="en-US" dirty="0" err="1">
                <a:latin typeface="Bahnschrift SemiBold" panose="020B0502040204020203" pitchFamily="34" charset="0"/>
              </a:rPr>
              <a:t>što</a:t>
            </a:r>
            <a:r>
              <a:rPr lang="en-US" dirty="0">
                <a:latin typeface="Bahnschrift SemiBold" panose="020B0502040204020203" pitchFamily="34" charset="0"/>
              </a:rPr>
              <a:t>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dilatacija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erozija</a:t>
            </a:r>
            <a:r>
              <a:rPr lang="en-US" dirty="0">
                <a:latin typeface="Bahnschrift SemiBold" panose="020B0502040204020203" pitchFamily="34" charset="0"/>
              </a:rPr>
              <a:t>.</a:t>
            </a:r>
          </a:p>
        </p:txBody>
      </p:sp>
      <p:sp>
        <p:nvSpPr>
          <p:cNvPr id="7" name="TextBox 6">
            <a:extLst>
              <a:ext uri="{FF2B5EF4-FFF2-40B4-BE49-F238E27FC236}">
                <a16:creationId xmlns:a16="http://schemas.microsoft.com/office/drawing/2014/main" id="{43AFD2BF-FF97-28F1-C411-20E87E0735F8}"/>
              </a:ext>
            </a:extLst>
          </p:cNvPr>
          <p:cNvSpPr txBox="1"/>
          <p:nvPr/>
        </p:nvSpPr>
        <p:spPr>
          <a:xfrm>
            <a:off x="12772742" y="2381668"/>
            <a:ext cx="6033488" cy="2031325"/>
          </a:xfrm>
          <a:prstGeom prst="rect">
            <a:avLst/>
          </a:prstGeom>
          <a:noFill/>
        </p:spPr>
        <p:txBody>
          <a:bodyPr wrap="square" rtlCol="0">
            <a:spAutoFit/>
          </a:bodyPr>
          <a:lstStyle/>
          <a:p>
            <a:r>
              <a:rPr lang="en-US" dirty="0" err="1">
                <a:latin typeface="Bahnschrift SemiBold" panose="020B0502040204020203" pitchFamily="34" charset="0"/>
              </a:rPr>
              <a:t>Parametri</a:t>
            </a:r>
            <a:endParaRPr lang="en-US" dirty="0">
              <a:latin typeface="Bahnschrift SemiBold" panose="020B0502040204020203" pitchFamily="34" charset="0"/>
            </a:endParaRPr>
          </a:p>
          <a:p>
            <a:r>
              <a:rPr lang="en-US" dirty="0">
                <a:latin typeface="Bahnschrift SemiBold" panose="020B0502040204020203" pitchFamily="34" charset="0"/>
              </a:rPr>
              <a:t>'</a:t>
            </a:r>
            <a:r>
              <a:rPr lang="en-US" dirty="0">
                <a:solidFill>
                  <a:srgbClr val="FF0000"/>
                </a:solidFill>
                <a:latin typeface="Bahnschrift SemiBold" panose="020B0502040204020203" pitchFamily="34" charset="0"/>
              </a:rPr>
              <a:t>rectangle</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 </a:t>
            </a:r>
            <a:r>
              <a:rPr lang="en-US" dirty="0" err="1">
                <a:latin typeface="Bahnschrift SemiBold" panose="020B0502040204020203" pitchFamily="34" charset="0"/>
              </a:rPr>
              <a:t>strukturnog</a:t>
            </a:r>
            <a:r>
              <a:rPr lang="en-US" dirty="0">
                <a:latin typeface="Bahnschrift SemiBold" panose="020B0502040204020203" pitchFamily="34" charset="0"/>
              </a:rPr>
              <a:t> </a:t>
            </a:r>
            <a:r>
              <a:rPr lang="en-US" dirty="0" err="1">
                <a:latin typeface="Bahnschrift SemiBold" panose="020B0502040204020203" pitchFamily="34" charset="0"/>
              </a:rPr>
              <a:t>elementa</a:t>
            </a:r>
            <a:r>
              <a:rPr lang="en-US" dirty="0">
                <a:latin typeface="Bahnschrift SemiBold" panose="020B0502040204020203" pitchFamily="34" charset="0"/>
              </a:rPr>
              <a:t>. U </a:t>
            </a:r>
            <a:r>
              <a:rPr lang="en-US" dirty="0" err="1">
                <a:latin typeface="Bahnschrift SemiBold" panose="020B0502040204020203" pitchFamily="34" charset="0"/>
              </a:rPr>
              <a:t>ovom</a:t>
            </a:r>
            <a:r>
              <a:rPr lang="en-US" dirty="0">
                <a:latin typeface="Bahnschrift SemiBold" panose="020B0502040204020203" pitchFamily="34" charset="0"/>
              </a:rPr>
              <a:t> </a:t>
            </a:r>
            <a:r>
              <a:rPr lang="en-US" dirty="0" err="1">
                <a:latin typeface="Bahnschrift SemiBold" panose="020B0502040204020203" pitchFamily="34" charset="0"/>
              </a:rPr>
              <a:t>slučaju</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oblik</a:t>
            </a:r>
            <a:r>
              <a:rPr lang="en-US" dirty="0">
                <a:latin typeface="Bahnschrift SemiBold" panose="020B0502040204020203" pitchFamily="34" charset="0"/>
              </a:rPr>
              <a:t>.</a:t>
            </a:r>
          </a:p>
          <a:p>
            <a:r>
              <a:rPr lang="en-US" dirty="0">
                <a:solidFill>
                  <a:srgbClr val="FF0000"/>
                </a:solidFill>
                <a:latin typeface="Bahnschrift SemiBold" panose="020B0502040204020203" pitchFamily="34" charset="0"/>
              </a:rPr>
              <a:t>[5, 20]: </a:t>
            </a:r>
            <a:r>
              <a:rPr lang="en-US" dirty="0" err="1">
                <a:solidFill>
                  <a:srgbClr val="FF0000"/>
                </a:solidFill>
                <a:latin typeface="Bahnschrift SemiBold" panose="020B0502040204020203" pitchFamily="34" charset="0"/>
              </a:rPr>
              <a:t>Veličina</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pravougaonog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strukturnog</a:t>
            </a:r>
            <a:r>
              <a:rPr lang="en-US" dirty="0">
                <a:solidFill>
                  <a:srgbClr val="FF0000"/>
                </a:solidFill>
                <a:latin typeface="Bahnschrift SemiBold" panose="020B0502040204020203" pitchFamily="34" charset="0"/>
              </a:rPr>
              <a:t> </a:t>
            </a:r>
            <a:r>
              <a:rPr lang="en-US" dirty="0" err="1">
                <a:solidFill>
                  <a:srgbClr val="FF0000"/>
                </a:solidFill>
                <a:latin typeface="Bahnschrift SemiBold" panose="020B0502040204020203" pitchFamily="34" charset="0"/>
              </a:rPr>
              <a:t>elementa</a:t>
            </a:r>
            <a:r>
              <a:rPr lang="en-US" dirty="0">
                <a:solidFill>
                  <a:srgbClr val="FF0000"/>
                </a:solidFill>
                <a:latin typeface="Bahnschrift SemiBold" panose="020B0502040204020203" pitchFamily="34" charset="0"/>
              </a:rPr>
              <a:t>. </a:t>
            </a:r>
            <a:r>
              <a:rPr lang="en-US" dirty="0">
                <a:latin typeface="Bahnschrift SemiBold" panose="020B0502040204020203" pitchFamily="34" charset="0"/>
              </a:rPr>
              <a:t>To </a:t>
            </a:r>
            <a:r>
              <a:rPr lang="en-US" dirty="0" err="1">
                <a:latin typeface="Bahnschrift SemiBold" panose="020B0502040204020203" pitchFamily="34" charset="0"/>
              </a:rPr>
              <a:t>znači</a:t>
            </a:r>
            <a:r>
              <a:rPr lang="en-US" dirty="0">
                <a:latin typeface="Bahnschrift SemiBold" panose="020B0502040204020203" pitchFamily="34" charset="0"/>
              </a:rPr>
              <a:t> da </a:t>
            </a:r>
            <a:r>
              <a:rPr lang="en-US" dirty="0" err="1">
                <a:latin typeface="Bahnschrift SemiBold" panose="020B0502040204020203" pitchFamily="34" charset="0"/>
              </a:rPr>
              <a:t>će</a:t>
            </a:r>
            <a:r>
              <a:rPr lang="en-US" dirty="0">
                <a:latin typeface="Bahnschrift SemiBold" panose="020B0502040204020203" pitchFamily="34" charset="0"/>
              </a:rPr>
              <a:t> element </a:t>
            </a:r>
            <a:r>
              <a:rPr lang="en-US" dirty="0" err="1">
                <a:latin typeface="Bahnschrift SemiBold" panose="020B0502040204020203" pitchFamily="34" charset="0"/>
              </a:rPr>
              <a:t>imati</a:t>
            </a:r>
            <a:r>
              <a:rPr lang="en-US" dirty="0">
                <a:latin typeface="Bahnschrift SemiBold" panose="020B0502040204020203" pitchFamily="34" charset="0"/>
              </a:rPr>
              <a:t> </a:t>
            </a:r>
            <a:r>
              <a:rPr lang="en-US" dirty="0" err="1">
                <a:latin typeface="Bahnschrift SemiBold" panose="020B0502040204020203" pitchFamily="34" charset="0"/>
              </a:rPr>
              <a:t>visinu</a:t>
            </a:r>
            <a:r>
              <a:rPr lang="en-US" dirty="0">
                <a:latin typeface="Bahnschrift SemiBold" panose="020B0502040204020203" pitchFamily="34" charset="0"/>
              </a:rPr>
              <a:t> od 5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širinu</a:t>
            </a:r>
            <a:r>
              <a:rPr lang="en-US" dirty="0">
                <a:latin typeface="Bahnschrift SemiBold" panose="020B0502040204020203" pitchFamily="34" charset="0"/>
              </a:rPr>
              <a:t> od 20 </a:t>
            </a:r>
            <a:r>
              <a:rPr lang="en-US" dirty="0" err="1">
                <a:latin typeface="Bahnschrift SemiBold" panose="020B0502040204020203" pitchFamily="34" charset="0"/>
              </a:rPr>
              <a:t>piksela</a:t>
            </a:r>
            <a:r>
              <a:rPr lang="en-US" dirty="0">
                <a:latin typeface="Bahnschrift SemiBold" panose="020B0502040204020203" pitchFamily="34" charset="0"/>
              </a:rPr>
              <a:t>. </a:t>
            </a:r>
            <a:r>
              <a:rPr lang="en-US" dirty="0" err="1">
                <a:latin typeface="Bahnschrift SemiBold" panose="020B0502040204020203" pitchFamily="34" charset="0"/>
              </a:rPr>
              <a:t>Ovaj</a:t>
            </a:r>
            <a:r>
              <a:rPr lang="en-US" dirty="0">
                <a:latin typeface="Bahnschrift SemiBold" panose="020B0502040204020203" pitchFamily="34" charset="0"/>
              </a:rPr>
              <a:t> </a:t>
            </a:r>
            <a:r>
              <a:rPr lang="en-US" dirty="0" err="1">
                <a:latin typeface="Bahnschrift SemiBold" panose="020B0502040204020203" pitchFamily="34" charset="0"/>
              </a:rPr>
              <a:t>pravougaoni</a:t>
            </a:r>
            <a:r>
              <a:rPr lang="en-US" dirty="0">
                <a:latin typeface="Bahnschrift SemiBold" panose="020B0502040204020203" pitchFamily="34" charset="0"/>
              </a:rPr>
              <a:t> </a:t>
            </a:r>
            <a:r>
              <a:rPr lang="en-US" dirty="0" err="1">
                <a:latin typeface="Bahnschrift SemiBold" panose="020B0502040204020203" pitchFamily="34" charset="0"/>
              </a:rPr>
              <a:t>strukturni</a:t>
            </a:r>
            <a:r>
              <a:rPr lang="en-US" dirty="0">
                <a:latin typeface="Bahnschrift SemiBold" panose="020B0502040204020203" pitchFamily="34" charset="0"/>
              </a:rPr>
              <a:t> element </a:t>
            </a:r>
            <a:r>
              <a:rPr lang="en-US" dirty="0" err="1">
                <a:latin typeface="Bahnschrift SemiBold" panose="020B0502040204020203" pitchFamily="34" charset="0"/>
              </a:rPr>
              <a:t>koristi</a:t>
            </a:r>
            <a:r>
              <a:rPr lang="en-US" dirty="0">
                <a:latin typeface="Bahnschrift SemiBold" panose="020B0502040204020203" pitchFamily="34" charset="0"/>
              </a:rPr>
              <a:t> se za </a:t>
            </a:r>
            <a:r>
              <a:rPr lang="en-US" dirty="0" err="1">
                <a:solidFill>
                  <a:srgbClr val="FF0000"/>
                </a:solidFill>
                <a:latin typeface="Bahnschrift SemiBold" panose="020B0502040204020203" pitchFamily="34" charset="0"/>
              </a:rPr>
              <a:t>proširenje</a:t>
            </a:r>
            <a:r>
              <a:rPr lang="en-US" dirty="0">
                <a:latin typeface="Bahnschrift SemiBold" panose="020B0502040204020203" pitchFamily="34" charset="0"/>
              </a:rPr>
              <a:t> (</a:t>
            </a:r>
            <a:r>
              <a:rPr lang="en-US" dirty="0" err="1">
                <a:latin typeface="Bahnschrift SemiBold" panose="020B0502040204020203" pitchFamily="34" charset="0"/>
              </a:rPr>
              <a:t>dilataciju</a:t>
            </a:r>
            <a:r>
              <a:rPr lang="en-US" dirty="0">
                <a:latin typeface="Bahnschrift SemiBold" panose="020B0502040204020203" pitchFamily="34" charset="0"/>
              </a:rPr>
              <a:t>) </a:t>
            </a:r>
            <a:r>
              <a:rPr lang="en-US" dirty="0" err="1">
                <a:latin typeface="Bahnschrift SemiBold" panose="020B0502040204020203" pitchFamily="34" charset="0"/>
              </a:rPr>
              <a:t>ivica</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a:t>
            </a:r>
          </a:p>
        </p:txBody>
      </p:sp>
      <p:sp>
        <p:nvSpPr>
          <p:cNvPr id="3" name="TextBox 2">
            <a:extLst>
              <a:ext uri="{FF2B5EF4-FFF2-40B4-BE49-F238E27FC236}">
                <a16:creationId xmlns:a16="http://schemas.microsoft.com/office/drawing/2014/main" id="{8B981C1B-1F86-4327-C991-1767B9012BBC}"/>
              </a:ext>
            </a:extLst>
          </p:cNvPr>
          <p:cNvSpPr txBox="1"/>
          <p:nvPr/>
        </p:nvSpPr>
        <p:spPr>
          <a:xfrm>
            <a:off x="5868139" y="1120676"/>
            <a:ext cx="568854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imdilate</a:t>
            </a:r>
            <a:r>
              <a:rPr lang="en-US" sz="2800" dirty="0">
                <a:latin typeface="Bahnschrift SemiBold" panose="020B0502040204020203" pitchFamily="34" charset="0"/>
              </a:rPr>
              <a:t>.</a:t>
            </a:r>
          </a:p>
          <a:p>
            <a:endParaRPr lang="en-US" sz="2800" dirty="0">
              <a:latin typeface="Bahnschrift SemiBold" panose="020B0502040204020203" pitchFamily="34" charset="0"/>
            </a:endParaRPr>
          </a:p>
          <a:p>
            <a:endParaRPr lang="en-US" sz="2800" dirty="0">
              <a:latin typeface="Bahnschrift SemiBold" panose="020B0502040204020203" pitchFamily="34" charset="0"/>
            </a:endParaRPr>
          </a:p>
          <a:p>
            <a:endParaRPr lang="en-US" sz="2800" dirty="0">
              <a:latin typeface="Bahnschrift SemiBold" panose="020B0502040204020203" pitchFamily="34" charset="0"/>
            </a:endParaRPr>
          </a:p>
          <a:p>
            <a:r>
              <a:rPr lang="sr-Latn-ME" sz="2800" dirty="0">
                <a:latin typeface="Bahnschrift SemiBold" panose="020B0502040204020203" pitchFamily="34" charset="0"/>
              </a:rPr>
              <a:t>Šta je dilatacija</a:t>
            </a:r>
            <a:r>
              <a:rPr lang="en-US" sz="2800" dirty="0">
                <a:latin typeface="Bahnschrift SemiBold" panose="020B0502040204020203" pitchFamily="34" charset="0"/>
              </a:rPr>
              <a:t>?</a:t>
            </a:r>
          </a:p>
        </p:txBody>
      </p:sp>
      <p:sp>
        <p:nvSpPr>
          <p:cNvPr id="8" name="TextBox 7">
            <a:extLst>
              <a:ext uri="{FF2B5EF4-FFF2-40B4-BE49-F238E27FC236}">
                <a16:creationId xmlns:a16="http://schemas.microsoft.com/office/drawing/2014/main" id="{570346EC-4AAB-A428-61F6-F9292890FD68}"/>
              </a:ext>
            </a:extLst>
          </p:cNvPr>
          <p:cNvSpPr txBox="1"/>
          <p:nvPr/>
        </p:nvSpPr>
        <p:spPr>
          <a:xfrm>
            <a:off x="88603" y="5166765"/>
            <a:ext cx="12014791" cy="1200329"/>
          </a:xfrm>
          <a:prstGeom prst="rect">
            <a:avLst/>
          </a:prstGeom>
          <a:noFill/>
        </p:spPr>
        <p:txBody>
          <a:bodyPr wrap="square" rtlCol="0">
            <a:spAutoFit/>
          </a:bodyPr>
          <a:lstStyle/>
          <a:p>
            <a:r>
              <a:rPr lang="en-US" sz="2400" dirty="0" err="1">
                <a:latin typeface="Bahnschrift SemiBold" panose="020B0502040204020203" pitchFamily="34" charset="0"/>
              </a:rPr>
              <a:t>Parametri</a:t>
            </a:r>
            <a:endParaRPr lang="en-US" sz="2400" dirty="0">
              <a:latin typeface="Bahnschrift SemiBold" panose="020B0502040204020203" pitchFamily="34" charset="0"/>
            </a:endParaRPr>
          </a:p>
          <a:p>
            <a:r>
              <a:rPr lang="en-US" sz="2400" dirty="0">
                <a:solidFill>
                  <a:srgbClr val="0070C0"/>
                </a:solidFill>
                <a:latin typeface="Bahnschrift SemiBold" panose="020B0502040204020203" pitchFamily="34" charset="0"/>
              </a:rPr>
              <a:t>edges</a:t>
            </a:r>
            <a:r>
              <a:rPr lang="en-US" sz="2400" dirty="0">
                <a:latin typeface="Bahnschrift SemiBold" panose="020B0502040204020203" pitchFamily="34" charset="0"/>
              </a:rPr>
              <a:t>: </a:t>
            </a:r>
            <a:r>
              <a:rPr lang="en-US" sz="2400" dirty="0" err="1">
                <a:latin typeface="Bahnschrift SemiBold" panose="020B0502040204020203" pitchFamily="34" charset="0"/>
              </a:rPr>
              <a:t>Ulazna</a:t>
            </a:r>
            <a:r>
              <a:rPr lang="en-US" sz="2400" dirty="0">
                <a:latin typeface="Bahnschrift SemiBold" panose="020B0502040204020203" pitchFamily="34" charset="0"/>
              </a:rPr>
              <a:t> </a:t>
            </a:r>
            <a:r>
              <a:rPr lang="en-US" sz="2400" dirty="0" err="1">
                <a:latin typeface="Bahnschrift SemiBold" panose="020B0502040204020203" pitchFamily="34" charset="0"/>
              </a:rPr>
              <a:t>binarna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otkrivenim</a:t>
            </a:r>
            <a:r>
              <a:rPr lang="en-US" sz="2400" dirty="0">
                <a:latin typeface="Bahnschrift SemiBold" panose="020B0502040204020203" pitchFamily="34" charset="0"/>
              </a:rPr>
              <a:t> </a:t>
            </a:r>
            <a:r>
              <a:rPr lang="en-US" sz="2400" dirty="0" err="1">
                <a:latin typeface="Bahnschrift SemiBold" panose="020B0502040204020203" pitchFamily="34" charset="0"/>
              </a:rPr>
              <a:t>ivicama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se</a:t>
            </a:r>
            <a:r>
              <a:rPr lang="en-US" sz="2400" dirty="0">
                <a:latin typeface="Bahnschrift SemiBold" panose="020B0502040204020203" pitchFamily="34" charset="0"/>
              </a:rPr>
              <a:t>: </a:t>
            </a:r>
            <a:r>
              <a:rPr lang="en-US" sz="2400" dirty="0" err="1">
                <a:latin typeface="Bahnschrift SemiBold" panose="020B0502040204020203" pitchFamily="34" charset="0"/>
              </a:rPr>
              <a:t>Strukturni</a:t>
            </a:r>
            <a:r>
              <a:rPr lang="en-US" sz="2400" dirty="0">
                <a:latin typeface="Bahnschrift SemiBold" panose="020B0502040204020203" pitchFamily="34" charset="0"/>
              </a:rPr>
              <a:t> element koji </a:t>
            </a:r>
            <a:r>
              <a:rPr lang="en-US" sz="2400" dirty="0" err="1">
                <a:latin typeface="Bahnschrift SemiBold" panose="020B0502040204020203" pitchFamily="34" charset="0"/>
              </a:rPr>
              <a:t>definira</a:t>
            </a:r>
            <a:r>
              <a:rPr lang="en-US" sz="2400" dirty="0">
                <a:latin typeface="Bahnschrift SemiBold" panose="020B0502040204020203" pitchFamily="34" charset="0"/>
              </a:rPr>
              <a:t> </a:t>
            </a:r>
            <a:r>
              <a:rPr lang="en-US" sz="2400" dirty="0" err="1">
                <a:latin typeface="Bahnschrift SemiBold" panose="020B0502040204020203" pitchFamily="34" charset="0"/>
              </a:rPr>
              <a:t>način</a:t>
            </a:r>
            <a:r>
              <a:rPr lang="en-US" sz="2400" dirty="0">
                <a:latin typeface="Bahnschrift SemiBold" panose="020B0502040204020203" pitchFamily="34" charset="0"/>
              </a:rPr>
              <a:t> </a:t>
            </a:r>
            <a:r>
              <a:rPr lang="en-US" sz="2400" dirty="0" err="1">
                <a:latin typeface="Bahnschrift SemiBold" panose="020B0502040204020203" pitchFamily="34" charset="0"/>
              </a:rPr>
              <a:t>dilatacije</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4141971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204935" y="3650929"/>
            <a:ext cx="5114925" cy="2838450"/>
          </a:xfrm>
          <a:prstGeom prst="rect">
            <a:avLst/>
          </a:prstGeom>
        </p:spPr>
      </p:pic>
      <p:sp>
        <p:nvSpPr>
          <p:cNvPr id="3" name="TextBox 2">
            <a:extLst>
              <a:ext uri="{FF2B5EF4-FFF2-40B4-BE49-F238E27FC236}">
                <a16:creationId xmlns:a16="http://schemas.microsoft.com/office/drawing/2014/main" id="{8B981C1B-1F86-4327-C991-1767B9012BBC}"/>
              </a:ext>
            </a:extLst>
          </p:cNvPr>
          <p:cNvSpPr txBox="1"/>
          <p:nvPr/>
        </p:nvSpPr>
        <p:spPr>
          <a:xfrm>
            <a:off x="13162074" y="918505"/>
            <a:ext cx="5688544" cy="37025520"/>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imdilate</a:t>
            </a:r>
            <a:r>
              <a:rPr lang="en-US" sz="9600" dirty="0">
                <a:latin typeface="Bahnschrift SemiBold" panose="020B0502040204020203" pitchFamily="34" charset="0"/>
              </a:rPr>
              <a:t> </a:t>
            </a:r>
            <a:r>
              <a:rPr lang="en-US" sz="9600" dirty="0" err="1">
                <a:latin typeface="Bahnschrift SemiBold" panose="020B0502040204020203" pitchFamily="34" charset="0"/>
              </a:rPr>
              <a:t>koristi</a:t>
            </a:r>
            <a:r>
              <a:rPr lang="en-US" sz="9600" dirty="0">
                <a:latin typeface="Bahnschrift SemiBold" panose="020B0502040204020203" pitchFamily="34" charset="0"/>
              </a:rPr>
              <a:t> se za </a:t>
            </a:r>
            <a:r>
              <a:rPr lang="en-US" sz="9600" dirty="0" err="1">
                <a:latin typeface="Bahnschrift SemiBold" panose="020B0502040204020203" pitchFamily="34" charset="0"/>
              </a:rPr>
              <a:t>dilataciju</a:t>
            </a:r>
            <a:r>
              <a:rPr lang="en-US" sz="9600" dirty="0">
                <a:latin typeface="Bahnschrift SemiBold" panose="020B0502040204020203" pitchFamily="34" charset="0"/>
              </a:rPr>
              <a:t> </a:t>
            </a:r>
            <a:r>
              <a:rPr lang="en-US" sz="9600" dirty="0" err="1">
                <a:latin typeface="Bahnschrift SemiBold" panose="020B0502040204020203" pitchFamily="34" charset="0"/>
              </a:rPr>
              <a:t>binarne</a:t>
            </a:r>
            <a:r>
              <a:rPr lang="en-US" sz="9600" dirty="0">
                <a:latin typeface="Bahnschrift SemiBold" panose="020B0502040204020203" pitchFamily="34" charset="0"/>
              </a:rPr>
              <a:t> </a:t>
            </a:r>
            <a:r>
              <a:rPr lang="en-US" sz="9600" dirty="0" err="1">
                <a:latin typeface="Bahnschrift SemiBold" panose="020B0502040204020203" pitchFamily="34" charset="0"/>
              </a:rPr>
              <a:t>slike</a:t>
            </a:r>
            <a:r>
              <a:rPr lang="en-US" sz="9600" dirty="0">
                <a:latin typeface="Bahnschrift SemiBold" panose="020B0502040204020203" pitchFamily="34" charset="0"/>
              </a:rPr>
              <a:t> </a:t>
            </a:r>
            <a:r>
              <a:rPr lang="en-US" sz="9600" dirty="0" err="1">
                <a:latin typeface="Bahnschrift SemiBold" panose="020B0502040204020203" pitchFamily="34" charset="0"/>
              </a:rPr>
              <a:t>koristeći</a:t>
            </a:r>
            <a:r>
              <a:rPr lang="en-US" sz="9600" dirty="0">
                <a:latin typeface="Bahnschrift SemiBold" panose="020B0502040204020203" pitchFamily="34" charset="0"/>
              </a:rPr>
              <a:t> </a:t>
            </a:r>
            <a:r>
              <a:rPr lang="en-US" sz="9600" dirty="0" err="1">
                <a:latin typeface="Bahnschrift SemiBold" panose="020B0502040204020203" pitchFamily="34" charset="0"/>
              </a:rPr>
              <a:t>određeni</a:t>
            </a:r>
            <a:r>
              <a:rPr lang="en-US" sz="9600" dirty="0">
                <a:latin typeface="Bahnschrift SemiBold" panose="020B0502040204020203" pitchFamily="34" charset="0"/>
              </a:rPr>
              <a:t> </a:t>
            </a:r>
            <a:r>
              <a:rPr lang="en-US" sz="9600" dirty="0" err="1">
                <a:latin typeface="Bahnschrift SemiBold" panose="020B0502040204020203" pitchFamily="34" charset="0"/>
              </a:rPr>
              <a:t>strukturni</a:t>
            </a:r>
            <a:r>
              <a:rPr lang="en-US" sz="9600" dirty="0">
                <a:latin typeface="Bahnschrift SemiBold" panose="020B0502040204020203" pitchFamily="34" charset="0"/>
              </a:rPr>
              <a:t> element. </a:t>
            </a:r>
            <a:r>
              <a:rPr lang="en-US" sz="9600" dirty="0" err="1">
                <a:latin typeface="Bahnschrift SemiBold" panose="020B0502040204020203" pitchFamily="34" charset="0"/>
              </a:rPr>
              <a:t>Dilatacija</a:t>
            </a:r>
            <a:r>
              <a:rPr lang="en-US" sz="9600" dirty="0">
                <a:latin typeface="Bahnschrift SemiBold" panose="020B0502040204020203" pitchFamily="34" charset="0"/>
              </a:rPr>
              <a:t> je </a:t>
            </a:r>
            <a:r>
              <a:rPr lang="en-US" sz="9600" dirty="0" err="1">
                <a:latin typeface="Bahnschrift SemiBold" panose="020B0502040204020203" pitchFamily="34" charset="0"/>
              </a:rPr>
              <a:t>morfološka</a:t>
            </a:r>
            <a:r>
              <a:rPr lang="en-US" sz="9600" dirty="0">
                <a:latin typeface="Bahnschrift SemiBold" panose="020B0502040204020203" pitchFamily="34" charset="0"/>
              </a:rPr>
              <a:t> </a:t>
            </a:r>
            <a:r>
              <a:rPr lang="en-US" sz="9600" dirty="0" err="1">
                <a:latin typeface="Bahnschrift SemiBold" panose="020B0502040204020203" pitchFamily="34" charset="0"/>
              </a:rPr>
              <a:t>operacija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proširuje</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bele</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regione</a:t>
            </a:r>
            <a:r>
              <a:rPr lang="en-US" sz="9600" dirty="0">
                <a:solidFill>
                  <a:srgbClr val="FF0000"/>
                </a:solidFill>
                <a:latin typeface="Bahnschrift SemiBold" panose="020B0502040204020203" pitchFamily="34" charset="0"/>
              </a:rPr>
              <a:t> </a:t>
            </a:r>
            <a:r>
              <a:rPr lang="en-US" sz="9600" dirty="0">
                <a:latin typeface="Bahnschrift SemiBold" panose="020B0502040204020203" pitchFamily="34" charset="0"/>
              </a:rPr>
              <a:t>(</a:t>
            </a:r>
            <a:r>
              <a:rPr lang="en-US" sz="9600" dirty="0" err="1">
                <a:latin typeface="Bahnschrift SemiBold" panose="020B0502040204020203" pitchFamily="34" charset="0"/>
              </a:rPr>
              <a:t>piksele</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a:t>
            </a:r>
            <a:r>
              <a:rPr lang="en-US" sz="9600" dirty="0" err="1">
                <a:latin typeface="Bahnschrift SemiBold" panose="020B0502040204020203" pitchFamily="34" charset="0"/>
              </a:rPr>
              <a:t>vrednošću</a:t>
            </a:r>
            <a:r>
              <a:rPr lang="en-US" sz="9600" dirty="0">
                <a:latin typeface="Bahnschrift SemiBold" panose="020B0502040204020203" pitchFamily="34" charset="0"/>
              </a:rPr>
              <a:t> 1)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a:t>
            </a:r>
          </a:p>
        </p:txBody>
      </p:sp>
      <p:sp>
        <p:nvSpPr>
          <p:cNvPr id="8" name="TextBox 7">
            <a:extLst>
              <a:ext uri="{FF2B5EF4-FFF2-40B4-BE49-F238E27FC236}">
                <a16:creationId xmlns:a16="http://schemas.microsoft.com/office/drawing/2014/main" id="{570346EC-4AAB-A428-61F6-F9292890FD68}"/>
              </a:ext>
            </a:extLst>
          </p:cNvPr>
          <p:cNvSpPr txBox="1"/>
          <p:nvPr/>
        </p:nvSpPr>
        <p:spPr>
          <a:xfrm>
            <a:off x="-14371676" y="63335"/>
            <a:ext cx="12014791" cy="31116210"/>
          </a:xfrm>
          <a:prstGeom prst="rect">
            <a:avLst/>
          </a:prstGeom>
          <a:noFill/>
        </p:spPr>
        <p:txBody>
          <a:bodyPr wrap="square" rtlCol="0">
            <a:spAutoFit/>
          </a:bodyPr>
          <a:lstStyle/>
          <a:p>
            <a:r>
              <a:rPr lang="en-US" sz="9600" dirty="0" err="1">
                <a:latin typeface="Bahnschrift SemiBold" panose="020B0502040204020203" pitchFamily="34" charset="0"/>
              </a:rPr>
              <a:t>Parametri</a:t>
            </a:r>
            <a:endParaRPr lang="en-US" sz="9600" dirty="0">
              <a:latin typeface="Bahnschrift SemiBold" panose="020B0502040204020203" pitchFamily="34" charset="0"/>
            </a:endParaRPr>
          </a:p>
          <a:p>
            <a:r>
              <a:rPr lang="en-US" sz="9600" dirty="0">
                <a:solidFill>
                  <a:srgbClr val="0070C0"/>
                </a:solidFill>
                <a:latin typeface="Bahnschrift SemiBold" panose="020B0502040204020203" pitchFamily="34" charset="0"/>
              </a:rPr>
              <a:t>edges</a:t>
            </a:r>
            <a:r>
              <a:rPr lang="en-US" sz="9600" dirty="0">
                <a:latin typeface="Bahnschrift SemiBold" panose="020B0502040204020203" pitchFamily="34" charset="0"/>
              </a:rPr>
              <a:t>: </a:t>
            </a:r>
            <a:r>
              <a:rPr lang="en-US" sz="9600" dirty="0" err="1">
                <a:latin typeface="Bahnschrift SemiBold" panose="020B0502040204020203" pitchFamily="34" charset="0"/>
              </a:rPr>
              <a:t>Ulazna</a:t>
            </a:r>
            <a:r>
              <a:rPr lang="en-US" sz="9600" dirty="0">
                <a:latin typeface="Bahnschrift SemiBold" panose="020B0502040204020203" pitchFamily="34" charset="0"/>
              </a:rPr>
              <a:t> </a:t>
            </a:r>
            <a:r>
              <a:rPr lang="en-US" sz="9600" dirty="0" err="1">
                <a:latin typeface="Bahnschrift SemiBold" panose="020B0502040204020203" pitchFamily="34" charset="0"/>
              </a:rPr>
              <a:t>binarna</a:t>
            </a:r>
            <a:r>
              <a:rPr lang="en-US" sz="9600" dirty="0">
                <a:latin typeface="Bahnschrift SemiBold" panose="020B0502040204020203" pitchFamily="34" charset="0"/>
              </a:rPr>
              <a:t> </a:t>
            </a:r>
            <a:r>
              <a:rPr lang="en-US" sz="9600" dirty="0" err="1">
                <a:latin typeface="Bahnschrift SemiBold" panose="020B0502040204020203" pitchFamily="34" charset="0"/>
              </a:rPr>
              <a:t>slika</a:t>
            </a:r>
            <a:r>
              <a:rPr lang="en-US" sz="9600" dirty="0">
                <a:latin typeface="Bahnschrift SemiBold" panose="020B0502040204020203" pitchFamily="34" charset="0"/>
              </a:rPr>
              <a:t> </a:t>
            </a:r>
            <a:r>
              <a:rPr lang="en-US" sz="9600" dirty="0" err="1">
                <a:latin typeface="Bahnschrift SemiBold" panose="020B0502040204020203" pitchFamily="34" charset="0"/>
              </a:rPr>
              <a:t>sa</a:t>
            </a:r>
            <a:r>
              <a:rPr lang="en-US" sz="9600" dirty="0">
                <a:latin typeface="Bahnschrift SemiBold" panose="020B0502040204020203" pitchFamily="34" charset="0"/>
              </a:rPr>
              <a:t> </a:t>
            </a:r>
            <a:r>
              <a:rPr lang="en-US" sz="9600" dirty="0" err="1">
                <a:latin typeface="Bahnschrift SemiBold" panose="020B0502040204020203" pitchFamily="34" charset="0"/>
              </a:rPr>
              <a:t>otkrivenim</a:t>
            </a:r>
            <a:r>
              <a:rPr lang="en-US" sz="9600" dirty="0">
                <a:latin typeface="Bahnschrift SemiBold" panose="020B0502040204020203" pitchFamily="34" charset="0"/>
              </a:rPr>
              <a:t> </a:t>
            </a:r>
            <a:r>
              <a:rPr lang="en-US" sz="9600" dirty="0" err="1">
                <a:latin typeface="Bahnschrift SemiBold" panose="020B0502040204020203" pitchFamily="34" charset="0"/>
              </a:rPr>
              <a:t>ivicama</a:t>
            </a:r>
            <a:r>
              <a:rPr lang="en-US" sz="9600" dirty="0">
                <a:latin typeface="Bahnschrift SemiBold" panose="020B0502040204020203" pitchFamily="34" charset="0"/>
              </a:rPr>
              <a:t>.</a:t>
            </a:r>
          </a:p>
          <a:p>
            <a:r>
              <a:rPr lang="en-US" sz="9600" dirty="0">
                <a:solidFill>
                  <a:srgbClr val="0070C0"/>
                </a:solidFill>
                <a:latin typeface="Bahnschrift SemiBold" panose="020B0502040204020203" pitchFamily="34" charset="0"/>
              </a:rPr>
              <a:t>se</a:t>
            </a:r>
            <a:r>
              <a:rPr lang="en-US" sz="9600" dirty="0">
                <a:latin typeface="Bahnschrift SemiBold" panose="020B0502040204020203" pitchFamily="34" charset="0"/>
              </a:rPr>
              <a:t>: </a:t>
            </a:r>
            <a:r>
              <a:rPr lang="en-US" sz="9600" dirty="0" err="1">
                <a:latin typeface="Bahnschrift SemiBold" panose="020B0502040204020203" pitchFamily="34" charset="0"/>
              </a:rPr>
              <a:t>Strukturni</a:t>
            </a:r>
            <a:r>
              <a:rPr lang="en-US" sz="9600" dirty="0">
                <a:latin typeface="Bahnschrift SemiBold" panose="020B0502040204020203" pitchFamily="34" charset="0"/>
              </a:rPr>
              <a:t> element koji </a:t>
            </a:r>
            <a:r>
              <a:rPr lang="en-US" sz="9600" dirty="0" err="1">
                <a:latin typeface="Bahnschrift SemiBold" panose="020B0502040204020203" pitchFamily="34" charset="0"/>
              </a:rPr>
              <a:t>definira</a:t>
            </a:r>
            <a:r>
              <a:rPr lang="en-US" sz="9600" dirty="0">
                <a:latin typeface="Bahnschrift SemiBold" panose="020B0502040204020203" pitchFamily="34" charset="0"/>
              </a:rPr>
              <a:t> </a:t>
            </a:r>
            <a:r>
              <a:rPr lang="en-US" sz="9600" dirty="0" err="1">
                <a:latin typeface="Bahnschrift SemiBold" panose="020B0502040204020203" pitchFamily="34" charset="0"/>
              </a:rPr>
              <a:t>način</a:t>
            </a:r>
            <a:r>
              <a:rPr lang="en-US" sz="9600" dirty="0">
                <a:latin typeface="Bahnschrift SemiBold" panose="020B0502040204020203" pitchFamily="34" charset="0"/>
              </a:rPr>
              <a:t> </a:t>
            </a:r>
            <a:r>
              <a:rPr lang="en-US" sz="9600" dirty="0" err="1">
                <a:latin typeface="Bahnschrift SemiBold" panose="020B0502040204020203" pitchFamily="34" charset="0"/>
              </a:rPr>
              <a:t>dilatacije</a:t>
            </a:r>
            <a:r>
              <a:rPr lang="en-US" sz="9600" dirty="0">
                <a:latin typeface="Bahnschrift SemiBold" panose="020B0502040204020203" pitchFamily="34" charset="0"/>
              </a:rPr>
              <a:t>.</a:t>
            </a:r>
          </a:p>
          <a:p>
            <a:r>
              <a:rPr lang="en-US" sz="9600" dirty="0" err="1">
                <a:latin typeface="Bahnschrift SemiBold" panose="020B0502040204020203" pitchFamily="34" charset="0"/>
              </a:rPr>
              <a:t>Opis</a:t>
            </a:r>
            <a:endParaRPr lang="en-US" sz="9600" dirty="0">
              <a:latin typeface="Bahnschrift SemiBold" panose="020B0502040204020203" pitchFamily="34" charset="0"/>
            </a:endParaRPr>
          </a:p>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imdilate</a:t>
            </a:r>
            <a:r>
              <a:rPr lang="en-US" sz="9600" dirty="0">
                <a:latin typeface="Bahnschrift SemiBold" panose="020B0502040204020203" pitchFamily="34" charset="0"/>
              </a:rPr>
              <a:t> </a:t>
            </a:r>
            <a:r>
              <a:rPr lang="en-US" sz="9600" dirty="0" err="1">
                <a:latin typeface="Bahnschrift SemiBold" panose="020B0502040204020203" pitchFamily="34" charset="0"/>
              </a:rPr>
              <a:t>proširuje</a:t>
            </a:r>
            <a:r>
              <a:rPr lang="en-US" sz="9600" dirty="0">
                <a:latin typeface="Bahnschrift SemiBold" panose="020B0502040204020203" pitchFamily="34" charset="0"/>
              </a:rPr>
              <a:t> </a:t>
            </a:r>
            <a:r>
              <a:rPr lang="en-US" sz="9600" dirty="0" err="1">
                <a:latin typeface="Bahnschrift SemiBold" panose="020B0502040204020203" pitchFamily="34" charset="0"/>
              </a:rPr>
              <a:t>bele</a:t>
            </a:r>
            <a:r>
              <a:rPr lang="en-US" sz="9600" dirty="0">
                <a:latin typeface="Bahnschrift SemiBold" panose="020B0502040204020203" pitchFamily="34" charset="0"/>
              </a:rPr>
              <a:t> </a:t>
            </a:r>
            <a:r>
              <a:rPr lang="en-US" sz="9600" dirty="0" err="1">
                <a:latin typeface="Bahnschrift SemiBold" panose="020B0502040204020203" pitchFamily="34" charset="0"/>
              </a:rPr>
              <a:t>piksele</a:t>
            </a:r>
            <a:r>
              <a:rPr lang="en-US" sz="9600" dirty="0">
                <a:latin typeface="Bahnschrift SemiBold" panose="020B0502040204020203" pitchFamily="34" charset="0"/>
              </a:rPr>
              <a:t>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 edges </a:t>
            </a:r>
            <a:r>
              <a:rPr lang="en-US" sz="9600" dirty="0" err="1">
                <a:latin typeface="Bahnschrift SemiBold" panose="020B0502040204020203" pitchFamily="34" charset="0"/>
              </a:rPr>
              <a:t>koristeći</a:t>
            </a:r>
            <a:r>
              <a:rPr lang="en-US" sz="9600" dirty="0">
                <a:latin typeface="Bahnschrift SemiBold" panose="020B0502040204020203" pitchFamily="34" charset="0"/>
              </a:rPr>
              <a:t> </a:t>
            </a:r>
            <a:r>
              <a:rPr lang="en-US" sz="9600" dirty="0" err="1">
                <a:latin typeface="Bahnschrift SemiBold" panose="020B0502040204020203" pitchFamily="34" charset="0"/>
              </a:rPr>
              <a:t>prav</a:t>
            </a:r>
            <a:r>
              <a:rPr lang="en-US" sz="9600" dirty="0" err="1">
                <a:solidFill>
                  <a:srgbClr val="FF0000"/>
                </a:solidFill>
                <a:latin typeface="Bahnschrift SemiBold" panose="020B0502040204020203" pitchFamily="34" charset="0"/>
              </a:rPr>
              <a:t>ougaoni</a:t>
            </a:r>
            <a:r>
              <a:rPr lang="en-US" sz="9600" dirty="0">
                <a:solidFill>
                  <a:srgbClr val="FF0000"/>
                </a:solidFill>
                <a:latin typeface="Bahnschrift SemiBold" panose="020B0502040204020203" pitchFamily="34" charset="0"/>
              </a:rPr>
              <a:t> </a:t>
            </a:r>
            <a:r>
              <a:rPr lang="en-US" sz="9600" dirty="0" err="1">
                <a:solidFill>
                  <a:srgbClr val="FF0000"/>
                </a:solidFill>
                <a:latin typeface="Bahnschrift SemiBold" panose="020B0502040204020203" pitchFamily="34" charset="0"/>
              </a:rPr>
              <a:t>strukturni</a:t>
            </a:r>
            <a:r>
              <a:rPr lang="en-US" sz="9600" dirty="0">
                <a:solidFill>
                  <a:srgbClr val="FF0000"/>
                </a:solidFill>
                <a:latin typeface="Bahnschrift SemiBold" panose="020B0502040204020203" pitchFamily="34" charset="0"/>
              </a:rPr>
              <a:t> element se</a:t>
            </a:r>
            <a:r>
              <a:rPr lang="en-US" sz="9600" dirty="0">
                <a:latin typeface="Bahnschrift SemiBold" panose="020B0502040204020203" pitchFamily="34" charset="0"/>
              </a:rPr>
              <a:t>. Ovo </a:t>
            </a:r>
            <a:r>
              <a:rPr lang="en-US" sz="9600" dirty="0" err="1">
                <a:latin typeface="Bahnschrift SemiBold" panose="020B0502040204020203" pitchFamily="34" charset="0"/>
              </a:rPr>
              <a:t>pomaže</a:t>
            </a:r>
            <a:r>
              <a:rPr lang="en-US" sz="9600" dirty="0">
                <a:latin typeface="Bahnschrift SemiBold" panose="020B0502040204020203" pitchFamily="34" charset="0"/>
              </a:rPr>
              <a:t> u </a:t>
            </a:r>
            <a:r>
              <a:rPr lang="en-US" sz="9600" dirty="0" err="1">
                <a:latin typeface="Bahnschrift SemiBold" panose="020B0502040204020203" pitchFamily="34" charset="0"/>
              </a:rPr>
              <a:t>zatvaranju</a:t>
            </a:r>
            <a:r>
              <a:rPr lang="en-US" sz="9600" dirty="0">
                <a:latin typeface="Bahnschrift SemiBold" panose="020B0502040204020203" pitchFamily="34" charset="0"/>
              </a:rPr>
              <a:t> </a:t>
            </a:r>
            <a:r>
              <a:rPr lang="en-US" sz="9600" dirty="0" err="1">
                <a:latin typeface="Bahnschrift SemiBold" panose="020B0502040204020203" pitchFamily="34" charset="0"/>
              </a:rPr>
              <a:t>praznina</a:t>
            </a:r>
            <a:r>
              <a:rPr lang="en-US" sz="9600" dirty="0">
                <a:latin typeface="Bahnschrift SemiBold" panose="020B0502040204020203" pitchFamily="34" charset="0"/>
              </a:rPr>
              <a:t> </a:t>
            </a:r>
            <a:r>
              <a:rPr lang="en-US" sz="9600" dirty="0" err="1">
                <a:latin typeface="Bahnschrift SemiBold" panose="020B0502040204020203" pitchFamily="34" charset="0"/>
              </a:rPr>
              <a:t>između</a:t>
            </a:r>
            <a:r>
              <a:rPr lang="en-US" sz="9600" dirty="0">
                <a:latin typeface="Bahnschrift SemiBold" panose="020B0502040204020203" pitchFamily="34" charset="0"/>
              </a:rPr>
              <a:t> </a:t>
            </a:r>
            <a:r>
              <a:rPr lang="en-US" sz="9600" dirty="0" err="1">
                <a:latin typeface="Bahnschrift SemiBold" panose="020B0502040204020203" pitchFamily="34" charset="0"/>
              </a:rPr>
              <a:t>delova</a:t>
            </a:r>
            <a:r>
              <a:rPr lang="en-US" sz="9600" dirty="0">
                <a:latin typeface="Bahnschrift SemiBold" panose="020B0502040204020203" pitchFamily="34" charset="0"/>
              </a:rPr>
              <a:t> </a:t>
            </a:r>
            <a:r>
              <a:rPr lang="en-US" sz="9600" dirty="0" err="1">
                <a:latin typeface="Bahnschrift SemiBold" panose="020B0502040204020203" pitchFamily="34" charset="0"/>
              </a:rPr>
              <a:t>ivica</a:t>
            </a:r>
            <a:r>
              <a:rPr lang="en-US" sz="9600" dirty="0">
                <a:latin typeface="Bahnschrift SemiBold" panose="020B0502040204020203" pitchFamily="34" charset="0"/>
              </a:rPr>
              <a:t>, </a:t>
            </a:r>
            <a:r>
              <a:rPr lang="en-US" sz="9600" dirty="0" err="1">
                <a:latin typeface="Bahnschrift SemiBold" panose="020B0502040204020203" pitchFamily="34" charset="0"/>
              </a:rPr>
              <a:t>što</a:t>
            </a:r>
            <a:r>
              <a:rPr lang="en-US" sz="9600" dirty="0">
                <a:latin typeface="Bahnschrift SemiBold" panose="020B0502040204020203" pitchFamily="34" charset="0"/>
              </a:rPr>
              <a:t> </a:t>
            </a:r>
            <a:r>
              <a:rPr lang="en-US" sz="9600" dirty="0" err="1">
                <a:latin typeface="Bahnschrift SemiBold" panose="020B0502040204020203" pitchFamily="34" charset="0"/>
              </a:rPr>
              <a:t>može</a:t>
            </a:r>
            <a:r>
              <a:rPr lang="en-US" sz="9600" dirty="0">
                <a:latin typeface="Bahnschrift SemiBold" panose="020B0502040204020203" pitchFamily="34" charset="0"/>
              </a:rPr>
              <a:t> </a:t>
            </a:r>
            <a:r>
              <a:rPr lang="en-US" sz="9600" dirty="0" err="1">
                <a:latin typeface="Bahnschrift SemiBold" panose="020B0502040204020203" pitchFamily="34" charset="0"/>
              </a:rPr>
              <a:t>biti</a:t>
            </a:r>
            <a:r>
              <a:rPr lang="en-US" sz="9600" dirty="0">
                <a:latin typeface="Bahnschrift SemiBold" panose="020B0502040204020203" pitchFamily="34" charset="0"/>
              </a:rPr>
              <a:t> </a:t>
            </a:r>
            <a:r>
              <a:rPr lang="en-US" sz="9600" dirty="0" err="1">
                <a:latin typeface="Bahnschrift SemiBold" panose="020B0502040204020203" pitchFamily="34" charset="0"/>
              </a:rPr>
              <a:t>korisno</a:t>
            </a:r>
            <a:r>
              <a:rPr lang="en-US" sz="9600" dirty="0">
                <a:latin typeface="Bahnschrift SemiBold" panose="020B0502040204020203" pitchFamily="34" charset="0"/>
              </a:rPr>
              <a:t> za </a:t>
            </a:r>
            <a:r>
              <a:rPr lang="en-US" sz="9600" dirty="0" err="1">
                <a:latin typeface="Bahnschrift SemiBold" panose="020B0502040204020203" pitchFamily="34" charset="0"/>
              </a:rPr>
              <a:t>naknadnu</a:t>
            </a:r>
            <a:r>
              <a:rPr lang="en-US" sz="9600" dirty="0">
                <a:latin typeface="Bahnschrift SemiBold" panose="020B0502040204020203" pitchFamily="34" charset="0"/>
              </a:rPr>
              <a:t> </a:t>
            </a:r>
            <a:r>
              <a:rPr lang="en-US" sz="9600" dirty="0" err="1">
                <a:latin typeface="Bahnschrift SemiBold" panose="020B0502040204020203" pitchFamily="34" charset="0"/>
              </a:rPr>
              <a:t>obradu</a:t>
            </a:r>
            <a:r>
              <a:rPr lang="en-US" sz="9600" dirty="0">
                <a:latin typeface="Bahnschrift SemiBold" panose="020B0502040204020203" pitchFamily="34" charset="0"/>
              </a:rPr>
              <a:t> </a:t>
            </a:r>
            <a:r>
              <a:rPr lang="en-US" sz="9600" dirty="0" err="1">
                <a:latin typeface="Bahnschrift SemiBold" panose="020B0502040204020203" pitchFamily="34" charset="0"/>
              </a:rPr>
              <a:t>slike</a:t>
            </a:r>
            <a:r>
              <a:rPr lang="en-US" sz="9600" dirty="0">
                <a:latin typeface="Bahnschrift SemiBold" panose="020B0502040204020203" pitchFamily="34" charset="0"/>
              </a:rPr>
              <a:t>, </a:t>
            </a:r>
            <a:r>
              <a:rPr lang="en-US" sz="9600" dirty="0" err="1">
                <a:latin typeface="Bahnschrift SemiBold" panose="020B0502040204020203" pitchFamily="34" charset="0"/>
              </a:rPr>
              <a:t>kao</a:t>
            </a:r>
            <a:r>
              <a:rPr lang="en-US" sz="9600" dirty="0">
                <a:latin typeface="Bahnschrift SemiBold" panose="020B0502040204020203" pitchFamily="34" charset="0"/>
              </a:rPr>
              <a:t> </a:t>
            </a:r>
            <a:r>
              <a:rPr lang="en-US" sz="9600" dirty="0" err="1">
                <a:latin typeface="Bahnschrift SemiBold" panose="020B0502040204020203" pitchFamily="34" charset="0"/>
              </a:rPr>
              <a:t>što</a:t>
            </a:r>
            <a:r>
              <a:rPr lang="en-US" sz="9600" dirty="0">
                <a:latin typeface="Bahnschrift SemiBold" panose="020B0502040204020203" pitchFamily="34" charset="0"/>
              </a:rPr>
              <a:t> je </a:t>
            </a:r>
            <a:r>
              <a:rPr lang="en-US" sz="9600" dirty="0" err="1">
                <a:latin typeface="Bahnschrift SemiBold" panose="020B0502040204020203" pitchFamily="34" charset="0"/>
              </a:rPr>
              <a:t>segmentacija</a:t>
            </a:r>
            <a:r>
              <a:rPr lang="en-US" sz="9600" dirty="0">
                <a:latin typeface="Bahnschrift SemiBold" panose="020B0502040204020203" pitchFamily="34" charset="0"/>
              </a:rPr>
              <a:t> </a:t>
            </a:r>
            <a:r>
              <a:rPr lang="en-US" sz="9600" dirty="0" err="1">
                <a:latin typeface="Bahnschrift SemiBold" panose="020B0502040204020203" pitchFamily="34" charset="0"/>
              </a:rPr>
              <a:t>ili</a:t>
            </a:r>
            <a:r>
              <a:rPr lang="en-US" sz="9600" dirty="0">
                <a:latin typeface="Bahnschrift SemiBold" panose="020B0502040204020203" pitchFamily="34" charset="0"/>
              </a:rPr>
              <a:t> </a:t>
            </a:r>
            <a:r>
              <a:rPr lang="en-US" sz="9600" dirty="0" err="1">
                <a:latin typeface="Bahnschrift SemiBold" panose="020B0502040204020203" pitchFamily="34" charset="0"/>
              </a:rPr>
              <a:t>analiza</a:t>
            </a:r>
            <a:r>
              <a:rPr lang="en-US" sz="9600" dirty="0">
                <a:latin typeface="Bahnschrift SemiBold" panose="020B0502040204020203" pitchFamily="34" charset="0"/>
              </a:rPr>
              <a:t> </a:t>
            </a:r>
            <a:r>
              <a:rPr lang="en-US" sz="9600" dirty="0" err="1">
                <a:latin typeface="Bahnschrift SemiBold" panose="020B0502040204020203" pitchFamily="34" charset="0"/>
              </a:rPr>
              <a:t>oblika</a:t>
            </a:r>
            <a:r>
              <a:rPr lang="en-US" sz="96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B8BB58B-E153-DC6E-C7F2-D7B415C4E726}"/>
              </a:ext>
            </a:extLst>
          </p:cNvPr>
          <p:cNvSpPr txBox="1"/>
          <p:nvPr/>
        </p:nvSpPr>
        <p:spPr>
          <a:xfrm>
            <a:off x="204935" y="756867"/>
            <a:ext cx="11611927" cy="2308324"/>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endParaRPr lang="en-US" sz="2400" dirty="0">
              <a:solidFill>
                <a:srgbClr val="FF0000"/>
              </a:solidFill>
              <a:latin typeface="Bahnschrift SemiBold" panose="020B0502040204020203" pitchFamily="34" charset="0"/>
            </a:endParaRPr>
          </a:p>
          <a:p>
            <a:endParaRPr lang="en-US" sz="2400" dirty="0">
              <a:solidFill>
                <a:srgbClr val="0070C0"/>
              </a:solidFill>
              <a:latin typeface="Bahnschrift SemiBold" panose="020B0502040204020203" pitchFamily="34" charset="0"/>
            </a:endParaRPr>
          </a:p>
          <a:p>
            <a:endParaRPr lang="en-US" sz="2400" dirty="0">
              <a:solidFill>
                <a:srgbClr val="0070C0"/>
              </a:solidFill>
              <a:latin typeface="Bahnschrift SemiBold" panose="020B0502040204020203" pitchFamily="34" charset="0"/>
            </a:endParaRPr>
          </a:p>
          <a:p>
            <a:r>
              <a:rPr lang="en-US" sz="2400" dirty="0" err="1">
                <a:solidFill>
                  <a:srgbClr val="0070C0"/>
                </a:solidFill>
                <a:latin typeface="Bahnschrift SemiBold" panose="020B0502040204020203" pitchFamily="34" charset="0"/>
              </a:rPr>
              <a:t>Parametri</a:t>
            </a:r>
            <a:r>
              <a:rPr lang="en-US" sz="2400" dirty="0">
                <a:latin typeface="Bahnschrift SemiBold" panose="020B0502040204020203" pitchFamily="34" charset="0"/>
              </a:rPr>
              <a:t>:</a:t>
            </a:r>
          </a:p>
          <a:p>
            <a:r>
              <a:rPr lang="en-US" sz="2400" dirty="0" err="1">
                <a:solidFill>
                  <a:srgbClr val="FF0000"/>
                </a:solidFill>
                <a:latin typeface="Bahnschrift SemiBold" panose="020B0502040204020203" pitchFamily="34" charset="0"/>
              </a:rPr>
              <a:t>edgesDilated</a:t>
            </a:r>
            <a:endParaRPr lang="en-US" sz="2400" dirty="0">
              <a:latin typeface="Bahnschrift SemiBold" panose="020B0502040204020203" pitchFamily="34" charset="0"/>
            </a:endParaRPr>
          </a:p>
          <a:p>
            <a:r>
              <a:rPr lang="en-US" sz="2400" dirty="0">
                <a:solidFill>
                  <a:srgbClr val="FF0000"/>
                </a:solidFill>
                <a:latin typeface="Bahnschrift SemiBold" panose="020B0502040204020203" pitchFamily="34" charset="0"/>
              </a:rPr>
              <a:t>'</a:t>
            </a:r>
            <a:r>
              <a:rPr lang="en-US" sz="2400" dirty="0" err="1">
                <a:solidFill>
                  <a:srgbClr val="FF0000"/>
                </a:solidFill>
                <a:latin typeface="Bahnschrift SemiBold" panose="020B0502040204020203" pitchFamily="34" charset="0"/>
              </a:rPr>
              <a:t>noholes</a:t>
            </a:r>
            <a:r>
              <a:rPr lang="en-US" sz="2400" dirty="0">
                <a:solidFill>
                  <a:srgbClr val="FF0000"/>
                </a:solidFill>
                <a:latin typeface="Bahnschrift SemiBold" panose="020B0502040204020203" pitchFamily="34" charset="0"/>
              </a:rPr>
              <a:t>’</a:t>
            </a:r>
            <a:endParaRPr lang="en-US" sz="24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D6FD9C1D-E59F-9089-9DAC-2C3DF890A087}"/>
              </a:ext>
            </a:extLst>
          </p:cNvPr>
          <p:cNvSpPr txBox="1"/>
          <p:nvPr/>
        </p:nvSpPr>
        <p:spPr>
          <a:xfrm>
            <a:off x="5609896" y="3731326"/>
            <a:ext cx="6292067" cy="2677656"/>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dve</a:t>
            </a:r>
            <a:r>
              <a:rPr lang="en-US" sz="2400" dirty="0">
                <a:latin typeface="Bahnschrift SemiBold" panose="020B0502040204020203" pitchFamily="34" charset="0"/>
              </a:rPr>
              <a:t> </a:t>
            </a:r>
            <a:r>
              <a:rPr lang="en-US" sz="2400" dirty="0" err="1">
                <a:latin typeface="Bahnschrift SemiBold" panose="020B0502040204020203" pitchFamily="34" charset="0"/>
              </a:rPr>
              <a:t>promenljive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B</a:t>
            </a:r>
            <a:r>
              <a:rPr lang="en-US" sz="2400" dirty="0">
                <a:latin typeface="Bahnschrift SemiBold" panose="020B0502040204020203" pitchFamily="34" charset="0"/>
              </a:rPr>
              <a:t>: </a:t>
            </a:r>
            <a:r>
              <a:rPr lang="en-US" sz="2400" dirty="0" err="1">
                <a:latin typeface="Bahnschrift SemiBold" panose="020B0502040204020203" pitchFamily="34" charset="0"/>
              </a:rPr>
              <a:t>niz</a:t>
            </a:r>
            <a:r>
              <a:rPr lang="en-US" sz="2400" dirty="0">
                <a:latin typeface="Bahnschrift SemiBold" panose="020B0502040204020203" pitchFamily="34" charset="0"/>
              </a:rPr>
              <a:t> koji </a:t>
            </a:r>
            <a:r>
              <a:rPr lang="en-US" sz="2400" dirty="0" err="1">
                <a:solidFill>
                  <a:srgbClr val="0070C0"/>
                </a:solidFill>
                <a:latin typeface="Bahnschrift SemiBold" panose="020B0502040204020203" pitchFamily="34" charset="0"/>
              </a:rPr>
              <a:t>sadrži</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koordinate</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granica</a:t>
            </a:r>
            <a:r>
              <a:rPr lang="en-US" sz="2400" dirty="0">
                <a:solidFill>
                  <a:srgbClr val="0070C0"/>
                </a:solidFill>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a:p>
            <a:r>
              <a:rPr lang="en-US" sz="2400" dirty="0">
                <a:solidFill>
                  <a:srgbClr val="FF0000"/>
                </a:solidFill>
                <a:latin typeface="Bahnschrift SemiBold" panose="020B0502040204020203" pitchFamily="34" charset="0"/>
              </a:rPr>
              <a:t>L</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label matrix</a:t>
            </a:r>
            <a:r>
              <a:rPr lang="en-US" sz="2400" dirty="0">
                <a:latin typeface="Bahnschrift SemiBold" panose="020B0502040204020203" pitchFamily="34" charset="0"/>
              </a:rPr>
              <a:t>) </a:t>
            </a:r>
            <a:r>
              <a:rPr lang="en-US" sz="2400" dirty="0" err="1">
                <a:latin typeface="Bahnschrift SemiBold" panose="020B0502040204020203" pitchFamily="34" charset="0"/>
              </a:rPr>
              <a:t>gde</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pikseli</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 </a:t>
            </a:r>
            <a:r>
              <a:rPr lang="en-US" sz="2400" dirty="0" err="1">
                <a:latin typeface="Bahnschrift SemiBold" panose="020B0502040204020203" pitchFamily="34" charset="0"/>
              </a:rPr>
              <a:t>označeni</a:t>
            </a:r>
            <a:r>
              <a:rPr lang="en-US" sz="2400" dirty="0">
                <a:latin typeface="Bahnschrift SemiBold" panose="020B0502040204020203" pitchFamily="34" charset="0"/>
              </a:rPr>
              <a:t> </a:t>
            </a:r>
            <a:r>
              <a:rPr lang="en-US" sz="2400" dirty="0" err="1">
                <a:latin typeface="Bahnschrift SemiBold" panose="020B0502040204020203" pitchFamily="34" charset="0"/>
              </a:rPr>
              <a:t>celobrojnim</a:t>
            </a:r>
            <a:r>
              <a:rPr lang="en-US" sz="2400" dirty="0">
                <a:latin typeface="Bahnschrift SemiBold" panose="020B0502040204020203" pitchFamily="34" charset="0"/>
              </a:rPr>
              <a:t> </a:t>
            </a:r>
            <a:r>
              <a:rPr lang="en-US" sz="2400" dirty="0" err="1">
                <a:latin typeface="Bahnschrift SemiBold" panose="020B0502040204020203" pitchFamily="34" charset="0"/>
              </a:rPr>
              <a:t>vrednostima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3021197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6614230" y="3650929"/>
            <a:ext cx="5114925" cy="2838450"/>
          </a:xfrm>
          <a:prstGeom prst="rect">
            <a:avLst/>
          </a:prstGeom>
        </p:spPr>
      </p:pic>
      <p:sp>
        <p:nvSpPr>
          <p:cNvPr id="10" name="TextBox 9">
            <a:extLst>
              <a:ext uri="{FF2B5EF4-FFF2-40B4-BE49-F238E27FC236}">
                <a16:creationId xmlns:a16="http://schemas.microsoft.com/office/drawing/2014/main" id="{7B8BB58B-E153-DC6E-C7F2-D7B415C4E726}"/>
              </a:ext>
            </a:extLst>
          </p:cNvPr>
          <p:cNvSpPr txBox="1"/>
          <p:nvPr/>
        </p:nvSpPr>
        <p:spPr>
          <a:xfrm>
            <a:off x="12838093" y="973273"/>
            <a:ext cx="11611927" cy="26684228"/>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bwboundaries</a:t>
            </a:r>
            <a:endParaRPr lang="en-US" sz="9600" dirty="0">
              <a:solidFill>
                <a:srgbClr val="FF0000"/>
              </a:solidFill>
              <a:latin typeface="Bahnschrift SemiBold" panose="020B0502040204020203" pitchFamily="34" charset="0"/>
            </a:endParaRPr>
          </a:p>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latin typeface="Bahnschrift SemiBold" panose="020B0502040204020203" pitchFamily="34" charset="0"/>
              </a:rPr>
              <a:t>bwboundaries</a:t>
            </a:r>
            <a:r>
              <a:rPr lang="en-US" sz="9600" dirty="0">
                <a:latin typeface="Bahnschrift SemiBold" panose="020B0502040204020203" pitchFamily="34" charset="0"/>
              </a:rPr>
              <a:t> </a:t>
            </a:r>
            <a:r>
              <a:rPr lang="en-US" sz="9600" dirty="0" err="1">
                <a:solidFill>
                  <a:srgbClr val="0070C0"/>
                </a:solidFill>
                <a:latin typeface="Bahnschrift SemiBold" panose="020B0502040204020203" pitchFamily="34" charset="0"/>
              </a:rPr>
              <a:t>pronalazi</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granice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konture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povezanih</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komponenti</a:t>
            </a:r>
            <a:r>
              <a:rPr lang="en-US" sz="9600" dirty="0">
                <a:latin typeface="Bahnschrift SemiBold" panose="020B0502040204020203" pitchFamily="34" charset="0"/>
              </a:rPr>
              <a:t> u </a:t>
            </a:r>
            <a:r>
              <a:rPr lang="en-US" sz="9600" dirty="0" err="1">
                <a:latin typeface="Bahnschrift SemiBold" panose="020B0502040204020203" pitchFamily="34" charset="0"/>
              </a:rPr>
              <a:t>binarnoj</a:t>
            </a:r>
            <a:r>
              <a:rPr lang="en-US" sz="9600" dirty="0">
                <a:latin typeface="Bahnschrift SemiBold" panose="020B0502040204020203" pitchFamily="34" charset="0"/>
              </a:rPr>
              <a:t> </a:t>
            </a:r>
            <a:r>
              <a:rPr lang="en-US" sz="9600" dirty="0" err="1">
                <a:latin typeface="Bahnschrift SemiBold" panose="020B0502040204020203" pitchFamily="34" charset="0"/>
              </a:rPr>
              <a:t>slici</a:t>
            </a:r>
            <a:r>
              <a:rPr lang="en-US" sz="9600" dirty="0">
                <a:latin typeface="Bahnschrift SemiBold" panose="020B0502040204020203" pitchFamily="34" charset="0"/>
              </a:rPr>
              <a:t>.</a:t>
            </a:r>
          </a:p>
          <a:p>
            <a:r>
              <a:rPr lang="en-US" sz="9600" dirty="0" err="1">
                <a:solidFill>
                  <a:srgbClr val="0070C0"/>
                </a:solidFill>
                <a:latin typeface="Bahnschrift SemiBold" panose="020B0502040204020203" pitchFamily="34" charset="0"/>
              </a:rPr>
              <a:t>Parametri</a:t>
            </a:r>
            <a:r>
              <a:rPr lang="en-US" sz="9600" dirty="0">
                <a:latin typeface="Bahnschrift SemiBold" panose="020B0502040204020203" pitchFamily="34" charset="0"/>
              </a:rPr>
              <a:t>:</a:t>
            </a:r>
          </a:p>
          <a:p>
            <a:r>
              <a:rPr lang="en-US" sz="9600" dirty="0" err="1">
                <a:solidFill>
                  <a:srgbClr val="FF0000"/>
                </a:solidFill>
                <a:latin typeface="Bahnschrift SemiBold" panose="020B0502040204020203" pitchFamily="34" charset="0"/>
              </a:rPr>
              <a:t>edgesDilated</a:t>
            </a:r>
            <a:r>
              <a:rPr lang="en-US" sz="9600" dirty="0">
                <a:latin typeface="Bahnschrift SemiBold" panose="020B0502040204020203" pitchFamily="34" charset="0"/>
              </a:rPr>
              <a:t>: </a:t>
            </a:r>
            <a:r>
              <a:rPr lang="en-US" sz="9600" dirty="0" err="1">
                <a:latin typeface="Bahnschrift SemiBold" panose="020B0502040204020203" pitchFamily="34" charset="0"/>
              </a:rPr>
              <a:t>Binarna</a:t>
            </a:r>
            <a:r>
              <a:rPr lang="en-US" sz="9600" dirty="0">
                <a:latin typeface="Bahnschrift SemiBold" panose="020B0502040204020203" pitchFamily="34" charset="0"/>
              </a:rPr>
              <a:t> </a:t>
            </a:r>
            <a:r>
              <a:rPr lang="en-US" sz="9600" dirty="0" err="1">
                <a:latin typeface="Bahnschrift SemiBold" panose="020B0502040204020203" pitchFamily="34" charset="0"/>
              </a:rPr>
              <a:t>slika</a:t>
            </a:r>
            <a:r>
              <a:rPr lang="en-US" sz="9600" dirty="0">
                <a:latin typeface="Bahnschrift SemiBold" panose="020B0502040204020203" pitchFamily="34" charset="0"/>
              </a:rPr>
              <a:t> u </a:t>
            </a:r>
            <a:r>
              <a:rPr lang="en-US" sz="9600" dirty="0" err="1">
                <a:latin typeface="Bahnschrift SemiBold" panose="020B0502040204020203" pitchFamily="34" charset="0"/>
              </a:rPr>
              <a:t>kojoj</a:t>
            </a:r>
            <a:r>
              <a:rPr lang="en-US" sz="9600" dirty="0">
                <a:latin typeface="Bahnschrift SemiBold" panose="020B0502040204020203" pitchFamily="34" charset="0"/>
              </a:rPr>
              <a:t> </a:t>
            </a:r>
            <a:r>
              <a:rPr lang="en-US" sz="9600" dirty="0" err="1">
                <a:latin typeface="Bahnschrift SemiBold" panose="020B0502040204020203" pitchFamily="34" charset="0"/>
              </a:rPr>
              <a:t>tražimo</a:t>
            </a:r>
            <a:r>
              <a:rPr lang="en-US" sz="9600" dirty="0">
                <a:latin typeface="Bahnschrift SemiBold" panose="020B0502040204020203" pitchFamily="34" charset="0"/>
              </a:rPr>
              <a:t> </a:t>
            </a:r>
            <a:r>
              <a:rPr lang="en-US" sz="9600" dirty="0" err="1">
                <a:latin typeface="Bahnschrift SemiBold" panose="020B0502040204020203" pitchFamily="34" charset="0"/>
              </a:rPr>
              <a:t>konture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a:t>
            </a:r>
            <a:r>
              <a:rPr lang="en-US" sz="9600" dirty="0" err="1">
                <a:solidFill>
                  <a:srgbClr val="FF0000"/>
                </a:solidFill>
                <a:latin typeface="Bahnschrift SemiBold" panose="020B0502040204020203" pitchFamily="34" charset="0"/>
              </a:rPr>
              <a:t>noholes</a:t>
            </a:r>
            <a:r>
              <a:rPr lang="en-US" sz="9600" dirty="0">
                <a:latin typeface="Bahnschrift SemiBold" panose="020B0502040204020203" pitchFamily="34" charset="0"/>
              </a:rPr>
              <a:t>': </a:t>
            </a:r>
            <a:r>
              <a:rPr lang="en-US" sz="9600" dirty="0" err="1">
                <a:latin typeface="Bahnschrift SemiBold" panose="020B0502040204020203" pitchFamily="34" charset="0"/>
              </a:rPr>
              <a:t>Opcija</a:t>
            </a:r>
            <a:r>
              <a:rPr lang="en-US" sz="9600" dirty="0">
                <a:latin typeface="Bahnschrift SemiBold" panose="020B0502040204020203" pitchFamily="34" charset="0"/>
              </a:rPr>
              <a:t> </a:t>
            </a:r>
            <a:r>
              <a:rPr lang="en-US" sz="9600" dirty="0" err="1">
                <a:latin typeface="Bahnschrift SemiBold" panose="020B0502040204020203" pitchFamily="34" charset="0"/>
              </a:rPr>
              <a:t>koja</a:t>
            </a:r>
            <a:r>
              <a:rPr lang="en-US" sz="9600" dirty="0">
                <a:latin typeface="Bahnschrift SemiBold" panose="020B0502040204020203" pitchFamily="34" charset="0"/>
              </a:rPr>
              <a:t> </a:t>
            </a:r>
            <a:r>
              <a:rPr lang="en-US" sz="9600" dirty="0" err="1">
                <a:latin typeface="Bahnschrift SemiBold" panose="020B0502040204020203" pitchFamily="34" charset="0"/>
              </a:rPr>
              <a:t>određuje</a:t>
            </a:r>
            <a:r>
              <a:rPr lang="en-US" sz="9600" dirty="0">
                <a:latin typeface="Bahnschrift SemiBold" panose="020B0502040204020203" pitchFamily="34" charset="0"/>
              </a:rPr>
              <a:t> da se </a:t>
            </a:r>
            <a:r>
              <a:rPr lang="en-US" sz="9600" dirty="0" err="1">
                <a:latin typeface="Bahnschrift SemiBold" panose="020B0502040204020203" pitchFamily="34" charset="0"/>
              </a:rPr>
              <a:t>granice</a:t>
            </a:r>
            <a:r>
              <a:rPr lang="en-US" sz="9600" dirty="0">
                <a:latin typeface="Bahnschrift SemiBold" panose="020B0502040204020203" pitchFamily="34" charset="0"/>
              </a:rPr>
              <a:t> </a:t>
            </a:r>
            <a:r>
              <a:rPr lang="en-US" sz="9600" dirty="0" err="1">
                <a:latin typeface="Bahnschrift SemiBold" panose="020B0502040204020203" pitchFamily="34" charset="0"/>
              </a:rPr>
              <a:t>traže</a:t>
            </a:r>
            <a:r>
              <a:rPr lang="en-US" sz="9600" dirty="0">
                <a:latin typeface="Bahnschrift SemiBold" panose="020B0502040204020203" pitchFamily="34" charset="0"/>
              </a:rPr>
              <a:t> </a:t>
            </a:r>
            <a:r>
              <a:rPr lang="en-US" sz="9600" dirty="0" err="1">
                <a:latin typeface="Bahnschrift SemiBold" panose="020B0502040204020203" pitchFamily="34" charset="0"/>
              </a:rPr>
              <a:t>samo</a:t>
            </a:r>
            <a:r>
              <a:rPr lang="en-US" sz="9600" dirty="0">
                <a:latin typeface="Bahnschrift SemiBold" panose="020B0502040204020203" pitchFamily="34" charset="0"/>
              </a:rPr>
              <a:t> za </a:t>
            </a:r>
            <a:r>
              <a:rPr lang="en-US" sz="9600" dirty="0" err="1">
                <a:latin typeface="Bahnschrift SemiBold" panose="020B0502040204020203" pitchFamily="34" charset="0"/>
              </a:rPr>
              <a:t>spoljašnje</a:t>
            </a:r>
            <a:r>
              <a:rPr lang="en-US" sz="9600" dirty="0">
                <a:latin typeface="Bahnschrift SemiBold" panose="020B0502040204020203" pitchFamily="34" charset="0"/>
              </a:rPr>
              <a:t> </a:t>
            </a:r>
            <a:r>
              <a:rPr lang="en-US" sz="9600" dirty="0" err="1">
                <a:latin typeface="Bahnschrift SemiBold" panose="020B0502040204020203" pitchFamily="34" charset="0"/>
              </a:rPr>
              <a:t>regione</a:t>
            </a:r>
            <a:r>
              <a:rPr lang="en-US" sz="9600" dirty="0">
                <a:latin typeface="Bahnschrift SemiBold" panose="020B0502040204020203" pitchFamily="34" charset="0"/>
              </a:rPr>
              <a:t> (bez </a:t>
            </a:r>
            <a:r>
              <a:rPr lang="en-US" sz="9600" dirty="0" err="1">
                <a:latin typeface="Bahnschrift SemiBold" panose="020B0502040204020203" pitchFamily="34" charset="0"/>
              </a:rPr>
              <a:t>unutrašnjih</a:t>
            </a:r>
            <a:r>
              <a:rPr lang="en-US" sz="9600" dirty="0">
                <a:latin typeface="Bahnschrift SemiBold" panose="020B0502040204020203" pitchFamily="34" charset="0"/>
              </a:rPr>
              <a:t> </a:t>
            </a:r>
            <a:r>
              <a:rPr lang="en-US" sz="9600" dirty="0" err="1">
                <a:latin typeface="Bahnschrift SemiBold" panose="020B0502040204020203" pitchFamily="34" charset="0"/>
              </a:rPr>
              <a:t>rupa</a:t>
            </a:r>
            <a:r>
              <a:rPr lang="en-US" sz="9600" dirty="0">
                <a:latin typeface="Bahnschrift SemiBold" panose="020B0502040204020203" pitchFamily="34" charset="0"/>
              </a:rPr>
              <a:t>).</a:t>
            </a:r>
          </a:p>
        </p:txBody>
      </p:sp>
      <p:sp>
        <p:nvSpPr>
          <p:cNvPr id="11" name="TextBox 10">
            <a:extLst>
              <a:ext uri="{FF2B5EF4-FFF2-40B4-BE49-F238E27FC236}">
                <a16:creationId xmlns:a16="http://schemas.microsoft.com/office/drawing/2014/main" id="{D6FD9C1D-E59F-9089-9DAC-2C3DF890A087}"/>
              </a:ext>
            </a:extLst>
          </p:cNvPr>
          <p:cNvSpPr txBox="1"/>
          <p:nvPr/>
        </p:nvSpPr>
        <p:spPr>
          <a:xfrm>
            <a:off x="5672288" y="7283708"/>
            <a:ext cx="6292067" cy="41457503"/>
          </a:xfrm>
          <a:prstGeom prst="rect">
            <a:avLst/>
          </a:prstGeom>
          <a:noFill/>
        </p:spPr>
        <p:txBody>
          <a:bodyPr wrap="square" rtlCol="0">
            <a:spAutoFit/>
          </a:bodyPr>
          <a:lstStyle/>
          <a:p>
            <a:r>
              <a:rPr lang="en-US" sz="9600" dirty="0" err="1">
                <a:latin typeface="Bahnschrift SemiBold" panose="020B0502040204020203" pitchFamily="34" charset="0"/>
              </a:rPr>
              <a:t>Funkcija</a:t>
            </a:r>
            <a:r>
              <a:rPr lang="en-US" sz="9600" dirty="0">
                <a:latin typeface="Bahnschrift SemiBold" panose="020B0502040204020203" pitchFamily="34" charset="0"/>
              </a:rPr>
              <a:t> </a:t>
            </a:r>
            <a:r>
              <a:rPr lang="en-US" sz="9600" dirty="0" err="1">
                <a:solidFill>
                  <a:srgbClr val="FF0000"/>
                </a:solidFill>
                <a:latin typeface="Bahnschrift SemiBold" panose="020B0502040204020203" pitchFamily="34" charset="0"/>
              </a:rPr>
              <a:t>bwboundaries</a:t>
            </a:r>
            <a:r>
              <a:rPr lang="en-US" sz="9600" dirty="0">
                <a:latin typeface="Bahnschrift SemiBold" panose="020B0502040204020203" pitchFamily="34" charset="0"/>
              </a:rPr>
              <a:t> </a:t>
            </a:r>
            <a:r>
              <a:rPr lang="en-US" sz="9600" dirty="0" err="1">
                <a:latin typeface="Bahnschrift SemiBold" panose="020B0502040204020203" pitchFamily="34" charset="0"/>
              </a:rPr>
              <a:t>vraća</a:t>
            </a:r>
            <a:r>
              <a:rPr lang="en-US" sz="9600" dirty="0">
                <a:latin typeface="Bahnschrift SemiBold" panose="020B0502040204020203" pitchFamily="34" charset="0"/>
              </a:rPr>
              <a:t> </a:t>
            </a:r>
            <a:r>
              <a:rPr lang="en-US" sz="9600" dirty="0" err="1">
                <a:latin typeface="Bahnschrift SemiBold" panose="020B0502040204020203" pitchFamily="34" charset="0"/>
              </a:rPr>
              <a:t>dve</a:t>
            </a:r>
            <a:r>
              <a:rPr lang="en-US" sz="9600" dirty="0">
                <a:latin typeface="Bahnschrift SemiBold" panose="020B0502040204020203" pitchFamily="34" charset="0"/>
              </a:rPr>
              <a:t> </a:t>
            </a:r>
            <a:r>
              <a:rPr lang="en-US" sz="9600" dirty="0" err="1">
                <a:latin typeface="Bahnschrift SemiBold" panose="020B0502040204020203" pitchFamily="34" charset="0"/>
              </a:rPr>
              <a:t>promenljive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B</a:t>
            </a:r>
            <a:r>
              <a:rPr lang="en-US" sz="9600" dirty="0">
                <a:latin typeface="Bahnschrift SemiBold" panose="020B0502040204020203" pitchFamily="34" charset="0"/>
              </a:rPr>
              <a:t>: </a:t>
            </a:r>
            <a:r>
              <a:rPr lang="en-US" sz="9600" dirty="0" err="1">
                <a:latin typeface="Bahnschrift SemiBold" panose="020B0502040204020203" pitchFamily="34" charset="0"/>
              </a:rPr>
              <a:t>niz</a:t>
            </a:r>
            <a:r>
              <a:rPr lang="en-US" sz="9600" dirty="0">
                <a:latin typeface="Bahnschrift SemiBold" panose="020B0502040204020203" pitchFamily="34" charset="0"/>
              </a:rPr>
              <a:t> koji </a:t>
            </a:r>
            <a:r>
              <a:rPr lang="en-US" sz="9600" dirty="0" err="1">
                <a:solidFill>
                  <a:srgbClr val="0070C0"/>
                </a:solidFill>
                <a:latin typeface="Bahnschrift SemiBold" panose="020B0502040204020203" pitchFamily="34" charset="0"/>
              </a:rPr>
              <a:t>sadrži</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koordinate</a:t>
            </a:r>
            <a:r>
              <a:rPr lang="en-US" sz="9600" dirty="0">
                <a:solidFill>
                  <a:srgbClr val="0070C0"/>
                </a:solidFill>
                <a:latin typeface="Bahnschrift SemiBold" panose="020B0502040204020203" pitchFamily="34" charset="0"/>
              </a:rPr>
              <a:t> </a:t>
            </a:r>
            <a:r>
              <a:rPr lang="en-US" sz="9600" dirty="0" err="1">
                <a:solidFill>
                  <a:srgbClr val="0070C0"/>
                </a:solidFill>
                <a:latin typeface="Bahnschrift SemiBold" panose="020B0502040204020203" pitchFamily="34" charset="0"/>
              </a:rPr>
              <a:t>granica</a:t>
            </a:r>
            <a:r>
              <a:rPr lang="en-US" sz="9600" dirty="0">
                <a:solidFill>
                  <a:srgbClr val="0070C0"/>
                </a:solidFill>
                <a:latin typeface="Bahnschrift SemiBold" panose="020B0502040204020203" pitchFamily="34" charset="0"/>
              </a:rPr>
              <a:t> </a:t>
            </a:r>
            <a:r>
              <a:rPr lang="en-US" sz="9600" dirty="0" err="1">
                <a:latin typeface="Bahnschrift SemiBold" panose="020B0502040204020203" pitchFamily="34" charset="0"/>
              </a:rPr>
              <a:t>svake</a:t>
            </a:r>
            <a:r>
              <a:rPr lang="en-US" sz="9600" dirty="0">
                <a:latin typeface="Bahnschrift SemiBold" panose="020B0502040204020203" pitchFamily="34" charset="0"/>
              </a:rPr>
              <a:t> </a:t>
            </a:r>
            <a:r>
              <a:rPr lang="en-US" sz="9600" dirty="0" err="1">
                <a:latin typeface="Bahnschrift SemiBold" panose="020B0502040204020203" pitchFamily="34" charset="0"/>
              </a:rPr>
              <a:t>povezane</a:t>
            </a:r>
            <a:r>
              <a:rPr lang="en-US" sz="9600" dirty="0">
                <a:latin typeface="Bahnschrift SemiBold" panose="020B0502040204020203" pitchFamily="34" charset="0"/>
              </a:rPr>
              <a:t> </a:t>
            </a:r>
            <a:r>
              <a:rPr lang="en-US" sz="9600" dirty="0" err="1">
                <a:latin typeface="Bahnschrift SemiBold" panose="020B0502040204020203" pitchFamily="34" charset="0"/>
              </a:rPr>
              <a:t>komponente</a:t>
            </a:r>
            <a:r>
              <a:rPr lang="en-US" sz="9600" dirty="0">
                <a:latin typeface="Bahnschrift SemiBold" panose="020B0502040204020203" pitchFamily="34" charset="0"/>
              </a:rPr>
              <a:t>.</a:t>
            </a:r>
          </a:p>
          <a:p>
            <a:r>
              <a:rPr lang="en-US" sz="9600" dirty="0">
                <a:solidFill>
                  <a:srgbClr val="FF0000"/>
                </a:solidFill>
                <a:latin typeface="Bahnschrift SemiBold" panose="020B0502040204020203" pitchFamily="34" charset="0"/>
              </a:rPr>
              <a:t>L</a:t>
            </a:r>
            <a:r>
              <a:rPr lang="en-US" sz="9600" dirty="0">
                <a:latin typeface="Bahnschrift SemiBold" panose="020B0502040204020203" pitchFamily="34" charset="0"/>
              </a:rPr>
              <a:t>: </a:t>
            </a:r>
            <a:r>
              <a:rPr lang="en-US" sz="9600" dirty="0" err="1">
                <a:latin typeface="Bahnschrift SemiBold" panose="020B0502040204020203" pitchFamily="34" charset="0"/>
              </a:rPr>
              <a:t>Matrica</a:t>
            </a:r>
            <a:r>
              <a:rPr lang="en-US" sz="9600" dirty="0">
                <a:latin typeface="Bahnschrift SemiBold" panose="020B0502040204020203" pitchFamily="34" charset="0"/>
              </a:rPr>
              <a:t> </a:t>
            </a:r>
            <a:r>
              <a:rPr lang="en-US" sz="9600" dirty="0" err="1">
                <a:latin typeface="Bahnschrift SemiBold" panose="020B0502040204020203" pitchFamily="34" charset="0"/>
              </a:rPr>
              <a:t>oznaka</a:t>
            </a:r>
            <a:r>
              <a:rPr lang="en-US" sz="9600" dirty="0">
                <a:latin typeface="Bahnschrift SemiBold" panose="020B0502040204020203" pitchFamily="34" charset="0"/>
              </a:rPr>
              <a:t> (</a:t>
            </a:r>
            <a:r>
              <a:rPr lang="en-US" sz="9600" dirty="0">
                <a:solidFill>
                  <a:srgbClr val="0070C0"/>
                </a:solidFill>
                <a:latin typeface="Bahnschrift SemiBold" panose="020B0502040204020203" pitchFamily="34" charset="0"/>
              </a:rPr>
              <a:t>label matrix</a:t>
            </a:r>
            <a:r>
              <a:rPr lang="en-US" sz="9600" dirty="0">
                <a:latin typeface="Bahnschrift SemiBold" panose="020B0502040204020203" pitchFamily="34" charset="0"/>
              </a:rPr>
              <a:t>) </a:t>
            </a:r>
            <a:r>
              <a:rPr lang="en-US" sz="9600" dirty="0" err="1">
                <a:latin typeface="Bahnschrift SemiBold" panose="020B0502040204020203" pitchFamily="34" charset="0"/>
              </a:rPr>
              <a:t>gde</a:t>
            </a:r>
            <a:r>
              <a:rPr lang="en-US" sz="9600" dirty="0">
                <a:latin typeface="Bahnschrift SemiBold" panose="020B0502040204020203" pitchFamily="34" charset="0"/>
              </a:rPr>
              <a:t> </a:t>
            </a:r>
            <a:r>
              <a:rPr lang="en-US" sz="9600" dirty="0" err="1">
                <a:latin typeface="Bahnschrift SemiBold" panose="020B0502040204020203" pitchFamily="34" charset="0"/>
              </a:rPr>
              <a:t>su</a:t>
            </a:r>
            <a:r>
              <a:rPr lang="en-US" sz="9600" dirty="0">
                <a:latin typeface="Bahnschrift SemiBold" panose="020B0502040204020203" pitchFamily="34" charset="0"/>
              </a:rPr>
              <a:t> </a:t>
            </a:r>
            <a:r>
              <a:rPr lang="en-US" sz="9600" dirty="0" err="1">
                <a:latin typeface="Bahnschrift SemiBold" panose="020B0502040204020203" pitchFamily="34" charset="0"/>
              </a:rPr>
              <a:t>pikseli</a:t>
            </a:r>
            <a:r>
              <a:rPr lang="en-US" sz="9600" dirty="0">
                <a:latin typeface="Bahnschrift SemiBold" panose="020B0502040204020203" pitchFamily="34" charset="0"/>
              </a:rPr>
              <a:t> </a:t>
            </a:r>
            <a:r>
              <a:rPr lang="en-US" sz="9600" dirty="0" err="1">
                <a:latin typeface="Bahnschrift SemiBold" panose="020B0502040204020203" pitchFamily="34" charset="0"/>
              </a:rPr>
              <a:t>svake</a:t>
            </a:r>
            <a:r>
              <a:rPr lang="en-US" sz="9600" dirty="0">
                <a:latin typeface="Bahnschrift SemiBold" panose="020B0502040204020203" pitchFamily="34" charset="0"/>
              </a:rPr>
              <a:t> </a:t>
            </a:r>
            <a:r>
              <a:rPr lang="en-US" sz="9600" dirty="0" err="1">
                <a:latin typeface="Bahnschrift SemiBold" panose="020B0502040204020203" pitchFamily="34" charset="0"/>
              </a:rPr>
              <a:t>povezane</a:t>
            </a:r>
            <a:r>
              <a:rPr lang="en-US" sz="9600" dirty="0">
                <a:latin typeface="Bahnschrift SemiBold" panose="020B0502040204020203" pitchFamily="34" charset="0"/>
              </a:rPr>
              <a:t> </a:t>
            </a:r>
            <a:r>
              <a:rPr lang="en-US" sz="9600" dirty="0" err="1">
                <a:latin typeface="Bahnschrift SemiBold" panose="020B0502040204020203" pitchFamily="34" charset="0"/>
              </a:rPr>
              <a:t>komponente</a:t>
            </a:r>
            <a:r>
              <a:rPr lang="en-US" sz="9600" dirty="0">
                <a:latin typeface="Bahnschrift SemiBold" panose="020B0502040204020203" pitchFamily="34" charset="0"/>
              </a:rPr>
              <a:t> </a:t>
            </a:r>
            <a:r>
              <a:rPr lang="en-US" sz="9600" dirty="0" err="1">
                <a:latin typeface="Bahnschrift SemiBold" panose="020B0502040204020203" pitchFamily="34" charset="0"/>
              </a:rPr>
              <a:t>označeni</a:t>
            </a:r>
            <a:r>
              <a:rPr lang="en-US" sz="9600" dirty="0">
                <a:latin typeface="Bahnschrift SemiBold" panose="020B0502040204020203" pitchFamily="34" charset="0"/>
              </a:rPr>
              <a:t> </a:t>
            </a:r>
            <a:r>
              <a:rPr lang="en-US" sz="9600" dirty="0" err="1">
                <a:latin typeface="Bahnschrift SemiBold" panose="020B0502040204020203" pitchFamily="34" charset="0"/>
              </a:rPr>
              <a:t>celobrojnim</a:t>
            </a:r>
            <a:r>
              <a:rPr lang="en-US" sz="9600" dirty="0">
                <a:latin typeface="Bahnschrift SemiBold" panose="020B0502040204020203" pitchFamily="34" charset="0"/>
              </a:rPr>
              <a:t> </a:t>
            </a:r>
            <a:r>
              <a:rPr lang="en-US" sz="9600" dirty="0" err="1">
                <a:latin typeface="Bahnschrift SemiBold" panose="020B0502040204020203" pitchFamily="34" charset="0"/>
              </a:rPr>
              <a:t>vrednostima</a:t>
            </a:r>
            <a:r>
              <a:rPr lang="en-US" sz="9600" dirty="0">
                <a:latin typeface="Bahnschrift SemiBold" panose="020B0502040204020203" pitchFamily="34" charset="0"/>
              </a:rPr>
              <a:t>.</a:t>
            </a:r>
          </a:p>
        </p:txBody>
      </p:sp>
      <p:sp>
        <p:nvSpPr>
          <p:cNvPr id="5" name="TextBox 4">
            <a:extLst>
              <a:ext uri="{FF2B5EF4-FFF2-40B4-BE49-F238E27FC236}">
                <a16:creationId xmlns:a16="http://schemas.microsoft.com/office/drawing/2014/main" id="{760EBC57-CFAE-B503-E216-AD7A176D7CB8}"/>
              </a:ext>
            </a:extLst>
          </p:cNvPr>
          <p:cNvSpPr txBox="1"/>
          <p:nvPr/>
        </p:nvSpPr>
        <p:spPr>
          <a:xfrm>
            <a:off x="334981" y="827618"/>
            <a:ext cx="11266312" cy="1938992"/>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endParaRPr lang="en-US" sz="2400" dirty="0">
              <a:latin typeface="Bahnschrift SemiBold" panose="020B0502040204020203" pitchFamily="34" charset="0"/>
            </a:endParaRP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endParaRPr lang="en-US" sz="2400" dirty="0">
              <a:latin typeface="Bahnschrift SemiBold" panose="020B0502040204020203" pitchFamily="34" charset="0"/>
            </a:endParaRP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334981" y="3901004"/>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Tree>
    <p:extLst>
      <p:ext uri="{BB962C8B-B14F-4D97-AF65-F5344CB8AC3E}">
        <p14:creationId xmlns:p14="http://schemas.microsoft.com/office/powerpoint/2010/main" val="2346336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pic>
        <p:nvPicPr>
          <p:cNvPr id="14" name="Picture 13">
            <a:extLst>
              <a:ext uri="{FF2B5EF4-FFF2-40B4-BE49-F238E27FC236}">
                <a16:creationId xmlns:a16="http://schemas.microsoft.com/office/drawing/2014/main" id="{4B9E579C-A140-16A9-B309-FDC6CEAA55C5}"/>
              </a:ext>
            </a:extLst>
          </p:cNvPr>
          <p:cNvPicPr>
            <a:picLocks noChangeAspect="1"/>
          </p:cNvPicPr>
          <p:nvPr/>
        </p:nvPicPr>
        <p:blipFill>
          <a:blip r:embed="rId3"/>
          <a:stretch>
            <a:fillRect/>
          </a:stretch>
        </p:blipFill>
        <p:spPr>
          <a:xfrm>
            <a:off x="6689558" y="1166406"/>
            <a:ext cx="5039597" cy="2647444"/>
          </a:xfrm>
          <a:prstGeom prst="rect">
            <a:avLst/>
          </a:prstGeom>
        </p:spPr>
      </p:pic>
      <p:sp>
        <p:nvSpPr>
          <p:cNvPr id="15" name="TextBox 14">
            <a:extLst>
              <a:ext uri="{FF2B5EF4-FFF2-40B4-BE49-F238E27FC236}">
                <a16:creationId xmlns:a16="http://schemas.microsoft.com/office/drawing/2014/main" id="{99B6855E-1946-4228-33C1-4DB331C62AD9}"/>
              </a:ext>
            </a:extLst>
          </p:cNvPr>
          <p:cNvSpPr txBox="1"/>
          <p:nvPr/>
        </p:nvSpPr>
        <p:spPr>
          <a:xfrm>
            <a:off x="323656" y="5440689"/>
            <a:ext cx="11405499" cy="1200329"/>
          </a:xfrm>
          <a:prstGeom prst="rect">
            <a:avLst/>
          </a:prstGeom>
          <a:noFill/>
        </p:spPr>
        <p:txBody>
          <a:bodyPr wrap="square" rtlCol="0">
            <a:spAutoFit/>
          </a:bodyPr>
          <a:lstStyle/>
          <a:p>
            <a:r>
              <a:rPr lang="en-US" dirty="0" err="1">
                <a:latin typeface="Bahnschrift SemiBold" panose="020B0502040204020203" pitchFamily="34" charset="0"/>
              </a:rPr>
              <a:t>Napomena</a:t>
            </a:r>
            <a:r>
              <a:rPr lang="en-US" dirty="0">
                <a:latin typeface="Bahnschrift SemiBold" panose="020B0502040204020203" pitchFamily="34" charset="0"/>
              </a:rPr>
              <a:t>: </a:t>
            </a:r>
            <a:r>
              <a:rPr lang="en-US" dirty="0">
                <a:solidFill>
                  <a:srgbClr val="00B0F0"/>
                </a:solidFill>
                <a:latin typeface="Bahnschrift SemiBold" panose="020B0502040204020203" pitchFamily="34" charset="0"/>
              </a:rPr>
              <a:t>'Children</a:t>
            </a:r>
            <a:r>
              <a:rPr lang="en-US" dirty="0">
                <a:latin typeface="Bahnschrift SemiBold" panose="020B0502040204020203" pitchFamily="34" charset="0"/>
              </a:rPr>
              <a:t>'</a:t>
            </a:r>
          </a:p>
          <a:p>
            <a:r>
              <a:rPr lang="en-US" dirty="0">
                <a:latin typeface="Bahnschrift SemiBold" panose="020B0502040204020203" pitchFamily="34" charset="0"/>
              </a:rPr>
              <a:t>Ovo je </a:t>
            </a:r>
            <a:r>
              <a:rPr lang="en-US" dirty="0" err="1">
                <a:latin typeface="Bahnschrift SemiBold" panose="020B0502040204020203" pitchFamily="34" charset="0"/>
              </a:rPr>
              <a:t>svojstvo</a:t>
            </a:r>
            <a:r>
              <a:rPr lang="en-US" dirty="0">
                <a:latin typeface="Bahnschrift SemiBold" panose="020B0502040204020203" pitchFamily="34" charset="0"/>
              </a:rPr>
              <a:t> </a:t>
            </a:r>
            <a:r>
              <a:rPr lang="en-US" dirty="0" err="1">
                <a:latin typeface="Bahnschrift SemiBold" panose="020B0502040204020203" pitchFamily="34" charset="0"/>
              </a:rPr>
              <a:t>koje</a:t>
            </a:r>
            <a:r>
              <a:rPr lang="en-US" dirty="0">
                <a:latin typeface="Bahnschrift SemiBold" panose="020B0502040204020203" pitchFamily="34" charset="0"/>
              </a:rPr>
              <a:t> </a:t>
            </a:r>
            <a:r>
              <a:rPr lang="en-US" dirty="0" err="1">
                <a:latin typeface="Bahnschrift SemiBold" panose="020B0502040204020203" pitchFamily="34" charset="0"/>
              </a:rPr>
              <a:t>sadrži</a:t>
            </a:r>
            <a:r>
              <a:rPr lang="en-US" dirty="0">
                <a:latin typeface="Bahnschrift SemiBold" panose="020B0502040204020203" pitchFamily="34" charset="0"/>
              </a:rPr>
              <a:t> </a:t>
            </a:r>
            <a:r>
              <a:rPr lang="en-US" dirty="0" err="1">
                <a:latin typeface="Bahnschrift SemiBold" panose="020B0502040204020203" pitchFamily="34" charset="0"/>
              </a:rPr>
              <a:t>handleove</a:t>
            </a:r>
            <a:r>
              <a:rPr lang="en-US" dirty="0">
                <a:latin typeface="Bahnschrift SemiBold" panose="020B0502040204020203" pitchFamily="34" charset="0"/>
              </a:rPr>
              <a:t> </a:t>
            </a:r>
            <a:r>
              <a:rPr lang="en-US" dirty="0" err="1">
                <a:latin typeface="Bahnschrift SemiBold" panose="020B0502040204020203" pitchFamily="34" charset="0"/>
              </a:rPr>
              <a:t>svih</a:t>
            </a:r>
            <a:r>
              <a:rPr lang="en-US" dirty="0">
                <a:latin typeface="Bahnschrift SemiBold" panose="020B0502040204020203" pitchFamily="34" charset="0"/>
              </a:rPr>
              <a:t> </a:t>
            </a:r>
            <a:r>
              <a:rPr lang="en-US" dirty="0" err="1">
                <a:latin typeface="Bahnschrift SemiBold" panose="020B0502040204020203" pitchFamily="34" charset="0"/>
              </a:rPr>
              <a:t>grafičkih</a:t>
            </a:r>
            <a:r>
              <a:rPr lang="en-US" dirty="0">
                <a:latin typeface="Bahnschrift SemiBold" panose="020B0502040204020203" pitchFamily="34" charset="0"/>
              </a:rPr>
              <a:t> </a:t>
            </a:r>
            <a:r>
              <a:rPr lang="en-US" dirty="0" err="1">
                <a:latin typeface="Bahnschrift SemiBold" panose="020B0502040204020203" pitchFamily="34" charset="0"/>
              </a:rPr>
              <a:t>objekata</a:t>
            </a:r>
            <a:r>
              <a:rPr lang="en-US" dirty="0">
                <a:latin typeface="Bahnschrift SemiBold" panose="020B0502040204020203" pitchFamily="34" charset="0"/>
              </a:rPr>
              <a:t> koji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deca</a:t>
            </a:r>
            <a:r>
              <a:rPr lang="en-US" dirty="0">
                <a:latin typeface="Bahnschrift SemiBold" panose="020B0502040204020203" pitchFamily="34" charset="0"/>
              </a:rPr>
              <a:t>’ (</a:t>
            </a:r>
            <a:r>
              <a:rPr lang="en-US" dirty="0" err="1">
                <a:latin typeface="Bahnschrift SemiBold" panose="020B0502040204020203" pitchFamily="34" charset="0"/>
              </a:rPr>
              <a:t>naslednici</a:t>
            </a:r>
            <a:r>
              <a:rPr lang="en-US" dirty="0">
                <a:latin typeface="Bahnschrift SemiBold" panose="020B0502040204020203" pitchFamily="34" charset="0"/>
              </a:rPr>
              <a:t> u </a:t>
            </a:r>
            <a:r>
              <a:rPr lang="en-US" dirty="0" err="1">
                <a:latin typeface="Bahnschrift SemiBold" panose="020B0502040204020203" pitchFamily="34" charset="0"/>
              </a:rPr>
              <a:t>programerskom</a:t>
            </a:r>
            <a:r>
              <a:rPr lang="en-US" dirty="0">
                <a:latin typeface="Bahnschrift SemiBold" panose="020B0502040204020203" pitchFamily="34" charset="0"/>
              </a:rPr>
              <a:t> re</a:t>
            </a:r>
            <a:r>
              <a:rPr lang="sr-Latn-ME" dirty="0">
                <a:latin typeface="Bahnschrift SemiBold" panose="020B0502040204020203" pitchFamily="34" charset="0"/>
              </a:rPr>
              <a:t>čniku</a:t>
            </a:r>
            <a:r>
              <a:rPr lang="en-US" dirty="0">
                <a:latin typeface="Bahnschrift SemiBold" panose="020B0502040204020203" pitchFamily="34" charset="0"/>
              </a:rPr>
              <a:t>) </a:t>
            </a:r>
            <a:r>
              <a:rPr lang="en-US" dirty="0" err="1">
                <a:latin typeface="Bahnschrift SemiBold" panose="020B0502040204020203" pitchFamily="34" charset="0"/>
              </a:rPr>
              <a:t>datog</a:t>
            </a:r>
            <a:r>
              <a:rPr lang="en-US" dirty="0">
                <a:latin typeface="Bahnschrift SemiBold" panose="020B0502040204020203" pitchFamily="34" charset="0"/>
              </a:rPr>
              <a:t> axes </a:t>
            </a:r>
            <a:r>
              <a:rPr lang="en-US" dirty="0" err="1">
                <a:latin typeface="Bahnschrift SemiBold" panose="020B0502040204020203" pitchFamily="34" charset="0"/>
              </a:rPr>
              <a:t>objekta</a:t>
            </a:r>
            <a:r>
              <a:rPr lang="en-US" dirty="0">
                <a:latin typeface="Bahnschrift SemiBold" panose="020B0502040204020203" pitchFamily="34" charset="0"/>
              </a:rPr>
              <a:t>. To </a:t>
            </a:r>
            <a:r>
              <a:rPr lang="en-US" dirty="0" err="1">
                <a:latin typeface="Bahnschrift SemiBold" panose="020B0502040204020203" pitchFamily="34" charset="0"/>
              </a:rPr>
              <a:t>mogu</a:t>
            </a:r>
            <a:r>
              <a:rPr lang="en-US" dirty="0">
                <a:latin typeface="Bahnschrift SemiBold" panose="020B0502040204020203" pitchFamily="34" charset="0"/>
              </a:rPr>
              <a:t> </a:t>
            </a:r>
            <a:r>
              <a:rPr lang="en-US" dirty="0" err="1">
                <a:latin typeface="Bahnschrift SemiBold" panose="020B0502040204020203" pitchFamily="34" charset="0"/>
              </a:rPr>
              <a:t>biti</a:t>
            </a:r>
            <a:r>
              <a:rPr lang="en-US" dirty="0">
                <a:latin typeface="Bahnschrift SemiBold" panose="020B0502040204020203" pitchFamily="34" charset="0"/>
              </a:rPr>
              <a:t> </a:t>
            </a:r>
            <a:r>
              <a:rPr lang="en-US" dirty="0" err="1">
                <a:latin typeface="Bahnschrift SemiBold" panose="020B0502040204020203" pitchFamily="34" charset="0"/>
              </a:rPr>
              <a:t>objekti</a:t>
            </a:r>
            <a:r>
              <a:rPr lang="en-US" dirty="0">
                <a:latin typeface="Bahnschrift SemiBold" panose="020B0502040204020203" pitchFamily="34" charset="0"/>
              </a:rPr>
              <a:t> </a:t>
            </a:r>
            <a:r>
              <a:rPr lang="en-US" dirty="0" err="1">
                <a:latin typeface="Bahnschrift SemiBold" panose="020B0502040204020203" pitchFamily="34" charset="0"/>
              </a:rPr>
              <a:t>poput</a:t>
            </a:r>
            <a:r>
              <a:rPr lang="en-US" dirty="0">
                <a:latin typeface="Bahnschrift SemiBold" panose="020B0502040204020203" pitchFamily="34" charset="0"/>
              </a:rPr>
              <a:t> </a:t>
            </a:r>
            <a:r>
              <a:rPr lang="en-US" dirty="0" err="1">
                <a:latin typeface="Bahnschrift SemiBold" panose="020B0502040204020203" pitchFamily="34" charset="0"/>
              </a:rPr>
              <a:t>plotova</a:t>
            </a:r>
            <a:r>
              <a:rPr lang="en-US" dirty="0">
                <a:latin typeface="Bahnschrift SemiBold" panose="020B0502040204020203" pitchFamily="34" charset="0"/>
              </a:rPr>
              <a:t>, </a:t>
            </a:r>
            <a:r>
              <a:rPr lang="en-US" dirty="0" err="1">
                <a:latin typeface="Bahnschrift SemiBold" panose="020B0502040204020203" pitchFamily="34" charset="0"/>
              </a:rPr>
              <a:t>linija</a:t>
            </a:r>
            <a:r>
              <a:rPr lang="en-US" dirty="0">
                <a:latin typeface="Bahnschrift SemiBold" panose="020B0502040204020203" pitchFamily="34" charset="0"/>
              </a:rPr>
              <a:t>, </a:t>
            </a:r>
            <a:r>
              <a:rPr lang="en-US" dirty="0" err="1">
                <a:latin typeface="Bahnschrift SemiBold" panose="020B0502040204020203" pitchFamily="34" charset="0"/>
              </a:rPr>
              <a:t>tekstova</a:t>
            </a:r>
            <a:r>
              <a:rPr lang="en-US" dirty="0">
                <a:latin typeface="Bahnschrift SemiBold" panose="020B0502040204020203" pitchFamily="34" charset="0"/>
              </a:rPr>
              <a:t>, </a:t>
            </a:r>
            <a:r>
              <a:rPr lang="en-US" dirty="0" err="1">
                <a:latin typeface="Bahnschrift SemiBold" panose="020B0502040204020203" pitchFamily="34" charset="0"/>
              </a:rPr>
              <a:t>slika</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drugih</a:t>
            </a:r>
            <a:r>
              <a:rPr lang="en-US" dirty="0">
                <a:latin typeface="Bahnschrift SemiBold" panose="020B0502040204020203" pitchFamily="34" charset="0"/>
              </a:rPr>
              <a:t> </a:t>
            </a:r>
            <a:r>
              <a:rPr lang="en-US" dirty="0" err="1">
                <a:latin typeface="Bahnschrift SemiBold" panose="020B0502040204020203" pitchFamily="34" charset="0"/>
              </a:rPr>
              <a:t>grafičkih</a:t>
            </a:r>
            <a:r>
              <a:rPr lang="en-US" dirty="0">
                <a:latin typeface="Bahnschrift SemiBold" panose="020B0502040204020203" pitchFamily="34" charset="0"/>
              </a:rPr>
              <a:t> </a:t>
            </a:r>
            <a:r>
              <a:rPr lang="en-US" dirty="0" err="1">
                <a:latin typeface="Bahnschrift SemiBold" panose="020B0502040204020203" pitchFamily="34" charset="0"/>
              </a:rPr>
              <a:t>elemenata</a:t>
            </a:r>
            <a:r>
              <a:rPr lang="en-US" dirty="0">
                <a:latin typeface="Bahnschrift SemiBold" panose="020B0502040204020203" pitchFamily="34" charset="0"/>
              </a:rPr>
              <a:t> koji </a:t>
            </a:r>
            <a:r>
              <a:rPr lang="en-US" dirty="0" err="1">
                <a:latin typeface="Bahnschrift SemiBold" panose="020B0502040204020203" pitchFamily="34" charset="0"/>
              </a:rPr>
              <a:t>su</a:t>
            </a:r>
            <a:r>
              <a:rPr lang="en-US" dirty="0">
                <a:latin typeface="Bahnschrift SemiBold" panose="020B0502040204020203" pitchFamily="34" charset="0"/>
              </a:rPr>
              <a:t> </a:t>
            </a:r>
            <a:r>
              <a:rPr lang="en-US" dirty="0" err="1">
                <a:latin typeface="Bahnschrift SemiBold" panose="020B0502040204020203" pitchFamily="34" charset="0"/>
              </a:rPr>
              <a:t>nacrtani</a:t>
            </a:r>
            <a:r>
              <a:rPr lang="en-US" dirty="0">
                <a:latin typeface="Bahnschrift SemiBold" panose="020B0502040204020203" pitchFamily="34" charset="0"/>
              </a:rPr>
              <a:t> </a:t>
            </a:r>
            <a:r>
              <a:rPr lang="en-US" dirty="0" err="1">
                <a:latin typeface="Bahnschrift SemiBold" panose="020B0502040204020203" pitchFamily="34" charset="0"/>
              </a:rPr>
              <a:t>unutar</a:t>
            </a:r>
            <a:r>
              <a:rPr lang="en-US" dirty="0">
                <a:latin typeface="Bahnschrift SemiBold" panose="020B0502040204020203" pitchFamily="34" charset="0"/>
              </a:rPr>
              <a:t> tog axes </a:t>
            </a:r>
            <a:r>
              <a:rPr lang="en-US" dirty="0" err="1">
                <a:latin typeface="Bahnschrift SemiBold" panose="020B0502040204020203" pitchFamily="34" charset="0"/>
              </a:rPr>
              <a:t>objekta</a:t>
            </a:r>
            <a:r>
              <a:rPr lang="en-US"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232596" y="1148219"/>
            <a:ext cx="6116389" cy="1631216"/>
          </a:xfrm>
          <a:prstGeom prst="rect">
            <a:avLst/>
          </a:prstGeom>
          <a:noFill/>
        </p:spPr>
        <p:txBody>
          <a:bodyPr wrap="square" rtlCol="0">
            <a:spAutoFit/>
          </a:bodyPr>
          <a:lstStyle/>
          <a:p>
            <a:r>
              <a:rPr lang="sr-Latn-ME" sz="2400" dirty="0">
                <a:latin typeface="Bahnschrift SemiBold" panose="020B0502040204020203" pitchFamily="34" charset="0"/>
              </a:rPr>
              <a:t>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46149681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Prepoznavanje</a:t>
            </a:r>
            <a:r>
              <a:rPr lang="en-US" sz="3600" dirty="0">
                <a:latin typeface="Bahnschrift SemiBold" panose="020B0502040204020203" pitchFamily="34" charset="0"/>
              </a:rPr>
              <a:t> </a:t>
            </a:r>
            <a:r>
              <a:rPr lang="en-US" sz="3600" dirty="0" err="1">
                <a:latin typeface="Bahnschrift SemiBold" panose="020B0502040204020203" pitchFamily="34" charset="0"/>
              </a:rPr>
              <a:t>teksta</a:t>
            </a:r>
            <a:endParaRPr lang="en-US" sz="3600" dirty="0">
              <a:latin typeface="Bahnschrift SemiBold" panose="020B0502040204020203" pitchFamily="34" charset="0"/>
            </a:endParaRPr>
          </a:p>
        </p:txBody>
      </p:sp>
      <p:pic>
        <p:nvPicPr>
          <p:cNvPr id="9" name="Picture 8">
            <a:extLst>
              <a:ext uri="{FF2B5EF4-FFF2-40B4-BE49-F238E27FC236}">
                <a16:creationId xmlns:a16="http://schemas.microsoft.com/office/drawing/2014/main" id="{EB7B7902-01C9-8CCB-DC67-C167F92340C0}"/>
              </a:ext>
            </a:extLst>
          </p:cNvPr>
          <p:cNvPicPr>
            <a:picLocks noChangeAspect="1"/>
          </p:cNvPicPr>
          <p:nvPr/>
        </p:nvPicPr>
        <p:blipFill>
          <a:blip r:embed="rId2"/>
          <a:stretch>
            <a:fillRect/>
          </a:stretch>
        </p:blipFill>
        <p:spPr>
          <a:xfrm>
            <a:off x="12654843" y="4212403"/>
            <a:ext cx="5114925" cy="2838450"/>
          </a:xfrm>
          <a:prstGeom prst="rect">
            <a:avLst/>
          </a:prstGeom>
        </p:spPr>
      </p:pic>
      <p:sp>
        <p:nvSpPr>
          <p:cNvPr id="5" name="TextBox 4">
            <a:extLst>
              <a:ext uri="{FF2B5EF4-FFF2-40B4-BE49-F238E27FC236}">
                <a16:creationId xmlns:a16="http://schemas.microsoft.com/office/drawing/2014/main" id="{760EBC57-CFAE-B503-E216-AD7A176D7CB8}"/>
              </a:ext>
            </a:extLst>
          </p:cNvPr>
          <p:cNvSpPr txBox="1"/>
          <p:nvPr/>
        </p:nvSpPr>
        <p:spPr>
          <a:xfrm>
            <a:off x="12654843" y="766862"/>
            <a:ext cx="11266312" cy="3046988"/>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regionprops</a:t>
            </a:r>
            <a:r>
              <a:rPr lang="en-US" sz="2400" dirty="0">
                <a:latin typeface="Bahnschrift SemiBold" panose="020B0502040204020203" pitchFamily="34" charset="0"/>
              </a:rPr>
              <a:t> meri </a:t>
            </a:r>
            <a:r>
              <a:rPr lang="en-US" sz="2400" dirty="0" err="1">
                <a:latin typeface="Bahnschrift SemiBold" panose="020B0502040204020203" pitchFamily="34" charset="0"/>
              </a:rPr>
              <a:t>osobine</a:t>
            </a:r>
            <a:r>
              <a:rPr lang="en-US" sz="2400" dirty="0">
                <a:latin typeface="Bahnschrift SemiBold" panose="020B0502040204020203" pitchFamily="34" charset="0"/>
              </a:rPr>
              <a:t> </a:t>
            </a:r>
            <a:r>
              <a:rPr lang="en-US" sz="2400" dirty="0" err="1">
                <a:latin typeface="Bahnschrift SemiBold" panose="020B0502040204020203" pitchFamily="34" charset="0"/>
              </a:rPr>
              <a:t>povezanih</a:t>
            </a:r>
            <a:r>
              <a:rPr lang="en-US" sz="2400" dirty="0">
                <a:latin typeface="Bahnschrift SemiBold" panose="020B0502040204020203" pitchFamily="34" charset="0"/>
              </a:rPr>
              <a:t> </a:t>
            </a:r>
            <a:r>
              <a:rPr lang="en-US" sz="2400" dirty="0" err="1">
                <a:latin typeface="Bahnschrift SemiBold" panose="020B0502040204020203" pitchFamily="34" charset="0"/>
              </a:rPr>
              <a:t>komponenti</a:t>
            </a:r>
            <a:r>
              <a:rPr lang="en-US" sz="2400" dirty="0">
                <a:latin typeface="Bahnschrift SemiBold" panose="020B0502040204020203" pitchFamily="34" charset="0"/>
              </a:rPr>
              <a:t> u </a:t>
            </a:r>
            <a:r>
              <a:rPr lang="en-US" sz="2400" dirty="0" err="1">
                <a:latin typeface="Bahnschrift SemiBold" panose="020B0502040204020203" pitchFamily="34" charset="0"/>
              </a:rPr>
              <a:t>binarnoj</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ili</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a:t>
            </a:r>
          </a:p>
          <a:p>
            <a:r>
              <a:rPr lang="en-US" sz="2400" dirty="0" err="1">
                <a:latin typeface="Bahnschrift SemiBold" panose="020B0502040204020203" pitchFamily="34" charset="0"/>
              </a:rPr>
              <a:t>Parametri</a:t>
            </a:r>
            <a:r>
              <a:rPr lang="en-US" sz="2400" dirty="0">
                <a:latin typeface="Bahnschrift SemiBold" panose="020B0502040204020203" pitchFamily="34" charset="0"/>
              </a:rPr>
              <a:t> :</a:t>
            </a:r>
          </a:p>
          <a:p>
            <a:r>
              <a:rPr lang="en-US" sz="2400" dirty="0">
                <a:solidFill>
                  <a:srgbClr val="0070C0"/>
                </a:solidFill>
                <a:latin typeface="Bahnschrift SemiBold" panose="020B0502040204020203" pitchFamily="34" charset="0"/>
              </a:rPr>
              <a:t>L</a:t>
            </a:r>
            <a:r>
              <a:rPr lang="en-US" sz="2400" dirty="0">
                <a:latin typeface="Bahnschrift SemiBold" panose="020B0502040204020203" pitchFamily="34" charset="0"/>
              </a:rPr>
              <a:t> :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oznaka</a:t>
            </a:r>
            <a:r>
              <a:rPr lang="en-US" sz="2400" dirty="0">
                <a:latin typeface="Bahnschrift SemiBold" panose="020B0502040204020203" pitchFamily="34" charset="0"/>
              </a:rPr>
              <a:t> </a:t>
            </a:r>
            <a:r>
              <a:rPr lang="en-US" sz="2400" dirty="0" err="1">
                <a:latin typeface="Bahnschrift SemiBold" panose="020B0502040204020203" pitchFamily="34" charset="0"/>
              </a:rPr>
              <a:t>dobijena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bwboundaries</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err="1">
                <a:solidFill>
                  <a:srgbClr val="00B0F0"/>
                </a:solidFill>
                <a:latin typeface="Bahnschrift SemiBold" panose="020B0502040204020203" pitchFamily="34" charset="0"/>
              </a:rPr>
              <a:t>BoundingBox</a:t>
            </a:r>
            <a:r>
              <a:rPr lang="en-US" sz="2400" dirty="0">
                <a:latin typeface="Bahnschrift SemiBold" panose="020B0502040204020203" pitchFamily="34" charset="0"/>
              </a:rPr>
              <a:t>':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latin typeface="Bahnschrift SemiBold" panose="020B0502040204020203" pitchFamily="34" charset="0"/>
              </a:rPr>
              <a:t>pravougaonik</a:t>
            </a:r>
            <a:r>
              <a:rPr lang="en-US" sz="2400" dirty="0">
                <a:latin typeface="Bahnschrift SemiBold" panose="020B0502040204020203" pitchFamily="34" charset="0"/>
              </a:rPr>
              <a:t> koji </a:t>
            </a:r>
            <a:r>
              <a:rPr lang="en-US" sz="2400" dirty="0" err="1">
                <a:latin typeface="Bahnschrift SemiBold" panose="020B0502040204020203" pitchFamily="34" charset="0"/>
              </a:rPr>
              <a:t>obuhvata</a:t>
            </a:r>
            <a:r>
              <a:rPr lang="en-US" sz="2400" dirty="0">
                <a:latin typeface="Bahnschrift SemiBold" panose="020B0502040204020203" pitchFamily="34" charset="0"/>
              </a:rPr>
              <a:t>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povezanu</a:t>
            </a:r>
            <a:r>
              <a:rPr lang="en-US" sz="2400" dirty="0">
                <a:latin typeface="Bahnschrift SemiBold" panose="020B0502040204020203" pitchFamily="34" charset="0"/>
              </a:rPr>
              <a:t> </a:t>
            </a:r>
            <a:r>
              <a:rPr lang="en-US" sz="2400" dirty="0" err="1">
                <a:latin typeface="Bahnschrift SemiBold" panose="020B0502040204020203" pitchFamily="34" charset="0"/>
              </a:rPr>
              <a:t>komponentu</a:t>
            </a:r>
            <a:r>
              <a:rPr lang="en-US" sz="2400" dirty="0">
                <a:latin typeface="Bahnschrift SemiBold" panose="020B0502040204020203" pitchFamily="34" charset="0"/>
              </a:rPr>
              <a:t>.</a:t>
            </a:r>
          </a:p>
          <a:p>
            <a:r>
              <a:rPr lang="en-US" sz="2400" dirty="0">
                <a:solidFill>
                  <a:schemeClr val="tx1">
                    <a:lumMod val="95000"/>
                    <a:lumOff val="5000"/>
                  </a:schemeClr>
                </a:solidFill>
                <a:latin typeface="Bahnschrift SemiBold" panose="020B0502040204020203" pitchFamily="34" charset="0"/>
              </a:rPr>
              <a:t>'</a:t>
            </a:r>
            <a:r>
              <a:rPr lang="en-US" sz="2400" dirty="0">
                <a:solidFill>
                  <a:srgbClr val="0070C0"/>
                </a:solidFill>
                <a:latin typeface="Bahnschrift SemiBold" panose="020B0502040204020203" pitchFamily="34" charset="0"/>
              </a:rPr>
              <a:t>Area</a:t>
            </a:r>
            <a:r>
              <a:rPr lang="en-US" sz="2400" dirty="0">
                <a:latin typeface="Bahnschrift SemiBold" panose="020B0502040204020203" pitchFamily="34" charset="0"/>
              </a:rPr>
              <a:t>’ : </a:t>
            </a:r>
            <a:r>
              <a:rPr lang="en-US" sz="2400" dirty="0" err="1">
                <a:latin typeface="Bahnschrift SemiBold" panose="020B0502040204020203" pitchFamily="34" charset="0"/>
              </a:rPr>
              <a:t>Osobina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definiše</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površinu</a:t>
            </a:r>
            <a:r>
              <a:rPr lang="en-US" sz="2400" dirty="0">
                <a:latin typeface="Bahnschrift SemiBold" panose="020B0502040204020203" pitchFamily="34" charset="0"/>
              </a:rPr>
              <a:t> (</a:t>
            </a:r>
            <a:r>
              <a:rPr lang="en-US" sz="2400" dirty="0" err="1">
                <a:latin typeface="Bahnschrift SemiBold" panose="020B0502040204020203" pitchFamily="34" charset="0"/>
              </a:rPr>
              <a:t>broj</a:t>
            </a:r>
            <a:r>
              <a:rPr lang="en-US" sz="2400" dirty="0">
                <a:latin typeface="Bahnschrift SemiBold" panose="020B0502040204020203" pitchFamily="34" charset="0"/>
              </a:rPr>
              <a:t> </a:t>
            </a:r>
            <a:r>
              <a:rPr lang="en-US" sz="2400" dirty="0" err="1">
                <a:latin typeface="Bahnschrift SemiBold" panose="020B0502040204020203" pitchFamily="34" charset="0"/>
              </a:rPr>
              <a:t>piksela</a:t>
            </a:r>
            <a:r>
              <a:rPr lang="en-US" sz="2400" dirty="0">
                <a:latin typeface="Bahnschrift SemiBold" panose="020B0502040204020203" pitchFamily="34" charset="0"/>
              </a:rPr>
              <a:t>) </a:t>
            </a:r>
            <a:r>
              <a:rPr lang="en-US" sz="2400" dirty="0" err="1">
                <a:latin typeface="Bahnschrift SemiBold" panose="020B0502040204020203" pitchFamily="34" charset="0"/>
              </a:rPr>
              <a:t>svake</a:t>
            </a:r>
            <a:r>
              <a:rPr lang="en-US" sz="2400" dirty="0">
                <a:latin typeface="Bahnschrift SemiBold" panose="020B0502040204020203" pitchFamily="34" charset="0"/>
              </a:rPr>
              <a:t> </a:t>
            </a:r>
            <a:r>
              <a:rPr lang="en-US" sz="2400" dirty="0" err="1">
                <a:latin typeface="Bahnschrift SemiBold" panose="020B0502040204020203" pitchFamily="34" charset="0"/>
              </a:rPr>
              <a:t>povezane</a:t>
            </a:r>
            <a:r>
              <a:rPr lang="en-US" sz="2400" dirty="0">
                <a:latin typeface="Bahnschrift SemiBold" panose="020B0502040204020203" pitchFamily="34" charset="0"/>
              </a:rPr>
              <a:t> </a:t>
            </a:r>
            <a:r>
              <a:rPr lang="en-US" sz="2400" dirty="0" err="1">
                <a:latin typeface="Bahnschrift SemiBold" panose="020B0502040204020203" pitchFamily="34" charset="0"/>
              </a:rPr>
              <a:t>komponente</a:t>
            </a:r>
            <a:r>
              <a:rPr lang="en-US" sz="2400" dirty="0">
                <a:latin typeface="Bahnschrift SemiBold" panose="020B0502040204020203" pitchFamily="34" charset="0"/>
              </a:rPr>
              <a:t>.</a:t>
            </a:r>
          </a:p>
        </p:txBody>
      </p:sp>
      <p:sp>
        <p:nvSpPr>
          <p:cNvPr id="7" name="TextBox 6">
            <a:extLst>
              <a:ext uri="{FF2B5EF4-FFF2-40B4-BE49-F238E27FC236}">
                <a16:creationId xmlns:a16="http://schemas.microsoft.com/office/drawing/2014/main" id="{2EA29AF4-8CBA-45FC-CE6E-DD45B5D993B3}"/>
              </a:ext>
            </a:extLst>
          </p:cNvPr>
          <p:cNvSpPr txBox="1"/>
          <p:nvPr/>
        </p:nvSpPr>
        <p:spPr>
          <a:xfrm>
            <a:off x="-6273657" y="3793637"/>
            <a:ext cx="5933084" cy="2246769"/>
          </a:xfrm>
          <a:prstGeom prst="rect">
            <a:avLst/>
          </a:prstGeom>
          <a:noFill/>
        </p:spPr>
        <p:txBody>
          <a:bodyPr wrap="square" rtlCol="0">
            <a:spAutoFit/>
          </a:bodyPr>
          <a:lstStyle/>
          <a:p>
            <a:r>
              <a:rPr lang="en-US" sz="2800" dirty="0" err="1">
                <a:latin typeface="Bahnschrift SemiBold" panose="020B0502040204020203" pitchFamily="34" charset="0"/>
              </a:rPr>
              <a:t>Funkcija</a:t>
            </a:r>
            <a:r>
              <a:rPr lang="en-US" sz="2800" dirty="0">
                <a:latin typeface="Bahnschrift SemiBold" panose="020B0502040204020203" pitchFamily="34" charset="0"/>
              </a:rPr>
              <a:t> </a:t>
            </a:r>
            <a:r>
              <a:rPr lang="en-US" sz="2800" dirty="0" err="1">
                <a:solidFill>
                  <a:srgbClr val="FF0000"/>
                </a:solidFill>
                <a:latin typeface="Bahnschrift SemiBold" panose="020B0502040204020203" pitchFamily="34" charset="0"/>
              </a:rPr>
              <a:t>regionprops</a:t>
            </a:r>
            <a:r>
              <a:rPr lang="en-US" sz="2800" dirty="0">
                <a:latin typeface="Bahnschrift SemiBold" panose="020B0502040204020203" pitchFamily="34" charset="0"/>
              </a:rPr>
              <a:t> </a:t>
            </a:r>
            <a:r>
              <a:rPr lang="en-US" sz="2800" dirty="0" err="1">
                <a:latin typeface="Bahnschrift SemiBold" panose="020B0502040204020203" pitchFamily="34" charset="0"/>
              </a:rPr>
              <a:t>vraća</a:t>
            </a:r>
            <a:r>
              <a:rPr lang="en-US" sz="2800" dirty="0">
                <a:latin typeface="Bahnschrift SemiBold" panose="020B0502040204020203" pitchFamily="34" charset="0"/>
              </a:rPr>
              <a:t> </a:t>
            </a:r>
            <a:r>
              <a:rPr lang="en-US" sz="2800" dirty="0" err="1">
                <a:latin typeface="Bahnschrift SemiBold" panose="020B0502040204020203" pitchFamily="34" charset="0"/>
              </a:rPr>
              <a:t>strukturu</a:t>
            </a:r>
            <a:r>
              <a:rPr lang="en-US" sz="2800" dirty="0">
                <a:latin typeface="Bahnschrift SemiBold" panose="020B0502040204020203" pitchFamily="34" charset="0"/>
              </a:rPr>
              <a:t> </a:t>
            </a:r>
            <a:r>
              <a:rPr lang="en-US" sz="2800" dirty="0" err="1">
                <a:latin typeface="Bahnschrift SemiBold" panose="020B0502040204020203" pitchFamily="34" charset="0"/>
              </a:rPr>
              <a:t>nizova</a:t>
            </a:r>
            <a:r>
              <a:rPr lang="en-US" sz="2800" dirty="0">
                <a:latin typeface="Bahnschrift SemiBold" panose="020B0502040204020203" pitchFamily="34" charset="0"/>
              </a:rPr>
              <a:t> </a:t>
            </a:r>
            <a:r>
              <a:rPr lang="en-US" sz="2800" dirty="0" err="1">
                <a:latin typeface="Bahnschrift SemiBold" panose="020B0502040204020203" pitchFamily="34" charset="0"/>
              </a:rPr>
              <a:t>gde</a:t>
            </a:r>
            <a:r>
              <a:rPr lang="en-US" sz="2800" dirty="0">
                <a:latin typeface="Bahnschrift SemiBold" panose="020B0502040204020203" pitchFamily="34" charset="0"/>
              </a:rPr>
              <a:t> </a:t>
            </a:r>
            <a:r>
              <a:rPr lang="en-US" sz="2800" dirty="0" err="1">
                <a:latin typeface="Bahnschrift SemiBold" panose="020B0502040204020203" pitchFamily="34" charset="0"/>
              </a:rPr>
              <a:t>svaki</a:t>
            </a:r>
            <a:r>
              <a:rPr lang="en-US" sz="2800" dirty="0">
                <a:latin typeface="Bahnschrift SemiBold" panose="020B0502040204020203" pitchFamily="34" charset="0"/>
              </a:rPr>
              <a:t> element </a:t>
            </a:r>
            <a:r>
              <a:rPr lang="en-US" sz="2800" dirty="0" err="1">
                <a:latin typeface="Bahnschrift SemiBold" panose="020B0502040204020203" pitchFamily="34" charset="0"/>
              </a:rPr>
              <a:t>sadrži</a:t>
            </a:r>
            <a:r>
              <a:rPr lang="en-US" sz="2800" dirty="0">
                <a:latin typeface="Bahnschrift SemiBold" panose="020B0502040204020203" pitchFamily="34" charset="0"/>
              </a:rPr>
              <a:t> </a:t>
            </a:r>
            <a:r>
              <a:rPr lang="en-US" sz="2800" dirty="0" err="1">
                <a:latin typeface="Bahnschrift SemiBold" panose="020B0502040204020203" pitchFamily="34" charset="0"/>
              </a:rPr>
              <a:t>osobine</a:t>
            </a:r>
            <a:r>
              <a:rPr lang="en-US" sz="2800" dirty="0">
                <a:latin typeface="Bahnschrift SemiBold" panose="020B0502040204020203" pitchFamily="34" charset="0"/>
              </a:rPr>
              <a:t> </a:t>
            </a:r>
            <a:r>
              <a:rPr lang="en-US" sz="2800" dirty="0" err="1">
                <a:latin typeface="Bahnschrift SemiBold" panose="020B0502040204020203" pitchFamily="34" charset="0"/>
              </a:rPr>
              <a:t>jedne</a:t>
            </a:r>
            <a:r>
              <a:rPr lang="en-US" sz="2800" dirty="0">
                <a:latin typeface="Bahnschrift SemiBold" panose="020B0502040204020203" pitchFamily="34" charset="0"/>
              </a:rPr>
              <a:t> </a:t>
            </a:r>
            <a:r>
              <a:rPr lang="en-US" sz="2800" dirty="0" err="1">
                <a:latin typeface="Bahnschrift SemiBold" panose="020B0502040204020203" pitchFamily="34" charset="0"/>
              </a:rPr>
              <a:t>povezane</a:t>
            </a:r>
            <a:r>
              <a:rPr lang="en-US" sz="2800" dirty="0">
                <a:latin typeface="Bahnschrift SemiBold" panose="020B0502040204020203" pitchFamily="34" charset="0"/>
              </a:rPr>
              <a:t> </a:t>
            </a:r>
            <a:r>
              <a:rPr lang="en-US" sz="2800" dirty="0" err="1">
                <a:latin typeface="Bahnschrift SemiBold" panose="020B0502040204020203" pitchFamily="34" charset="0"/>
              </a:rPr>
              <a:t>komponente</a:t>
            </a:r>
            <a:r>
              <a:rPr lang="en-US" sz="2800" dirty="0">
                <a:latin typeface="Bahnschrift SemiBold" panose="020B0502040204020203" pitchFamily="34" charset="0"/>
              </a:rPr>
              <a:t>, </a:t>
            </a:r>
            <a:r>
              <a:rPr lang="en-US" sz="2800" dirty="0" err="1">
                <a:latin typeface="Bahnschrift SemiBold" panose="020B0502040204020203" pitchFamily="34" charset="0"/>
              </a:rPr>
              <a:t>kao</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su</a:t>
            </a:r>
            <a:r>
              <a:rPr lang="en-US" sz="2800" dirty="0">
                <a:latin typeface="Bahnschrift SemiBold" panose="020B0502040204020203" pitchFamily="34" charset="0"/>
              </a:rPr>
              <a:t> </a:t>
            </a:r>
            <a:r>
              <a:rPr lang="en-US" sz="2800" dirty="0">
                <a:solidFill>
                  <a:srgbClr val="00B0F0"/>
                </a:solidFill>
                <a:latin typeface="Bahnschrift SemiBold" panose="020B0502040204020203" pitchFamily="34" charset="0"/>
              </a:rPr>
              <a:t>bounding box</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solidFill>
                  <a:srgbClr val="00B0F0"/>
                </a:solidFill>
                <a:latin typeface="Bahnschrift SemiBold" panose="020B0502040204020203" pitchFamily="34" charset="0"/>
              </a:rPr>
              <a:t>površina</a:t>
            </a:r>
            <a:r>
              <a:rPr lang="en-US" sz="2800" dirty="0">
                <a:latin typeface="Bahnschrift SemiBold" panose="020B0502040204020203" pitchFamily="34" charset="0"/>
              </a:rPr>
              <a:t>.</a:t>
            </a:r>
          </a:p>
        </p:txBody>
      </p:sp>
      <p:sp>
        <p:nvSpPr>
          <p:cNvPr id="16" name="TextBox 15">
            <a:extLst>
              <a:ext uri="{FF2B5EF4-FFF2-40B4-BE49-F238E27FC236}">
                <a16:creationId xmlns:a16="http://schemas.microsoft.com/office/drawing/2014/main" id="{A3875935-6E60-01A3-4032-D82EB06244DC}"/>
              </a:ext>
            </a:extLst>
          </p:cNvPr>
          <p:cNvSpPr txBox="1"/>
          <p:nvPr/>
        </p:nvSpPr>
        <p:spPr>
          <a:xfrm>
            <a:off x="13804217" y="-1413476"/>
            <a:ext cx="6116389" cy="2739211"/>
          </a:xfrm>
          <a:prstGeom prst="rect">
            <a:avLst/>
          </a:prstGeom>
          <a:noFill/>
        </p:spPr>
        <p:txBody>
          <a:bodyPr wrap="square" rtlCol="0">
            <a:spAutoFit/>
          </a:bodyPr>
          <a:lstStyle/>
          <a:p>
            <a:r>
              <a:rPr lang="en-US" sz="2400" dirty="0" err="1">
                <a:latin typeface="Bahnschrift SemiBold" panose="020B0502040204020203" pitchFamily="34" charset="0"/>
              </a:rPr>
              <a:t>Nakon</a:t>
            </a:r>
            <a:r>
              <a:rPr lang="en-US" sz="2400" dirty="0">
                <a:latin typeface="Bahnschrift SemiBold" panose="020B0502040204020203" pitchFamily="34" charset="0"/>
              </a:rPr>
              <a:t> </a:t>
            </a:r>
            <a:r>
              <a:rPr lang="en-US" sz="2400" dirty="0" err="1">
                <a:latin typeface="Bahnschrift SemiBold" panose="020B0502040204020203" pitchFamily="34" charset="0"/>
              </a:rPr>
              <a:t>svih</a:t>
            </a:r>
            <a:r>
              <a:rPr lang="en-US" sz="2400" dirty="0">
                <a:latin typeface="Bahnschrift SemiBold" panose="020B0502040204020203" pitchFamily="34" charset="0"/>
              </a:rPr>
              <a:t> </a:t>
            </a:r>
            <a:r>
              <a:rPr lang="en-US" sz="2400" dirty="0" err="1">
                <a:latin typeface="Bahnschrift SemiBold" panose="020B0502040204020203" pitchFamily="34" charset="0"/>
              </a:rPr>
              <a:t>modifikacija</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 </a:t>
            </a:r>
            <a:r>
              <a:rPr lang="en-US" sz="2400" dirty="0" err="1">
                <a:latin typeface="Bahnschrift SemiBold" panose="020B0502040204020203" pitchFamily="34" charset="0"/>
              </a:rPr>
              <a:t>koje</a:t>
            </a:r>
            <a:r>
              <a:rPr lang="en-US" sz="2400" dirty="0">
                <a:latin typeface="Bahnschrift SemiBold" panose="020B0502040204020203" pitchFamily="34" charset="0"/>
              </a:rPr>
              <a:t> bi </a:t>
            </a:r>
            <a:r>
              <a:rPr lang="en-US" sz="2400" dirty="0" err="1">
                <a:latin typeface="Bahnschrift SemiBold" panose="020B0502040204020203" pitchFamily="34" charset="0"/>
              </a:rPr>
              <a:t>nam</a:t>
            </a:r>
            <a:r>
              <a:rPr lang="en-US" sz="2400" dirty="0">
                <a:latin typeface="Bahnschrift SemiBold" panose="020B0502040204020203" pitchFamily="34" charset="0"/>
              </a:rPr>
              <a:t> </a:t>
            </a:r>
            <a:r>
              <a:rPr lang="en-US" sz="2400" dirty="0" err="1">
                <a:latin typeface="Bahnschrift SemiBold" panose="020B0502040204020203" pitchFamily="34" charset="0"/>
              </a:rPr>
              <a:t>pomogle</a:t>
            </a:r>
            <a:r>
              <a:rPr lang="en-US" sz="2400" dirty="0">
                <a:latin typeface="Bahnschrift SemiBold" panose="020B0502040204020203" pitchFamily="34" charset="0"/>
              </a:rPr>
              <a:t> </a:t>
            </a:r>
            <a:r>
              <a:rPr lang="en-US" sz="2400" dirty="0" err="1">
                <a:latin typeface="Bahnschrift SemiBold" panose="020B0502040204020203" pitchFamily="34" charset="0"/>
              </a:rPr>
              <a:t>pri</a:t>
            </a:r>
            <a:r>
              <a:rPr lang="en-US" sz="2400" dirty="0">
                <a:latin typeface="Bahnschrift SemiBold" panose="020B0502040204020203" pitchFamily="34" charset="0"/>
              </a:rPr>
              <a:t> </a:t>
            </a:r>
            <a:r>
              <a:rPr lang="sr-Latn-ME" sz="2400" dirty="0">
                <a:latin typeface="Bahnschrift SemiBold" panose="020B0502040204020203" pitchFamily="34" charset="0"/>
              </a:rPr>
              <a:t>lakšoj detekciji slova, na red dolazi samo prepoznavanje teksta iz niza piksela. Matlab ima ugrađene kompleksne funkcije koje se bave ovim stvarima. Jedna od tih funkcija jeste </a:t>
            </a:r>
            <a:r>
              <a:rPr lang="sr-Latn-ME" sz="2800" dirty="0">
                <a:solidFill>
                  <a:srgbClr val="FF0000"/>
                </a:solidFill>
                <a:latin typeface="Bahnschrift SemiBold" panose="020B0502040204020203" pitchFamily="34" charset="0"/>
              </a:rPr>
              <a:t>OCR</a:t>
            </a:r>
            <a:r>
              <a:rPr lang="sr-Latn-ME" sz="2400" dirty="0">
                <a:latin typeface="Bahnschrift SemiBold" panose="020B0502040204020203" pitchFamily="34" charset="0"/>
              </a:rPr>
              <a:t> o kojoj će biti više reči u narednoj slajdu.</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3D3D5ADF-3CCA-81A1-FD81-8FC0023B1961}"/>
              </a:ext>
            </a:extLst>
          </p:cNvPr>
          <p:cNvSpPr txBox="1"/>
          <p:nvPr/>
        </p:nvSpPr>
        <p:spPr>
          <a:xfrm>
            <a:off x="232596" y="1148219"/>
            <a:ext cx="6116389" cy="5262979"/>
          </a:xfrm>
          <a:prstGeom prst="rect">
            <a:avLst/>
          </a:prstGeom>
          <a:noFill/>
        </p:spPr>
        <p:txBody>
          <a:bodyPr wrap="square" rtlCol="0">
            <a:spAutoFit/>
          </a:bodyPr>
          <a:lstStyle/>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optičko</a:t>
            </a:r>
            <a:r>
              <a:rPr lang="en-US" sz="2400" dirty="0">
                <a:latin typeface="Bahnschrift SemiBold" panose="020B0502040204020203" pitchFamily="34" charset="0"/>
              </a:rPr>
              <a:t> </a:t>
            </a:r>
            <a:r>
              <a:rPr lang="en-US" sz="2400" dirty="0" err="1">
                <a:latin typeface="Bahnschrift SemiBold" panose="020B0502040204020203" pitchFamily="34" charset="0"/>
              </a:rPr>
              <a:t>prepoznavanje</a:t>
            </a:r>
            <a:r>
              <a:rPr lang="en-US" sz="2400" dirty="0">
                <a:latin typeface="Bahnschrift SemiBold" panose="020B0502040204020203" pitchFamily="34" charset="0"/>
              </a:rPr>
              <a:t> </a:t>
            </a:r>
            <a:r>
              <a:rPr lang="en-US" sz="2400" dirty="0" err="1">
                <a:latin typeface="Bahnschrift SemiBold" panose="020B0502040204020203" pitchFamily="34" charset="0"/>
              </a:rPr>
              <a:t>karaktera</a:t>
            </a:r>
            <a:r>
              <a:rPr lang="en-US" sz="2400" dirty="0">
                <a:latin typeface="Bahnschrift SemiBold" panose="020B0502040204020203" pitchFamily="34" charset="0"/>
              </a:rPr>
              <a:t> (OCR - Optical Character Recognition)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analizira</a:t>
            </a:r>
            <a:r>
              <a:rPr lang="en-US" sz="2400" dirty="0">
                <a:latin typeface="Bahnschrift SemiBold" panose="020B0502040204020203" pitchFamily="34" charset="0"/>
              </a:rPr>
              <a:t> </a:t>
            </a:r>
            <a:r>
              <a:rPr lang="en-US" sz="2400" dirty="0" err="1">
                <a:latin typeface="Bahnschrift SemiBold" panose="020B0502040204020203" pitchFamily="34" charset="0"/>
              </a:rPr>
              <a:t>sliku</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prepoznaje</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slici</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r>
              <a:rPr lang="en-US" sz="2400" dirty="0" err="1">
                <a:solidFill>
                  <a:srgbClr val="0070C0"/>
                </a:solidFill>
                <a:latin typeface="Bahnschrift SemiBold" panose="020B0502040204020203" pitchFamily="34" charset="0"/>
              </a:rPr>
              <a:t>ocrResults</a:t>
            </a:r>
            <a:r>
              <a:rPr lang="en-US" sz="2400" dirty="0">
                <a:latin typeface="Bahnschrift SemiBold" panose="020B0502040204020203" pitchFamily="34" charset="0"/>
              </a:rPr>
              <a:t>: </a:t>
            </a:r>
            <a:r>
              <a:rPr lang="en-US" sz="2400" dirty="0" err="1">
                <a:latin typeface="Bahnschrift SemiBold" panose="020B0502040204020203" pitchFamily="34" charset="0"/>
              </a:rPr>
              <a:t>Struktura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rezultate</a:t>
            </a:r>
            <a:r>
              <a:rPr lang="en-US" sz="2400" dirty="0">
                <a:latin typeface="Bahnschrift SemiBold" panose="020B0502040204020203" pitchFamily="34" charset="0"/>
              </a:rPr>
              <a:t> OCR </a:t>
            </a:r>
            <a:r>
              <a:rPr lang="en-US" sz="2400" dirty="0" err="1">
                <a:latin typeface="Bahnschrift SemiBold" panose="020B0502040204020203" pitchFamily="34" charset="0"/>
              </a:rPr>
              <a:t>analize</a:t>
            </a:r>
            <a:r>
              <a:rPr lang="en-US" sz="2400" dirty="0">
                <a:latin typeface="Bahnschrift SemiBold" panose="020B0502040204020203" pitchFamily="34" charset="0"/>
              </a:rPr>
              <a:t>, </a:t>
            </a:r>
            <a:r>
              <a:rPr lang="en-US" sz="2400" dirty="0" err="1">
                <a:latin typeface="Bahnschrift SemiBold" panose="020B0502040204020203" pitchFamily="34" charset="0"/>
              </a:rPr>
              <a:t>uključujući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informacije</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a:t>
            </a:r>
            <a:r>
              <a:rPr lang="en-US" sz="2400" dirty="0" err="1">
                <a:latin typeface="Bahnschrift SemiBold" panose="020B0502040204020203" pitchFamily="34" charset="0"/>
              </a:rPr>
              <a:t>što</a:t>
            </a:r>
            <a:r>
              <a:rPr lang="en-US" sz="2400" dirty="0">
                <a:latin typeface="Bahnschrift SemiBold" panose="020B0502040204020203" pitchFamily="34" charset="0"/>
              </a:rPr>
              <a:t> </a:t>
            </a:r>
            <a:r>
              <a:rPr lang="en-US" sz="2400" dirty="0" err="1">
                <a:latin typeface="Bahnschrift SemiBold" panose="020B0502040204020203" pitchFamily="34" charset="0"/>
              </a:rPr>
              <a:t>su</a:t>
            </a:r>
            <a:r>
              <a:rPr lang="en-US" sz="2400" dirty="0">
                <a:latin typeface="Bahnschrift SemiBold" panose="020B0502040204020203" pitchFamily="34" charset="0"/>
              </a:rPr>
              <a:t> </a:t>
            </a:r>
            <a:r>
              <a:rPr lang="en-US" sz="2400" dirty="0" err="1">
                <a:latin typeface="Bahnschrift SemiBold" panose="020B0502040204020203" pitchFamily="34" charset="0"/>
              </a:rPr>
              <a:t>položaj</a:t>
            </a:r>
            <a:r>
              <a:rPr lang="en-US" sz="2400" dirty="0">
                <a:latin typeface="Bahnschrift SemiBold" panose="020B0502040204020203" pitchFamily="34" charset="0"/>
              </a:rPr>
              <a:t> </a:t>
            </a:r>
            <a:r>
              <a:rPr lang="en-US" sz="2400" dirty="0" err="1">
                <a:latin typeface="Bahnschrift SemiBold" panose="020B0502040204020203" pitchFamily="34" charset="0"/>
              </a:rPr>
              <a:t>znakova</a:t>
            </a:r>
            <a:r>
              <a:rPr lang="en-US" sz="2400" dirty="0">
                <a:latin typeface="Bahnschrift SemiBold" panose="020B0502040204020203" pitchFamily="34" charset="0"/>
              </a:rPr>
              <a:t>.</a:t>
            </a:r>
          </a:p>
        </p:txBody>
      </p:sp>
      <p:pic>
        <p:nvPicPr>
          <p:cNvPr id="11" name="Picture 10">
            <a:extLst>
              <a:ext uri="{FF2B5EF4-FFF2-40B4-BE49-F238E27FC236}">
                <a16:creationId xmlns:a16="http://schemas.microsoft.com/office/drawing/2014/main" id="{B1BCFEA1-3EC5-DE20-ECCD-2607375921E3}"/>
              </a:ext>
            </a:extLst>
          </p:cNvPr>
          <p:cNvPicPr>
            <a:picLocks noChangeAspect="1"/>
          </p:cNvPicPr>
          <p:nvPr/>
        </p:nvPicPr>
        <p:blipFill>
          <a:blip r:embed="rId3"/>
          <a:stretch>
            <a:fillRect/>
          </a:stretch>
        </p:blipFill>
        <p:spPr>
          <a:xfrm>
            <a:off x="6182382" y="1672243"/>
            <a:ext cx="5777022" cy="1756757"/>
          </a:xfrm>
          <a:prstGeom prst="rect">
            <a:avLst/>
          </a:prstGeom>
        </p:spPr>
      </p:pic>
      <p:sp>
        <p:nvSpPr>
          <p:cNvPr id="13" name="TextBox 12">
            <a:extLst>
              <a:ext uri="{FF2B5EF4-FFF2-40B4-BE49-F238E27FC236}">
                <a16:creationId xmlns:a16="http://schemas.microsoft.com/office/drawing/2014/main" id="{B663308D-F3A3-37C7-1C23-1728D2D30888}"/>
              </a:ext>
            </a:extLst>
          </p:cNvPr>
          <p:cNvSpPr txBox="1"/>
          <p:nvPr/>
        </p:nvSpPr>
        <p:spPr>
          <a:xfrm>
            <a:off x="462843" y="7678192"/>
            <a:ext cx="5200293" cy="3416320"/>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a:t>
            </a:r>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p>
          <a:p>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solidFill>
                  <a:srgbClr val="FF0000"/>
                </a:solidFill>
                <a:latin typeface="Bahnschrift SemiBold" panose="020B0502040204020203" pitchFamily="34" charset="0"/>
              </a:rPr>
              <a:t>strtrim</a:t>
            </a:r>
            <a:r>
              <a:rPr lang="en-US" sz="2400" dirty="0">
                <a:latin typeface="Bahnschrift SemiBold" panose="020B0502040204020203" pitchFamily="34" charset="0"/>
              </a:rPr>
              <a:t> se </a:t>
            </a:r>
            <a:r>
              <a:rPr lang="en-US" sz="2400" dirty="0" err="1">
                <a:latin typeface="Bahnschrift SemiBold" panose="020B0502040204020203" pitchFamily="34" charset="0"/>
              </a:rPr>
              <a:t>koristi</a:t>
            </a:r>
            <a:r>
              <a:rPr lang="en-US" sz="2400" dirty="0">
                <a:latin typeface="Bahnschrift SemiBold" panose="020B0502040204020203" pitchFamily="34" charset="0"/>
              </a:rPr>
              <a:t> za </a:t>
            </a:r>
            <a:r>
              <a:rPr lang="en-US" sz="2400" dirty="0" err="1">
                <a:latin typeface="Bahnschrift SemiBold" panose="020B0502040204020203" pitchFamily="34" charset="0"/>
              </a:rPr>
              <a:t>uklanjanje</a:t>
            </a:r>
            <a:r>
              <a:rPr lang="en-US" sz="2400" dirty="0">
                <a:latin typeface="Bahnschrift SemiBold" panose="020B0502040204020203" pitchFamily="34" charset="0"/>
              </a:rPr>
              <a:t>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 </a:t>
            </a:r>
            <a:r>
              <a:rPr lang="en-US" sz="2400" dirty="0" err="1">
                <a:latin typeface="Bahnschrift SemiBold" panose="020B0502040204020203" pitchFamily="34" charset="0"/>
              </a:rPr>
              <a:t>iz</a:t>
            </a:r>
            <a:r>
              <a:rPr lang="en-US" sz="2400" dirty="0">
                <a:latin typeface="Bahnschrift SemiBold" panose="020B0502040204020203" pitchFamily="34" charset="0"/>
              </a:rPr>
              <a:t> </a:t>
            </a:r>
            <a:r>
              <a:rPr lang="en-US" sz="2400" dirty="0" err="1">
                <a:latin typeface="Bahnschrift SemiBold" panose="020B0502040204020203" pitchFamily="34" charset="0"/>
              </a:rPr>
              <a:t>prepoznatog</a:t>
            </a:r>
            <a:r>
              <a:rPr lang="en-US" sz="2400" dirty="0">
                <a:latin typeface="Bahnschrift SemiBold" panose="020B0502040204020203" pitchFamily="34" charset="0"/>
              </a:rPr>
              <a:t> </a:t>
            </a:r>
            <a:r>
              <a:rPr lang="en-US" sz="2400" dirty="0" err="1">
                <a:latin typeface="Bahnschrift SemiBold" panose="020B0502040204020203" pitchFamily="34" charset="0"/>
              </a:rPr>
              <a:t>teksta</a:t>
            </a:r>
            <a:r>
              <a:rPr lang="en-US" sz="2400" dirty="0">
                <a:latin typeface="Bahnschrift SemiBold" panose="020B0502040204020203" pitchFamily="34" charset="0"/>
              </a:rPr>
              <a:t>.</a:t>
            </a:r>
          </a:p>
          <a:p>
            <a:endParaRPr lang="en-US" sz="2400" dirty="0">
              <a:latin typeface="Bahnschrift SemiBold" panose="020B0502040204020203" pitchFamily="34" charset="0"/>
            </a:endParaRPr>
          </a:p>
          <a:p>
            <a:r>
              <a:rPr lang="en-US" sz="2400" dirty="0" err="1">
                <a:solidFill>
                  <a:schemeClr val="accent1">
                    <a:lumMod val="75000"/>
                  </a:schemeClr>
                </a:solidFill>
                <a:latin typeface="Bahnschrift SemiBold" panose="020B0502040204020203" pitchFamily="34" charset="0"/>
              </a:rPr>
              <a:t>ocrResults</a:t>
            </a:r>
            <a:r>
              <a:rPr lang="en-US" sz="2400" dirty="0" err="1">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a:t>
            </a:r>
          </a:p>
          <a:p>
            <a:r>
              <a:rPr lang="en-US" sz="2400" dirty="0" err="1">
                <a:solidFill>
                  <a:schemeClr val="accent1">
                    <a:lumMod val="75000"/>
                  </a:schemeClr>
                </a:solidFill>
                <a:latin typeface="Bahnschrift SemiBold" panose="020B0502040204020203" pitchFamily="34" charset="0"/>
              </a:rPr>
              <a:t>detectedText</a:t>
            </a:r>
            <a:r>
              <a:rPr lang="en-US" sz="2400" dirty="0">
                <a:latin typeface="Bahnschrift SemiBold" panose="020B0502040204020203" pitchFamily="34" charset="0"/>
              </a:rPr>
              <a:t>: </a:t>
            </a:r>
            <a:r>
              <a:rPr lang="en-US" sz="2400" dirty="0" err="1">
                <a:latin typeface="Bahnschrift SemiBold" panose="020B0502040204020203" pitchFamily="34" charset="0"/>
              </a:rPr>
              <a:t>Prečišćeni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bez </a:t>
            </a:r>
            <a:r>
              <a:rPr lang="en-US" sz="2400" dirty="0" err="1">
                <a:latin typeface="Bahnschrift SemiBold" panose="020B0502040204020203" pitchFamily="34" charset="0"/>
              </a:rPr>
              <a:t>vodećih</a:t>
            </a:r>
            <a:r>
              <a:rPr lang="en-US" sz="2400" dirty="0">
                <a:latin typeface="Bahnschrift SemiBold" panose="020B0502040204020203" pitchFamily="34" charset="0"/>
              </a:rPr>
              <a:t> </a:t>
            </a:r>
            <a:r>
              <a:rPr lang="en-US" sz="2400" dirty="0" err="1">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sledećih</a:t>
            </a:r>
            <a:r>
              <a:rPr lang="en-US" sz="2400" dirty="0">
                <a:latin typeface="Bahnschrift SemiBold" panose="020B0502040204020203" pitchFamily="34" charset="0"/>
              </a:rPr>
              <a:t> </a:t>
            </a:r>
            <a:r>
              <a:rPr lang="en-US" sz="2400" dirty="0" err="1">
                <a:latin typeface="Bahnschrift SemiBold" panose="020B0502040204020203" pitchFamily="34" charset="0"/>
              </a:rPr>
              <a:t>belina</a:t>
            </a:r>
            <a:r>
              <a:rPr lang="en-US" sz="2400" dirty="0">
                <a:latin typeface="Bahnschrift SemiBold" panose="020B0502040204020203" pitchFamily="34" charset="0"/>
              </a:rPr>
              <a:t>.</a:t>
            </a:r>
          </a:p>
        </p:txBody>
      </p:sp>
    </p:spTree>
    <p:extLst>
      <p:ext uri="{BB962C8B-B14F-4D97-AF65-F5344CB8AC3E}">
        <p14:creationId xmlns:p14="http://schemas.microsoft.com/office/powerpoint/2010/main" val="29465085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a:latin typeface="Bahnschrift SemiBold" panose="020B0502040204020203" pitchFamily="34" charset="0"/>
              </a:rPr>
              <a:t>OCR</a:t>
            </a:r>
          </a:p>
        </p:txBody>
      </p:sp>
      <p:pic>
        <p:nvPicPr>
          <p:cNvPr id="13" name="Picture 12">
            <a:extLst>
              <a:ext uri="{FF2B5EF4-FFF2-40B4-BE49-F238E27FC236}">
                <a16:creationId xmlns:a16="http://schemas.microsoft.com/office/drawing/2014/main" id="{02C0457D-51B8-2E6E-19B3-12E530AA047F}"/>
              </a:ext>
            </a:extLst>
          </p:cNvPr>
          <p:cNvPicPr>
            <a:picLocks noChangeAspect="1"/>
          </p:cNvPicPr>
          <p:nvPr/>
        </p:nvPicPr>
        <p:blipFill>
          <a:blip r:embed="rId2"/>
          <a:stretch>
            <a:fillRect/>
          </a:stretch>
        </p:blipFill>
        <p:spPr>
          <a:xfrm>
            <a:off x="233082" y="1112034"/>
            <a:ext cx="3357446" cy="2300694"/>
          </a:xfrm>
          <a:prstGeom prst="rect">
            <a:avLst/>
          </a:prstGeom>
        </p:spPr>
      </p:pic>
      <p:sp>
        <p:nvSpPr>
          <p:cNvPr id="15" name="TextBox 14">
            <a:extLst>
              <a:ext uri="{FF2B5EF4-FFF2-40B4-BE49-F238E27FC236}">
                <a16:creationId xmlns:a16="http://schemas.microsoft.com/office/drawing/2014/main" id="{97176779-9B43-A80F-4536-6598D4A01F1C}"/>
              </a:ext>
            </a:extLst>
          </p:cNvPr>
          <p:cNvSpPr txBox="1"/>
          <p:nvPr/>
        </p:nvSpPr>
        <p:spPr>
          <a:xfrm>
            <a:off x="3639670" y="1108219"/>
            <a:ext cx="8089485" cy="2308324"/>
          </a:xfrm>
          <a:prstGeom prst="rect">
            <a:avLst/>
          </a:prstGeom>
          <a:noFill/>
        </p:spPr>
        <p:txBody>
          <a:bodyPr wrap="square" rtlCol="0">
            <a:spAutoFit/>
          </a:bodyPr>
          <a:lstStyle/>
          <a:p>
            <a:r>
              <a:rPr lang="en-US" sz="2400" dirty="0">
                <a:solidFill>
                  <a:srgbClr val="FF0000"/>
                </a:solidFill>
                <a:latin typeface="Bahnschrift SemiBold" panose="020B0502040204020203" pitchFamily="34" charset="0"/>
              </a:rPr>
              <a:t>I</a:t>
            </a:r>
            <a:r>
              <a:rPr lang="en-US" sz="2400" dirty="0">
                <a:latin typeface="Bahnschrift SemiBold" panose="020B0502040204020203" pitchFamily="34" charset="0"/>
              </a:rPr>
              <a:t>: </a:t>
            </a:r>
            <a:r>
              <a:rPr lang="en-US" sz="2400" dirty="0" err="1">
                <a:latin typeface="Bahnschrift SemiBold" panose="020B0502040204020203" pitchFamily="34" charset="0"/>
              </a:rPr>
              <a:t>Ulazna</a:t>
            </a:r>
            <a:r>
              <a:rPr lang="en-US" sz="2400" dirty="0">
                <a:latin typeface="Bahnschrift SemiBold" panose="020B0502040204020203" pitchFamily="34" charset="0"/>
              </a:rPr>
              <a:t> </a:t>
            </a:r>
            <a:r>
              <a:rPr lang="en-US" sz="2400" dirty="0" err="1">
                <a:latin typeface="Bahnschrift SemiBold" panose="020B0502040204020203" pitchFamily="34" charset="0"/>
              </a:rPr>
              <a:t>slika</a:t>
            </a:r>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r>
              <a:rPr lang="en-US" sz="2400" dirty="0" err="1">
                <a:solidFill>
                  <a:srgbClr val="FF0000"/>
                </a:solidFill>
                <a:latin typeface="Bahnschrift SemiBold" panose="020B0502040204020203" pitchFamily="34" charset="0"/>
              </a:rPr>
              <a:t>roi</a:t>
            </a:r>
            <a:r>
              <a:rPr lang="en-US" sz="2400" dirty="0">
                <a:latin typeface="Bahnschrift SemiBold" panose="020B0502040204020203" pitchFamily="34" charset="0"/>
              </a:rPr>
              <a:t>: Region of Interest</a:t>
            </a:r>
          </a:p>
          <a:p>
            <a:endParaRPr lang="en-US" sz="2400" dirty="0">
              <a:latin typeface="Bahnschrift SemiBold" panose="020B0502040204020203" pitchFamily="34" charset="0"/>
            </a:endParaRPr>
          </a:p>
          <a:p>
            <a:r>
              <a:rPr lang="en-US" sz="2400" dirty="0">
                <a:solidFill>
                  <a:srgbClr val="FF0000"/>
                </a:solidFill>
                <a:latin typeface="Bahnschrift SemiBold" panose="020B0502040204020203" pitchFamily="34" charset="0"/>
              </a:rPr>
              <a:t>Name, Value</a:t>
            </a:r>
            <a:r>
              <a:rPr lang="en-US" sz="2400" dirty="0">
                <a:latin typeface="Bahnschrift SemiBold" panose="020B0502040204020203" pitchFamily="34" charset="0"/>
              </a:rPr>
              <a:t>: </a:t>
            </a:r>
            <a:r>
              <a:rPr lang="en-US" sz="2400" dirty="0" err="1">
                <a:latin typeface="Bahnschrift SemiBold" panose="020B0502040204020203" pitchFamily="34" charset="0"/>
              </a:rPr>
              <a:t>Parovi</a:t>
            </a:r>
            <a:r>
              <a:rPr lang="en-US" sz="2400" dirty="0">
                <a:latin typeface="Bahnschrift SemiBold" panose="020B0502040204020203" pitchFamily="34" charset="0"/>
              </a:rPr>
              <a:t> za </a:t>
            </a:r>
            <a:r>
              <a:rPr lang="en-US" sz="2400" dirty="0" err="1">
                <a:latin typeface="Bahnschrift SemiBold" panose="020B0502040204020203" pitchFamily="34" charset="0"/>
              </a:rPr>
              <a:t>dodatne</a:t>
            </a:r>
            <a:r>
              <a:rPr lang="en-US" sz="2400" dirty="0">
                <a:latin typeface="Bahnschrift SemiBold" panose="020B0502040204020203" pitchFamily="34" charset="0"/>
              </a:rPr>
              <a:t> </a:t>
            </a:r>
            <a:r>
              <a:rPr lang="en-US" sz="2400" dirty="0" err="1">
                <a:latin typeface="Bahnschrift SemiBold" panose="020B0502040204020203" pitchFamily="34" charset="0"/>
              </a:rPr>
              <a:t>opcije</a:t>
            </a:r>
            <a:r>
              <a:rPr lang="en-US" sz="2400" dirty="0">
                <a:latin typeface="Bahnschrift SemiBold" panose="020B0502040204020203" pitchFamily="34" charset="0"/>
              </a:rPr>
              <a:t> (</a:t>
            </a:r>
            <a:r>
              <a:rPr lang="en-US" sz="2400" dirty="0" err="1">
                <a:latin typeface="Bahnschrift SemiBold" panose="020B0502040204020203" pitchFamily="34" charset="0"/>
              </a:rPr>
              <a:t>na</a:t>
            </a:r>
            <a:r>
              <a:rPr lang="en-US" sz="2400" dirty="0">
                <a:latin typeface="Bahnschrift SemiBold" panose="020B0502040204020203" pitchFamily="34" charset="0"/>
              </a:rPr>
              <a:t> primer, </a:t>
            </a:r>
            <a:r>
              <a:rPr lang="en-US" sz="2400" dirty="0" err="1">
                <a:latin typeface="Bahnschrift SemiBold" panose="020B0502040204020203" pitchFamily="34" charset="0"/>
              </a:rPr>
              <a:t>jezik</a:t>
            </a:r>
            <a:r>
              <a:rPr lang="en-US" sz="2400" dirty="0">
                <a:latin typeface="Bahnschrift SemiBold" panose="020B0502040204020203" pitchFamily="34" charset="0"/>
              </a:rPr>
              <a:t> </a:t>
            </a:r>
            <a:r>
              <a:rPr lang="en-US" sz="2400" dirty="0" err="1">
                <a:latin typeface="Bahnschrift SemiBold" panose="020B0502040204020203" pitchFamily="34" charset="0"/>
              </a:rPr>
              <a:t>prepoznavanja</a:t>
            </a:r>
            <a:r>
              <a:rPr lang="en-US" sz="2400" dirty="0">
                <a:latin typeface="Bahnschrift SemiBold" panose="020B0502040204020203" pitchFamily="34" charset="0"/>
              </a:rPr>
              <a:t>).</a:t>
            </a:r>
          </a:p>
        </p:txBody>
      </p:sp>
      <p:sp>
        <p:nvSpPr>
          <p:cNvPr id="17" name="TextBox 16">
            <a:extLst>
              <a:ext uri="{FF2B5EF4-FFF2-40B4-BE49-F238E27FC236}">
                <a16:creationId xmlns:a16="http://schemas.microsoft.com/office/drawing/2014/main" id="{0E4F28DC-A58F-698A-D6AD-5F45BA062331}"/>
              </a:ext>
            </a:extLst>
          </p:cNvPr>
          <p:cNvSpPr txBox="1"/>
          <p:nvPr/>
        </p:nvSpPr>
        <p:spPr>
          <a:xfrm>
            <a:off x="347962" y="3818029"/>
            <a:ext cx="11496073" cy="1200329"/>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a:t>
            </a:r>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strukturu</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sledeća</a:t>
            </a:r>
            <a:r>
              <a:rPr lang="en-US" sz="2400" dirty="0">
                <a:latin typeface="Bahnschrift SemiBold" panose="020B0502040204020203" pitchFamily="34" charset="0"/>
              </a:rPr>
              <a:t> </a:t>
            </a:r>
            <a:r>
              <a:rPr lang="en-US" sz="2400" dirty="0" err="1">
                <a:latin typeface="Bahnschrift SemiBold" panose="020B0502040204020203" pitchFamily="34" charset="0"/>
              </a:rPr>
              <a:t>polja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Text, </a:t>
            </a:r>
            <a:r>
              <a:rPr lang="en-US" sz="2400" dirty="0" err="1">
                <a:solidFill>
                  <a:srgbClr val="0070C0"/>
                </a:solidFill>
                <a:latin typeface="Bahnschrift SemiBold" panose="020B0502040204020203" pitchFamily="34" charset="0"/>
              </a:rPr>
              <a:t>CharacterBoundingBoxes</a:t>
            </a:r>
            <a:r>
              <a:rPr lang="en-US" sz="2400" dirty="0">
                <a:solidFill>
                  <a:srgbClr val="0070C0"/>
                </a:solidFill>
                <a:latin typeface="Bahnschrift SemiBold" panose="020B0502040204020203" pitchFamily="34" charset="0"/>
              </a:rPr>
              <a:t>, </a:t>
            </a:r>
            <a:r>
              <a:rPr lang="en-US" sz="2400" dirty="0" err="1">
                <a:solidFill>
                  <a:srgbClr val="0070C0"/>
                </a:solidFill>
                <a:latin typeface="Bahnschrift SemiBold" panose="020B0502040204020203" pitchFamily="34" charset="0"/>
              </a:rPr>
              <a:t>CharacterConfidences</a:t>
            </a:r>
            <a:r>
              <a:rPr lang="en-US" sz="2400" dirty="0">
                <a:latin typeface="Bahnschrift SemiBold" panose="020B0502040204020203" pitchFamily="34" charset="0"/>
              </a:rPr>
              <a:t>, </a:t>
            </a:r>
            <a:r>
              <a:rPr lang="en-US" sz="2400" dirty="0">
                <a:solidFill>
                  <a:srgbClr val="0070C0"/>
                </a:solidFill>
                <a:latin typeface="Bahnschrift SemiBold" panose="020B0502040204020203" pitchFamily="34" charset="0"/>
              </a:rPr>
              <a:t>Words, </a:t>
            </a:r>
            <a:r>
              <a:rPr lang="en-US" sz="2400" dirty="0" err="1">
                <a:solidFill>
                  <a:srgbClr val="0070C0"/>
                </a:solidFill>
                <a:latin typeface="Bahnschrift SemiBold" panose="020B0502040204020203" pitchFamily="34" charset="0"/>
              </a:rPr>
              <a:t>WordBoundingBoxes</a:t>
            </a:r>
            <a:r>
              <a:rPr lang="en-US" sz="2400" dirty="0">
                <a:latin typeface="Bahnschrift SemiBold" panose="020B0502040204020203" pitchFamily="34" charset="0"/>
              </a:rPr>
              <a:t>, </a:t>
            </a:r>
            <a:r>
              <a:rPr lang="en-US" sz="2400" dirty="0" err="1">
                <a:solidFill>
                  <a:srgbClr val="0070C0"/>
                </a:solidFill>
                <a:latin typeface="Bahnschrift SemiBold" panose="020B0502040204020203" pitchFamily="34" charset="0"/>
              </a:rPr>
              <a:t>WordConfidences</a:t>
            </a:r>
            <a:r>
              <a:rPr lang="en-US" sz="2400" dirty="0">
                <a:solidFill>
                  <a:srgbClr val="0070C0"/>
                </a:solidFill>
                <a:latin typeface="Bahnschrift SemiBold" panose="020B0502040204020203" pitchFamily="34" charset="0"/>
              </a:rPr>
              <a:t>.</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87887996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3447092" y="7880939"/>
            <a:ext cx="11496073" cy="3046988"/>
          </a:xfrm>
          <a:prstGeom prst="rect">
            <a:avLst/>
          </a:prstGeom>
          <a:noFill/>
        </p:spPr>
        <p:txBody>
          <a:bodyPr wrap="square" rtlCol="0">
            <a:spAutoFit/>
          </a:bodyPr>
          <a:lstStyle/>
          <a:p>
            <a:r>
              <a:rPr lang="en-US" sz="2400" dirty="0" err="1">
                <a:solidFill>
                  <a:srgbClr val="FF0000"/>
                </a:solidFill>
                <a:latin typeface="Bahnschrift SemiBold" panose="020B0502040204020203" pitchFamily="34" charset="0"/>
              </a:rPr>
              <a:t>ocr</a:t>
            </a:r>
            <a:r>
              <a:rPr lang="en-US" sz="2400" dirty="0">
                <a:latin typeface="Bahnschrift SemiBold" panose="020B0502040204020203" pitchFamily="34" charset="0"/>
              </a:rPr>
              <a:t> </a:t>
            </a:r>
            <a:r>
              <a:rPr lang="en-US" sz="2400" dirty="0" err="1">
                <a:latin typeface="Bahnschrift SemiBold" panose="020B0502040204020203" pitchFamily="34" charset="0"/>
              </a:rPr>
              <a:t>funkcija</a:t>
            </a:r>
            <a:r>
              <a:rPr lang="en-US" sz="2400" dirty="0">
                <a:latin typeface="Bahnschrift SemiBold" panose="020B0502040204020203" pitchFamily="34" charset="0"/>
              </a:rPr>
              <a:t> </a:t>
            </a:r>
            <a:r>
              <a:rPr lang="en-US" sz="2400" dirty="0" err="1">
                <a:latin typeface="Bahnschrift SemiBold" panose="020B0502040204020203" pitchFamily="34" charset="0"/>
              </a:rPr>
              <a:t>vraća</a:t>
            </a:r>
            <a:r>
              <a:rPr lang="en-US" sz="2400" dirty="0">
                <a:latin typeface="Bahnschrift SemiBold" panose="020B0502040204020203" pitchFamily="34" charset="0"/>
              </a:rPr>
              <a:t> </a:t>
            </a:r>
            <a:r>
              <a:rPr lang="en-US" sz="2400" dirty="0" err="1">
                <a:latin typeface="Bahnschrift SemiBold" panose="020B0502040204020203" pitchFamily="34" charset="0"/>
              </a:rPr>
              <a:t>strukturu</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a:t>
            </a:r>
            <a:r>
              <a:rPr lang="en-US" sz="2400" dirty="0" err="1">
                <a:latin typeface="Bahnschrift SemiBold" panose="020B0502040204020203" pitchFamily="34" charset="0"/>
              </a:rPr>
              <a:t>sledeća</a:t>
            </a:r>
            <a:r>
              <a:rPr lang="en-US" sz="2400" dirty="0">
                <a:latin typeface="Bahnschrift SemiBold" panose="020B0502040204020203" pitchFamily="34" charset="0"/>
              </a:rPr>
              <a:t> </a:t>
            </a:r>
            <a:r>
              <a:rPr lang="en-US" sz="2400" dirty="0" err="1">
                <a:latin typeface="Bahnschrift SemiBold" panose="020B0502040204020203" pitchFamily="34" charset="0"/>
              </a:rPr>
              <a:t>polja</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Text</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tekst</a:t>
            </a:r>
            <a:r>
              <a:rPr lang="en-US" sz="2400" dirty="0">
                <a:latin typeface="Bahnschrift SemiBold" panose="020B0502040204020203" pitchFamily="34" charset="0"/>
              </a:rPr>
              <a:t> </a:t>
            </a:r>
            <a:r>
              <a:rPr lang="en-US" sz="2400" dirty="0" err="1">
                <a:latin typeface="Bahnschrift SemiBold" panose="020B0502040204020203" pitchFamily="34" charset="0"/>
              </a:rPr>
              <a:t>kao</a:t>
            </a:r>
            <a:r>
              <a:rPr lang="en-US" sz="2400" dirty="0">
                <a:latin typeface="Bahnschrift SemiBold" panose="020B0502040204020203" pitchFamily="34" charset="0"/>
              </a:rPr>
              <a:t> string.</a:t>
            </a:r>
          </a:p>
          <a:p>
            <a:r>
              <a:rPr lang="en-US" sz="2400" dirty="0" err="1">
                <a:solidFill>
                  <a:srgbClr val="0070C0"/>
                </a:solidFill>
                <a:latin typeface="Bahnschrift SemiBold" panose="020B0502040204020203" pitchFamily="34" charset="0"/>
              </a:rPr>
              <a:t>CharacterBoundingBoxes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CharacterConfidences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svaki</a:t>
            </a:r>
            <a:r>
              <a:rPr lang="en-US" sz="2400" dirty="0">
                <a:latin typeface="Bahnschrift SemiBold" panose="020B0502040204020203" pitchFamily="34" charset="0"/>
              </a:rPr>
              <a:t> </a:t>
            </a:r>
            <a:r>
              <a:rPr lang="en-US" sz="2400" dirty="0" err="1">
                <a:latin typeface="Bahnschrift SemiBold" panose="020B0502040204020203" pitchFamily="34" charset="0"/>
              </a:rPr>
              <a:t>prepoznati</a:t>
            </a:r>
            <a:r>
              <a:rPr lang="en-US" sz="2400" dirty="0">
                <a:latin typeface="Bahnschrift SemiBold" panose="020B0502040204020203" pitchFamily="34" charset="0"/>
              </a:rPr>
              <a:t> </a:t>
            </a:r>
            <a:r>
              <a:rPr lang="en-US" sz="2400" dirty="0" err="1">
                <a:latin typeface="Bahnschrift SemiBold" panose="020B0502040204020203" pitchFamily="34" charset="0"/>
              </a:rPr>
              <a:t>znak</a:t>
            </a:r>
            <a:r>
              <a:rPr lang="en-US" sz="2400" dirty="0">
                <a:latin typeface="Bahnschrift SemiBold" panose="020B0502040204020203" pitchFamily="34" charset="0"/>
              </a:rPr>
              <a:t>.</a:t>
            </a:r>
          </a:p>
          <a:p>
            <a:r>
              <a:rPr lang="en-US" sz="2400" dirty="0">
                <a:solidFill>
                  <a:srgbClr val="0070C0"/>
                </a:solidFill>
                <a:latin typeface="Bahnschrift SemiBold" panose="020B0502040204020203" pitchFamily="34" charset="0"/>
              </a:rPr>
              <a:t>Words</a:t>
            </a:r>
            <a:r>
              <a:rPr lang="en-US" sz="2400" dirty="0">
                <a:latin typeface="Bahnschrift SemiBold" panose="020B0502040204020203" pitchFamily="34" charset="0"/>
              </a:rPr>
              <a:t>: Cell array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prepoznatim</a:t>
            </a:r>
            <a:r>
              <a:rPr lang="en-US" sz="2400" dirty="0">
                <a:latin typeface="Bahnschrift SemiBold" panose="020B0502040204020203" pitchFamily="34" charset="0"/>
              </a:rPr>
              <a:t> </a:t>
            </a:r>
            <a:r>
              <a:rPr lang="en-US" sz="2400" dirty="0" err="1">
                <a:latin typeface="Bahnschrift SemiBold" panose="020B0502040204020203" pitchFamily="34" charset="0"/>
              </a:rPr>
              <a:t>rečima</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WordBoundingBoxes</a:t>
            </a:r>
            <a:r>
              <a:rPr lang="en-US" sz="2400" dirty="0">
                <a:latin typeface="Bahnschrift SemiBold" panose="020B0502040204020203" pitchFamily="34" charset="0"/>
              </a:rPr>
              <a:t>: </a:t>
            </a:r>
            <a:r>
              <a:rPr lang="en-US" sz="2400" dirty="0" err="1">
                <a:latin typeface="Bahnschrift SemiBold" panose="020B0502040204020203" pitchFamily="34" charset="0"/>
              </a:rPr>
              <a:t>Matrica</a:t>
            </a:r>
            <a:r>
              <a:rPr lang="en-US" sz="2400" dirty="0">
                <a:latin typeface="Bahnschrift SemiBold" panose="020B0502040204020203" pitchFamily="34" charset="0"/>
              </a:rPr>
              <a:t> </a:t>
            </a:r>
            <a:r>
              <a:rPr lang="en-US" sz="2400" dirty="0" err="1">
                <a:latin typeface="Bahnschrift SemiBold" panose="020B0502040204020203" pitchFamily="34" charset="0"/>
              </a:rPr>
              <a:t>koja</a:t>
            </a:r>
            <a:r>
              <a:rPr lang="en-US" sz="2400" dirty="0">
                <a:latin typeface="Bahnschrift SemiBold" panose="020B0502040204020203" pitchFamily="34" charset="0"/>
              </a:rPr>
              <a:t> </a:t>
            </a:r>
            <a:r>
              <a:rPr lang="en-US" sz="2400" dirty="0" err="1">
                <a:latin typeface="Bahnschrift SemiBold" panose="020B0502040204020203" pitchFamily="34" charset="0"/>
              </a:rPr>
              <a:t>sadrži</a:t>
            </a:r>
            <a:r>
              <a:rPr lang="en-US" sz="2400" dirty="0">
                <a:latin typeface="Bahnschrift SemiBold" panose="020B0502040204020203" pitchFamily="34" charset="0"/>
              </a:rPr>
              <a:t> bounding box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a:p>
            <a:r>
              <a:rPr lang="en-US" sz="2400" dirty="0" err="1">
                <a:solidFill>
                  <a:srgbClr val="0070C0"/>
                </a:solidFill>
                <a:latin typeface="Bahnschrift SemiBold" panose="020B0502040204020203" pitchFamily="34" charset="0"/>
              </a:rPr>
              <a:t>WordConfidences</a:t>
            </a:r>
            <a:r>
              <a:rPr lang="en-US" sz="2400" dirty="0">
                <a:latin typeface="Bahnschrift SemiBold" panose="020B0502040204020203" pitchFamily="34" charset="0"/>
              </a:rPr>
              <a:t>: </a:t>
            </a:r>
            <a:r>
              <a:rPr lang="en-US" sz="2400" dirty="0" err="1">
                <a:latin typeface="Bahnschrift SemiBold" panose="020B0502040204020203" pitchFamily="34" charset="0"/>
              </a:rPr>
              <a:t>Vektor</a:t>
            </a:r>
            <a:r>
              <a:rPr lang="en-US" sz="2400" dirty="0">
                <a:latin typeface="Bahnschrift SemiBold" panose="020B0502040204020203" pitchFamily="34" charset="0"/>
              </a:rPr>
              <a:t> </a:t>
            </a:r>
            <a:r>
              <a:rPr lang="en-US" sz="2400" dirty="0" err="1">
                <a:latin typeface="Bahnschrift SemiBold" panose="020B0502040204020203" pitchFamily="34" charset="0"/>
              </a:rPr>
              <a:t>sa</a:t>
            </a:r>
            <a:r>
              <a:rPr lang="en-US" sz="2400" dirty="0">
                <a:latin typeface="Bahnschrift SemiBold" panose="020B0502040204020203" pitchFamily="34" charset="0"/>
              </a:rPr>
              <a:t> </a:t>
            </a:r>
            <a:r>
              <a:rPr lang="en-US" sz="2400" dirty="0" err="1">
                <a:latin typeface="Bahnschrift SemiBold" panose="020B0502040204020203" pitchFamily="34" charset="0"/>
              </a:rPr>
              <a:t>verovatnoćama</a:t>
            </a:r>
            <a:r>
              <a:rPr lang="en-US" sz="2400" dirty="0">
                <a:latin typeface="Bahnschrift SemiBold" panose="020B0502040204020203" pitchFamily="34" charset="0"/>
              </a:rPr>
              <a:t> za </a:t>
            </a:r>
            <a:r>
              <a:rPr lang="en-US" sz="2400" dirty="0" err="1">
                <a:latin typeface="Bahnschrift SemiBold" panose="020B0502040204020203" pitchFamily="34" charset="0"/>
              </a:rPr>
              <a:t>svaku</a:t>
            </a:r>
            <a:r>
              <a:rPr lang="en-US" sz="2400" dirty="0">
                <a:latin typeface="Bahnschrift SemiBold" panose="020B0502040204020203" pitchFamily="34" charset="0"/>
              </a:rPr>
              <a:t> </a:t>
            </a:r>
            <a:r>
              <a:rPr lang="en-US" sz="2400" dirty="0" err="1">
                <a:latin typeface="Bahnschrift SemiBold" panose="020B0502040204020203" pitchFamily="34" charset="0"/>
              </a:rPr>
              <a:t>prepoznatu</a:t>
            </a:r>
            <a:r>
              <a:rPr lang="en-US" sz="2400" dirty="0">
                <a:latin typeface="Bahnschrift SemiBold" panose="020B0502040204020203" pitchFamily="34" charset="0"/>
              </a:rPr>
              <a:t> </a:t>
            </a:r>
            <a:r>
              <a:rPr lang="en-US" sz="2400" dirty="0" err="1">
                <a:latin typeface="Bahnschrift SemiBold" panose="020B0502040204020203" pitchFamily="34" charset="0"/>
              </a:rPr>
              <a:t>reč</a:t>
            </a:r>
            <a:r>
              <a:rPr lang="en-US" sz="2400" dirty="0">
                <a:latin typeface="Bahnschrift SemiBold" panose="020B0502040204020203" pitchFamily="34" charset="0"/>
              </a:rPr>
              <a:t>.</a:t>
            </a:r>
          </a:p>
        </p:txBody>
      </p:sp>
      <p:pic>
        <p:nvPicPr>
          <p:cNvPr id="5" name="Picture 4">
            <a:extLst>
              <a:ext uri="{FF2B5EF4-FFF2-40B4-BE49-F238E27FC236}">
                <a16:creationId xmlns:a16="http://schemas.microsoft.com/office/drawing/2014/main" id="{4A10BC92-7B98-18BB-DBB2-259A870446C9}"/>
              </a:ext>
            </a:extLst>
          </p:cNvPr>
          <p:cNvPicPr>
            <a:picLocks noChangeAspect="1"/>
          </p:cNvPicPr>
          <p:nvPr/>
        </p:nvPicPr>
        <p:blipFill>
          <a:blip r:embed="rId2"/>
          <a:stretch>
            <a:fillRect/>
          </a:stretch>
        </p:blipFill>
        <p:spPr>
          <a:xfrm>
            <a:off x="1108823" y="991388"/>
            <a:ext cx="10276354" cy="5492093"/>
          </a:xfrm>
          <a:prstGeom prst="rect">
            <a:avLst/>
          </a:prstGeom>
        </p:spPr>
      </p:pic>
      <p:sp>
        <p:nvSpPr>
          <p:cNvPr id="7" name="TextBox 6">
            <a:extLst>
              <a:ext uri="{FF2B5EF4-FFF2-40B4-BE49-F238E27FC236}">
                <a16:creationId xmlns:a16="http://schemas.microsoft.com/office/drawing/2014/main" id="{875AD7C7-E795-508B-CC42-99B85AFC4DD5}"/>
              </a:ext>
            </a:extLst>
          </p:cNvPr>
          <p:cNvSpPr txBox="1"/>
          <p:nvPr/>
        </p:nvSpPr>
        <p:spPr>
          <a:xfrm>
            <a:off x="12945035" y="1547090"/>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spTree>
    <p:extLst>
      <p:ext uri="{BB962C8B-B14F-4D97-AF65-F5344CB8AC3E}">
        <p14:creationId xmlns:p14="http://schemas.microsoft.com/office/powerpoint/2010/main" val="220765346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233082" y="1121551"/>
            <a:ext cx="11496073" cy="5632311"/>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a:p>
            <a:endParaRPr lang="en-US" sz="2400" dirty="0">
              <a:latin typeface="Bahnschrift SemiBold" panose="020B0502040204020203" pitchFamily="34" charset="0"/>
            </a:endParaRPr>
          </a:p>
          <a:p>
            <a:r>
              <a:rPr lang="en-US" dirty="0" err="1">
                <a:latin typeface="Bahnschrift SemiBold" panose="020B0502040204020203" pitchFamily="34" charset="0"/>
              </a:rPr>
              <a:t>Literatura</a:t>
            </a:r>
            <a:r>
              <a:rPr lang="en-US" dirty="0">
                <a:latin typeface="Bahnschrift SemiBold" panose="020B0502040204020203" pitchFamily="34" charset="0"/>
              </a:rPr>
              <a:t>: </a:t>
            </a:r>
            <a:r>
              <a:rPr lang="en-US" dirty="0" err="1">
                <a:latin typeface="Bahnschrift SemiBold" panose="020B0502040204020203" pitchFamily="34" charset="0"/>
              </a:rPr>
              <a:t>matlab</a:t>
            </a:r>
            <a:r>
              <a:rPr lang="en-US" dirty="0">
                <a:latin typeface="Bahnschrift SemiBold" panose="020B0502040204020203" pitchFamily="34" charset="0"/>
              </a:rPr>
              <a:t> </a:t>
            </a:r>
            <a:r>
              <a:rPr lang="en-US" dirty="0" err="1">
                <a:latin typeface="Bahnschrift SemiBold" panose="020B0502040204020203" pitchFamily="34" charset="0"/>
              </a:rPr>
              <a:t>dokumentacija</a:t>
            </a:r>
            <a:r>
              <a:rPr lang="en-US" dirty="0">
                <a:latin typeface="Bahnschrift SemiBold" panose="020B0502040204020203" pitchFamily="34" charset="0"/>
              </a:rPr>
              <a:t>, </a:t>
            </a:r>
            <a:r>
              <a:rPr lang="en-US" dirty="0" err="1">
                <a:latin typeface="Bahnschrift SemiBold" panose="020B0502040204020203" pitchFamily="34" charset="0"/>
              </a:rPr>
              <a:t>pogotovo</a:t>
            </a:r>
            <a:r>
              <a:rPr lang="en-US" dirty="0">
                <a:latin typeface="Bahnschrift SemiBold" panose="020B0502040204020203" pitchFamily="34" charset="0"/>
              </a:rPr>
              <a:t>:</a:t>
            </a:r>
            <a:br>
              <a:rPr lang="en-US" dirty="0">
                <a:latin typeface="Bahnschrift SemiBold" panose="020B0502040204020203" pitchFamily="34" charset="0"/>
              </a:rPr>
            </a:br>
            <a:r>
              <a:rPr lang="en-US" dirty="0">
                <a:latin typeface="Bahnschrift SemiBold" panose="020B0502040204020203" pitchFamily="34" charset="0"/>
                <a:hlinkClick r:id="rId2"/>
              </a:rPr>
              <a:t>https://www.mathworks.com/discovery/image-analysis.html</a:t>
            </a:r>
            <a:br>
              <a:rPr lang="en-US" dirty="0">
                <a:latin typeface="Bahnschrift SemiBold" panose="020B0502040204020203" pitchFamily="34" charset="0"/>
              </a:rPr>
            </a:br>
            <a:r>
              <a:rPr lang="en-US" dirty="0">
                <a:latin typeface="Bahnschrift SemiBold" panose="020B0502040204020203" pitchFamily="34" charset="0"/>
                <a:hlinkClick r:id="rId3"/>
              </a:rPr>
              <a:t>https://www.mathworks.com/help/vision/ref/ocr.html</a:t>
            </a:r>
            <a:br>
              <a:rPr lang="en-US" dirty="0">
                <a:latin typeface="Bahnschrift SemiBold" panose="020B0502040204020203" pitchFamily="34" charset="0"/>
              </a:rPr>
            </a:br>
            <a:r>
              <a:rPr lang="en-US" dirty="0" err="1">
                <a:latin typeface="Bahnschrift SemiBold" panose="020B0502040204020203" pitchFamily="34" charset="0"/>
              </a:rPr>
              <a:t>Prostorno</a:t>
            </a:r>
            <a:r>
              <a:rPr lang="en-US" dirty="0">
                <a:latin typeface="Bahnschrift SemiBold" panose="020B0502040204020203" pitchFamily="34" charset="0"/>
              </a:rPr>
              <a:t> </a:t>
            </a:r>
            <a:r>
              <a:rPr lang="en-US" dirty="0" err="1">
                <a:latin typeface="Bahnschrift SemiBold" panose="020B0502040204020203" pitchFamily="34" charset="0"/>
              </a:rPr>
              <a:t>filtriranje</a:t>
            </a:r>
            <a:r>
              <a:rPr lang="en-US" dirty="0">
                <a:latin typeface="Bahnschrift SemiBold" panose="020B0502040204020203" pitchFamily="34" charset="0"/>
              </a:rPr>
              <a:t> - </a:t>
            </a:r>
            <a:r>
              <a:rPr lang="en-US" dirty="0" err="1">
                <a:latin typeface="Bahnschrift SemiBold" panose="020B0502040204020203" pitchFamily="34" charset="0"/>
              </a:rPr>
              <a:t>Algoritmi</a:t>
            </a:r>
            <a:r>
              <a:rPr lang="en-US" dirty="0">
                <a:latin typeface="Bahnschrift SemiBold" panose="020B0502040204020203" pitchFamily="34" charset="0"/>
              </a:rPr>
              <a:t> </a:t>
            </a:r>
            <a:r>
              <a:rPr lang="en-US" dirty="0" err="1">
                <a:latin typeface="Bahnschrift SemiBold" panose="020B0502040204020203" pitchFamily="34" charset="0"/>
              </a:rPr>
              <a:t>obrade</a:t>
            </a:r>
            <a:r>
              <a:rPr lang="en-US" dirty="0">
                <a:latin typeface="Bahnschrift SemiBold" panose="020B0502040204020203" pitchFamily="34" charset="0"/>
              </a:rPr>
              <a:t> </a:t>
            </a:r>
            <a:r>
              <a:rPr lang="en-US" dirty="0" err="1">
                <a:latin typeface="Bahnschrift SemiBold" panose="020B0502040204020203" pitchFamily="34" charset="0"/>
              </a:rPr>
              <a:t>slike</a:t>
            </a:r>
            <a:r>
              <a:rPr lang="en-US" dirty="0">
                <a:latin typeface="Bahnschrift SemiBold" panose="020B0502040204020203" pitchFamily="34" charset="0"/>
              </a:rPr>
              <a:t> u </a:t>
            </a:r>
            <a:r>
              <a:rPr lang="en-US" dirty="0" err="1">
                <a:latin typeface="Bahnschrift SemiBold" panose="020B0502040204020203" pitchFamily="34" charset="0"/>
              </a:rPr>
              <a:t>automatici</a:t>
            </a:r>
            <a:r>
              <a:rPr lang="en-US" dirty="0">
                <a:latin typeface="Bahnschrift SemiBold" panose="020B0502040204020203" pitchFamily="34" charset="0"/>
              </a:rPr>
              <a:t>, 2024. </a:t>
            </a:r>
            <a:r>
              <a:rPr lang="en-US" dirty="0" err="1">
                <a:latin typeface="Bahnschrift SemiBold" panose="020B0502040204020203" pitchFamily="34" charset="0"/>
              </a:rPr>
              <a:t>Katedra</a:t>
            </a:r>
            <a:r>
              <a:rPr lang="en-US" dirty="0">
                <a:latin typeface="Bahnschrift SemiBold" panose="020B0502040204020203" pitchFamily="34" charset="0"/>
              </a:rPr>
              <a:t> za </a:t>
            </a:r>
            <a:r>
              <a:rPr lang="en-US" dirty="0" err="1">
                <a:latin typeface="Bahnschrift SemiBold" panose="020B0502040204020203" pitchFamily="34" charset="0"/>
              </a:rPr>
              <a:t>sisteme</a:t>
            </a:r>
            <a:r>
              <a:rPr lang="en-US" dirty="0">
                <a:latin typeface="Bahnschrift SemiBold" panose="020B0502040204020203" pitchFamily="34" charset="0"/>
              </a:rPr>
              <a:t>, </a:t>
            </a:r>
            <a:r>
              <a:rPr lang="en-US" dirty="0" err="1">
                <a:latin typeface="Bahnschrift SemiBold" panose="020B0502040204020203" pitchFamily="34" charset="0"/>
              </a:rPr>
              <a:t>signale</a:t>
            </a:r>
            <a:r>
              <a:rPr lang="en-US" dirty="0">
                <a:latin typeface="Bahnschrift SemiBold" panose="020B0502040204020203" pitchFamily="34" charset="0"/>
              </a:rPr>
              <a:t> </a:t>
            </a:r>
            <a:r>
              <a:rPr lang="en-US" dirty="0" err="1">
                <a:latin typeface="Bahnschrift SemiBold" panose="020B0502040204020203" pitchFamily="34" charset="0"/>
              </a:rPr>
              <a:t>i</a:t>
            </a:r>
            <a:r>
              <a:rPr lang="en-US" dirty="0">
                <a:latin typeface="Bahnschrift SemiBold" panose="020B0502040204020203" pitchFamily="34" charset="0"/>
              </a:rPr>
              <a:t> </a:t>
            </a:r>
            <a:r>
              <a:rPr lang="en-US" dirty="0" err="1">
                <a:latin typeface="Bahnschrift SemiBold" panose="020B0502040204020203" pitchFamily="34" charset="0"/>
              </a:rPr>
              <a:t>upravljanje</a:t>
            </a:r>
            <a:endParaRPr lang="en-US" dirty="0">
              <a:latin typeface="Bahnschrift SemiBold" panose="020B0502040204020203" pitchFamily="34" charset="0"/>
            </a:endParaRPr>
          </a:p>
        </p:txBody>
      </p:sp>
      <p:pic>
        <p:nvPicPr>
          <p:cNvPr id="5" name="Picture 4">
            <a:extLst>
              <a:ext uri="{FF2B5EF4-FFF2-40B4-BE49-F238E27FC236}">
                <a16:creationId xmlns:a16="http://schemas.microsoft.com/office/drawing/2014/main" id="{4A10BC92-7B98-18BB-DBB2-259A870446C9}"/>
              </a:ext>
            </a:extLst>
          </p:cNvPr>
          <p:cNvPicPr>
            <a:picLocks noChangeAspect="1"/>
          </p:cNvPicPr>
          <p:nvPr/>
        </p:nvPicPr>
        <p:blipFill>
          <a:blip r:embed="rId4"/>
          <a:stretch>
            <a:fillRect/>
          </a:stretch>
        </p:blipFill>
        <p:spPr>
          <a:xfrm>
            <a:off x="-10507775" y="821927"/>
            <a:ext cx="10276354" cy="5492093"/>
          </a:xfrm>
          <a:prstGeom prst="rect">
            <a:avLst/>
          </a:prstGeom>
        </p:spPr>
      </p:pic>
      <p:sp>
        <p:nvSpPr>
          <p:cNvPr id="3" name="TextBox 2">
            <a:extLst>
              <a:ext uri="{FF2B5EF4-FFF2-40B4-BE49-F238E27FC236}">
                <a16:creationId xmlns:a16="http://schemas.microsoft.com/office/drawing/2014/main" id="{58759629-47B1-1B11-0E98-C672FBF16B96}"/>
              </a:ext>
            </a:extLst>
          </p:cNvPr>
          <p:cNvSpPr txBox="1"/>
          <p:nvPr/>
        </p:nvSpPr>
        <p:spPr>
          <a:xfrm>
            <a:off x="1066175" y="-1506325"/>
            <a:ext cx="10418237" cy="1569660"/>
          </a:xfrm>
          <a:prstGeom prst="rect">
            <a:avLst/>
          </a:prstGeom>
          <a:noFill/>
        </p:spPr>
        <p:txBody>
          <a:bodyPr wrap="none" rtlCol="0">
            <a:spAutoFit/>
          </a:bodyPr>
          <a:lstStyle/>
          <a:p>
            <a:r>
              <a:rPr lang="sr-Latn-ME" sz="9600" dirty="0">
                <a:latin typeface="Bahnschrift SemiBold" panose="020B0502040204020203" pitchFamily="34" charset="0"/>
              </a:rPr>
              <a:t>HVALA NA PAŽNJI</a:t>
            </a:r>
            <a:endParaRPr lang="en-US" sz="9600" dirty="0">
              <a:latin typeface="Bahnschrift SemiBold" panose="020B0502040204020203" pitchFamily="34" charset="0"/>
            </a:endParaRPr>
          </a:p>
        </p:txBody>
      </p:sp>
    </p:spTree>
    <p:extLst>
      <p:ext uri="{BB962C8B-B14F-4D97-AF65-F5344CB8AC3E}">
        <p14:creationId xmlns:p14="http://schemas.microsoft.com/office/powerpoint/2010/main" val="50645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1">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85725" y="-2029776"/>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85725" y="18609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367469" y="1969769"/>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B43FF1-0C88-CF5B-9DB5-A22488A4137B}"/>
              </a:ext>
            </a:extLst>
          </p:cNvPr>
          <p:cNvSpPr txBox="1"/>
          <p:nvPr/>
        </p:nvSpPr>
        <p:spPr>
          <a:xfrm>
            <a:off x="-10552803" y="3556963"/>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Tree>
    <p:extLst>
      <p:ext uri="{BB962C8B-B14F-4D97-AF65-F5344CB8AC3E}">
        <p14:creationId xmlns:p14="http://schemas.microsoft.com/office/powerpoint/2010/main" val="2651952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0" y="-43870"/>
            <a:ext cx="12192000" cy="6921335"/>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386166" y="4025802"/>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EC66CF-90B1-95A1-40AC-30EEB204D0A7}"/>
              </a:ext>
            </a:extLst>
          </p:cNvPr>
          <p:cNvSpPr txBox="1"/>
          <p:nvPr/>
        </p:nvSpPr>
        <p:spPr>
          <a:xfrm>
            <a:off x="12192000" y="249097"/>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Zaklju</a:t>
            </a:r>
            <a:r>
              <a:rPr lang="sr-Latn-ME" sz="3600" dirty="0">
                <a:latin typeface="Bahnschrift SemiBold" panose="020B0502040204020203" pitchFamily="34" charset="0"/>
              </a:rPr>
              <a:t>čak</a:t>
            </a:r>
            <a:endParaRPr lang="en-US" sz="3600" dirty="0">
              <a:latin typeface="Bahnschrift SemiBold" panose="020B0502040204020203" pitchFamily="34" charset="0"/>
            </a:endParaRPr>
          </a:p>
        </p:txBody>
      </p:sp>
      <p:sp>
        <p:nvSpPr>
          <p:cNvPr id="17" name="TextBox 16">
            <a:extLst>
              <a:ext uri="{FF2B5EF4-FFF2-40B4-BE49-F238E27FC236}">
                <a16:creationId xmlns:a16="http://schemas.microsoft.com/office/drawing/2014/main" id="{0E4F28DC-A58F-698A-D6AD-5F45BA062331}"/>
              </a:ext>
            </a:extLst>
          </p:cNvPr>
          <p:cNvSpPr txBox="1"/>
          <p:nvPr/>
        </p:nvSpPr>
        <p:spPr>
          <a:xfrm>
            <a:off x="0" y="7678192"/>
            <a:ext cx="11496073" cy="4154984"/>
          </a:xfrm>
          <a:prstGeom prst="rect">
            <a:avLst/>
          </a:prstGeom>
          <a:noFill/>
        </p:spPr>
        <p:txBody>
          <a:bodyPr wrap="square" rtlCol="0">
            <a:spAutoFit/>
          </a:bodyPr>
          <a:lstStyle/>
          <a:p>
            <a:r>
              <a:rPr lang="en-US" sz="2400" dirty="0" err="1">
                <a:latin typeface="Bahnschrift SemiBold" panose="020B0502040204020203" pitchFamily="34" charset="0"/>
              </a:rPr>
              <a:t>Odre</a:t>
            </a:r>
            <a:r>
              <a:rPr lang="sr-Latn-ME" sz="2400" dirty="0">
                <a:latin typeface="Bahnschrift SemiBold" panose="020B0502040204020203" pitchFamily="34" charset="0"/>
              </a:rPr>
              <a:t>đene tablice, ukoliko se primene neke od transformacija, program savršeno prepoznaje, dok kod nekih drugih ne može najpreciznije sve karaktere prepoznati. Modifikacijom površine minimalne celine za tablicu se mogu poboljšati rezultati automatskog prepoznavanja pozicije tablice. Korisnik može i sam da iseče tablicu po primerima rađenim na vežbama ovog predmeta.</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Od svih funkcija filtera najbolje rezultate je davala ili binarizacija sa pragom od 100 ili Laplasijan od </a:t>
            </a:r>
            <a:r>
              <a:rPr lang="en-US" sz="2400" dirty="0">
                <a:latin typeface="Bahnschrift SemiBold" panose="020B0502040204020203" pitchFamily="34" charset="0"/>
              </a:rPr>
              <a:t>-8</a:t>
            </a:r>
            <a:r>
              <a:rPr lang="sr-Latn-ME" sz="2400" dirty="0">
                <a:latin typeface="Bahnschrift SemiBold" panose="020B0502040204020203" pitchFamily="34" charset="0"/>
              </a:rPr>
              <a:t>, u zavisnosti od ugla slike i veličine tablice.</a:t>
            </a:r>
          </a:p>
          <a:p>
            <a:endParaRPr lang="sr-Latn-ME" sz="2400" dirty="0">
              <a:latin typeface="Bahnschrift SemiBold" panose="020B0502040204020203" pitchFamily="34" charset="0"/>
            </a:endParaRPr>
          </a:p>
          <a:p>
            <a:r>
              <a:rPr lang="sr-Latn-ME" sz="2400" dirty="0">
                <a:latin typeface="Bahnschrift SemiBold" panose="020B0502040204020203" pitchFamily="34" charset="0"/>
              </a:rPr>
              <a:t>Kod funkcije </a:t>
            </a:r>
            <a:r>
              <a:rPr lang="en-US" sz="2400" dirty="0">
                <a:latin typeface="Bahnschrift SemiBold" panose="020B0502040204020203" pitchFamily="34" charset="0"/>
              </a:rPr>
              <a:t>‘edge’ </a:t>
            </a:r>
            <a:r>
              <a:rPr lang="en-US" sz="2400" dirty="0" err="1">
                <a:latin typeface="Bahnschrift SemiBold" panose="020B0502040204020203" pitchFamily="34" charset="0"/>
              </a:rPr>
              <a:t>kori</a:t>
            </a:r>
            <a:r>
              <a:rPr lang="sr-Latn-ME" sz="2400" dirty="0">
                <a:latin typeface="Bahnschrift SemiBold" panose="020B0502040204020203" pitchFamily="34" charset="0"/>
              </a:rPr>
              <a:t>šćena je </a:t>
            </a:r>
            <a:r>
              <a:rPr lang="en-US" sz="2400" dirty="0" err="1">
                <a:latin typeface="Bahnschrift SemiBold" panose="020B0502040204020203" pitchFamily="34" charset="0"/>
              </a:rPr>
              <a:t>metoda</a:t>
            </a:r>
            <a:r>
              <a:rPr lang="en-US" sz="2400" dirty="0">
                <a:latin typeface="Bahnschrift SemiBold" panose="020B0502040204020203" pitchFamily="34" charset="0"/>
              </a:rPr>
              <a:t> ‘Canny’ </a:t>
            </a:r>
            <a:r>
              <a:rPr lang="en-US" sz="2400" dirty="0" err="1">
                <a:latin typeface="Bahnschrift SemiBold" panose="020B0502040204020203" pitchFamily="34" charset="0"/>
              </a:rPr>
              <a:t>iako</a:t>
            </a:r>
            <a:r>
              <a:rPr lang="en-US" sz="2400" dirty="0">
                <a:latin typeface="Bahnschrift SemiBold" panose="020B0502040204020203" pitchFamily="34" charset="0"/>
              </a:rPr>
              <a:t> </a:t>
            </a:r>
            <a:r>
              <a:rPr lang="en-US" sz="2400" dirty="0" err="1">
                <a:latin typeface="Bahnschrift SemiBold" panose="020B0502040204020203" pitchFamily="34" charset="0"/>
              </a:rPr>
              <a:t>nije</a:t>
            </a:r>
            <a:r>
              <a:rPr lang="en-US" sz="2400" dirty="0">
                <a:latin typeface="Bahnschrift SemiBold" panose="020B0502040204020203" pitchFamily="34" charset="0"/>
              </a:rPr>
              <a:t> </a:t>
            </a:r>
            <a:r>
              <a:rPr lang="en-US" sz="2400" dirty="0" err="1">
                <a:latin typeface="Bahnschrift SemiBold" panose="020B0502040204020203" pitchFamily="34" charset="0"/>
              </a:rPr>
              <a:t>najbr</a:t>
            </a:r>
            <a:r>
              <a:rPr lang="sr-Latn-ME" sz="2400" dirty="0">
                <a:latin typeface="Bahnschrift SemiBold" panose="020B0502040204020203" pitchFamily="34" charset="0"/>
              </a:rPr>
              <a:t>ža, </a:t>
            </a:r>
            <a:r>
              <a:rPr lang="en-US" sz="2400" dirty="0" err="1">
                <a:latin typeface="Bahnschrift SemiBold" panose="020B0502040204020203" pitchFamily="34" charset="0"/>
              </a:rPr>
              <a:t>jer</a:t>
            </a:r>
            <a:r>
              <a:rPr lang="en-US" sz="2400" dirty="0">
                <a:latin typeface="Bahnschrift SemiBold" panose="020B0502040204020203" pitchFamily="34" charset="0"/>
              </a:rPr>
              <a:t> </a:t>
            </a:r>
            <a:r>
              <a:rPr lang="en-US" sz="2400" dirty="0" err="1">
                <a:latin typeface="Bahnschrift SemiBold" panose="020B0502040204020203" pitchFamily="34" charset="0"/>
              </a:rPr>
              <a:t>ostale</a:t>
            </a:r>
            <a:r>
              <a:rPr lang="en-US" sz="2400" dirty="0">
                <a:latin typeface="Bahnschrift SemiBold" panose="020B0502040204020203" pitchFamily="34" charset="0"/>
              </a:rPr>
              <a:t> </a:t>
            </a:r>
            <a:r>
              <a:rPr lang="en-US" sz="2400" dirty="0" err="1">
                <a:latin typeface="Bahnschrift SemiBold" panose="020B0502040204020203" pitchFamily="34" charset="0"/>
              </a:rPr>
              <a:t>poput</a:t>
            </a:r>
            <a:r>
              <a:rPr lang="en-US" sz="2400" dirty="0">
                <a:latin typeface="Bahnschrift SemiBold" panose="020B0502040204020203" pitchFamily="34" charset="0"/>
              </a:rPr>
              <a:t> ‘Sobel’, ‘log’, ‘Prewitt’ </a:t>
            </a:r>
            <a:r>
              <a:rPr lang="sr-Latn-ME" sz="2400" dirty="0">
                <a:latin typeface="Bahnschrift SemiBold" panose="020B0502040204020203" pitchFamily="34" charset="0"/>
              </a:rPr>
              <a:t>i</a:t>
            </a:r>
            <a:r>
              <a:rPr lang="en-US" sz="2400" dirty="0">
                <a:latin typeface="Bahnschrift SemiBold" panose="020B0502040204020203" pitchFamily="34" charset="0"/>
              </a:rPr>
              <a:t> ‘Roberts’ </a:t>
            </a:r>
            <a:r>
              <a:rPr lang="en-US" sz="2400" dirty="0" err="1">
                <a:latin typeface="Bahnschrift SemiBold" panose="020B0502040204020203" pitchFamily="34" charset="0"/>
              </a:rPr>
              <a:t>nisu</a:t>
            </a:r>
            <a:r>
              <a:rPr lang="en-US" sz="2400" dirty="0">
                <a:latin typeface="Bahnschrift SemiBold" panose="020B0502040204020203" pitchFamily="34" charset="0"/>
              </a:rPr>
              <a:t> </a:t>
            </a:r>
            <a:r>
              <a:rPr lang="en-US" sz="2400" dirty="0" err="1">
                <a:latin typeface="Bahnschrift SemiBold" panose="020B0502040204020203" pitchFamily="34" charset="0"/>
              </a:rPr>
              <a:t>bili</a:t>
            </a:r>
            <a:r>
              <a:rPr lang="en-US" sz="2400" dirty="0">
                <a:latin typeface="Bahnschrift SemiBold" panose="020B0502040204020203" pitchFamily="34" charset="0"/>
              </a:rPr>
              <a:t> </a:t>
            </a:r>
            <a:r>
              <a:rPr lang="en-US" sz="2400" dirty="0" err="1">
                <a:latin typeface="Bahnschrift SemiBold" panose="020B0502040204020203" pitchFamily="34" charset="0"/>
              </a:rPr>
              <a:t>precizni</a:t>
            </a:r>
            <a:r>
              <a:rPr lang="en-US" sz="2400" dirty="0">
                <a:latin typeface="Bahnschrift SemiBold" panose="020B0502040204020203" pitchFamily="34" charset="0"/>
              </a:rPr>
              <a:t> </a:t>
            </a:r>
            <a:r>
              <a:rPr lang="en-US" sz="2400" dirty="0" err="1">
                <a:latin typeface="Bahnschrift SemiBold" panose="020B0502040204020203" pitchFamily="34" charset="0"/>
              </a:rPr>
              <a:t>toliko</a:t>
            </a:r>
            <a:r>
              <a:rPr lang="sr-Latn-ME" sz="2400" dirty="0">
                <a:latin typeface="Bahnschrift SemiBold" panose="020B0502040204020203" pitchFamily="34" charset="0"/>
              </a:rPr>
              <a:t>.</a:t>
            </a:r>
            <a:endParaRPr lang="en-US" sz="2400" dirty="0">
              <a:latin typeface="Bahnschrift SemiBold" panose="020B0502040204020203" pitchFamily="34" charset="0"/>
            </a:endParaRPr>
          </a:p>
        </p:txBody>
      </p:sp>
      <p:sp>
        <p:nvSpPr>
          <p:cNvPr id="3" name="TextBox 2">
            <a:extLst>
              <a:ext uri="{FF2B5EF4-FFF2-40B4-BE49-F238E27FC236}">
                <a16:creationId xmlns:a16="http://schemas.microsoft.com/office/drawing/2014/main" id="{FB7FB5B4-4FC6-B994-F76C-833D11E4772F}"/>
              </a:ext>
            </a:extLst>
          </p:cNvPr>
          <p:cNvSpPr txBox="1"/>
          <p:nvPr/>
        </p:nvSpPr>
        <p:spPr>
          <a:xfrm>
            <a:off x="886881" y="2296503"/>
            <a:ext cx="10418237" cy="1569660"/>
          </a:xfrm>
          <a:prstGeom prst="rect">
            <a:avLst/>
          </a:prstGeom>
          <a:noFill/>
        </p:spPr>
        <p:txBody>
          <a:bodyPr wrap="none" rtlCol="0">
            <a:spAutoFit/>
          </a:bodyPr>
          <a:lstStyle/>
          <a:p>
            <a:r>
              <a:rPr lang="sr-Latn-ME" sz="9600" dirty="0">
                <a:latin typeface="Bahnschrift SemiBold" panose="020B0502040204020203" pitchFamily="34" charset="0"/>
              </a:rPr>
              <a:t>HVALA NA PAŽNJI</a:t>
            </a:r>
            <a:endParaRPr lang="en-US" sz="9600" dirty="0">
              <a:latin typeface="Bahnschrift SemiBold" panose="020B0502040204020203" pitchFamily="34" charset="0"/>
            </a:endParaRPr>
          </a:p>
        </p:txBody>
      </p:sp>
    </p:spTree>
    <p:extLst>
      <p:ext uri="{BB962C8B-B14F-4D97-AF65-F5344CB8AC3E}">
        <p14:creationId xmlns:p14="http://schemas.microsoft.com/office/powerpoint/2010/main" val="14226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2" name="Title 1">
            <a:extLst>
              <a:ext uri="{FF2B5EF4-FFF2-40B4-BE49-F238E27FC236}">
                <a16:creationId xmlns:a16="http://schemas.microsoft.com/office/drawing/2014/main" id="{A37CF5C2-2706-4422-4EB1-972A2579A71D}"/>
              </a:ext>
            </a:extLst>
          </p:cNvPr>
          <p:cNvSpPr>
            <a:spLocks noGrp="1"/>
          </p:cNvSpPr>
          <p:nvPr>
            <p:ph type="ctrTitle"/>
          </p:nvPr>
        </p:nvSpPr>
        <p:spPr>
          <a:xfrm>
            <a:off x="-85725" y="-2029776"/>
            <a:ext cx="12234863" cy="1858962"/>
          </a:xfrm>
        </p:spPr>
        <p:txBody>
          <a:bodyPr/>
          <a:lstStyle/>
          <a:p>
            <a:r>
              <a:rPr lang="en-US" dirty="0" err="1">
                <a:latin typeface="Cascadia Code SemiBold" panose="020B0609020000020004" pitchFamily="49" charset="0"/>
                <a:cs typeface="Cascadia Code SemiBold" panose="020B0609020000020004" pitchFamily="49" charset="0"/>
              </a:rPr>
              <a:t>Prepoznavanje</a:t>
            </a:r>
            <a:r>
              <a:rPr lang="en-US" dirty="0">
                <a:latin typeface="Cascadia Code SemiBold" panose="020B0609020000020004" pitchFamily="49" charset="0"/>
                <a:cs typeface="Cascadia Code SemiBold" panose="020B0609020000020004" pitchFamily="49" charset="0"/>
              </a:rPr>
              <a:t> </a:t>
            </a:r>
            <a:br>
              <a:rPr lang="en-US" dirty="0">
                <a:latin typeface="Cascadia Code SemiBold" panose="020B0609020000020004" pitchFamily="49" charset="0"/>
                <a:cs typeface="Cascadia Code SemiBold" panose="020B0609020000020004" pitchFamily="49" charset="0"/>
              </a:rPr>
            </a:br>
            <a:r>
              <a:rPr lang="en-US" dirty="0" err="1">
                <a:latin typeface="Cascadia Code SemiBold" panose="020B0609020000020004" pitchFamily="49" charset="0"/>
                <a:cs typeface="Cascadia Code SemiBold" panose="020B0609020000020004" pitchFamily="49" charset="0"/>
              </a:rPr>
              <a:t>registarskih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tablica</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85725" y="18609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13749583" y="2163635"/>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3DBBB-401D-014A-3213-8D4224167BFC}"/>
              </a:ext>
            </a:extLst>
          </p:cNvPr>
          <p:cNvSpPr txBox="1"/>
          <p:nvPr/>
        </p:nvSpPr>
        <p:spPr>
          <a:xfrm>
            <a:off x="723159" y="1890829"/>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
        <p:nvSpPr>
          <p:cNvPr id="10" name="TextBox 9">
            <a:extLst>
              <a:ext uri="{FF2B5EF4-FFF2-40B4-BE49-F238E27FC236}">
                <a16:creationId xmlns:a16="http://schemas.microsoft.com/office/drawing/2014/main" id="{0E3A0DC2-B531-FB21-9A91-8E034BCA9B8F}"/>
              </a:ext>
            </a:extLst>
          </p:cNvPr>
          <p:cNvSpPr txBox="1"/>
          <p:nvPr/>
        </p:nvSpPr>
        <p:spPr>
          <a:xfrm>
            <a:off x="-7915204" y="7876624"/>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3" name="TextBox 12">
            <a:extLst>
              <a:ext uri="{FF2B5EF4-FFF2-40B4-BE49-F238E27FC236}">
                <a16:creationId xmlns:a16="http://schemas.microsoft.com/office/drawing/2014/main" id="{C6F70454-D396-1A3C-9A8B-EA55CA78986D}"/>
              </a:ext>
            </a:extLst>
          </p:cNvPr>
          <p:cNvSpPr txBox="1"/>
          <p:nvPr/>
        </p:nvSpPr>
        <p:spPr>
          <a:xfrm>
            <a:off x="-643473" y="-3776218"/>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spTree>
    <p:extLst>
      <p:ext uri="{BB962C8B-B14F-4D97-AF65-F5344CB8AC3E}">
        <p14:creationId xmlns:p14="http://schemas.microsoft.com/office/powerpoint/2010/main" val="232217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1F45CCD-056C-1527-1536-AF0D3000E7F5}"/>
              </a:ext>
            </a:extLst>
          </p:cNvPr>
          <p:cNvSpPr>
            <a:spLocks noGrp="1"/>
          </p:cNvSpPr>
          <p:nvPr>
            <p:ph type="subTitle" idx="1"/>
          </p:nvPr>
        </p:nvSpPr>
        <p:spPr>
          <a:xfrm>
            <a:off x="-9787473" y="2163635"/>
            <a:ext cx="9144000" cy="1655762"/>
          </a:xfrm>
        </p:spPr>
        <p:txBody>
          <a:bodyPr/>
          <a:lstStyle/>
          <a:p>
            <a:r>
              <a:rPr lang="en-US" dirty="0" err="1">
                <a:latin typeface="Cascadia Code SemiBold" panose="020B0609020000020004" pitchFamily="49" charset="0"/>
                <a:cs typeface="Cascadia Code SemiBold" panose="020B0609020000020004" pitchFamily="49" charset="0"/>
              </a:rPr>
              <a:t>Projekat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iz</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predmeta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Algoritama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obrade</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slike</a:t>
            </a:r>
            <a:r>
              <a:rPr lang="en-US" dirty="0">
                <a:latin typeface="Cascadia Code SemiBold" panose="020B0609020000020004" pitchFamily="49" charset="0"/>
                <a:cs typeface="Cascadia Code SemiBold" panose="020B0609020000020004" pitchFamily="49" charset="0"/>
              </a:rPr>
              <a:t> u </a:t>
            </a:r>
            <a:r>
              <a:rPr lang="en-US" dirty="0" err="1">
                <a:latin typeface="Cascadia Code SemiBold" panose="020B0609020000020004" pitchFamily="49" charset="0"/>
                <a:cs typeface="Cascadia Code SemiBold" panose="020B0609020000020004" pitchFamily="49" charset="0"/>
              </a:rPr>
              <a:t>automatici</a:t>
            </a:r>
            <a:endParaRPr lang="en-US" dirty="0">
              <a:latin typeface="Cascadia Code SemiBold" panose="020B0609020000020004" pitchFamily="49" charset="0"/>
              <a:cs typeface="Cascadia Code SemiBold" panose="020B0609020000020004" pitchFamily="49" charset="0"/>
            </a:endParaRPr>
          </a:p>
        </p:txBody>
      </p:sp>
      <p:sp>
        <p:nvSpPr>
          <p:cNvPr id="5" name="TextBox 4">
            <a:extLst>
              <a:ext uri="{FF2B5EF4-FFF2-40B4-BE49-F238E27FC236}">
                <a16:creationId xmlns:a16="http://schemas.microsoft.com/office/drawing/2014/main" id="{A34CC843-034E-9FF5-663A-549501D75DF1}"/>
              </a:ext>
            </a:extLst>
          </p:cNvPr>
          <p:cNvSpPr txBox="1"/>
          <p:nvPr/>
        </p:nvSpPr>
        <p:spPr>
          <a:xfrm>
            <a:off x="7370721" y="7214905"/>
            <a:ext cx="5157181" cy="1323439"/>
          </a:xfrm>
          <a:prstGeom prst="rect">
            <a:avLst/>
          </a:prstGeom>
          <a:noFill/>
        </p:spPr>
        <p:txBody>
          <a:bodyPr wrap="none" rtlCol="0">
            <a:spAutoFit/>
          </a:bodyPr>
          <a:lstStyle/>
          <a:p>
            <a:r>
              <a:rPr lang="en-US" sz="2000" dirty="0" err="1">
                <a:latin typeface="Cascadia Code SemiBold" panose="020B0609020000020004" pitchFamily="49" charset="0"/>
                <a:cs typeface="Cascadia Code SemiBold" panose="020B0609020000020004" pitchFamily="49" charset="0"/>
              </a:rPr>
              <a:t>Mladen</a:t>
            </a:r>
            <a:r>
              <a:rPr lang="en-US" sz="2000" dirty="0">
                <a:latin typeface="Cascadia Code SemiBold" panose="020B0609020000020004" pitchFamily="49" charset="0"/>
                <a:cs typeface="Cascadia Code SemiBold" panose="020B0609020000020004" pitchFamily="49" charset="0"/>
              </a:rPr>
              <a:t> Blizanac RA76/2020</a:t>
            </a:r>
          </a:p>
          <a:p>
            <a:r>
              <a:rPr lang="en-US" sz="2000" dirty="0">
                <a:latin typeface="Cascadia Code SemiBold" panose="020B0609020000020004" pitchFamily="49" charset="0"/>
                <a:cs typeface="Cascadia Code SemiBold" panose="020B0609020000020004" pitchFamily="49" charset="0"/>
              </a:rPr>
              <a:t>28.5.2024</a:t>
            </a:r>
          </a:p>
          <a:p>
            <a:r>
              <a:rPr lang="en-US" sz="2000" dirty="0" err="1">
                <a:latin typeface="Cascadia Code SemiBold" panose="020B0609020000020004" pitchFamily="49" charset="0"/>
                <a:cs typeface="Cascadia Code SemiBold" panose="020B0609020000020004" pitchFamily="49" charset="0"/>
              </a:rPr>
              <a:t>Fakultet</a:t>
            </a:r>
            <a:r>
              <a:rPr lang="en-US" sz="2000" dirty="0">
                <a:latin typeface="Cascadia Code SemiBold" panose="020B0609020000020004" pitchFamily="49" charset="0"/>
                <a:cs typeface="Cascadia Code SemiBold" panose="020B0609020000020004" pitchFamily="49" charset="0"/>
              </a:rPr>
              <a:t> </a:t>
            </a:r>
            <a:r>
              <a:rPr lang="en-US" sz="2000" dirty="0" err="1">
                <a:latin typeface="Cascadia Code SemiBold" panose="020B0609020000020004" pitchFamily="49" charset="0"/>
                <a:cs typeface="Cascadia Code SemiBold" panose="020B0609020000020004" pitchFamily="49" charset="0"/>
              </a:rPr>
              <a:t>tehni</a:t>
            </a:r>
            <a:r>
              <a:rPr lang="sr-Latn-ME" sz="2000" dirty="0">
                <a:latin typeface="Cascadia Code SemiBold" panose="020B0609020000020004" pitchFamily="49" charset="0"/>
                <a:cs typeface="Cascadia Code SemiBold" panose="020B0609020000020004" pitchFamily="49" charset="0"/>
              </a:rPr>
              <a:t>čkih nauka Novi Sad</a:t>
            </a:r>
          </a:p>
          <a:p>
            <a:endParaRPr lang="en-US" sz="2000"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7" name="TextBox 6">
            <a:extLst>
              <a:ext uri="{FF2B5EF4-FFF2-40B4-BE49-F238E27FC236}">
                <a16:creationId xmlns:a16="http://schemas.microsoft.com/office/drawing/2014/main" id="{183DE0FF-C9E0-3EC7-4F09-BB5452710F4A}"/>
              </a:ext>
            </a:extLst>
          </p:cNvPr>
          <p:cNvSpPr txBox="1"/>
          <p:nvPr/>
        </p:nvSpPr>
        <p:spPr>
          <a:xfrm>
            <a:off x="-13239018" y="-170814"/>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Prisustvo</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analize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slika</a:t>
            </a:r>
            <a:r>
              <a:rPr lang="en-US" sz="4000" dirty="0">
                <a:latin typeface="Bahnschrift SemiBold" panose="020B0502040204020203" pitchFamily="34" charset="0"/>
                <a:cs typeface="Cascadia Code SemiBold" panose="020B0609020000020004" pitchFamily="49" charset="0"/>
              </a:rPr>
              <a:t> u </a:t>
            </a:r>
            <a:r>
              <a:rPr lang="en-US" sz="4000" dirty="0" err="1">
                <a:latin typeface="Bahnschrift SemiBold" panose="020B0502040204020203" pitchFamily="34" charset="0"/>
                <a:cs typeface="Cascadia Code SemiBold" panose="020B0609020000020004" pitchFamily="49" charset="0"/>
              </a:rPr>
              <a:t>svakovnednici</a:t>
            </a:r>
            <a:endParaRPr lang="en-US" sz="4000" dirty="0">
              <a:latin typeface="Bahnschrift SemiBold" panose="020B0502040204020203" pitchFamily="34" charset="0"/>
              <a:cs typeface="Cascadia Code SemiBold" panose="020B0609020000020004" pitchFamily="49" charset="0"/>
            </a:endParaRPr>
          </a:p>
        </p:txBody>
      </p:sp>
      <p:sp>
        <p:nvSpPr>
          <p:cNvPr id="11" name="TextBox 10">
            <a:extLst>
              <a:ext uri="{FF2B5EF4-FFF2-40B4-BE49-F238E27FC236}">
                <a16:creationId xmlns:a16="http://schemas.microsoft.com/office/drawing/2014/main" id="{E97F03DF-0906-B128-507D-8ACA5F7E4948}"/>
              </a:ext>
            </a:extLst>
          </p:cNvPr>
          <p:cNvSpPr txBox="1"/>
          <p:nvPr/>
        </p:nvSpPr>
        <p:spPr>
          <a:xfrm>
            <a:off x="13749583" y="2163635"/>
            <a:ext cx="10898841" cy="4031873"/>
          </a:xfrm>
          <a:prstGeom prst="rect">
            <a:avLst/>
          </a:prstGeom>
          <a:noFill/>
        </p:spPr>
        <p:txBody>
          <a:bodyPr wrap="square" rtlCol="0">
            <a:spAutoFit/>
          </a:bodyPr>
          <a:lstStyle/>
          <a:p>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današnjem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svetu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slika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veštačka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inteligencija</a:t>
            </a:r>
            <a:r>
              <a:rPr lang="en-US" sz="3200" dirty="0">
                <a:latin typeface="Bahnschrift SemiBold" panose="020B0502040204020203" pitchFamily="34" charset="0"/>
                <a:cs typeface="Cascadia Code SemiBold" panose="020B0609020000020004" pitchFamily="49" charset="0"/>
              </a:rPr>
              <a:t> (AI) </a:t>
            </a:r>
            <a:r>
              <a:rPr lang="en-US" sz="3200" dirty="0" err="1">
                <a:latin typeface="Bahnschrift SemiBold" panose="020B0502040204020203" pitchFamily="34" charset="0"/>
                <a:cs typeface="Cascadia Code SemiBold" panose="020B0609020000020004" pitchFamily="49" charset="0"/>
              </a:rPr>
              <a:t>imaju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ključnu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ulogu</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mnogim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oblastima</a:t>
            </a:r>
            <a:r>
              <a:rPr lang="en-US" sz="3200" dirty="0">
                <a:latin typeface="Bahnschrift SemiBold" panose="020B0502040204020203" pitchFamily="34" charset="0"/>
                <a:cs typeface="Cascadia Code SemiBold" panose="020B0609020000020004" pitchFamily="49" charset="0"/>
              </a:rPr>
              <a:t>. </a:t>
            </a:r>
          </a:p>
          <a:p>
            <a:endParaRPr lang="en-US" sz="3200" dirty="0">
              <a:latin typeface="Bahnschrift SemiBold" panose="020B0502040204020203" pitchFamily="34" charset="0"/>
              <a:cs typeface="Cascadia Code SemiBold" panose="020B0609020000020004" pitchFamily="49" charset="0"/>
            </a:endParaRPr>
          </a:p>
          <a:p>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Napredak</a:t>
            </a:r>
            <a:r>
              <a:rPr lang="en-US" sz="3200" dirty="0">
                <a:latin typeface="Bahnschrift SemiBold" panose="020B0502040204020203" pitchFamily="34" charset="0"/>
                <a:cs typeface="Cascadia Code SemiBold" panose="020B0609020000020004" pitchFamily="49" charset="0"/>
              </a:rPr>
              <a:t> u </a:t>
            </a:r>
            <a:r>
              <a:rPr lang="en-US" sz="3200" dirty="0" err="1">
                <a:latin typeface="Bahnschrift SemiBold" panose="020B0502040204020203" pitchFamily="34" charset="0"/>
                <a:cs typeface="Cascadia Code SemiBold" panose="020B0609020000020004" pitchFamily="49" charset="0"/>
              </a:rPr>
              <a:t>ovim</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tehnologijama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omogućava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automatsko</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prepoznavanje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analizu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obradu</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vizuelnih</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podataka</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što</a:t>
            </a:r>
            <a:r>
              <a:rPr lang="en-US" sz="3200" dirty="0">
                <a:latin typeface="Bahnschrift SemiBold" panose="020B0502040204020203" pitchFamily="34" charset="0"/>
                <a:cs typeface="Cascadia Code SemiBold" panose="020B0609020000020004" pitchFamily="49" charset="0"/>
              </a:rPr>
              <a:t> je od </a:t>
            </a:r>
            <a:r>
              <a:rPr lang="en-US" sz="3200" dirty="0" err="1">
                <a:latin typeface="Bahnschrift SemiBold" panose="020B0502040204020203" pitchFamily="34" charset="0"/>
                <a:cs typeface="Cascadia Code SemiBold" panose="020B0609020000020004" pitchFamily="49" charset="0"/>
              </a:rPr>
              <a:t>velikog</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značaja</a:t>
            </a:r>
            <a:r>
              <a:rPr lang="en-US" sz="3200" dirty="0">
                <a:latin typeface="Bahnschrift SemiBold" panose="020B0502040204020203" pitchFamily="34" charset="0"/>
                <a:cs typeface="Cascadia Code SemiBold" panose="020B0609020000020004" pitchFamily="49" charset="0"/>
              </a:rPr>
              <a:t> za </a:t>
            </a:r>
            <a:r>
              <a:rPr lang="en-US" sz="3200" dirty="0" err="1">
                <a:latin typeface="Bahnschrift SemiBold" panose="020B0502040204020203" pitchFamily="34" charset="0"/>
                <a:cs typeface="Cascadia Code SemiBold" panose="020B0609020000020004" pitchFamily="49" charset="0"/>
              </a:rPr>
              <a:t>širok</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spektar</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primena</a:t>
            </a:r>
            <a:r>
              <a:rPr lang="en-US" sz="3200" dirty="0">
                <a:latin typeface="Bahnschrift SemiBold" panose="020B0502040204020203" pitchFamily="34" charset="0"/>
                <a:cs typeface="Cascadia Code SemiBold" panose="020B0609020000020004" pitchFamily="49" charset="0"/>
              </a:rPr>
              <a:t> - od </a:t>
            </a:r>
            <a:r>
              <a:rPr lang="en-US" sz="3200" dirty="0" err="1">
                <a:latin typeface="Bahnschrift SemiBold" panose="020B0502040204020203" pitchFamily="34" charset="0"/>
                <a:cs typeface="Cascadia Code SemiBold" panose="020B0609020000020004" pitchFamily="49" charset="0"/>
              </a:rPr>
              <a:t>medicinske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dijagnostike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bezbednosti</a:t>
            </a:r>
            <a:r>
              <a:rPr lang="en-US" sz="3200" dirty="0">
                <a:latin typeface="Bahnschrift SemiBold" panose="020B0502040204020203" pitchFamily="34" charset="0"/>
                <a:cs typeface="Cascadia Code SemiBold" panose="020B0609020000020004" pitchFamily="49" charset="0"/>
              </a:rPr>
              <a:t> do </a:t>
            </a:r>
            <a:r>
              <a:rPr lang="en-US" sz="3200" dirty="0" err="1">
                <a:latin typeface="Bahnschrift SemiBold" panose="020B0502040204020203" pitchFamily="34" charset="0"/>
                <a:cs typeface="Cascadia Code SemiBold" panose="020B0609020000020004" pitchFamily="49" charset="0"/>
              </a:rPr>
              <a:t>automobilske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industrije</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i</a:t>
            </a:r>
            <a:r>
              <a:rPr lang="en-US" sz="3200" dirty="0">
                <a:latin typeface="Bahnschrift SemiBold" panose="020B0502040204020203" pitchFamily="34" charset="0"/>
                <a:cs typeface="Cascadia Code SemiBold" panose="020B0609020000020004" pitchFamily="49" charset="0"/>
              </a:rPr>
              <a:t> </a:t>
            </a:r>
            <a:r>
              <a:rPr lang="en-US" sz="3200" dirty="0" err="1">
                <a:latin typeface="Bahnschrift SemiBold" panose="020B0502040204020203" pitchFamily="34" charset="0"/>
                <a:cs typeface="Cascadia Code SemiBold" panose="020B0609020000020004" pitchFamily="49" charset="0"/>
              </a:rPr>
              <a:t>zabave</a:t>
            </a:r>
            <a:r>
              <a:rPr lang="en-US" sz="3200" dirty="0">
                <a:latin typeface="Bahnschrift SemiBold" panose="020B0502040204020203" pitchFamily="34" charset="0"/>
                <a:cs typeface="Cascadia Code SemiBold" panose="020B0609020000020004" pitchFamily="49" charset="0"/>
              </a:rPr>
              <a:t>.</a:t>
            </a: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3DBBB-401D-014A-3213-8D4224167BFC}"/>
              </a:ext>
            </a:extLst>
          </p:cNvPr>
          <p:cNvSpPr txBox="1"/>
          <p:nvPr/>
        </p:nvSpPr>
        <p:spPr>
          <a:xfrm>
            <a:off x="723159" y="9768737"/>
            <a:ext cx="10898841" cy="4524315"/>
          </a:xfrm>
          <a:prstGeom prst="rect">
            <a:avLst/>
          </a:prstGeom>
          <a:noFill/>
        </p:spPr>
        <p:txBody>
          <a:bodyPr wrap="square" rtlCol="0">
            <a:spAutoFit/>
          </a:bodyPr>
          <a:lstStyle/>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uključuje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različite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za </a:t>
            </a:r>
            <a:r>
              <a:rPr lang="en-US" sz="3600" dirty="0" err="1">
                <a:latin typeface="Bahnschrift SemiBold" panose="020B0502040204020203" pitchFamily="34" charset="0"/>
                <a:cs typeface="Cascadia Code SemiBold" panose="020B0609020000020004" pitchFamily="49" charset="0"/>
              </a:rPr>
              <a:t>manipulaciju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slikama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kako</a:t>
            </a:r>
            <a:r>
              <a:rPr lang="en-US" sz="3600" dirty="0">
                <a:latin typeface="Bahnschrift SemiBold" panose="020B0502040204020203" pitchFamily="34" charset="0"/>
                <a:cs typeface="Cascadia Code SemiBold" panose="020B0609020000020004" pitchFamily="49" charset="0"/>
              </a:rPr>
              <a:t> bi se </a:t>
            </a:r>
            <a:r>
              <a:rPr lang="en-US" sz="3600" dirty="0" err="1">
                <a:latin typeface="Bahnschrift SemiBold" panose="020B0502040204020203" pitchFamily="34" charset="0"/>
                <a:cs typeface="Cascadia Code SemiBold" panose="020B0609020000020004" pitchFamily="49" charset="0"/>
              </a:rPr>
              <a:t>izvukle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korisne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informacije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ili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poboljšala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njihova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kvaliteta</a:t>
            </a:r>
            <a:r>
              <a:rPr lang="en-US" sz="3600" dirty="0">
                <a:latin typeface="Bahnschrift SemiBold" panose="020B0502040204020203" pitchFamily="34" charset="0"/>
                <a:cs typeface="Cascadia Code SemiBold" panose="020B0609020000020004" pitchFamily="49" charset="0"/>
              </a:rPr>
              <a:t>. Ove </a:t>
            </a:r>
            <a:r>
              <a:rPr lang="en-US" sz="3600" dirty="0" err="1">
                <a:latin typeface="Bahnschrift SemiBold" panose="020B0502040204020203" pitchFamily="34" charset="0"/>
                <a:cs typeface="Cascadia Code SemiBold" panose="020B0609020000020004" pitchFamily="49" charset="0"/>
              </a:rPr>
              <a:t>tehnike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omogućavaju</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računaru</a:t>
            </a:r>
            <a:r>
              <a:rPr lang="en-US" sz="3600" dirty="0">
                <a:latin typeface="Bahnschrift SemiBold" panose="020B0502040204020203" pitchFamily="34" charset="0"/>
                <a:cs typeface="Cascadia Code SemiBold" panose="020B0609020000020004" pitchFamily="49" charset="0"/>
              </a:rPr>
              <a:t> da „</a:t>
            </a:r>
            <a:r>
              <a:rPr lang="en-US" sz="3600" dirty="0" err="1">
                <a:latin typeface="Bahnschrift SemiBold" panose="020B0502040204020203" pitchFamily="34" charset="0"/>
                <a:cs typeface="Cascadia Code SemiBold" panose="020B0609020000020004" pitchFamily="49" charset="0"/>
              </a:rPr>
              <a:t>vidi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razume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svet</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oko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sebe</a:t>
            </a:r>
            <a:r>
              <a:rPr lang="en-US" sz="3600" dirty="0">
                <a:latin typeface="Bahnschrift SemiBold" panose="020B0502040204020203" pitchFamily="34" charset="0"/>
                <a:cs typeface="Cascadia Code SemiBold" panose="020B0609020000020004" pitchFamily="49" charset="0"/>
              </a:rPr>
              <a:t>. </a:t>
            </a:r>
          </a:p>
          <a:p>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Obrada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slika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obuhvata</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procese</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kao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što</a:t>
            </a:r>
            <a:r>
              <a:rPr lang="en-US" sz="3600" dirty="0">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su</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filtriranje</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segmentacija</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detekcija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solidFill>
                  <a:srgbClr val="C00000"/>
                </a:solidFill>
                <a:latin typeface="Bahnschrift SemiBold" panose="020B0502040204020203" pitchFamily="34" charset="0"/>
                <a:cs typeface="Cascadia Code SemiBold" panose="020B0609020000020004" pitchFamily="49" charset="0"/>
              </a:rPr>
              <a:t>ivica</a:t>
            </a:r>
            <a:r>
              <a:rPr lang="en-US" sz="3600" dirty="0">
                <a:solidFill>
                  <a:srgbClr val="C00000"/>
                </a:solidFill>
                <a:latin typeface="Bahnschrift SemiBold" panose="020B0502040204020203" pitchFamily="34" charset="0"/>
                <a:cs typeface="Cascadia Code SemiBold" panose="020B0609020000020004" pitchFamily="49" charset="0"/>
              </a:rPr>
              <a:t> </a:t>
            </a:r>
            <a:r>
              <a:rPr lang="en-US" sz="3600" dirty="0" err="1">
                <a:latin typeface="Bahnschrift SemiBold" panose="020B0502040204020203" pitchFamily="34" charset="0"/>
                <a:cs typeface="Cascadia Code SemiBold" panose="020B0609020000020004" pitchFamily="49" charset="0"/>
              </a:rPr>
              <a:t>i</a:t>
            </a:r>
            <a:r>
              <a:rPr lang="en-US" sz="3600" dirty="0">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prepoznavanje</a:t>
            </a:r>
            <a:r>
              <a:rPr lang="en-US" sz="3600" dirty="0">
                <a:solidFill>
                  <a:srgbClr val="002060"/>
                </a:solidFill>
                <a:latin typeface="Bahnschrift SemiBold" panose="020B0502040204020203" pitchFamily="34" charset="0"/>
                <a:cs typeface="Cascadia Code SemiBold" panose="020B0609020000020004" pitchFamily="49" charset="0"/>
              </a:rPr>
              <a:t> </a:t>
            </a:r>
            <a:r>
              <a:rPr lang="en-US" sz="3600" dirty="0" err="1">
                <a:solidFill>
                  <a:srgbClr val="002060"/>
                </a:solidFill>
                <a:latin typeface="Bahnschrift SemiBold" panose="020B0502040204020203" pitchFamily="34" charset="0"/>
                <a:cs typeface="Cascadia Code SemiBold" panose="020B0609020000020004" pitchFamily="49" charset="0"/>
              </a:rPr>
              <a:t>obrazaca</a:t>
            </a:r>
            <a:r>
              <a:rPr lang="en-US" sz="3600" dirty="0">
                <a:latin typeface="Bahnschrift SemiBold" panose="020B0502040204020203" pitchFamily="34" charset="0"/>
                <a:cs typeface="Cascadia Code SemiBold" panose="020B0609020000020004" pitchFamily="49" charset="0"/>
              </a:rPr>
              <a:t>.</a:t>
            </a:r>
          </a:p>
        </p:txBody>
      </p:sp>
      <p:sp>
        <p:nvSpPr>
          <p:cNvPr id="9" name="TextBox 8">
            <a:extLst>
              <a:ext uri="{FF2B5EF4-FFF2-40B4-BE49-F238E27FC236}">
                <a16:creationId xmlns:a16="http://schemas.microsoft.com/office/drawing/2014/main" id="{42F05E7F-380D-20B5-CCD1-8AFA82B7078F}"/>
              </a:ext>
            </a:extLst>
          </p:cNvPr>
          <p:cNvSpPr txBox="1"/>
          <p:nvPr/>
        </p:nvSpPr>
        <p:spPr>
          <a:xfrm>
            <a:off x="238196" y="1791623"/>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265DB5D-C81D-2792-9C6E-5CC8DBE2436A}"/>
              </a:ext>
            </a:extLst>
          </p:cNvPr>
          <p:cNvSpPr txBox="1"/>
          <p:nvPr/>
        </p:nvSpPr>
        <p:spPr>
          <a:xfrm>
            <a:off x="42862" y="262992"/>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pic>
        <p:nvPicPr>
          <p:cNvPr id="15" name="Picture 2" descr="Traffic Cameras | Custom Lens Design | Universe Optics">
            <a:extLst>
              <a:ext uri="{FF2B5EF4-FFF2-40B4-BE49-F238E27FC236}">
                <a16:creationId xmlns:a16="http://schemas.microsoft.com/office/drawing/2014/main" id="{07D1A72C-CC5E-5937-2455-BFF2CFFDC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353" y="1774027"/>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EVO ZAŠTO NAM TREBA OKO SOKOLOVO! Jutros za 3.5 sata snimljeno 152  nepropisno i bahato parkirana">
            <a:extLst>
              <a:ext uri="{FF2B5EF4-FFF2-40B4-BE49-F238E27FC236}">
                <a16:creationId xmlns:a16="http://schemas.microsoft.com/office/drawing/2014/main" id="{457C94D9-5D88-CE1D-FA3F-AD69FA575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1879" y="1618303"/>
            <a:ext cx="5431581" cy="362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902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0"/>
            <a:ext cx="12277725" cy="6858000"/>
          </a:xfrm>
          <a:prstGeom prst="rect">
            <a:avLst/>
          </a:prstGeom>
          <a:solidFill>
            <a:schemeClr val="accent4">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238196" y="73733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355688" y="1205163"/>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F05E7F-380D-20B5-CCD1-8AFA82B7078F}"/>
              </a:ext>
            </a:extLst>
          </p:cNvPr>
          <p:cNvSpPr txBox="1"/>
          <p:nvPr/>
        </p:nvSpPr>
        <p:spPr>
          <a:xfrm>
            <a:off x="-11868080" y="7727335"/>
            <a:ext cx="11910942" cy="4832092"/>
          </a:xfrm>
          <a:prstGeom prst="rect">
            <a:avLst/>
          </a:prstGeom>
          <a:noFill/>
        </p:spPr>
        <p:txBody>
          <a:bodyPr wrap="square" rtlCol="0">
            <a:spAutoFit/>
          </a:bodyPr>
          <a:lstStyle/>
          <a:p>
            <a:pPr algn="l"/>
            <a:r>
              <a:rPr lang="en-US" sz="2800" dirty="0">
                <a:latin typeface="Bahnschrift SemiBold" panose="020B0502040204020203" pitchFamily="34" charset="0"/>
              </a:rPr>
              <a:t>■ </a:t>
            </a:r>
            <a:r>
              <a:rPr lang="en-US" sz="2800" dirty="0" err="1">
                <a:latin typeface="Bahnschrift SemiBold" panose="020B0502040204020203" pitchFamily="34" charset="0"/>
              </a:rPr>
              <a:t>Jedna</a:t>
            </a:r>
            <a:r>
              <a:rPr lang="en-US" sz="2800" dirty="0">
                <a:latin typeface="Bahnschrift SemiBold" panose="020B0502040204020203" pitchFamily="34" charset="0"/>
              </a:rPr>
              <a:t> od </a:t>
            </a:r>
            <a:r>
              <a:rPr lang="en-US" sz="2800" dirty="0" err="1">
                <a:latin typeface="Bahnschrift SemiBold" panose="020B0502040204020203" pitchFamily="34" charset="0"/>
              </a:rPr>
              <a:t>značajnih</a:t>
            </a:r>
            <a:r>
              <a:rPr lang="en-US" sz="28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obrade</a:t>
            </a:r>
            <a:r>
              <a:rPr lang="en-US" sz="2800" dirty="0">
                <a:latin typeface="Bahnschrift SemiBold" panose="020B0502040204020203" pitchFamily="34" charset="0"/>
              </a:rPr>
              <a:t> </a:t>
            </a:r>
            <a:r>
              <a:rPr lang="en-US" sz="2800" dirty="0" err="1">
                <a:latin typeface="Bahnschrift SemiBold" panose="020B0502040204020203" pitchFamily="34" charset="0"/>
              </a:rPr>
              <a:t>slika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VI je </a:t>
            </a:r>
            <a:r>
              <a:rPr lang="en-US" sz="2800" dirty="0" err="1">
                <a:latin typeface="Bahnschrift SemiBold" panose="020B0502040204020203" pitchFamily="34" charset="0"/>
              </a:rPr>
              <a:t>prepoznavanje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oznaka</a:t>
            </a:r>
            <a:r>
              <a:rPr lang="en-US" sz="2800" dirty="0">
                <a:latin typeface="Bahnschrift SemiBold" panose="020B0502040204020203" pitchFamily="34" charset="0"/>
              </a:rPr>
              <a:t> (</a:t>
            </a:r>
            <a:r>
              <a:rPr lang="en-US" sz="2800" dirty="0" err="1">
                <a:latin typeface="Bahnschrift SemiBold" panose="020B0502040204020203" pitchFamily="34" charset="0"/>
              </a:rPr>
              <a:t>eng.</a:t>
            </a:r>
            <a:r>
              <a:rPr lang="en-US" sz="2800" dirty="0">
                <a:latin typeface="Bahnschrift SemiBold" panose="020B0502040204020203" pitchFamily="34" charset="0"/>
              </a:rPr>
              <a:t> License Plate Recognition, LPR). Ova </a:t>
            </a:r>
            <a:r>
              <a:rPr lang="en-US" sz="2800" dirty="0" err="1">
                <a:latin typeface="Bahnschrift SemiBold" panose="020B0502040204020203" pitchFamily="34" charset="0"/>
              </a:rPr>
              <a:t>tehnologija</a:t>
            </a:r>
            <a:r>
              <a:rPr lang="en-US" sz="2800" dirty="0">
                <a:latin typeface="Bahnschrift SemiBold" panose="020B0502040204020203" pitchFamily="34" charset="0"/>
              </a:rPr>
              <a:t> </a:t>
            </a:r>
            <a:r>
              <a:rPr lang="en-US" sz="2800" dirty="0" err="1">
                <a:latin typeface="Bahnschrift SemiBold" panose="020B0502040204020203" pitchFamily="34" charset="0"/>
              </a:rPr>
              <a:t>omogućava</a:t>
            </a:r>
            <a:r>
              <a:rPr lang="en-US" sz="2800" dirty="0">
                <a:latin typeface="Bahnschrift SemiBold" panose="020B0502040204020203" pitchFamily="34" charset="0"/>
              </a:rPr>
              <a:t> </a:t>
            </a:r>
            <a:r>
              <a:rPr lang="en-US" sz="2800" dirty="0" err="1">
                <a:latin typeface="Bahnschrift SemiBold" panose="020B0502040204020203" pitchFamily="34" charset="0"/>
              </a:rPr>
              <a:t>automatsko</a:t>
            </a:r>
            <a:r>
              <a:rPr lang="en-US" sz="2800" dirty="0">
                <a:latin typeface="Bahnschrift SemiBold" panose="020B0502040204020203" pitchFamily="34" charset="0"/>
              </a:rPr>
              <a:t> </a:t>
            </a:r>
            <a:r>
              <a:rPr lang="en-US" sz="2800" dirty="0" err="1">
                <a:latin typeface="Bahnschrift SemiBold" panose="020B0502040204020203" pitchFamily="34" charset="0"/>
              </a:rPr>
              <a:t>očitavanje</a:t>
            </a:r>
            <a:r>
              <a:rPr lang="en-US" sz="2800" dirty="0">
                <a:latin typeface="Bahnschrift SemiBold" panose="020B0502040204020203" pitchFamily="34" charset="0"/>
              </a:rPr>
              <a:t> </a:t>
            </a:r>
            <a:r>
              <a:rPr lang="en-US" sz="2800" dirty="0" err="1">
                <a:latin typeface="Bahnschrift SemiBold" panose="020B0502040204020203" pitchFamily="34" charset="0"/>
              </a:rPr>
              <a:t>registarskih</a:t>
            </a:r>
            <a:r>
              <a:rPr lang="en-US" sz="2800" dirty="0">
                <a:latin typeface="Bahnschrift SemiBold" panose="020B0502040204020203" pitchFamily="34" charset="0"/>
              </a:rPr>
              <a:t> </a:t>
            </a:r>
            <a:r>
              <a:rPr lang="en-US" sz="2800" dirty="0" err="1">
                <a:latin typeface="Bahnschrift SemiBold" panose="020B0502040204020203" pitchFamily="34" charset="0"/>
              </a:rPr>
              <a:t>tablica</a:t>
            </a:r>
            <a:r>
              <a:rPr lang="en-US" sz="2800" dirty="0">
                <a:latin typeface="Bahnschrift SemiBold" panose="020B0502040204020203" pitchFamily="34" charset="0"/>
              </a:rPr>
              <a:t> </a:t>
            </a:r>
            <a:r>
              <a:rPr lang="en-US" sz="2800" dirty="0" err="1">
                <a:latin typeface="Bahnschrift SemiBold" panose="020B0502040204020203" pitchFamily="34" charset="0"/>
              </a:rPr>
              <a:t>sa</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je </a:t>
            </a:r>
            <a:r>
              <a:rPr lang="en-US" sz="2800" dirty="0" err="1">
                <a:latin typeface="Bahnschrift SemiBold" panose="020B0502040204020203" pitchFamily="34" charset="0"/>
              </a:rPr>
              <a:t>korisno</a:t>
            </a:r>
            <a:r>
              <a:rPr lang="en-US" sz="2800" dirty="0">
                <a:latin typeface="Bahnschrift SemiBold" panose="020B0502040204020203" pitchFamily="34" charset="0"/>
              </a:rPr>
              <a:t> za:</a:t>
            </a:r>
          </a:p>
          <a:p>
            <a:pPr algn="l"/>
            <a:endParaRPr lang="en-US" sz="2800" dirty="0">
              <a:latin typeface="Bahnschrift SemiBold" panose="020B0502040204020203" pitchFamily="34" charset="0"/>
            </a:endParaRPr>
          </a:p>
          <a:p>
            <a:pPr algn="l"/>
            <a:r>
              <a:rPr lang="en-US" sz="2800" dirty="0">
                <a:latin typeface="Bahnschrift SemiBold" panose="020B0502040204020203" pitchFamily="34" charset="0"/>
              </a:rPr>
              <a:t>■ </a:t>
            </a:r>
            <a:r>
              <a:rPr lang="en-US" sz="2800" dirty="0" err="1">
                <a:latin typeface="Bahnschrift SemiBold" panose="020B0502040204020203" pitchFamily="34" charset="0"/>
              </a:rPr>
              <a:t>Kontrolu</a:t>
            </a:r>
            <a:r>
              <a:rPr lang="en-US" sz="2800" dirty="0">
                <a:latin typeface="Bahnschrift SemiBold" panose="020B0502040204020203" pitchFamily="34" charset="0"/>
              </a:rPr>
              <a:t> </a:t>
            </a:r>
            <a:r>
              <a:rPr lang="en-US" sz="2800" dirty="0" err="1">
                <a:latin typeface="Bahnschrift SemiBold" panose="020B0502040204020203" pitchFamily="34" charset="0"/>
              </a:rPr>
              <a:t>saobraćaja</a:t>
            </a:r>
            <a:r>
              <a:rPr lang="en-US" sz="2800" dirty="0">
                <a:latin typeface="Bahnschrift SemiBold" panose="020B0502040204020203" pitchFamily="34" charset="0"/>
              </a:rPr>
              <a:t>: </a:t>
            </a:r>
            <a:r>
              <a:rPr lang="en-US" sz="2800" dirty="0" err="1">
                <a:latin typeface="Bahnschrift SemiBold" panose="020B0502040204020203" pitchFamily="34" charset="0"/>
              </a:rPr>
              <a:t>Automatizacija</a:t>
            </a:r>
            <a:r>
              <a:rPr lang="en-US" sz="2800" dirty="0">
                <a:latin typeface="Bahnschrift SemiBold" panose="020B0502040204020203" pitchFamily="34" charset="0"/>
              </a:rPr>
              <a:t> </a:t>
            </a:r>
            <a:r>
              <a:rPr lang="en-US" sz="2800" dirty="0" err="1">
                <a:latin typeface="Bahnschrift SemiBold" panose="020B0502040204020203" pitchFamily="34" charset="0"/>
              </a:rPr>
              <a:t>procesa</a:t>
            </a:r>
            <a:r>
              <a:rPr lang="en-US" sz="2800" dirty="0">
                <a:latin typeface="Bahnschrift SemiBold" panose="020B0502040204020203" pitchFamily="34" charset="0"/>
              </a:rPr>
              <a:t> </a:t>
            </a:r>
            <a:r>
              <a:rPr lang="en-US" sz="2800" dirty="0" err="1">
                <a:latin typeface="Bahnschrift SemiBold" panose="020B0502040204020203" pitchFamily="34" charset="0"/>
              </a:rPr>
              <a:t>naplate</a:t>
            </a:r>
            <a:r>
              <a:rPr lang="en-US" sz="2800" dirty="0">
                <a:latin typeface="Bahnschrift SemiBold" panose="020B0502040204020203" pitchFamily="34" charset="0"/>
              </a:rPr>
              <a:t> </a:t>
            </a:r>
            <a:r>
              <a:rPr lang="en-US" sz="2800" dirty="0" err="1">
                <a:latin typeface="Bahnschrift SemiBold" panose="020B0502040204020203" pitchFamily="34" charset="0"/>
              </a:rPr>
              <a:t>putarina</a:t>
            </a:r>
            <a:r>
              <a:rPr lang="en-US" sz="2800" dirty="0">
                <a:latin typeface="Bahnschrift SemiBold" panose="020B0502040204020203" pitchFamily="34" charset="0"/>
              </a:rPr>
              <a:t>, </a:t>
            </a:r>
            <a:r>
              <a:rPr lang="en-US" sz="2800" dirty="0" err="1">
                <a:latin typeface="Bahnschrift SemiBold" panose="020B0502040204020203" pitchFamily="34" charset="0"/>
              </a:rPr>
              <a:t>kontrola</a:t>
            </a:r>
            <a:r>
              <a:rPr lang="en-US" sz="2800" dirty="0">
                <a:latin typeface="Bahnschrift SemiBold" panose="020B0502040204020203" pitchFamily="34" charset="0"/>
              </a:rPr>
              <a:t> </a:t>
            </a:r>
            <a:r>
              <a:rPr lang="en-US" sz="2800" dirty="0" err="1">
                <a:latin typeface="Bahnschrift SemiBold" panose="020B0502040204020203" pitchFamily="34" charset="0"/>
              </a:rPr>
              <a:t>pristupa</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detekcija</a:t>
            </a:r>
            <a:r>
              <a:rPr lang="en-US" sz="2800" dirty="0">
                <a:latin typeface="Bahnschrift SemiBold" panose="020B0502040204020203" pitchFamily="34" charset="0"/>
              </a:rPr>
              <a:t> </a:t>
            </a:r>
            <a:r>
              <a:rPr lang="en-US" sz="2800" dirty="0" err="1">
                <a:latin typeface="Bahnschrift SemiBold" panose="020B0502040204020203" pitchFamily="34" charset="0"/>
              </a:rPr>
              <a:t>prekršaja</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Bezbednost</a:t>
            </a:r>
            <a:r>
              <a:rPr lang="en-US" sz="2800" dirty="0">
                <a:latin typeface="Bahnschrift SemiBold" panose="020B0502040204020203" pitchFamily="34" charset="0"/>
              </a:rPr>
              <a:t>: </a:t>
            </a:r>
            <a:r>
              <a:rPr lang="en-US" sz="2800" dirty="0" err="1">
                <a:latin typeface="Bahnschrift SemiBold" panose="020B0502040204020203" pitchFamily="34" charset="0"/>
              </a:rPr>
              <a:t>Praćenje</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identifikacija</a:t>
            </a:r>
            <a:r>
              <a:rPr lang="en-US" sz="2800" dirty="0">
                <a:latin typeface="Bahnschrift SemiBold" panose="020B0502040204020203" pitchFamily="34" charset="0"/>
              </a:rPr>
              <a:t> </a:t>
            </a:r>
            <a:r>
              <a:rPr lang="en-US" sz="2800" dirty="0" err="1">
                <a:latin typeface="Bahnschrift SemiBold" panose="020B0502040204020203" pitchFamily="34" charset="0"/>
              </a:rPr>
              <a:t>sumnjivih</a:t>
            </a:r>
            <a:r>
              <a:rPr lang="en-US" sz="2800" dirty="0">
                <a:latin typeface="Bahnschrift SemiBold" panose="020B0502040204020203" pitchFamily="34" charset="0"/>
              </a:rPr>
              <a:t> </a:t>
            </a:r>
            <a:r>
              <a:rPr lang="en-US" sz="2800" dirty="0" err="1">
                <a:latin typeface="Bahnschrift SemiBold" panose="020B0502040204020203" pitchFamily="34" charset="0"/>
              </a:rPr>
              <a:t>vozila</a:t>
            </a:r>
            <a:r>
              <a:rPr lang="en-US" sz="2800" dirty="0">
                <a:latin typeface="Bahnschrift SemiBold" panose="020B0502040204020203" pitchFamily="34" charset="0"/>
              </a:rPr>
              <a:t>, </a:t>
            </a:r>
            <a:r>
              <a:rPr lang="en-US" sz="2800" dirty="0" err="1">
                <a:latin typeface="Bahnschrift SemiBold" panose="020B0502040204020203" pitchFamily="34" charset="0"/>
              </a:rPr>
              <a:t>što</a:t>
            </a:r>
            <a:r>
              <a:rPr lang="en-US" sz="2800" dirty="0">
                <a:latin typeface="Bahnschrift SemiBold" panose="020B0502040204020203" pitchFamily="34" charset="0"/>
              </a:rPr>
              <a:t> </a:t>
            </a:r>
            <a:r>
              <a:rPr lang="en-US" sz="2800" dirty="0" err="1">
                <a:latin typeface="Bahnschrift SemiBold" panose="020B0502040204020203" pitchFamily="34" charset="0"/>
              </a:rPr>
              <a:t>pomaže</a:t>
            </a:r>
            <a:r>
              <a:rPr lang="en-US" sz="2800" dirty="0">
                <a:latin typeface="Bahnschrift SemiBold" panose="020B0502040204020203" pitchFamily="34" charset="0"/>
              </a:rPr>
              <a:t> u </a:t>
            </a:r>
            <a:r>
              <a:rPr lang="en-US" sz="2800" dirty="0" err="1">
                <a:latin typeface="Bahnschrift SemiBold" panose="020B0502040204020203" pitchFamily="34" charset="0"/>
              </a:rPr>
              <a:t>prevenciji</a:t>
            </a:r>
            <a:r>
              <a:rPr lang="en-US" sz="2800" dirty="0">
                <a:latin typeface="Bahnschrift SemiBold" panose="020B0502040204020203" pitchFamily="34" charset="0"/>
              </a:rPr>
              <a:t> </a:t>
            </a:r>
            <a:r>
              <a:rPr lang="en-US" sz="2800" dirty="0" err="1">
                <a:latin typeface="Bahnschrift SemiBold" panose="020B0502040204020203" pitchFamily="34" charset="0"/>
              </a:rPr>
              <a:t>kriminalnih</a:t>
            </a:r>
            <a:r>
              <a:rPr lang="en-US" sz="2800" dirty="0">
                <a:latin typeface="Bahnschrift SemiBold" panose="020B0502040204020203" pitchFamily="34" charset="0"/>
              </a:rPr>
              <a:t> </a:t>
            </a:r>
            <a:r>
              <a:rPr lang="en-US" sz="2800" dirty="0" err="1">
                <a:latin typeface="Bahnschrift SemiBold" panose="020B0502040204020203" pitchFamily="34" charset="0"/>
              </a:rPr>
              <a:t>aktivnosti</a:t>
            </a:r>
            <a:r>
              <a:rPr lang="en-US" sz="2800" dirty="0">
                <a:latin typeface="Bahnschrift SemiBold" panose="020B0502040204020203" pitchFamily="34" charset="0"/>
              </a:rPr>
              <a:t>.</a:t>
            </a:r>
          </a:p>
          <a:p>
            <a:pPr algn="l"/>
            <a:r>
              <a:rPr lang="en-US" sz="2800" dirty="0">
                <a:latin typeface="Bahnschrift SemiBold" panose="020B0502040204020203" pitchFamily="34" charset="0"/>
              </a:rPr>
              <a:t>■ </a:t>
            </a:r>
            <a:r>
              <a:rPr lang="en-US" sz="2800" dirty="0" err="1">
                <a:latin typeface="Bahnschrift SemiBold" panose="020B0502040204020203" pitchFamily="34" charset="0"/>
              </a:rPr>
              <a:t>Parkiranje</a:t>
            </a:r>
            <a:r>
              <a:rPr lang="en-US" sz="2800" dirty="0">
                <a:latin typeface="Bahnschrift SemiBold" panose="020B0502040204020203" pitchFamily="34" charset="0"/>
              </a:rPr>
              <a:t>: </a:t>
            </a:r>
            <a:r>
              <a:rPr lang="en-US" sz="2800" dirty="0" err="1">
                <a:latin typeface="Bahnschrift SemiBold" panose="020B0502040204020203" pitchFamily="34" charset="0"/>
              </a:rPr>
              <a:t>Automatizovani</a:t>
            </a:r>
            <a:r>
              <a:rPr lang="en-US" sz="2800" dirty="0">
                <a:latin typeface="Bahnschrift SemiBold" panose="020B0502040204020203" pitchFamily="34" charset="0"/>
              </a:rPr>
              <a:t> </a:t>
            </a:r>
            <a:r>
              <a:rPr lang="en-US" sz="2800" dirty="0" err="1">
                <a:latin typeface="Bahnschrift SemiBold" panose="020B0502040204020203" pitchFamily="34" charset="0"/>
              </a:rPr>
              <a:t>sistemi</a:t>
            </a:r>
            <a:r>
              <a:rPr lang="en-US" sz="2800" dirty="0">
                <a:latin typeface="Bahnschrift SemiBold" panose="020B0502040204020203" pitchFamily="34" charset="0"/>
              </a:rPr>
              <a:t> za </a:t>
            </a:r>
            <a:r>
              <a:rPr lang="en-US" sz="2800" dirty="0" err="1">
                <a:latin typeface="Bahnschrift SemiBold" panose="020B0502040204020203" pitchFamily="34" charset="0"/>
              </a:rPr>
              <a:t>naplatu</a:t>
            </a:r>
            <a:r>
              <a:rPr lang="en-US" sz="2800" dirty="0">
                <a:latin typeface="Bahnschrift SemiBold" panose="020B0502040204020203" pitchFamily="34" charset="0"/>
              </a:rPr>
              <a:t> </a:t>
            </a:r>
            <a:r>
              <a:rPr lang="en-US" sz="2800" dirty="0" err="1">
                <a:latin typeface="Bahnschrift SemiBold" panose="020B0502040204020203" pitchFamily="34" charset="0"/>
              </a:rPr>
              <a:t>i</a:t>
            </a:r>
            <a:r>
              <a:rPr lang="en-US" sz="2800" dirty="0">
                <a:latin typeface="Bahnschrift SemiBold" panose="020B0502040204020203" pitchFamily="34" charset="0"/>
              </a:rPr>
              <a:t> </a:t>
            </a:r>
            <a:r>
              <a:rPr lang="en-US" sz="2800" dirty="0" err="1">
                <a:latin typeface="Bahnschrift SemiBold" panose="020B0502040204020203" pitchFamily="34" charset="0"/>
              </a:rPr>
              <a:t>upravljanje</a:t>
            </a:r>
            <a:r>
              <a:rPr lang="en-US" sz="2800" dirty="0">
                <a:latin typeface="Bahnschrift SemiBold" panose="020B0502040204020203" pitchFamily="34" charset="0"/>
              </a:rPr>
              <a:t> parking </a:t>
            </a:r>
            <a:r>
              <a:rPr lang="en-US" sz="2800" dirty="0" err="1">
                <a:latin typeface="Bahnschrift SemiBold" panose="020B0502040204020203" pitchFamily="34" charset="0"/>
              </a:rPr>
              <a:t>prostorom</a:t>
            </a:r>
            <a:r>
              <a:rPr lang="en-US" sz="2800" dirty="0">
                <a:latin typeface="Bahnschrift SemiBold" panose="020B0502040204020203" pitchFamily="34" charset="0"/>
              </a:rPr>
              <a:t>.</a:t>
            </a:r>
          </a:p>
        </p:txBody>
      </p:sp>
      <p:sp>
        <p:nvSpPr>
          <p:cNvPr id="10" name="TextBox 9">
            <a:extLst>
              <a:ext uri="{FF2B5EF4-FFF2-40B4-BE49-F238E27FC236}">
                <a16:creationId xmlns:a16="http://schemas.microsoft.com/office/drawing/2014/main" id="{7265DB5D-C81D-2792-9C6E-5CC8DBE2436A}"/>
              </a:ext>
            </a:extLst>
          </p:cNvPr>
          <p:cNvSpPr txBox="1"/>
          <p:nvPr/>
        </p:nvSpPr>
        <p:spPr>
          <a:xfrm>
            <a:off x="42862" y="262992"/>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Prepoznavanje</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registarskih</a:t>
            </a:r>
            <a:r>
              <a:rPr lang="en-US" sz="4000" dirty="0">
                <a:latin typeface="Bahnschrift SemiBold" panose="020B0502040204020203" pitchFamily="34" charset="0"/>
                <a:cs typeface="Cascadia Code SemiBold" panose="020B0609020000020004" pitchFamily="49" charset="0"/>
              </a:rPr>
              <a:t> </a:t>
            </a:r>
            <a:r>
              <a:rPr lang="en-US" sz="4000" dirty="0" err="1">
                <a:latin typeface="Bahnschrift SemiBold" panose="020B0502040204020203" pitchFamily="34" charset="0"/>
                <a:cs typeface="Cascadia Code SemiBold" panose="020B0609020000020004" pitchFamily="49" charset="0"/>
              </a:rPr>
              <a:t>oznaka</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27" y="161796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4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F9E137-C972-94E8-18AD-425CE83AEEB0}"/>
              </a:ext>
            </a:extLst>
          </p:cNvPr>
          <p:cNvSpPr txBox="1"/>
          <p:nvPr/>
        </p:nvSpPr>
        <p:spPr>
          <a:xfrm>
            <a:off x="96201" y="5747791"/>
            <a:ext cx="5464958" cy="584775"/>
          </a:xfrm>
          <a:prstGeom prst="rect">
            <a:avLst/>
          </a:prstGeom>
          <a:noFill/>
        </p:spPr>
        <p:txBody>
          <a:bodyPr wrap="none" rtlCol="0">
            <a:spAutoFit/>
          </a:bodyPr>
          <a:lstStyle/>
          <a:p>
            <a:r>
              <a:rPr lang="sr-Latn-ME" sz="3200" dirty="0">
                <a:latin typeface="Bahnschrift SemiBold" panose="020B0502040204020203" pitchFamily="34" charset="0"/>
              </a:rPr>
              <a:t>Statična k</a:t>
            </a:r>
            <a:r>
              <a:rPr lang="en-US" sz="3200" dirty="0" err="1">
                <a:latin typeface="Bahnschrift SemiBold" panose="020B0502040204020203" pitchFamily="34" charset="0"/>
              </a:rPr>
              <a:t>ontrola</a:t>
            </a:r>
            <a:r>
              <a:rPr lang="en-US" sz="3200" dirty="0">
                <a:latin typeface="Bahnschrift SemiBold" panose="020B0502040204020203" pitchFamily="34" charset="0"/>
              </a:rPr>
              <a:t> </a:t>
            </a:r>
            <a:r>
              <a:rPr lang="en-US" sz="3200" dirty="0" err="1">
                <a:latin typeface="Bahnschrift SemiBold" panose="020B0502040204020203" pitchFamily="34" charset="0"/>
              </a:rPr>
              <a:t>saobra</a:t>
            </a:r>
            <a:r>
              <a:rPr lang="sr-Latn-ME" sz="3200" dirty="0">
                <a:latin typeface="Bahnschrift SemiBold" panose="020B0502040204020203" pitchFamily="34" charset="0"/>
              </a:rPr>
              <a:t>ćaja</a:t>
            </a:r>
            <a:endParaRPr lang="en-US" sz="32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AB486BA2-3EB4-48D2-0613-A7493742D8CC}"/>
              </a:ext>
            </a:extLst>
          </p:cNvPr>
          <p:cNvSpPr txBox="1"/>
          <p:nvPr/>
        </p:nvSpPr>
        <p:spPr>
          <a:xfrm>
            <a:off x="7446609" y="5869769"/>
            <a:ext cx="2651688" cy="584775"/>
          </a:xfrm>
          <a:prstGeom prst="rect">
            <a:avLst/>
          </a:prstGeom>
          <a:noFill/>
        </p:spPr>
        <p:txBody>
          <a:bodyPr wrap="none" rtlCol="0">
            <a:spAutoFit/>
          </a:bodyPr>
          <a:lstStyle/>
          <a:p>
            <a:r>
              <a:rPr lang="en-US" sz="3200" dirty="0">
                <a:latin typeface="Bahnschrift SemiBold" panose="020B0502040204020203" pitchFamily="34" charset="0"/>
              </a:rPr>
              <a:t>Oko </a:t>
            </a:r>
            <a:r>
              <a:rPr lang="en-US" sz="3200" dirty="0" err="1">
                <a:latin typeface="Bahnschrift SemiBold" panose="020B0502040204020203" pitchFamily="34" charset="0"/>
              </a:rPr>
              <a:t>sokolovo</a:t>
            </a:r>
            <a:endParaRPr lang="en-US" sz="3200" dirty="0">
              <a:latin typeface="Bahnschrift SemiBold" panose="020B0502040204020203" pitchFamily="34" charset="0"/>
            </a:endParaRPr>
          </a:p>
        </p:txBody>
      </p:sp>
    </p:spTree>
    <p:extLst>
      <p:ext uri="{BB962C8B-B14F-4D97-AF65-F5344CB8AC3E}">
        <p14:creationId xmlns:p14="http://schemas.microsoft.com/office/powerpoint/2010/main" val="644489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3" y="-34273"/>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85724" y="-17924"/>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FF9E137-C972-94E8-18AD-425CE83AEEB0}"/>
              </a:ext>
            </a:extLst>
          </p:cNvPr>
          <p:cNvSpPr txBox="1"/>
          <p:nvPr/>
        </p:nvSpPr>
        <p:spPr>
          <a:xfrm>
            <a:off x="434427" y="-1134858"/>
            <a:ext cx="5464958" cy="584775"/>
          </a:xfrm>
          <a:prstGeom prst="rect">
            <a:avLst/>
          </a:prstGeom>
          <a:noFill/>
        </p:spPr>
        <p:txBody>
          <a:bodyPr wrap="none" rtlCol="0">
            <a:spAutoFit/>
          </a:bodyPr>
          <a:lstStyle/>
          <a:p>
            <a:r>
              <a:rPr lang="sr-Latn-ME" sz="3200" dirty="0">
                <a:latin typeface="Bahnschrift SemiBold" panose="020B0502040204020203" pitchFamily="34" charset="0"/>
              </a:rPr>
              <a:t>Statična k</a:t>
            </a:r>
            <a:r>
              <a:rPr lang="en-US" sz="3200" dirty="0" err="1">
                <a:latin typeface="Bahnschrift SemiBold" panose="020B0502040204020203" pitchFamily="34" charset="0"/>
              </a:rPr>
              <a:t>ontrola</a:t>
            </a:r>
            <a:r>
              <a:rPr lang="en-US" sz="3200" dirty="0">
                <a:latin typeface="Bahnschrift SemiBold" panose="020B0502040204020203" pitchFamily="34" charset="0"/>
              </a:rPr>
              <a:t> </a:t>
            </a:r>
            <a:r>
              <a:rPr lang="en-US" sz="3200" dirty="0" err="1">
                <a:latin typeface="Bahnschrift SemiBold" panose="020B0502040204020203" pitchFamily="34" charset="0"/>
              </a:rPr>
              <a:t>saobra</a:t>
            </a:r>
            <a:r>
              <a:rPr lang="sr-Latn-ME" sz="3200" dirty="0">
                <a:latin typeface="Bahnschrift SemiBold" panose="020B0502040204020203" pitchFamily="34" charset="0"/>
              </a:rPr>
              <a:t>ćaja</a:t>
            </a:r>
            <a:endParaRPr lang="en-US" sz="3200" dirty="0">
              <a:latin typeface="Bahnschrift SemiBold" panose="020B0502040204020203" pitchFamily="34" charset="0"/>
            </a:endParaRPr>
          </a:p>
        </p:txBody>
      </p:sp>
      <p:sp>
        <p:nvSpPr>
          <p:cNvPr id="15" name="TextBox 14">
            <a:extLst>
              <a:ext uri="{FF2B5EF4-FFF2-40B4-BE49-F238E27FC236}">
                <a16:creationId xmlns:a16="http://schemas.microsoft.com/office/drawing/2014/main" id="{AB486BA2-3EB4-48D2-0613-A7493742D8CC}"/>
              </a:ext>
            </a:extLst>
          </p:cNvPr>
          <p:cNvSpPr txBox="1"/>
          <p:nvPr/>
        </p:nvSpPr>
        <p:spPr>
          <a:xfrm>
            <a:off x="7345009" y="-932023"/>
            <a:ext cx="2651688" cy="584775"/>
          </a:xfrm>
          <a:prstGeom prst="rect">
            <a:avLst/>
          </a:prstGeom>
          <a:noFill/>
        </p:spPr>
        <p:txBody>
          <a:bodyPr wrap="none" rtlCol="0">
            <a:spAutoFit/>
          </a:bodyPr>
          <a:lstStyle/>
          <a:p>
            <a:r>
              <a:rPr lang="en-US" sz="3200" dirty="0">
                <a:latin typeface="Bahnschrift SemiBold" panose="020B0502040204020203" pitchFamily="34" charset="0"/>
              </a:rPr>
              <a:t>Oko </a:t>
            </a:r>
            <a:r>
              <a:rPr lang="en-US" sz="3200" dirty="0" err="1">
                <a:latin typeface="Bahnschrift SemiBold" panose="020B0502040204020203" pitchFamily="34" charset="0"/>
              </a:rPr>
              <a:t>sokolovo</a:t>
            </a:r>
            <a:endParaRPr lang="en-US" sz="3200" dirty="0">
              <a:latin typeface="Bahnschrift SemiBold" panose="020B0502040204020203" pitchFamily="34" charset="0"/>
            </a:endParaRPr>
          </a:p>
        </p:txBody>
      </p:sp>
      <p:sp>
        <p:nvSpPr>
          <p:cNvPr id="2" name="TextBox 1">
            <a:extLst>
              <a:ext uri="{FF2B5EF4-FFF2-40B4-BE49-F238E27FC236}">
                <a16:creationId xmlns:a16="http://schemas.microsoft.com/office/drawing/2014/main" id="{27EC66CF-90B1-95A1-40AC-30EEB204D0A7}"/>
              </a:ext>
            </a:extLst>
          </p:cNvPr>
          <p:cNvSpPr txBox="1"/>
          <p:nvPr/>
        </p:nvSpPr>
        <p:spPr>
          <a:xfrm>
            <a:off x="386166" y="824730"/>
            <a:ext cx="11266312" cy="6001643"/>
          </a:xfrm>
          <a:prstGeom prst="rect">
            <a:avLst/>
          </a:prstGeom>
          <a:noFill/>
        </p:spPr>
        <p:txBody>
          <a:bodyPr wrap="square" rtlCol="0">
            <a:spAutoFit/>
          </a:bodyPr>
          <a:lstStyle/>
          <a:p>
            <a:r>
              <a:rPr lang="en-US" sz="3200" dirty="0" err="1">
                <a:latin typeface="Bahnschrift SemiBold" panose="020B0502040204020203" pitchFamily="34" charset="0"/>
              </a:rPr>
              <a:t>Proces</a:t>
            </a:r>
            <a:r>
              <a:rPr lang="en-US" sz="3200" dirty="0">
                <a:latin typeface="Bahnschrift SemiBold" panose="020B0502040204020203" pitchFamily="34" charset="0"/>
              </a:rPr>
              <a:t> </a:t>
            </a:r>
            <a:r>
              <a:rPr lang="en-US" sz="3200" dirty="0" err="1">
                <a:latin typeface="Bahnschrift SemiBold" panose="020B0502040204020203" pitchFamily="34" charset="0"/>
              </a:rPr>
              <a:t>Obrade</a:t>
            </a:r>
            <a:r>
              <a:rPr lang="en-US" sz="3200" dirty="0">
                <a:latin typeface="Bahnschrift SemiBold" panose="020B0502040204020203" pitchFamily="34" charset="0"/>
              </a:rPr>
              <a:t> </a:t>
            </a:r>
            <a:r>
              <a:rPr lang="en-US" sz="3200" dirty="0" err="1">
                <a:latin typeface="Bahnschrift SemiBold" panose="020B0502040204020203" pitchFamily="34" charset="0"/>
              </a:rPr>
              <a:t>Slika</a:t>
            </a:r>
            <a:r>
              <a:rPr lang="en-US" sz="3200" dirty="0">
                <a:latin typeface="Bahnschrift SemiBold" panose="020B0502040204020203" pitchFamily="34" charset="0"/>
              </a:rPr>
              <a:t> do </a:t>
            </a:r>
            <a:r>
              <a:rPr lang="en-US" sz="3200" dirty="0" err="1">
                <a:latin typeface="Bahnschrift SemiBold" panose="020B0502040204020203" pitchFamily="34" charset="0"/>
              </a:rPr>
              <a:t>Finalnog</a:t>
            </a:r>
            <a:r>
              <a:rPr lang="en-US" sz="3200" dirty="0">
                <a:latin typeface="Bahnschrift SemiBold" panose="020B0502040204020203" pitchFamily="34" charset="0"/>
              </a:rPr>
              <a:t> </a:t>
            </a:r>
            <a:r>
              <a:rPr lang="en-US" sz="3200" dirty="0" err="1">
                <a:latin typeface="Bahnschrift SemiBold" panose="020B0502040204020203" pitchFamily="34" charset="0"/>
              </a:rPr>
              <a:t>Prepoznavanja</a:t>
            </a:r>
            <a:endParaRPr lang="en-US" sz="3200" dirty="0">
              <a:latin typeface="Bahnschrift SemiBold" panose="020B0502040204020203" pitchFamily="34" charset="0"/>
            </a:endParaRPr>
          </a:p>
          <a:p>
            <a:r>
              <a:rPr lang="en-US" sz="3200" dirty="0">
                <a:latin typeface="Bahnschrift SemiBold" panose="020B0502040204020203" pitchFamily="34" charset="0"/>
              </a:rPr>
              <a:t>■ </a:t>
            </a:r>
            <a:r>
              <a:rPr lang="en-US" sz="3200" dirty="0" err="1">
                <a:latin typeface="Bahnschrift SemiBold" panose="020B0502040204020203" pitchFamily="34" charset="0"/>
              </a:rPr>
              <a:t>Učitavanje</a:t>
            </a:r>
            <a:r>
              <a:rPr lang="en-US" sz="3200" dirty="0">
                <a:latin typeface="Bahnschrift SemiBold" panose="020B0502040204020203" pitchFamily="34" charset="0"/>
              </a:rPr>
              <a:t> </a:t>
            </a:r>
            <a:r>
              <a:rPr lang="en-US" sz="3200" dirty="0" err="1">
                <a:latin typeface="Bahnschrift SemiBold" panose="020B0502040204020203" pitchFamily="34" charset="0"/>
              </a:rPr>
              <a:t>slike</a:t>
            </a:r>
            <a:r>
              <a:rPr lang="en-US" sz="3200" dirty="0">
                <a:latin typeface="Bahnschrift SemiBold" panose="020B0502040204020203" pitchFamily="34" charset="0"/>
              </a:rPr>
              <a:t>: I) </a:t>
            </a:r>
            <a:r>
              <a:rPr lang="en-US" sz="3200" dirty="0" err="1">
                <a:latin typeface="Bahnschrift SemiBold" panose="020B0502040204020203" pitchFamily="34" charset="0"/>
              </a:rPr>
              <a:t>Korisnik</a:t>
            </a:r>
            <a:r>
              <a:rPr lang="en-US" sz="3200" dirty="0">
                <a:latin typeface="Bahnschrift SemiBold" panose="020B0502040204020203" pitchFamily="34" charset="0"/>
              </a:rPr>
              <a:t> </a:t>
            </a:r>
            <a:r>
              <a:rPr lang="en-US" sz="3200" dirty="0" err="1">
                <a:latin typeface="Bahnschrift SemiBold" panose="020B0502040204020203" pitchFamily="34" charset="0"/>
              </a:rPr>
              <a:t>učitava</a:t>
            </a:r>
            <a:r>
              <a:rPr lang="en-US" sz="3200" dirty="0">
                <a:latin typeface="Bahnschrift SemiBold" panose="020B0502040204020203" pitchFamily="34" charset="0"/>
              </a:rPr>
              <a:t> </a:t>
            </a:r>
            <a:r>
              <a:rPr lang="en-US" sz="3200" dirty="0" err="1">
                <a:latin typeface="Bahnschrift SemiBold" panose="020B0502040204020203" pitchFamily="34" charset="0"/>
              </a:rPr>
              <a:t>sliku</a:t>
            </a:r>
            <a:r>
              <a:rPr lang="en-US" sz="3200" dirty="0">
                <a:latin typeface="Bahnschrift SemiBold" panose="020B0502040204020203" pitchFamily="34" charset="0"/>
              </a:rPr>
              <a:t> </a:t>
            </a:r>
            <a:r>
              <a:rPr lang="en-US" sz="3200" dirty="0" err="1">
                <a:latin typeface="Bahnschrift SemiBold" panose="020B0502040204020203" pitchFamily="34" charset="0"/>
              </a:rPr>
              <a:t>vozila</a:t>
            </a:r>
            <a:r>
              <a:rPr lang="en-US" sz="3200" dirty="0">
                <a:latin typeface="Bahnschrift SemiBold" panose="020B0502040204020203" pitchFamily="34" charset="0"/>
              </a:rPr>
              <a:t>.</a:t>
            </a:r>
          </a:p>
          <a:p>
            <a:r>
              <a:rPr lang="en-US" sz="3200" dirty="0">
                <a:latin typeface="Bahnschrift SemiBold" panose="020B0502040204020203" pitchFamily="34" charset="0"/>
              </a:rPr>
              <a:t>II) </a:t>
            </a:r>
            <a:r>
              <a:rPr lang="en-US" sz="3200" dirty="0" err="1">
                <a:latin typeface="Bahnschrift SemiBold" panose="020B0502040204020203" pitchFamily="34" charset="0"/>
              </a:rPr>
              <a:t>Pretvaranje</a:t>
            </a:r>
            <a:r>
              <a:rPr lang="en-US" sz="3200" dirty="0">
                <a:latin typeface="Bahnschrift SemiBold" panose="020B0502040204020203" pitchFamily="34" charset="0"/>
              </a:rPr>
              <a:t> u </a:t>
            </a:r>
            <a:r>
              <a:rPr lang="en-US" sz="3200" dirty="0" err="1">
                <a:latin typeface="Bahnschrift SemiBold" panose="020B0502040204020203" pitchFamily="34" charset="0"/>
              </a:rPr>
              <a:t>sivu</a:t>
            </a:r>
            <a:r>
              <a:rPr lang="en-US" sz="3200" dirty="0">
                <a:latin typeface="Bahnschrift SemiBold" panose="020B0502040204020203" pitchFamily="34" charset="0"/>
              </a:rPr>
              <a:t> </a:t>
            </a:r>
            <a:r>
              <a:rPr lang="en-US" sz="3200" dirty="0" err="1">
                <a:latin typeface="Bahnschrift SemiBold" panose="020B0502040204020203" pitchFamily="34" charset="0"/>
              </a:rPr>
              <a:t>skalu</a:t>
            </a:r>
            <a:r>
              <a:rPr lang="en-US" sz="3200" dirty="0">
                <a:latin typeface="Bahnschrift SemiBold" panose="020B0502040204020203" pitchFamily="34" charset="0"/>
              </a:rPr>
              <a:t>: </a:t>
            </a:r>
            <a:r>
              <a:rPr lang="en-US" sz="3200" dirty="0" err="1">
                <a:latin typeface="Bahnschrift SemiBold" panose="020B0502040204020203" pitchFamily="34" charset="0"/>
              </a:rPr>
              <a:t>Ako</a:t>
            </a:r>
            <a:r>
              <a:rPr lang="en-US" sz="3200" dirty="0">
                <a:latin typeface="Bahnschrift SemiBold" panose="020B0502040204020203" pitchFamily="34" charset="0"/>
              </a:rPr>
              <a:t> </a:t>
            </a:r>
            <a:r>
              <a:rPr lang="en-US" sz="3200" dirty="0" err="1">
                <a:latin typeface="Bahnschrift SemiBold" panose="020B0502040204020203" pitchFamily="34" charset="0"/>
              </a:rPr>
              <a:t>slika</a:t>
            </a:r>
            <a:r>
              <a:rPr lang="en-US" sz="3200" dirty="0">
                <a:latin typeface="Bahnschrift SemiBold" panose="020B0502040204020203" pitchFamily="34" charset="0"/>
              </a:rPr>
              <a:t> </a:t>
            </a:r>
            <a:r>
              <a:rPr lang="en-US" sz="3200" dirty="0" err="1">
                <a:latin typeface="Bahnschrift SemiBold" panose="020B0502040204020203" pitchFamily="34" charset="0"/>
              </a:rPr>
              <a:t>nije</a:t>
            </a:r>
            <a:r>
              <a:rPr lang="en-US" sz="3200" dirty="0">
                <a:latin typeface="Bahnschrift SemiBold" panose="020B0502040204020203" pitchFamily="34" charset="0"/>
              </a:rPr>
              <a:t> u </a:t>
            </a:r>
            <a:r>
              <a:rPr lang="en-US" sz="3200" dirty="0" err="1">
                <a:latin typeface="Bahnschrift SemiBold" panose="020B0502040204020203" pitchFamily="34" charset="0"/>
              </a:rPr>
              <a:t>sivim</a:t>
            </a:r>
            <a:r>
              <a:rPr lang="en-US" sz="3200" dirty="0">
                <a:latin typeface="Bahnschrift SemiBold" panose="020B0502040204020203" pitchFamily="34" charset="0"/>
              </a:rPr>
              <a:t> </a:t>
            </a:r>
            <a:r>
              <a:rPr lang="en-US" sz="3200" dirty="0" err="1">
                <a:latin typeface="Bahnschrift SemiBold" panose="020B0502040204020203" pitchFamily="34" charset="0"/>
              </a:rPr>
              <a:t>tonovima</a:t>
            </a:r>
            <a:r>
              <a:rPr lang="en-US" sz="3200" dirty="0">
                <a:latin typeface="Bahnschrift SemiBold" panose="020B0502040204020203" pitchFamily="34" charset="0"/>
              </a:rPr>
              <a:t>, </a:t>
            </a:r>
            <a:r>
              <a:rPr lang="en-US" sz="3200" dirty="0" err="1">
                <a:latin typeface="Bahnschrift SemiBold" panose="020B0502040204020203" pitchFamily="34" charset="0"/>
              </a:rPr>
              <a:t>pretvara</a:t>
            </a:r>
            <a:r>
              <a:rPr lang="en-US" sz="3200" dirty="0">
                <a:latin typeface="Bahnschrift SemiBold" panose="020B0502040204020203" pitchFamily="34" charset="0"/>
              </a:rPr>
              <a:t> se u </a:t>
            </a:r>
            <a:r>
              <a:rPr lang="en-US" sz="3200" dirty="0" err="1">
                <a:latin typeface="Bahnschrift SemiBold" panose="020B0502040204020203" pitchFamily="34" charset="0"/>
              </a:rPr>
              <a:t>sivu</a:t>
            </a:r>
            <a:r>
              <a:rPr lang="en-US" sz="3200" dirty="0">
                <a:latin typeface="Bahnschrift SemiBold" panose="020B0502040204020203" pitchFamily="34" charset="0"/>
              </a:rPr>
              <a:t> </a:t>
            </a:r>
            <a:r>
              <a:rPr lang="en-US" sz="3200" dirty="0" err="1">
                <a:latin typeface="Bahnschrift SemiBold" panose="020B0502040204020203" pitchFamily="34" charset="0"/>
              </a:rPr>
              <a:t>skalu</a:t>
            </a:r>
            <a:r>
              <a:rPr lang="en-US" sz="3200" dirty="0">
                <a:latin typeface="Bahnschrift SemiBold" panose="020B0502040204020203" pitchFamily="34" charset="0"/>
              </a:rPr>
              <a:t>.</a:t>
            </a:r>
          </a:p>
          <a:p>
            <a:r>
              <a:rPr lang="en-US" sz="3200" dirty="0">
                <a:latin typeface="Bahnschrift SemiBold" panose="020B0502040204020203" pitchFamily="34" charset="0"/>
              </a:rPr>
              <a:t>III) </a:t>
            </a:r>
            <a:r>
              <a:rPr lang="en-US" sz="3200" dirty="0" err="1">
                <a:latin typeface="Bahnschrift SemiBold" panose="020B0502040204020203" pitchFamily="34" charset="0"/>
              </a:rPr>
              <a:t>Binarizacija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a:t>
            </a:r>
            <a:r>
              <a:rPr lang="en-US" sz="3200" dirty="0" err="1">
                <a:latin typeface="Bahnschrift SemiBold" panose="020B0502040204020203" pitchFamily="34" charset="0"/>
              </a:rPr>
              <a:t>praga</a:t>
            </a:r>
            <a:r>
              <a:rPr lang="en-US" sz="3200" dirty="0">
                <a:latin typeface="Bahnschrift SemiBold" panose="020B0502040204020203" pitchFamily="34" charset="0"/>
              </a:rPr>
              <a:t> za </a:t>
            </a:r>
            <a:r>
              <a:rPr lang="en-US" sz="3200" dirty="0" err="1">
                <a:latin typeface="Bahnschrift SemiBold" panose="020B0502040204020203" pitchFamily="34" charset="0"/>
              </a:rPr>
              <a:t>binarizaciju</a:t>
            </a:r>
            <a:r>
              <a:rPr lang="en-US" sz="3200" dirty="0">
                <a:latin typeface="Bahnschrift SemiBold" panose="020B0502040204020203" pitchFamily="34" charset="0"/>
              </a:rPr>
              <a:t> </a:t>
            </a:r>
            <a:r>
              <a:rPr lang="en-US" sz="3200" dirty="0" err="1">
                <a:latin typeface="Bahnschrift SemiBold" panose="020B0502040204020203" pitchFamily="34" charset="0"/>
              </a:rPr>
              <a:t>slike</a:t>
            </a:r>
            <a:r>
              <a:rPr lang="en-US" sz="3200" dirty="0">
                <a:latin typeface="Bahnschrift SemiBold" panose="020B0502040204020203" pitchFamily="34" charset="0"/>
              </a:rPr>
              <a:t>, </a:t>
            </a:r>
            <a:r>
              <a:rPr lang="en-US" sz="3200" dirty="0" err="1">
                <a:latin typeface="Bahnschrift SemiBold" panose="020B0502040204020203" pitchFamily="34" charset="0"/>
              </a:rPr>
              <a:t>čime</a:t>
            </a:r>
            <a:r>
              <a:rPr lang="en-US" sz="3200" dirty="0">
                <a:latin typeface="Bahnschrift SemiBold" panose="020B0502040204020203" pitchFamily="34" charset="0"/>
              </a:rPr>
              <a:t> se </a:t>
            </a:r>
            <a:r>
              <a:rPr lang="en-US" sz="3200" dirty="0" err="1">
                <a:latin typeface="Bahnschrift SemiBold" panose="020B0502040204020203" pitchFamily="34" charset="0"/>
              </a:rPr>
              <a:t>izdvajaju</a:t>
            </a:r>
            <a:r>
              <a:rPr lang="en-US" sz="3200" dirty="0">
                <a:latin typeface="Bahnschrift SemiBold" panose="020B0502040204020203" pitchFamily="34" charset="0"/>
              </a:rPr>
              <a:t> </a:t>
            </a:r>
            <a:r>
              <a:rPr lang="en-US" sz="3200" dirty="0" err="1">
                <a:latin typeface="Bahnschrift SemiBold" panose="020B0502040204020203" pitchFamily="34" charset="0"/>
              </a:rPr>
              <a:t>bitne</a:t>
            </a:r>
            <a:r>
              <a:rPr lang="en-US" sz="3200" dirty="0">
                <a:latin typeface="Bahnschrift SemiBold" panose="020B0502040204020203" pitchFamily="34" charset="0"/>
              </a:rPr>
              <a:t> </a:t>
            </a:r>
            <a:r>
              <a:rPr lang="en-US" sz="3200" dirty="0" err="1">
                <a:latin typeface="Bahnschrift SemiBold" panose="020B0502040204020203" pitchFamily="34" charset="0"/>
              </a:rPr>
              <a:t>karakteristike</a:t>
            </a:r>
            <a:r>
              <a:rPr lang="en-US" sz="3200" dirty="0">
                <a:latin typeface="Bahnschrift SemiBold" panose="020B0502040204020203" pitchFamily="34" charset="0"/>
              </a:rPr>
              <a:t>.</a:t>
            </a:r>
          </a:p>
          <a:p>
            <a:r>
              <a:rPr lang="en-US" sz="3200" dirty="0">
                <a:latin typeface="Bahnschrift SemiBold" panose="020B0502040204020203" pitchFamily="34" charset="0"/>
              </a:rPr>
              <a:t>IV) </a:t>
            </a:r>
            <a:r>
              <a:rPr lang="en-US" sz="3200" dirty="0" err="1">
                <a:latin typeface="Bahnschrift SemiBold" panose="020B0502040204020203" pitchFamily="34" charset="0"/>
              </a:rPr>
              <a:t>Detekcija</a:t>
            </a:r>
            <a:r>
              <a:rPr lang="en-US" sz="3200" dirty="0">
                <a:latin typeface="Bahnschrift SemiBold" panose="020B0502040204020203" pitchFamily="34" charset="0"/>
              </a:rPr>
              <a:t> </a:t>
            </a:r>
            <a:r>
              <a:rPr lang="en-US" sz="3200" dirty="0" err="1">
                <a:latin typeface="Bahnschrift SemiBold" panose="020B0502040204020203" pitchFamily="34" charset="0"/>
              </a:rPr>
              <a:t>ivica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Laplacian </a:t>
            </a:r>
            <a:r>
              <a:rPr lang="en-US" sz="3200" dirty="0" err="1">
                <a:latin typeface="Bahnschrift SemiBold" panose="020B0502040204020203" pitchFamily="34" charset="0"/>
              </a:rPr>
              <a:t>ili</a:t>
            </a:r>
            <a:r>
              <a:rPr lang="en-US" sz="3200" dirty="0">
                <a:latin typeface="Bahnschrift SemiBold" panose="020B0502040204020203" pitchFamily="34" charset="0"/>
              </a:rPr>
              <a:t> Sobel </a:t>
            </a:r>
            <a:r>
              <a:rPr lang="en-US" sz="3200" dirty="0" err="1">
                <a:latin typeface="Bahnschrift SemiBold" panose="020B0502040204020203" pitchFamily="34" charset="0"/>
              </a:rPr>
              <a:t>filtera</a:t>
            </a:r>
            <a:r>
              <a:rPr lang="en-US" sz="3200" dirty="0">
                <a:latin typeface="Bahnschrift SemiBold" panose="020B0502040204020203" pitchFamily="34" charset="0"/>
              </a:rPr>
              <a:t> za </a:t>
            </a:r>
            <a:r>
              <a:rPr lang="en-US" sz="3200" dirty="0" err="1">
                <a:latin typeface="Bahnschrift SemiBold" panose="020B0502040204020203" pitchFamily="34" charset="0"/>
              </a:rPr>
              <a:t>izdvajanje</a:t>
            </a:r>
            <a:r>
              <a:rPr lang="en-US" sz="3200" dirty="0">
                <a:latin typeface="Bahnschrift SemiBold" panose="020B0502040204020203" pitchFamily="34" charset="0"/>
              </a:rPr>
              <a:t> </a:t>
            </a:r>
            <a:r>
              <a:rPr lang="en-US" sz="3200" dirty="0" err="1">
                <a:latin typeface="Bahnschrift SemiBold" panose="020B0502040204020203" pitchFamily="34" charset="0"/>
              </a:rPr>
              <a:t>ivica</a:t>
            </a:r>
            <a:r>
              <a:rPr lang="en-US" sz="3200" dirty="0">
                <a:latin typeface="Bahnschrift SemiBold" panose="020B0502040204020203" pitchFamily="34" charset="0"/>
              </a:rPr>
              <a:t>.</a:t>
            </a:r>
          </a:p>
          <a:p>
            <a:r>
              <a:rPr lang="en-US" sz="3200" dirty="0">
                <a:latin typeface="Bahnschrift SemiBold" panose="020B0502040204020203" pitchFamily="34" charset="0"/>
              </a:rPr>
              <a:t>V) </a:t>
            </a:r>
            <a:r>
              <a:rPr lang="en-US" sz="3200" dirty="0" err="1">
                <a:latin typeface="Bahnschrift SemiBold" panose="020B0502040204020203" pitchFamily="34" charset="0"/>
              </a:rPr>
              <a:t>Ručno</a:t>
            </a:r>
            <a:r>
              <a:rPr lang="en-US" sz="3200" dirty="0">
                <a:latin typeface="Bahnschrift SemiBold" panose="020B0502040204020203" pitchFamily="34" charset="0"/>
              </a:rPr>
              <a:t>/</a:t>
            </a:r>
            <a:r>
              <a:rPr lang="en-US" sz="3200" dirty="0" err="1">
                <a:latin typeface="Bahnschrift SemiBold" panose="020B0502040204020203" pitchFamily="34" charset="0"/>
              </a:rPr>
              <a:t>Automatsko</a:t>
            </a:r>
            <a:r>
              <a:rPr lang="en-US" sz="3200" dirty="0">
                <a:latin typeface="Bahnschrift SemiBold" panose="020B0502040204020203" pitchFamily="34" charset="0"/>
              </a:rPr>
              <a:t> </a:t>
            </a:r>
            <a:r>
              <a:rPr lang="en-US" sz="3200" dirty="0" err="1">
                <a:latin typeface="Bahnschrift SemiBold" panose="020B0502040204020203" pitchFamily="34" charset="0"/>
              </a:rPr>
              <a:t>sečenje</a:t>
            </a:r>
            <a:r>
              <a:rPr lang="en-US" sz="3200" dirty="0">
                <a:latin typeface="Bahnschrift SemiBold" panose="020B0502040204020203" pitchFamily="34" charset="0"/>
              </a:rPr>
              <a:t>: </a:t>
            </a:r>
            <a:r>
              <a:rPr lang="en-US" sz="3200" dirty="0" err="1">
                <a:latin typeface="Bahnschrift SemiBold" panose="020B0502040204020203" pitchFamily="34" charset="0"/>
              </a:rPr>
              <a:t>Ručno</a:t>
            </a:r>
            <a:r>
              <a:rPr lang="en-US" sz="3200" dirty="0">
                <a:latin typeface="Bahnschrift SemiBold" panose="020B0502040204020203" pitchFamily="34" charset="0"/>
              </a:rPr>
              <a:t> </a:t>
            </a:r>
            <a:r>
              <a:rPr lang="en-US" sz="3200" dirty="0" err="1">
                <a:latin typeface="Bahnschrift SemiBold" panose="020B0502040204020203" pitchFamily="34" charset="0"/>
              </a:rPr>
              <a:t>ili</a:t>
            </a:r>
            <a:r>
              <a:rPr lang="en-US" sz="3200" dirty="0">
                <a:latin typeface="Bahnschrift SemiBold" panose="020B0502040204020203" pitchFamily="34" charset="0"/>
              </a:rPr>
              <a:t> </a:t>
            </a:r>
            <a:r>
              <a:rPr lang="en-US" sz="3200" dirty="0" err="1">
                <a:latin typeface="Bahnschrift SemiBold" panose="020B0502040204020203" pitchFamily="34" charset="0"/>
              </a:rPr>
              <a:t>automatsko</a:t>
            </a:r>
            <a:r>
              <a:rPr lang="en-US" sz="3200" dirty="0">
                <a:latin typeface="Bahnschrift SemiBold" panose="020B0502040204020203" pitchFamily="34" charset="0"/>
              </a:rPr>
              <a:t> </a:t>
            </a:r>
            <a:r>
              <a:rPr lang="en-US" sz="3200" dirty="0" err="1">
                <a:latin typeface="Bahnschrift SemiBold" panose="020B0502040204020203" pitchFamily="34" charset="0"/>
              </a:rPr>
              <a:t>označavanje</a:t>
            </a:r>
            <a:r>
              <a:rPr lang="en-US" sz="3200" dirty="0">
                <a:latin typeface="Bahnschrift SemiBold" panose="020B0502040204020203" pitchFamily="34" charset="0"/>
              </a:rPr>
              <a:t> </a:t>
            </a:r>
            <a:r>
              <a:rPr lang="en-US" sz="3200" dirty="0" err="1">
                <a:latin typeface="Bahnschrift SemiBold" panose="020B0502040204020203" pitchFamily="34" charset="0"/>
              </a:rPr>
              <a:t>regije</a:t>
            </a:r>
            <a:r>
              <a:rPr lang="en-US" sz="3200" dirty="0">
                <a:latin typeface="Bahnschrift SemiBold" panose="020B0502040204020203" pitchFamily="34" charset="0"/>
              </a:rPr>
              <a:t> </a:t>
            </a:r>
            <a:r>
              <a:rPr lang="en-US" sz="3200" dirty="0" err="1">
                <a:latin typeface="Bahnschrift SemiBold" panose="020B0502040204020203" pitchFamily="34" charset="0"/>
              </a:rPr>
              <a:t>sa</a:t>
            </a:r>
            <a:r>
              <a:rPr lang="en-US" sz="3200" dirty="0">
                <a:latin typeface="Bahnschrift SemiBold" panose="020B0502040204020203" pitchFamily="34" charset="0"/>
              </a:rPr>
              <a:t> </a:t>
            </a:r>
            <a:r>
              <a:rPr lang="en-US" sz="3200" dirty="0" err="1">
                <a:latin typeface="Bahnschrift SemiBold" panose="020B0502040204020203" pitchFamily="34" charset="0"/>
              </a:rPr>
              <a:t>registarskom</a:t>
            </a:r>
            <a:r>
              <a:rPr lang="en-US" sz="3200" dirty="0">
                <a:latin typeface="Bahnschrift SemiBold" panose="020B0502040204020203" pitchFamily="34" charset="0"/>
              </a:rPr>
              <a:t> </a:t>
            </a:r>
            <a:r>
              <a:rPr lang="en-US" sz="3200" dirty="0" err="1">
                <a:latin typeface="Bahnschrift SemiBold" panose="020B0502040204020203" pitchFamily="34" charset="0"/>
              </a:rPr>
              <a:t>tablicom</a:t>
            </a:r>
            <a:r>
              <a:rPr lang="en-US" sz="3200" dirty="0">
                <a:latin typeface="Bahnschrift SemiBold" panose="020B0502040204020203" pitchFamily="34" charset="0"/>
              </a:rPr>
              <a:t>.</a:t>
            </a:r>
          </a:p>
          <a:p>
            <a:r>
              <a:rPr lang="en-US" sz="3200" dirty="0">
                <a:latin typeface="Bahnschrift SemiBold" panose="020B0502040204020203" pitchFamily="34" charset="0"/>
              </a:rPr>
              <a:t>VI) </a:t>
            </a:r>
            <a:r>
              <a:rPr lang="en-US" sz="3200" dirty="0" err="1">
                <a:latin typeface="Bahnschrift SemiBold" panose="020B0502040204020203" pitchFamily="34" charset="0"/>
              </a:rPr>
              <a:t>Prepoznavanje</a:t>
            </a:r>
            <a:r>
              <a:rPr lang="en-US" sz="3200" dirty="0">
                <a:latin typeface="Bahnschrift SemiBold" panose="020B0502040204020203" pitchFamily="34" charset="0"/>
              </a:rPr>
              <a:t> </a:t>
            </a:r>
            <a:r>
              <a:rPr lang="en-US" sz="3200" dirty="0" err="1">
                <a:latin typeface="Bahnschrift SemiBold" panose="020B0502040204020203" pitchFamily="34" charset="0"/>
              </a:rPr>
              <a:t>teksta</a:t>
            </a:r>
            <a:r>
              <a:rPr lang="en-US" sz="3200" dirty="0">
                <a:latin typeface="Bahnschrift SemiBold" panose="020B0502040204020203" pitchFamily="34" charset="0"/>
              </a:rPr>
              <a:t>: </a:t>
            </a:r>
            <a:r>
              <a:rPr lang="en-US" sz="3200" dirty="0" err="1">
                <a:latin typeface="Bahnschrift SemiBold" panose="020B0502040204020203" pitchFamily="34" charset="0"/>
              </a:rPr>
              <a:t>Primena</a:t>
            </a:r>
            <a:r>
              <a:rPr lang="en-US" sz="3200" dirty="0">
                <a:latin typeface="Bahnschrift SemiBold" panose="020B0502040204020203" pitchFamily="34" charset="0"/>
              </a:rPr>
              <a:t> OCR </a:t>
            </a:r>
            <a:r>
              <a:rPr lang="en-US" sz="3200" dirty="0" err="1">
                <a:latin typeface="Bahnschrift SemiBold" panose="020B0502040204020203" pitchFamily="34" charset="0"/>
              </a:rPr>
              <a:t>funkcije</a:t>
            </a:r>
            <a:r>
              <a:rPr lang="en-US" sz="3200" dirty="0">
                <a:latin typeface="Bahnschrift SemiBold" panose="020B0502040204020203" pitchFamily="34" charset="0"/>
              </a:rPr>
              <a:t> </a:t>
            </a:r>
            <a:r>
              <a:rPr lang="en-US" sz="3200" dirty="0" err="1">
                <a:latin typeface="Bahnschrift SemiBold" panose="020B0502040204020203" pitchFamily="34" charset="0"/>
              </a:rPr>
              <a:t>na</a:t>
            </a:r>
            <a:r>
              <a:rPr lang="en-US" sz="3200" dirty="0">
                <a:latin typeface="Bahnschrift SemiBold" panose="020B0502040204020203" pitchFamily="34" charset="0"/>
              </a:rPr>
              <a:t> </a:t>
            </a:r>
            <a:r>
              <a:rPr lang="en-US" sz="3200" dirty="0" err="1">
                <a:latin typeface="Bahnschrift SemiBold" panose="020B0502040204020203" pitchFamily="34" charset="0"/>
              </a:rPr>
              <a:t>isečenu</a:t>
            </a:r>
            <a:r>
              <a:rPr lang="en-US" sz="3200" dirty="0">
                <a:latin typeface="Bahnschrift SemiBold" panose="020B0502040204020203" pitchFamily="34" charset="0"/>
              </a:rPr>
              <a:t> </a:t>
            </a:r>
            <a:r>
              <a:rPr lang="en-US" sz="3200" dirty="0" err="1">
                <a:latin typeface="Bahnschrift SemiBold" panose="020B0502040204020203" pitchFamily="34" charset="0"/>
              </a:rPr>
              <a:t>regiju</a:t>
            </a:r>
            <a:r>
              <a:rPr lang="en-US" sz="3200" dirty="0">
                <a:latin typeface="Bahnschrift SemiBold" panose="020B0502040204020203" pitchFamily="34" charset="0"/>
              </a:rPr>
              <a:t> za </a:t>
            </a:r>
            <a:r>
              <a:rPr lang="en-US" sz="3200" dirty="0" err="1">
                <a:latin typeface="Bahnschrift SemiBold" panose="020B0502040204020203" pitchFamily="34" charset="0"/>
              </a:rPr>
              <a:t>ekstrakciju</a:t>
            </a:r>
            <a:r>
              <a:rPr lang="en-US" sz="3200" dirty="0">
                <a:latin typeface="Bahnschrift SemiBold" panose="020B0502040204020203" pitchFamily="34" charset="0"/>
              </a:rPr>
              <a:t> </a:t>
            </a:r>
            <a:r>
              <a:rPr lang="en-US" sz="3200" dirty="0" err="1">
                <a:latin typeface="Bahnschrift SemiBold" panose="020B0502040204020203" pitchFamily="34" charset="0"/>
              </a:rPr>
              <a:t>registarskog</a:t>
            </a:r>
            <a:r>
              <a:rPr lang="en-US" sz="3200" dirty="0">
                <a:latin typeface="Bahnschrift SemiBold" panose="020B0502040204020203" pitchFamily="34" charset="0"/>
              </a:rPr>
              <a:t> </a:t>
            </a:r>
            <a:r>
              <a:rPr lang="en-US" sz="3200" dirty="0" err="1">
                <a:latin typeface="Bahnschrift SemiBold" panose="020B0502040204020203" pitchFamily="34" charset="0"/>
              </a:rPr>
              <a:t>broja</a:t>
            </a:r>
            <a:r>
              <a:rPr lang="en-US" sz="3200" dirty="0">
                <a:latin typeface="Bahnschrift SemiBold" panose="020B0502040204020203" pitchFamily="34" charset="0"/>
              </a:rPr>
              <a:t>.</a:t>
            </a:r>
          </a:p>
        </p:txBody>
      </p:sp>
      <p:sp>
        <p:nvSpPr>
          <p:cNvPr id="3" name="TextBox 2">
            <a:extLst>
              <a:ext uri="{FF2B5EF4-FFF2-40B4-BE49-F238E27FC236}">
                <a16:creationId xmlns:a16="http://schemas.microsoft.com/office/drawing/2014/main" id="{61674B91-5A44-1256-8013-1849DAB6CF30}"/>
              </a:ext>
            </a:extLst>
          </p:cNvPr>
          <p:cNvSpPr txBox="1"/>
          <p:nvPr/>
        </p:nvSpPr>
        <p:spPr>
          <a:xfrm>
            <a:off x="11993880" y="129877"/>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Binarizacija</a:t>
            </a:r>
            <a:endParaRPr lang="en-US" sz="3600" dirty="0">
              <a:latin typeface="Bahnschrift SemiBold" panose="020B0502040204020203" pitchFamily="34" charset="0"/>
            </a:endParaRPr>
          </a:p>
        </p:txBody>
      </p:sp>
      <p:pic>
        <p:nvPicPr>
          <p:cNvPr id="5" name="Picture 4">
            <a:extLst>
              <a:ext uri="{FF2B5EF4-FFF2-40B4-BE49-F238E27FC236}">
                <a16:creationId xmlns:a16="http://schemas.microsoft.com/office/drawing/2014/main" id="{5083284B-6061-0D20-7DBC-25B9992B4918}"/>
              </a:ext>
            </a:extLst>
          </p:cNvPr>
          <p:cNvPicPr>
            <a:picLocks noChangeAspect="1"/>
          </p:cNvPicPr>
          <p:nvPr/>
        </p:nvPicPr>
        <p:blipFill>
          <a:blip r:embed="rId4"/>
          <a:stretch>
            <a:fillRect/>
          </a:stretch>
        </p:blipFill>
        <p:spPr>
          <a:xfrm>
            <a:off x="-6200977" y="3825551"/>
            <a:ext cx="5943600" cy="2324100"/>
          </a:xfrm>
          <a:prstGeom prst="rect">
            <a:avLst/>
          </a:prstGeom>
        </p:spPr>
      </p:pic>
    </p:spTree>
    <p:extLst>
      <p:ext uri="{BB962C8B-B14F-4D97-AF65-F5344CB8AC3E}">
        <p14:creationId xmlns:p14="http://schemas.microsoft.com/office/powerpoint/2010/main" val="396604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3208"/>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Binarizacija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266229" y="888469"/>
            <a:ext cx="11266312" cy="2308324"/>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a:t>
            </a:r>
            <a:r>
              <a:rPr lang="en-US" sz="2800" dirty="0" err="1">
                <a:latin typeface="Bahnschrift SemiBold" panose="020B0502040204020203" pitchFamily="34" charset="0"/>
              </a:rPr>
              <a:t>praga</a:t>
            </a:r>
            <a:r>
              <a:rPr lang="en-US" sz="2800" dirty="0">
                <a:latin typeface="Bahnschrift SemiBold" panose="020B0502040204020203" pitchFamily="34" charset="0"/>
              </a:rPr>
              <a:t> za </a:t>
            </a:r>
            <a:r>
              <a:rPr lang="en-US" sz="2800" dirty="0" err="1">
                <a:latin typeface="Bahnschrift SemiBold" panose="020B0502040204020203" pitchFamily="34" charset="0"/>
              </a:rPr>
              <a:t>binarizaciju</a:t>
            </a:r>
            <a:r>
              <a:rPr lang="en-US" sz="2800" dirty="0">
                <a:latin typeface="Bahnschrift SemiBold" panose="020B0502040204020203" pitchFamily="34" charset="0"/>
              </a:rPr>
              <a:t> </a:t>
            </a:r>
            <a:r>
              <a:rPr lang="en-US" sz="2800" dirty="0" err="1">
                <a:latin typeface="Bahnschrift SemiBold" panose="020B0502040204020203" pitchFamily="34" charset="0"/>
              </a:rPr>
              <a:t>slike</a:t>
            </a:r>
            <a:r>
              <a:rPr lang="en-US" sz="2800" dirty="0">
                <a:latin typeface="Bahnschrift SemiBold" panose="020B0502040204020203" pitchFamily="34" charset="0"/>
              </a:rPr>
              <a:t>, </a:t>
            </a:r>
            <a:r>
              <a:rPr lang="en-US" sz="2800" dirty="0" err="1">
                <a:latin typeface="Bahnschrift SemiBold" panose="020B0502040204020203" pitchFamily="34" charset="0"/>
              </a:rPr>
              <a:t>čime</a:t>
            </a:r>
            <a:r>
              <a:rPr lang="en-US" sz="2800" dirty="0">
                <a:latin typeface="Bahnschrift SemiBold" panose="020B0502040204020203" pitchFamily="34" charset="0"/>
              </a:rPr>
              <a:t> se </a:t>
            </a:r>
            <a:r>
              <a:rPr lang="en-US" sz="2800" dirty="0" err="1">
                <a:latin typeface="Bahnschrift SemiBold" panose="020B0502040204020203" pitchFamily="34" charset="0"/>
              </a:rPr>
              <a:t>izdvajaju</a:t>
            </a:r>
            <a:r>
              <a:rPr lang="en-US" sz="2800" dirty="0">
                <a:latin typeface="Bahnschrift SemiBold" panose="020B0502040204020203" pitchFamily="34" charset="0"/>
              </a:rPr>
              <a:t> </a:t>
            </a:r>
            <a:r>
              <a:rPr lang="en-US" sz="2800" dirty="0" err="1">
                <a:latin typeface="Bahnschrift SemiBold" panose="020B0502040204020203" pitchFamily="34" charset="0"/>
              </a:rPr>
              <a:t>bitne</a:t>
            </a:r>
            <a:r>
              <a:rPr lang="en-US" sz="2800" dirty="0">
                <a:latin typeface="Bahnschrift SemiBold" panose="020B0502040204020203" pitchFamily="34" charset="0"/>
              </a:rPr>
              <a:t> </a:t>
            </a:r>
            <a:r>
              <a:rPr lang="en-US" sz="2800" dirty="0" err="1">
                <a:latin typeface="Bahnschrift SemiBold" panose="020B0502040204020203" pitchFamily="34" charset="0"/>
              </a:rPr>
              <a:t>karakteristike</a:t>
            </a:r>
            <a:r>
              <a:rPr lang="en-US" sz="2800" dirty="0">
                <a:latin typeface="Bahnschrift SemiBold" panose="020B0502040204020203" pitchFamily="34" charset="0"/>
              </a:rPr>
              <a:t>. </a:t>
            </a:r>
          </a:p>
          <a:p>
            <a:endParaRPr lang="en-US" sz="2800" dirty="0">
              <a:latin typeface="Bahnschrift SemiBold" panose="020B0502040204020203" pitchFamily="34" charset="0"/>
            </a:endParaRPr>
          </a:p>
          <a:p>
            <a:endParaRPr lang="en-US" sz="2800" dirty="0">
              <a:latin typeface="Bahnschrift SemiBold" panose="020B0502040204020203" pitchFamily="34" charset="0"/>
            </a:endParaRPr>
          </a:p>
          <a:p>
            <a:r>
              <a:rPr lang="en-US" sz="2800" dirty="0">
                <a:latin typeface="Bahnschrift SemiBold" panose="020B0502040204020203" pitchFamily="34" charset="0"/>
              </a:rPr>
              <a:t>■ </a:t>
            </a:r>
            <a:r>
              <a:rPr lang="en-US" sz="2800" dirty="0" err="1">
                <a:latin typeface="Bahnschrift SemiBold" panose="020B0502040204020203" pitchFamily="34" charset="0"/>
              </a:rPr>
              <a:t>Kako</a:t>
            </a:r>
            <a:r>
              <a:rPr lang="en-US" sz="2800" dirty="0">
                <a:latin typeface="Bahnschrift SemiBold" panose="020B0502040204020203" pitchFamily="34" charset="0"/>
              </a:rPr>
              <a:t> </a:t>
            </a:r>
            <a:r>
              <a:rPr lang="en-US" sz="2800" dirty="0" err="1">
                <a:latin typeface="Bahnschrift SemiBold" panose="020B0502040204020203" pitchFamily="34" charset="0"/>
              </a:rPr>
              <a:t>radi</a:t>
            </a:r>
            <a:r>
              <a:rPr lang="en-US" sz="2800" dirty="0">
                <a:latin typeface="Bahnschrift SemiBold" panose="020B0502040204020203" pitchFamily="34" charset="0"/>
              </a:rPr>
              <a:t> </a:t>
            </a:r>
            <a:r>
              <a:rPr lang="en-US" sz="2800" dirty="0" err="1">
                <a:latin typeface="Bahnschrift SemiBold" panose="020B0502040204020203" pitchFamily="34" charset="0"/>
              </a:rPr>
              <a:t>binarizacija</a:t>
            </a:r>
            <a:r>
              <a:rPr lang="en-US" sz="2800" dirty="0">
                <a:latin typeface="Bahnschrift SemiBold" panose="020B0502040204020203" pitchFamily="34" charset="0"/>
              </a:rPr>
              <a:t>?</a:t>
            </a:r>
          </a:p>
        </p:txBody>
      </p:sp>
      <p:pic>
        <p:nvPicPr>
          <p:cNvPr id="8" name="Picture 7">
            <a:extLst>
              <a:ext uri="{FF2B5EF4-FFF2-40B4-BE49-F238E27FC236}">
                <a16:creationId xmlns:a16="http://schemas.microsoft.com/office/drawing/2014/main" id="{D89625EE-D9B4-2649-B4C1-5E7FC14BA916}"/>
              </a:ext>
            </a:extLst>
          </p:cNvPr>
          <p:cNvPicPr>
            <a:picLocks noChangeAspect="1"/>
          </p:cNvPicPr>
          <p:nvPr/>
        </p:nvPicPr>
        <p:blipFill>
          <a:blip r:embed="rId4"/>
          <a:stretch>
            <a:fillRect/>
          </a:stretch>
        </p:blipFill>
        <p:spPr>
          <a:xfrm>
            <a:off x="2927585" y="3681492"/>
            <a:ext cx="5943600" cy="2324100"/>
          </a:xfrm>
          <a:prstGeom prst="rect">
            <a:avLst/>
          </a:prstGeom>
        </p:spPr>
      </p:pic>
    </p:spTree>
    <p:extLst>
      <p:ext uri="{BB962C8B-B14F-4D97-AF65-F5344CB8AC3E}">
        <p14:creationId xmlns:p14="http://schemas.microsoft.com/office/powerpoint/2010/main" val="1948562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3208"/>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pic>
        <p:nvPicPr>
          <p:cNvPr id="1026" name="Picture 2" descr="Traffic Cameras | Custom Lens Design | Universe Optics">
            <a:extLst>
              <a:ext uri="{FF2B5EF4-FFF2-40B4-BE49-F238E27FC236}">
                <a16:creationId xmlns:a16="http://schemas.microsoft.com/office/drawing/2014/main" id="{834853A7-941C-3E04-4A00-DF5045B5F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8080" y="1612230"/>
            <a:ext cx="4753769" cy="3627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 ZAŠTO NAM TREBA OKO SOKOLOVO! Jutros za 3.5 sata snimljeno 152  nepropisno i bahato parkirana">
            <a:extLst>
              <a:ext uri="{FF2B5EF4-FFF2-40B4-BE49-F238E27FC236}">
                <a16:creationId xmlns:a16="http://schemas.microsoft.com/office/drawing/2014/main" id="{6A3A5F5C-8542-7D88-981D-D4A6A122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619" y="1617960"/>
            <a:ext cx="5431581" cy="3621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266229" y="888469"/>
            <a:ext cx="11266312" cy="1015663"/>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Laplacian </a:t>
            </a:r>
            <a:r>
              <a:rPr lang="en-US" sz="2800" dirty="0" err="1">
                <a:latin typeface="Bahnschrift SemiBold" panose="020B0502040204020203" pitchFamily="34" charset="0"/>
              </a:rPr>
              <a:t>ili</a:t>
            </a:r>
            <a:r>
              <a:rPr lang="en-US" sz="2800" dirty="0">
                <a:latin typeface="Bahnschrift SemiBold" panose="020B0502040204020203" pitchFamily="34" charset="0"/>
              </a:rPr>
              <a:t> Sobel </a:t>
            </a:r>
            <a:r>
              <a:rPr lang="en-US" sz="2800" dirty="0" err="1">
                <a:latin typeface="Bahnschrift SemiBold" panose="020B0502040204020203" pitchFamily="34" charset="0"/>
              </a:rPr>
              <a:t>filtera</a:t>
            </a:r>
            <a:r>
              <a:rPr lang="en-US" sz="2800" dirty="0">
                <a:latin typeface="Bahnschrift SemiBold" panose="020B0502040204020203" pitchFamily="34" charset="0"/>
              </a:rPr>
              <a:t>.</a:t>
            </a:r>
            <a:br>
              <a:rPr lang="en-US" sz="2800" dirty="0">
                <a:latin typeface="Bahnschrift SemiBold" panose="020B0502040204020203" pitchFamily="34" charset="0"/>
              </a:rPr>
            </a:br>
            <a:endParaRPr lang="en-US" sz="2800" dirty="0">
              <a:latin typeface="Bahnschrift SemiBold" panose="020B0502040204020203" pitchFamily="34" charset="0"/>
            </a:endParaRPr>
          </a:p>
        </p:txBody>
      </p:sp>
      <p:pic>
        <p:nvPicPr>
          <p:cNvPr id="8" name="Picture 7">
            <a:extLst>
              <a:ext uri="{FF2B5EF4-FFF2-40B4-BE49-F238E27FC236}">
                <a16:creationId xmlns:a16="http://schemas.microsoft.com/office/drawing/2014/main" id="{D89625EE-D9B4-2649-B4C1-5E7FC14BA916}"/>
              </a:ext>
            </a:extLst>
          </p:cNvPr>
          <p:cNvPicPr>
            <a:picLocks noChangeAspect="1"/>
          </p:cNvPicPr>
          <p:nvPr/>
        </p:nvPicPr>
        <p:blipFill>
          <a:blip r:embed="rId4"/>
          <a:stretch>
            <a:fillRect/>
          </a:stretch>
        </p:blipFill>
        <p:spPr>
          <a:xfrm>
            <a:off x="12803105" y="3425792"/>
            <a:ext cx="5943600" cy="2324100"/>
          </a:xfrm>
          <a:prstGeom prst="rect">
            <a:avLst/>
          </a:prstGeom>
        </p:spPr>
      </p:pic>
      <p:grpSp>
        <p:nvGrpSpPr>
          <p:cNvPr id="21" name="Group 20">
            <a:extLst>
              <a:ext uri="{FF2B5EF4-FFF2-40B4-BE49-F238E27FC236}">
                <a16:creationId xmlns:a16="http://schemas.microsoft.com/office/drawing/2014/main" id="{96B772C7-D9EB-9F64-E7F1-2E23C9625A5B}"/>
              </a:ext>
            </a:extLst>
          </p:cNvPr>
          <p:cNvGrpSpPr/>
          <p:nvPr/>
        </p:nvGrpSpPr>
        <p:grpSpPr>
          <a:xfrm>
            <a:off x="191346" y="1645327"/>
            <a:ext cx="2494594" cy="3859733"/>
            <a:chOff x="191346" y="1645327"/>
            <a:chExt cx="2494594" cy="3859733"/>
          </a:xfrm>
        </p:grpSpPr>
        <p:pic>
          <p:nvPicPr>
            <p:cNvPr id="7" name="Picture 6">
              <a:extLst>
                <a:ext uri="{FF2B5EF4-FFF2-40B4-BE49-F238E27FC236}">
                  <a16:creationId xmlns:a16="http://schemas.microsoft.com/office/drawing/2014/main" id="{2F42A1B6-2DF6-B147-30E4-32ED3B4FBA5F}"/>
                </a:ext>
              </a:extLst>
            </p:cNvPr>
            <p:cNvPicPr>
              <a:picLocks noChangeAspect="1"/>
            </p:cNvPicPr>
            <p:nvPr/>
          </p:nvPicPr>
          <p:blipFill>
            <a:blip r:embed="rId5"/>
            <a:stretch>
              <a:fillRect/>
            </a:stretch>
          </p:blipFill>
          <p:spPr>
            <a:xfrm>
              <a:off x="352793" y="1645327"/>
              <a:ext cx="2171700" cy="2085975"/>
            </a:xfrm>
            <a:prstGeom prst="rect">
              <a:avLst/>
            </a:prstGeom>
          </p:spPr>
        </p:pic>
        <p:sp>
          <p:nvSpPr>
            <p:cNvPr id="17" name="TextBox 16">
              <a:extLst>
                <a:ext uri="{FF2B5EF4-FFF2-40B4-BE49-F238E27FC236}">
                  <a16:creationId xmlns:a16="http://schemas.microsoft.com/office/drawing/2014/main" id="{268DC10C-CDFB-DCA0-B66E-E9C20E08955F}"/>
                </a:ext>
              </a:extLst>
            </p:cNvPr>
            <p:cNvSpPr txBox="1"/>
            <p:nvPr/>
          </p:nvSpPr>
          <p:spPr>
            <a:xfrm>
              <a:off x="191346" y="4920285"/>
              <a:ext cx="2494594" cy="584775"/>
            </a:xfrm>
            <a:prstGeom prst="rect">
              <a:avLst/>
            </a:prstGeom>
            <a:noFill/>
          </p:spPr>
          <p:txBody>
            <a:bodyPr wrap="none" rtlCol="0">
              <a:spAutoFit/>
            </a:bodyPr>
            <a:lstStyle/>
            <a:p>
              <a:r>
                <a:rPr lang="en-US" sz="3200" dirty="0">
                  <a:latin typeface="Bahnschrift SemiBold" panose="020B0502040204020203" pitchFamily="34" charset="0"/>
                </a:rPr>
                <a:t>Laplacian -4</a:t>
              </a:r>
            </a:p>
          </p:txBody>
        </p:sp>
      </p:grpSp>
      <p:grpSp>
        <p:nvGrpSpPr>
          <p:cNvPr id="22" name="Group 21">
            <a:extLst>
              <a:ext uri="{FF2B5EF4-FFF2-40B4-BE49-F238E27FC236}">
                <a16:creationId xmlns:a16="http://schemas.microsoft.com/office/drawing/2014/main" id="{95E720D1-5F79-E56C-84A7-DB4E84548424}"/>
              </a:ext>
            </a:extLst>
          </p:cNvPr>
          <p:cNvGrpSpPr/>
          <p:nvPr/>
        </p:nvGrpSpPr>
        <p:grpSpPr>
          <a:xfrm>
            <a:off x="3102008" y="1626276"/>
            <a:ext cx="2491388" cy="3878783"/>
            <a:chOff x="3102008" y="1626276"/>
            <a:chExt cx="2491388" cy="3878783"/>
          </a:xfrm>
        </p:grpSpPr>
        <p:pic>
          <p:nvPicPr>
            <p:cNvPr id="11" name="Picture 10">
              <a:extLst>
                <a:ext uri="{FF2B5EF4-FFF2-40B4-BE49-F238E27FC236}">
                  <a16:creationId xmlns:a16="http://schemas.microsoft.com/office/drawing/2014/main" id="{9705C348-7C93-80C2-5423-DFFB745F5239}"/>
                </a:ext>
              </a:extLst>
            </p:cNvPr>
            <p:cNvPicPr>
              <a:picLocks noChangeAspect="1"/>
            </p:cNvPicPr>
            <p:nvPr/>
          </p:nvPicPr>
          <p:blipFill>
            <a:blip r:embed="rId6"/>
            <a:stretch>
              <a:fillRect/>
            </a:stretch>
          </p:blipFill>
          <p:spPr>
            <a:xfrm>
              <a:off x="3277743" y="1626276"/>
              <a:ext cx="2143125" cy="2124075"/>
            </a:xfrm>
            <a:prstGeom prst="rect">
              <a:avLst/>
            </a:prstGeom>
          </p:spPr>
        </p:pic>
        <p:sp>
          <p:nvSpPr>
            <p:cNvPr id="18" name="TextBox 17">
              <a:extLst>
                <a:ext uri="{FF2B5EF4-FFF2-40B4-BE49-F238E27FC236}">
                  <a16:creationId xmlns:a16="http://schemas.microsoft.com/office/drawing/2014/main" id="{83636CA4-81F1-6395-9FD6-19989930305C}"/>
                </a:ext>
              </a:extLst>
            </p:cNvPr>
            <p:cNvSpPr txBox="1"/>
            <p:nvPr/>
          </p:nvSpPr>
          <p:spPr>
            <a:xfrm>
              <a:off x="3102008" y="4920284"/>
              <a:ext cx="2491388" cy="584775"/>
            </a:xfrm>
            <a:prstGeom prst="rect">
              <a:avLst/>
            </a:prstGeom>
            <a:noFill/>
          </p:spPr>
          <p:txBody>
            <a:bodyPr wrap="none" rtlCol="0">
              <a:spAutoFit/>
            </a:bodyPr>
            <a:lstStyle/>
            <a:p>
              <a:r>
                <a:rPr lang="en-US" sz="3200" dirty="0">
                  <a:latin typeface="Bahnschrift SemiBold" panose="020B0502040204020203" pitchFamily="34" charset="0"/>
                </a:rPr>
                <a:t>Laplacian -8</a:t>
              </a:r>
            </a:p>
          </p:txBody>
        </p:sp>
      </p:grpSp>
      <p:grpSp>
        <p:nvGrpSpPr>
          <p:cNvPr id="23" name="Group 22">
            <a:extLst>
              <a:ext uri="{FF2B5EF4-FFF2-40B4-BE49-F238E27FC236}">
                <a16:creationId xmlns:a16="http://schemas.microsoft.com/office/drawing/2014/main" id="{A05B8B08-2AAB-F9CA-CF7B-2F6E89BB94BC}"/>
              </a:ext>
            </a:extLst>
          </p:cNvPr>
          <p:cNvGrpSpPr/>
          <p:nvPr/>
        </p:nvGrpSpPr>
        <p:grpSpPr>
          <a:xfrm>
            <a:off x="6360225" y="1612230"/>
            <a:ext cx="2381250" cy="3890591"/>
            <a:chOff x="6360225" y="1612230"/>
            <a:chExt cx="2381250" cy="3890591"/>
          </a:xfrm>
        </p:grpSpPr>
        <p:pic>
          <p:nvPicPr>
            <p:cNvPr id="14" name="Picture 13">
              <a:extLst>
                <a:ext uri="{FF2B5EF4-FFF2-40B4-BE49-F238E27FC236}">
                  <a16:creationId xmlns:a16="http://schemas.microsoft.com/office/drawing/2014/main" id="{E5510978-A8B3-6793-065E-74F87EEF8F90}"/>
                </a:ext>
              </a:extLst>
            </p:cNvPr>
            <p:cNvPicPr>
              <a:picLocks noChangeAspect="1"/>
            </p:cNvPicPr>
            <p:nvPr/>
          </p:nvPicPr>
          <p:blipFill>
            <a:blip r:embed="rId7"/>
            <a:stretch>
              <a:fillRect/>
            </a:stretch>
          </p:blipFill>
          <p:spPr>
            <a:xfrm>
              <a:off x="6360225" y="1612230"/>
              <a:ext cx="2381250" cy="2167666"/>
            </a:xfrm>
            <a:prstGeom prst="rect">
              <a:avLst/>
            </a:prstGeom>
          </p:spPr>
        </p:pic>
        <p:sp>
          <p:nvSpPr>
            <p:cNvPr id="19" name="TextBox 18">
              <a:extLst>
                <a:ext uri="{FF2B5EF4-FFF2-40B4-BE49-F238E27FC236}">
                  <a16:creationId xmlns:a16="http://schemas.microsoft.com/office/drawing/2014/main" id="{146CB241-CB39-8665-8F7B-9EE8B4439F6A}"/>
                </a:ext>
              </a:extLst>
            </p:cNvPr>
            <p:cNvSpPr txBox="1"/>
            <p:nvPr/>
          </p:nvSpPr>
          <p:spPr>
            <a:xfrm>
              <a:off x="6815713" y="4918046"/>
              <a:ext cx="1470274" cy="584775"/>
            </a:xfrm>
            <a:prstGeom prst="rect">
              <a:avLst/>
            </a:prstGeom>
            <a:noFill/>
          </p:spPr>
          <p:txBody>
            <a:bodyPr wrap="none" rtlCol="0">
              <a:spAutoFit/>
            </a:bodyPr>
            <a:lstStyle/>
            <a:p>
              <a:r>
                <a:rPr lang="en-US" sz="3200" dirty="0">
                  <a:latin typeface="Bahnschrift SemiBold" panose="020B0502040204020203" pitchFamily="34" charset="0"/>
                </a:rPr>
                <a:t>Sobel 1</a:t>
              </a:r>
            </a:p>
          </p:txBody>
        </p:sp>
      </p:grpSp>
      <p:grpSp>
        <p:nvGrpSpPr>
          <p:cNvPr id="24" name="Group 23">
            <a:extLst>
              <a:ext uri="{FF2B5EF4-FFF2-40B4-BE49-F238E27FC236}">
                <a16:creationId xmlns:a16="http://schemas.microsoft.com/office/drawing/2014/main" id="{A2E2A6A9-07E2-573D-5240-A0D929262BD5}"/>
              </a:ext>
            </a:extLst>
          </p:cNvPr>
          <p:cNvGrpSpPr/>
          <p:nvPr/>
        </p:nvGrpSpPr>
        <p:grpSpPr>
          <a:xfrm>
            <a:off x="9553039" y="1558432"/>
            <a:ext cx="2352675" cy="3946626"/>
            <a:chOff x="9553039" y="1558432"/>
            <a:chExt cx="2352675" cy="3946626"/>
          </a:xfrm>
        </p:grpSpPr>
        <p:pic>
          <p:nvPicPr>
            <p:cNvPr id="16" name="Picture 15">
              <a:extLst>
                <a:ext uri="{FF2B5EF4-FFF2-40B4-BE49-F238E27FC236}">
                  <a16:creationId xmlns:a16="http://schemas.microsoft.com/office/drawing/2014/main" id="{CDB93A64-F5FC-C08D-232F-07274243EF73}"/>
                </a:ext>
              </a:extLst>
            </p:cNvPr>
            <p:cNvPicPr>
              <a:picLocks noChangeAspect="1"/>
            </p:cNvPicPr>
            <p:nvPr/>
          </p:nvPicPr>
          <p:blipFill>
            <a:blip r:embed="rId8"/>
            <a:stretch>
              <a:fillRect/>
            </a:stretch>
          </p:blipFill>
          <p:spPr>
            <a:xfrm>
              <a:off x="9553039" y="1558432"/>
              <a:ext cx="2352675" cy="2167666"/>
            </a:xfrm>
            <a:prstGeom prst="rect">
              <a:avLst/>
            </a:prstGeom>
          </p:spPr>
        </p:pic>
        <p:sp>
          <p:nvSpPr>
            <p:cNvPr id="20" name="TextBox 19">
              <a:extLst>
                <a:ext uri="{FF2B5EF4-FFF2-40B4-BE49-F238E27FC236}">
                  <a16:creationId xmlns:a16="http://schemas.microsoft.com/office/drawing/2014/main" id="{BF908171-31E3-A5A2-BDF6-9015CC86F7C1}"/>
                </a:ext>
              </a:extLst>
            </p:cNvPr>
            <p:cNvSpPr txBox="1"/>
            <p:nvPr/>
          </p:nvSpPr>
          <p:spPr>
            <a:xfrm>
              <a:off x="9956568" y="4920283"/>
              <a:ext cx="1545616" cy="584775"/>
            </a:xfrm>
            <a:prstGeom prst="rect">
              <a:avLst/>
            </a:prstGeom>
            <a:noFill/>
          </p:spPr>
          <p:txBody>
            <a:bodyPr wrap="none" rtlCol="0">
              <a:spAutoFit/>
            </a:bodyPr>
            <a:lstStyle/>
            <a:p>
              <a:r>
                <a:rPr lang="en-US" sz="3200" dirty="0">
                  <a:latin typeface="Bahnschrift SemiBold" panose="020B0502040204020203" pitchFamily="34" charset="0"/>
                </a:rPr>
                <a:t>Sobel 2</a:t>
              </a:r>
            </a:p>
          </p:txBody>
        </p:sp>
      </p:grpSp>
      <p:pic>
        <p:nvPicPr>
          <p:cNvPr id="25" name="Picture 24">
            <a:extLst>
              <a:ext uri="{FF2B5EF4-FFF2-40B4-BE49-F238E27FC236}">
                <a16:creationId xmlns:a16="http://schemas.microsoft.com/office/drawing/2014/main" id="{8B2A8083-1BCE-A3A5-FD70-7214538D1FFC}"/>
              </a:ext>
            </a:extLst>
          </p:cNvPr>
          <p:cNvPicPr>
            <a:picLocks noChangeAspect="1"/>
          </p:cNvPicPr>
          <p:nvPr/>
        </p:nvPicPr>
        <p:blipFill>
          <a:blip r:embed="rId9"/>
          <a:stretch>
            <a:fillRect/>
          </a:stretch>
        </p:blipFill>
        <p:spPr>
          <a:xfrm>
            <a:off x="-4788285" y="4630783"/>
            <a:ext cx="2563835" cy="1059544"/>
          </a:xfrm>
          <a:prstGeom prst="rect">
            <a:avLst/>
          </a:prstGeom>
        </p:spPr>
      </p:pic>
      <p:pic>
        <p:nvPicPr>
          <p:cNvPr id="26" name="Picture 25">
            <a:extLst>
              <a:ext uri="{FF2B5EF4-FFF2-40B4-BE49-F238E27FC236}">
                <a16:creationId xmlns:a16="http://schemas.microsoft.com/office/drawing/2014/main" id="{51FB7B43-126C-567E-D401-F5439C12C095}"/>
              </a:ext>
            </a:extLst>
          </p:cNvPr>
          <p:cNvPicPr>
            <a:picLocks noChangeAspect="1"/>
          </p:cNvPicPr>
          <p:nvPr/>
        </p:nvPicPr>
        <p:blipFill>
          <a:blip r:embed="rId10"/>
          <a:stretch>
            <a:fillRect/>
          </a:stretch>
        </p:blipFill>
        <p:spPr>
          <a:xfrm>
            <a:off x="13382908" y="1416976"/>
            <a:ext cx="2905125" cy="1104900"/>
          </a:xfrm>
          <a:prstGeom prst="rect">
            <a:avLst/>
          </a:prstGeom>
        </p:spPr>
      </p:pic>
      <p:sp>
        <p:nvSpPr>
          <p:cNvPr id="27" name="TextBox 26">
            <a:extLst>
              <a:ext uri="{FF2B5EF4-FFF2-40B4-BE49-F238E27FC236}">
                <a16:creationId xmlns:a16="http://schemas.microsoft.com/office/drawing/2014/main" id="{1C645897-F815-EA67-D1A3-F9633ED84176}"/>
              </a:ext>
            </a:extLst>
          </p:cNvPr>
          <p:cNvSpPr txBox="1"/>
          <p:nvPr/>
        </p:nvSpPr>
        <p:spPr>
          <a:xfrm>
            <a:off x="-2956749" y="9870944"/>
            <a:ext cx="25826634" cy="6001643"/>
          </a:xfrm>
          <a:prstGeom prst="rect">
            <a:avLst/>
          </a:prstGeom>
          <a:noFill/>
        </p:spPr>
        <p:txBody>
          <a:bodyPr wrap="square" rtlCol="0">
            <a:spAutoFit/>
          </a:bodyPr>
          <a:lstStyle/>
          <a:p>
            <a:r>
              <a:rPr lang="en-US" sz="9600" dirty="0" err="1">
                <a:latin typeface="Bahnschrift SemiBold" panose="020B0502040204020203" pitchFamily="34" charset="0"/>
              </a:rPr>
              <a:t>Laplasijan</a:t>
            </a:r>
            <a:r>
              <a:rPr lang="en-US" sz="9600" dirty="0">
                <a:latin typeface="Bahnschrift SemiBold" panose="020B0502040204020203" pitchFamily="34" charset="0"/>
              </a:rPr>
              <a:t> je </a:t>
            </a:r>
            <a:r>
              <a:rPr lang="en-US" sz="9600" dirty="0" err="1">
                <a:latin typeface="Bahnschrift SemiBold" panose="020B0502040204020203" pitchFamily="34" charset="0"/>
              </a:rPr>
              <a:t>najprostiji</a:t>
            </a:r>
            <a:r>
              <a:rPr lang="en-US" sz="9600" dirty="0">
                <a:latin typeface="Bahnschrift SemiBold" panose="020B0502040204020203" pitchFamily="34" charset="0"/>
              </a:rPr>
              <a:t>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diferencijalni</a:t>
            </a:r>
            <a:r>
              <a:rPr lang="en-US" sz="9600" dirty="0">
                <a:latin typeface="Bahnschrift SemiBold" panose="020B0502040204020203" pitchFamily="34" charset="0"/>
              </a:rPr>
              <a:t> operator. </a:t>
            </a:r>
            <a:r>
              <a:rPr lang="en-US" sz="9600" dirty="0" err="1">
                <a:latin typeface="Bahnschrift SemiBold" panose="020B0502040204020203" pitchFamily="34" charset="0"/>
              </a:rPr>
              <a:t>Izotropni</a:t>
            </a:r>
            <a:r>
              <a:rPr lang="en-US" sz="9600" dirty="0">
                <a:latin typeface="Bahnschrift SemiBold" panose="020B0502040204020203" pitchFamily="34" charset="0"/>
              </a:rPr>
              <a:t> </a:t>
            </a:r>
            <a:r>
              <a:rPr lang="en-US" sz="9600" dirty="0" err="1">
                <a:latin typeface="Bahnschrift SemiBold" panose="020B0502040204020203" pitchFamily="34" charset="0"/>
              </a:rPr>
              <a:t>znači</a:t>
            </a:r>
            <a:r>
              <a:rPr lang="en-US" sz="9600" dirty="0">
                <a:latin typeface="Bahnschrift SemiBold" panose="020B0502040204020203" pitchFamily="34" charset="0"/>
              </a:rPr>
              <a:t> da je </a:t>
            </a:r>
            <a:r>
              <a:rPr lang="en-US" sz="9600" dirty="0" err="1">
                <a:latin typeface="Bahnschrift SemiBold" panose="020B0502040204020203" pitchFamily="34" charset="0"/>
              </a:rPr>
              <a:t>nezavisan</a:t>
            </a:r>
            <a:r>
              <a:rPr lang="en-US" sz="9600" dirty="0">
                <a:latin typeface="Bahnschrift SemiBold" panose="020B0502040204020203" pitchFamily="34" charset="0"/>
              </a:rPr>
              <a:t> od </a:t>
            </a:r>
            <a:r>
              <a:rPr lang="en-US" sz="9600" dirty="0" err="1">
                <a:latin typeface="Bahnschrift SemiBold" panose="020B0502040204020203" pitchFamily="34" charset="0"/>
              </a:rPr>
              <a:t>pravca</a:t>
            </a:r>
            <a:r>
              <a:rPr lang="en-US" sz="9600" dirty="0">
                <a:latin typeface="Bahnschrift SemiBold" panose="020B0502040204020203" pitchFamily="34" charset="0"/>
              </a:rPr>
              <a:t> </a:t>
            </a:r>
            <a:r>
              <a:rPr lang="en-US" sz="9600" dirty="0" err="1">
                <a:latin typeface="Bahnschrift SemiBold" panose="020B0502040204020203" pitchFamily="34" charset="0"/>
              </a:rPr>
              <a:t>prostiranja</a:t>
            </a:r>
            <a:r>
              <a:rPr lang="en-US" sz="9600" dirty="0">
                <a:latin typeface="Bahnschrift SemiBold" panose="020B0502040204020203" pitchFamily="34" charset="0"/>
              </a:rPr>
              <a:t> </a:t>
            </a:r>
            <a:r>
              <a:rPr lang="en-US" sz="9600" dirty="0" err="1">
                <a:latin typeface="Bahnschrift SemiBold" panose="020B0502040204020203" pitchFamily="34" charset="0"/>
              </a:rPr>
              <a:t>diskontinuiteta</a:t>
            </a:r>
            <a:r>
              <a:rPr lang="en-US" sz="9600" dirty="0">
                <a:latin typeface="Bahnschrift SemiBold" panose="020B0502040204020203" pitchFamily="34" charset="0"/>
              </a:rPr>
              <a:t> u </a:t>
            </a:r>
            <a:r>
              <a:rPr lang="en-US" sz="9600" dirty="0" err="1">
                <a:latin typeface="Bahnschrift SemiBold" panose="020B0502040204020203" pitchFamily="34" charset="0"/>
              </a:rPr>
              <a:t>slici</a:t>
            </a:r>
            <a:r>
              <a:rPr lang="en-US" sz="9600" dirty="0">
                <a:latin typeface="Bahnschrift SemiBold" panose="020B0502040204020203" pitchFamily="34" charset="0"/>
              </a:rPr>
              <a:t>, </a:t>
            </a:r>
            <a:r>
              <a:rPr lang="en-US" sz="9600" dirty="0" err="1">
                <a:latin typeface="Bahnschrift SemiBold" panose="020B0502040204020203" pitchFamily="34" charset="0"/>
              </a:rPr>
              <a:t>odnosno</a:t>
            </a:r>
            <a:r>
              <a:rPr lang="en-US" sz="9600" dirty="0">
                <a:latin typeface="Bahnschrift SemiBold" panose="020B0502040204020203" pitchFamily="34" charset="0"/>
              </a:rPr>
              <a:t>, </a:t>
            </a:r>
            <a:r>
              <a:rPr lang="en-US" sz="9600" dirty="0" err="1">
                <a:latin typeface="Bahnschrift SemiBold" panose="020B0502040204020203" pitchFamily="34" charset="0"/>
              </a:rPr>
              <a:t>invarinantan</a:t>
            </a:r>
            <a:r>
              <a:rPr lang="en-US" sz="9600" dirty="0">
                <a:latin typeface="Bahnschrift SemiBold" panose="020B0502040204020203" pitchFamily="34" charset="0"/>
              </a:rPr>
              <a:t> je </a:t>
            </a:r>
            <a:r>
              <a:rPr lang="en-US" sz="9600" dirty="0" err="1">
                <a:latin typeface="Bahnschrift SemiBold" panose="020B0502040204020203" pitchFamily="34" charset="0"/>
              </a:rPr>
              <a:t>na</a:t>
            </a:r>
            <a:r>
              <a:rPr lang="en-US" sz="9600" dirty="0">
                <a:latin typeface="Bahnschrift SemiBold" panose="020B0502040204020203" pitchFamily="34" charset="0"/>
              </a:rPr>
              <a:t> </a:t>
            </a:r>
            <a:r>
              <a:rPr lang="en-US" sz="9600" dirty="0" err="1">
                <a:latin typeface="Bahnschrift SemiBold" panose="020B0502040204020203" pitchFamily="34" charset="0"/>
              </a:rPr>
              <a:t>rotaciju</a:t>
            </a:r>
            <a:r>
              <a:rPr lang="en-US" sz="9600" dirty="0">
                <a:latin typeface="Bahnschrift SemiBold" panose="020B0502040204020203" pitchFamily="34" charset="0"/>
              </a:rPr>
              <a:t> </a:t>
            </a:r>
            <a:r>
              <a:rPr lang="en-US" sz="9600" dirty="0" err="1">
                <a:latin typeface="Bahnschrift SemiBold" panose="020B0502040204020203" pitchFamily="34" charset="0"/>
              </a:rPr>
              <a:t>slike</a:t>
            </a:r>
            <a:endParaRPr lang="en-US" sz="9600" dirty="0">
              <a:latin typeface="Bahnschrift SemiBold" panose="020B0502040204020203" pitchFamily="34" charset="0"/>
            </a:endParaRPr>
          </a:p>
        </p:txBody>
      </p:sp>
      <p:sp>
        <p:nvSpPr>
          <p:cNvPr id="28" name="TextBox 27">
            <a:extLst>
              <a:ext uri="{FF2B5EF4-FFF2-40B4-BE49-F238E27FC236}">
                <a16:creationId xmlns:a16="http://schemas.microsoft.com/office/drawing/2014/main" id="{8D6B6B1F-EAD2-F67A-FB09-37DA73549BB5}"/>
              </a:ext>
            </a:extLst>
          </p:cNvPr>
          <p:cNvSpPr txBox="1"/>
          <p:nvPr/>
        </p:nvSpPr>
        <p:spPr>
          <a:xfrm>
            <a:off x="-9491196" y="-11208758"/>
            <a:ext cx="11594461" cy="8956298"/>
          </a:xfrm>
          <a:prstGeom prst="rect">
            <a:avLst/>
          </a:prstGeom>
          <a:noFill/>
        </p:spPr>
        <p:txBody>
          <a:bodyPr wrap="square" rtlCol="0">
            <a:spAutoFit/>
          </a:bodyPr>
          <a:lstStyle/>
          <a:p>
            <a:r>
              <a:rPr lang="en-US" sz="9600" dirty="0" err="1">
                <a:latin typeface="Bahnschrift SemiBold" panose="020B0502040204020203" pitchFamily="34" charset="0"/>
              </a:rPr>
              <a:t>Kod</a:t>
            </a:r>
            <a:r>
              <a:rPr lang="en-US" sz="9600" dirty="0">
                <a:latin typeface="Bahnschrift SemiBold" panose="020B0502040204020203" pitchFamily="34" charset="0"/>
              </a:rPr>
              <a:t> </a:t>
            </a:r>
            <a:r>
              <a:rPr lang="en-US" sz="9600" dirty="0" err="1">
                <a:latin typeface="Bahnschrift SemiBold" panose="020B0502040204020203" pitchFamily="34" charset="0"/>
              </a:rPr>
              <a:t>Sobelovog</a:t>
            </a:r>
            <a:r>
              <a:rPr lang="en-US" sz="9600" dirty="0">
                <a:latin typeface="Bahnschrift SemiBold" panose="020B0502040204020203" pitchFamily="34" charset="0"/>
              </a:rPr>
              <a:t> </a:t>
            </a:r>
            <a:r>
              <a:rPr lang="en-US" sz="9600" dirty="0" err="1">
                <a:latin typeface="Bahnschrift SemiBold" panose="020B0502040204020203" pitchFamily="34" charset="0"/>
              </a:rPr>
              <a:t>filtera</a:t>
            </a:r>
            <a:r>
              <a:rPr lang="en-US" sz="9600" dirty="0">
                <a:latin typeface="Bahnschrift SemiBold" panose="020B0502040204020203" pitchFamily="34" charset="0"/>
              </a:rPr>
              <a:t> </a:t>
            </a:r>
            <a:r>
              <a:rPr lang="en-US" sz="9600" dirty="0" err="1">
                <a:latin typeface="Bahnschrift SemiBold" panose="020B0502040204020203" pitchFamily="34" charset="0"/>
              </a:rPr>
              <a:t>primenjuje</a:t>
            </a:r>
            <a:r>
              <a:rPr lang="en-US" sz="9600" dirty="0">
                <a:latin typeface="Bahnschrift SemiBold" panose="020B0502040204020203" pitchFamily="34" charset="0"/>
              </a:rPr>
              <a:t> se </a:t>
            </a:r>
            <a:r>
              <a:rPr lang="en-US" sz="9600" dirty="0" err="1">
                <a:latin typeface="Bahnschrift SemiBold" panose="020B0502040204020203" pitchFamily="34" charset="0"/>
              </a:rPr>
              <a:t>gradijentna</a:t>
            </a:r>
            <a:r>
              <a:rPr lang="en-US" sz="9600" dirty="0">
                <a:latin typeface="Bahnschrift SemiBold" panose="020B0502040204020203" pitchFamily="34" charset="0"/>
              </a:rPr>
              <a:t> </a:t>
            </a:r>
            <a:r>
              <a:rPr lang="en-US" sz="9600" dirty="0" err="1">
                <a:latin typeface="Bahnschrift SemiBold" panose="020B0502040204020203" pitchFamily="34" charset="0"/>
              </a:rPr>
              <a:t>metoda</a:t>
            </a:r>
            <a:r>
              <a:rPr lang="en-US" sz="9600" dirty="0">
                <a:latin typeface="Bahnschrift SemiBold" panose="020B0502040204020203" pitchFamily="34" charset="0"/>
              </a:rPr>
              <a:t>. </a:t>
            </a:r>
            <a:r>
              <a:rPr lang="en-US" sz="9600" dirty="0" err="1">
                <a:latin typeface="Bahnschrift SemiBold" panose="020B0502040204020203" pitchFamily="34" charset="0"/>
              </a:rPr>
              <a:t>Faktor</a:t>
            </a:r>
            <a:r>
              <a:rPr lang="en-US" sz="9600" dirty="0">
                <a:latin typeface="Bahnschrift SemiBold" panose="020B0502040204020203" pitchFamily="34" charset="0"/>
              </a:rPr>
              <a:t> 2 </a:t>
            </a:r>
            <a:r>
              <a:rPr lang="en-US" sz="9600" dirty="0" err="1">
                <a:latin typeface="Bahnschrift SemiBold" panose="020B0502040204020203" pitchFamily="34" charset="0"/>
              </a:rPr>
              <a:t>daje</a:t>
            </a:r>
            <a:r>
              <a:rPr lang="en-US" sz="9600" dirty="0">
                <a:latin typeface="Bahnschrift SemiBold" panose="020B0502040204020203" pitchFamily="34" charset="0"/>
              </a:rPr>
              <a:t> </a:t>
            </a:r>
            <a:r>
              <a:rPr lang="en-US" sz="9600" dirty="0" err="1">
                <a:latin typeface="Bahnschrift SemiBold" panose="020B0502040204020203" pitchFamily="34" charset="0"/>
              </a:rPr>
              <a:t>veću</a:t>
            </a:r>
            <a:r>
              <a:rPr lang="en-US" sz="9600" dirty="0">
                <a:latin typeface="Bahnschrift SemiBold" panose="020B0502040204020203" pitchFamily="34" charset="0"/>
              </a:rPr>
              <a:t> </a:t>
            </a:r>
            <a:r>
              <a:rPr lang="en-US" sz="9600" dirty="0" err="1">
                <a:latin typeface="Bahnschrift SemiBold" panose="020B0502040204020203" pitchFamily="34" charset="0"/>
              </a:rPr>
              <a:t>važnost</a:t>
            </a:r>
            <a:r>
              <a:rPr lang="en-US" sz="9600" dirty="0">
                <a:latin typeface="Bahnschrift SemiBold" panose="020B0502040204020203" pitchFamily="34" charset="0"/>
              </a:rPr>
              <a:t> </a:t>
            </a:r>
            <a:r>
              <a:rPr lang="en-US" sz="9600" dirty="0" err="1">
                <a:latin typeface="Bahnschrift SemiBold" panose="020B0502040204020203" pitchFamily="34" charset="0"/>
              </a:rPr>
              <a:t>centralnom</a:t>
            </a:r>
            <a:r>
              <a:rPr lang="en-US" sz="9600" dirty="0">
                <a:latin typeface="Bahnschrift SemiBold" panose="020B0502040204020203" pitchFamily="34" charset="0"/>
              </a:rPr>
              <a:t> </a:t>
            </a:r>
            <a:r>
              <a:rPr lang="en-US" sz="9600" dirty="0" err="1">
                <a:latin typeface="Bahnschrift SemiBold" panose="020B0502040204020203" pitchFamily="34" charset="0"/>
              </a:rPr>
              <a:t>pikselu</a:t>
            </a:r>
            <a:r>
              <a:rPr lang="en-US" sz="9600" dirty="0">
                <a:latin typeface="Bahnschrift SemiBold" panose="020B0502040204020203" pitchFamily="34" charset="0"/>
              </a:rPr>
              <a:t>. </a:t>
            </a:r>
          </a:p>
        </p:txBody>
      </p:sp>
    </p:spTree>
    <p:extLst>
      <p:ext uri="{BB962C8B-B14F-4D97-AF65-F5344CB8AC3E}">
        <p14:creationId xmlns:p14="http://schemas.microsoft.com/office/powerpoint/2010/main" val="6613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F834A7-DBDA-47BB-BC71-04C6B5DAB09F}"/>
              </a:ext>
            </a:extLst>
          </p:cNvPr>
          <p:cNvSpPr/>
          <p:nvPr/>
        </p:nvSpPr>
        <p:spPr>
          <a:xfrm flipH="1">
            <a:off x="-42864" y="0"/>
            <a:ext cx="12277725" cy="6858000"/>
          </a:xfrm>
          <a:prstGeom prst="rect">
            <a:avLst/>
          </a:prstGeom>
          <a:solidFill>
            <a:schemeClr val="accent6">
              <a:lumMod val="60000"/>
              <a:lumOff val="40000"/>
              <a:alpha val="4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5F7BF7A-787C-EAA9-56A1-05C39C8FD161}"/>
              </a:ext>
            </a:extLst>
          </p:cNvPr>
          <p:cNvSpPr txBox="1"/>
          <p:nvPr/>
        </p:nvSpPr>
        <p:spPr>
          <a:xfrm>
            <a:off x="386166" y="7678192"/>
            <a:ext cx="4253087" cy="707886"/>
          </a:xfrm>
          <a:prstGeom prst="rect">
            <a:avLst/>
          </a:prstGeom>
          <a:noFill/>
        </p:spPr>
        <p:txBody>
          <a:bodyPr wrap="none" rtlCol="0">
            <a:spAutoFit/>
          </a:bodyPr>
          <a:lstStyle/>
          <a:p>
            <a:r>
              <a:rPr lang="sr-Latn-ME" sz="2000" dirty="0">
                <a:latin typeface="Cascadia Code SemiBold" panose="020B0609020000020004" pitchFamily="49" charset="0"/>
                <a:cs typeface="Cascadia Code SemiBold" panose="020B0609020000020004" pitchFamily="49" charset="0"/>
              </a:rPr>
              <a:t>Profesor</a:t>
            </a:r>
            <a:r>
              <a:rPr lang="en-US" sz="2000" dirty="0">
                <a:latin typeface="Cascadia Code SemiBold" panose="020B0609020000020004" pitchFamily="49" charset="0"/>
                <a:cs typeface="Cascadia Code SemiBold" panose="020B0609020000020004" pitchFamily="49" charset="0"/>
              </a:rPr>
              <a:t>:</a:t>
            </a:r>
            <a:r>
              <a:rPr lang="sr-Latn-ME" sz="2000" dirty="0">
                <a:latin typeface="Cascadia Code SemiBold" panose="020B0609020000020004" pitchFamily="49" charset="0"/>
                <a:cs typeface="Cascadia Code SemiBold" panose="020B0609020000020004" pitchFamily="49" charset="0"/>
              </a:rPr>
              <a:t> Luka Mejić</a:t>
            </a:r>
          </a:p>
          <a:p>
            <a:r>
              <a:rPr lang="sr-Latn-ME" sz="2000" dirty="0">
                <a:latin typeface="Cascadia Code SemiBold" panose="020B0609020000020004" pitchFamily="49" charset="0"/>
                <a:cs typeface="Cascadia Code SemiBold" panose="020B0609020000020004" pitchFamily="49" charset="0"/>
              </a:rPr>
              <a:t>Asisten</a:t>
            </a:r>
            <a:r>
              <a:rPr lang="en-US" sz="2000" dirty="0">
                <a:latin typeface="Cascadia Code SemiBold" panose="020B0609020000020004" pitchFamily="49" charset="0"/>
                <a:cs typeface="Cascadia Code SemiBold" panose="020B0609020000020004" pitchFamily="49" charset="0"/>
              </a:rPr>
              <a:t>t:</a:t>
            </a:r>
            <a:r>
              <a:rPr lang="sr-Latn-ME" sz="2000" dirty="0">
                <a:latin typeface="Cascadia Code SemiBold" panose="020B0609020000020004" pitchFamily="49" charset="0"/>
                <a:cs typeface="Cascadia Code SemiBold" panose="020B0609020000020004" pitchFamily="49" charset="0"/>
              </a:rPr>
              <a:t> Olivera Tomašević</a:t>
            </a:r>
            <a:endParaRPr lang="en-US" sz="2000" dirty="0">
              <a:latin typeface="Cascadia Code SemiBold" panose="020B0609020000020004" pitchFamily="49" charset="0"/>
              <a:cs typeface="Cascadia Code SemiBold" panose="020B0609020000020004" pitchFamily="49" charset="0"/>
            </a:endParaRPr>
          </a:p>
        </p:txBody>
      </p:sp>
      <p:sp>
        <p:nvSpPr>
          <p:cNvPr id="12" name="Oval 11">
            <a:extLst>
              <a:ext uri="{FF2B5EF4-FFF2-40B4-BE49-F238E27FC236}">
                <a16:creationId xmlns:a16="http://schemas.microsoft.com/office/drawing/2014/main" id="{B0C7D9DB-9E4D-AB4C-8184-72ECD246C458}"/>
              </a:ext>
            </a:extLst>
          </p:cNvPr>
          <p:cNvSpPr/>
          <p:nvPr/>
        </p:nvSpPr>
        <p:spPr>
          <a:xfrm>
            <a:off x="462843" y="776208"/>
            <a:ext cx="11266312" cy="4571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265DB5D-C81D-2792-9C6E-5CC8DBE2436A}"/>
              </a:ext>
            </a:extLst>
          </p:cNvPr>
          <p:cNvSpPr txBox="1"/>
          <p:nvPr/>
        </p:nvSpPr>
        <p:spPr>
          <a:xfrm>
            <a:off x="-175184" y="-1543871"/>
            <a:ext cx="12149138" cy="707886"/>
          </a:xfrm>
          <a:prstGeom prst="rect">
            <a:avLst/>
          </a:prstGeom>
          <a:noFill/>
        </p:spPr>
        <p:txBody>
          <a:bodyPr wrap="square" rtlCol="0">
            <a:spAutoFit/>
          </a:bodyPr>
          <a:lstStyle/>
          <a:p>
            <a:pPr algn="ctr"/>
            <a:r>
              <a:rPr lang="en-US" sz="4000" dirty="0" err="1">
                <a:latin typeface="Bahnschrift SemiBold" panose="020B0502040204020203" pitchFamily="34" charset="0"/>
                <a:cs typeface="Cascadia Code SemiBold" panose="020B0609020000020004" pitchFamily="49" charset="0"/>
              </a:rPr>
              <a:t>Projekat</a:t>
            </a:r>
            <a:endParaRPr lang="en-US" sz="4000" dirty="0">
              <a:latin typeface="Bahnschrift SemiBold" panose="020B0502040204020203" pitchFamily="34" charset="0"/>
              <a:cs typeface="Cascadia Code SemiBold" panose="020B0609020000020004" pitchFamily="49" charset="0"/>
            </a:endParaRPr>
          </a:p>
        </p:txBody>
      </p:sp>
      <p:sp>
        <p:nvSpPr>
          <p:cNvPr id="2" name="TextBox 1">
            <a:extLst>
              <a:ext uri="{FF2B5EF4-FFF2-40B4-BE49-F238E27FC236}">
                <a16:creationId xmlns:a16="http://schemas.microsoft.com/office/drawing/2014/main" id="{27EC66CF-90B1-95A1-40AC-30EEB204D0A7}"/>
              </a:ext>
            </a:extLst>
          </p:cNvPr>
          <p:cNvSpPr txBox="1"/>
          <p:nvPr/>
        </p:nvSpPr>
        <p:spPr>
          <a:xfrm>
            <a:off x="0" y="63335"/>
            <a:ext cx="12192000" cy="646331"/>
          </a:xfrm>
          <a:prstGeom prst="rect">
            <a:avLst/>
          </a:prstGeom>
          <a:noFill/>
        </p:spPr>
        <p:txBody>
          <a:bodyPr wrap="square" rtlCol="0">
            <a:spAutoFit/>
          </a:bodyPr>
          <a:lstStyle/>
          <a:p>
            <a:pPr algn="ctr"/>
            <a:r>
              <a:rPr lang="en-US" sz="3200" dirty="0">
                <a:latin typeface="Bahnschrift SemiBold" panose="020B0502040204020203" pitchFamily="34" charset="0"/>
              </a:rPr>
              <a:t> </a:t>
            </a:r>
            <a:r>
              <a:rPr lang="en-US" sz="3600" dirty="0" err="1">
                <a:latin typeface="Bahnschrift SemiBold" panose="020B0502040204020203" pitchFamily="34" charset="0"/>
              </a:rPr>
              <a:t>Detekcija</a:t>
            </a:r>
            <a:r>
              <a:rPr lang="en-US" sz="3600" dirty="0">
                <a:latin typeface="Bahnschrift SemiBold" panose="020B0502040204020203" pitchFamily="34" charset="0"/>
              </a:rPr>
              <a:t> </a:t>
            </a:r>
            <a:r>
              <a:rPr lang="en-US" sz="3600" dirty="0" err="1">
                <a:latin typeface="Bahnschrift SemiBold" panose="020B0502040204020203" pitchFamily="34" charset="0"/>
              </a:rPr>
              <a:t>ivica</a:t>
            </a:r>
            <a:endParaRPr lang="en-US" sz="3600" dirty="0">
              <a:latin typeface="Bahnschrift SemiBold" panose="020B0502040204020203" pitchFamily="34" charset="0"/>
            </a:endParaRPr>
          </a:p>
        </p:txBody>
      </p:sp>
      <p:sp>
        <p:nvSpPr>
          <p:cNvPr id="5" name="TextBox 4">
            <a:extLst>
              <a:ext uri="{FF2B5EF4-FFF2-40B4-BE49-F238E27FC236}">
                <a16:creationId xmlns:a16="http://schemas.microsoft.com/office/drawing/2014/main" id="{935F3F08-B73A-3EF3-F5A2-2DC983AFB276}"/>
              </a:ext>
            </a:extLst>
          </p:cNvPr>
          <p:cNvSpPr txBox="1"/>
          <p:nvPr/>
        </p:nvSpPr>
        <p:spPr>
          <a:xfrm>
            <a:off x="-7114311" y="814707"/>
            <a:ext cx="6503203" cy="1015663"/>
          </a:xfrm>
          <a:prstGeom prst="rect">
            <a:avLst/>
          </a:prstGeom>
          <a:noFill/>
        </p:spPr>
        <p:txBody>
          <a:bodyPr wrap="square" rtlCol="0">
            <a:spAutoFit/>
          </a:bodyPr>
          <a:lstStyle/>
          <a:p>
            <a:r>
              <a:rPr lang="en-US" sz="3200" dirty="0">
                <a:latin typeface="Bahnschrift SemiBold" panose="020B0502040204020203" pitchFamily="34" charset="0"/>
              </a:rPr>
              <a:t>■ </a:t>
            </a:r>
            <a:r>
              <a:rPr lang="en-US" sz="2800" dirty="0" err="1">
                <a:latin typeface="Bahnschrift SemiBold" panose="020B0502040204020203" pitchFamily="34" charset="0"/>
              </a:rPr>
              <a:t>Primena</a:t>
            </a:r>
            <a:r>
              <a:rPr lang="en-US" sz="2800" dirty="0">
                <a:latin typeface="Bahnschrift SemiBold" panose="020B0502040204020203" pitchFamily="34" charset="0"/>
              </a:rPr>
              <a:t> Laplacian </a:t>
            </a:r>
            <a:r>
              <a:rPr lang="en-US" sz="2800" dirty="0" err="1">
                <a:latin typeface="Bahnschrift SemiBold" panose="020B0502040204020203" pitchFamily="34" charset="0"/>
              </a:rPr>
              <a:t>ili</a:t>
            </a:r>
            <a:r>
              <a:rPr lang="en-US" sz="2800" dirty="0">
                <a:latin typeface="Bahnschrift SemiBold" panose="020B0502040204020203" pitchFamily="34" charset="0"/>
              </a:rPr>
              <a:t> Sobel </a:t>
            </a:r>
            <a:r>
              <a:rPr lang="en-US" sz="2800" dirty="0" err="1">
                <a:latin typeface="Bahnschrift SemiBold" panose="020B0502040204020203" pitchFamily="34" charset="0"/>
              </a:rPr>
              <a:t>filtera</a:t>
            </a:r>
            <a:r>
              <a:rPr lang="en-US" sz="2800" dirty="0">
                <a:latin typeface="Bahnschrift SemiBold" panose="020B0502040204020203" pitchFamily="34" charset="0"/>
              </a:rPr>
              <a:t>.</a:t>
            </a:r>
            <a:br>
              <a:rPr lang="en-US" sz="2800" dirty="0">
                <a:latin typeface="Bahnschrift SemiBold" panose="020B0502040204020203" pitchFamily="34" charset="0"/>
              </a:rPr>
            </a:br>
            <a:endParaRPr lang="en-US" sz="2800" dirty="0">
              <a:latin typeface="Bahnschrift SemiBold" panose="020B0502040204020203" pitchFamily="34" charset="0"/>
            </a:endParaRPr>
          </a:p>
        </p:txBody>
      </p:sp>
      <p:grpSp>
        <p:nvGrpSpPr>
          <p:cNvPr id="21" name="Group 20">
            <a:extLst>
              <a:ext uri="{FF2B5EF4-FFF2-40B4-BE49-F238E27FC236}">
                <a16:creationId xmlns:a16="http://schemas.microsoft.com/office/drawing/2014/main" id="{96B772C7-D9EB-9F64-E7F1-2E23C9625A5B}"/>
              </a:ext>
            </a:extLst>
          </p:cNvPr>
          <p:cNvGrpSpPr/>
          <p:nvPr/>
        </p:nvGrpSpPr>
        <p:grpSpPr>
          <a:xfrm>
            <a:off x="218046" y="-4532903"/>
            <a:ext cx="2494594" cy="3859733"/>
            <a:chOff x="191346" y="1645327"/>
            <a:chExt cx="2494594" cy="3859733"/>
          </a:xfrm>
        </p:grpSpPr>
        <p:pic>
          <p:nvPicPr>
            <p:cNvPr id="7" name="Picture 6">
              <a:extLst>
                <a:ext uri="{FF2B5EF4-FFF2-40B4-BE49-F238E27FC236}">
                  <a16:creationId xmlns:a16="http://schemas.microsoft.com/office/drawing/2014/main" id="{2F42A1B6-2DF6-B147-30E4-32ED3B4FBA5F}"/>
                </a:ext>
              </a:extLst>
            </p:cNvPr>
            <p:cNvPicPr>
              <a:picLocks noChangeAspect="1"/>
            </p:cNvPicPr>
            <p:nvPr/>
          </p:nvPicPr>
          <p:blipFill>
            <a:blip r:embed="rId2"/>
            <a:stretch>
              <a:fillRect/>
            </a:stretch>
          </p:blipFill>
          <p:spPr>
            <a:xfrm>
              <a:off x="352793" y="1645327"/>
              <a:ext cx="2171700" cy="2085975"/>
            </a:xfrm>
            <a:prstGeom prst="rect">
              <a:avLst/>
            </a:prstGeom>
          </p:spPr>
        </p:pic>
        <p:sp>
          <p:nvSpPr>
            <p:cNvPr id="17" name="TextBox 16">
              <a:extLst>
                <a:ext uri="{FF2B5EF4-FFF2-40B4-BE49-F238E27FC236}">
                  <a16:creationId xmlns:a16="http://schemas.microsoft.com/office/drawing/2014/main" id="{268DC10C-CDFB-DCA0-B66E-E9C20E08955F}"/>
                </a:ext>
              </a:extLst>
            </p:cNvPr>
            <p:cNvSpPr txBox="1"/>
            <p:nvPr/>
          </p:nvSpPr>
          <p:spPr>
            <a:xfrm>
              <a:off x="191346" y="4920285"/>
              <a:ext cx="2494594" cy="584775"/>
            </a:xfrm>
            <a:prstGeom prst="rect">
              <a:avLst/>
            </a:prstGeom>
            <a:noFill/>
          </p:spPr>
          <p:txBody>
            <a:bodyPr wrap="none" rtlCol="0">
              <a:spAutoFit/>
            </a:bodyPr>
            <a:lstStyle/>
            <a:p>
              <a:r>
                <a:rPr lang="en-US" sz="3200" dirty="0">
                  <a:latin typeface="Bahnschrift SemiBold" panose="020B0502040204020203" pitchFamily="34" charset="0"/>
                </a:rPr>
                <a:t>Laplacian -4</a:t>
              </a:r>
            </a:p>
          </p:txBody>
        </p:sp>
      </p:grpSp>
      <p:grpSp>
        <p:nvGrpSpPr>
          <p:cNvPr id="22" name="Group 21">
            <a:extLst>
              <a:ext uri="{FF2B5EF4-FFF2-40B4-BE49-F238E27FC236}">
                <a16:creationId xmlns:a16="http://schemas.microsoft.com/office/drawing/2014/main" id="{95E720D1-5F79-E56C-84A7-DB4E84548424}"/>
              </a:ext>
            </a:extLst>
          </p:cNvPr>
          <p:cNvGrpSpPr/>
          <p:nvPr/>
        </p:nvGrpSpPr>
        <p:grpSpPr>
          <a:xfrm>
            <a:off x="3105870" y="-4844341"/>
            <a:ext cx="2491388" cy="3878783"/>
            <a:chOff x="3102008" y="1626276"/>
            <a:chExt cx="2491388" cy="3878783"/>
          </a:xfrm>
        </p:grpSpPr>
        <p:pic>
          <p:nvPicPr>
            <p:cNvPr id="11" name="Picture 10">
              <a:extLst>
                <a:ext uri="{FF2B5EF4-FFF2-40B4-BE49-F238E27FC236}">
                  <a16:creationId xmlns:a16="http://schemas.microsoft.com/office/drawing/2014/main" id="{9705C348-7C93-80C2-5423-DFFB745F5239}"/>
                </a:ext>
              </a:extLst>
            </p:cNvPr>
            <p:cNvPicPr>
              <a:picLocks noChangeAspect="1"/>
            </p:cNvPicPr>
            <p:nvPr/>
          </p:nvPicPr>
          <p:blipFill>
            <a:blip r:embed="rId3"/>
            <a:stretch>
              <a:fillRect/>
            </a:stretch>
          </p:blipFill>
          <p:spPr>
            <a:xfrm>
              <a:off x="3277743" y="1626276"/>
              <a:ext cx="2143125" cy="2124075"/>
            </a:xfrm>
            <a:prstGeom prst="rect">
              <a:avLst/>
            </a:prstGeom>
          </p:spPr>
        </p:pic>
        <p:sp>
          <p:nvSpPr>
            <p:cNvPr id="18" name="TextBox 17">
              <a:extLst>
                <a:ext uri="{FF2B5EF4-FFF2-40B4-BE49-F238E27FC236}">
                  <a16:creationId xmlns:a16="http://schemas.microsoft.com/office/drawing/2014/main" id="{83636CA4-81F1-6395-9FD6-19989930305C}"/>
                </a:ext>
              </a:extLst>
            </p:cNvPr>
            <p:cNvSpPr txBox="1"/>
            <p:nvPr/>
          </p:nvSpPr>
          <p:spPr>
            <a:xfrm>
              <a:off x="3102008" y="4920284"/>
              <a:ext cx="2491388" cy="584775"/>
            </a:xfrm>
            <a:prstGeom prst="rect">
              <a:avLst/>
            </a:prstGeom>
            <a:noFill/>
          </p:spPr>
          <p:txBody>
            <a:bodyPr wrap="none" rtlCol="0">
              <a:spAutoFit/>
            </a:bodyPr>
            <a:lstStyle/>
            <a:p>
              <a:r>
                <a:rPr lang="en-US" sz="3200" dirty="0">
                  <a:latin typeface="Bahnschrift SemiBold" panose="020B0502040204020203" pitchFamily="34" charset="0"/>
                </a:rPr>
                <a:t>Laplacian -8</a:t>
              </a:r>
            </a:p>
          </p:txBody>
        </p:sp>
      </p:grpSp>
      <p:grpSp>
        <p:nvGrpSpPr>
          <p:cNvPr id="23" name="Group 22">
            <a:extLst>
              <a:ext uri="{FF2B5EF4-FFF2-40B4-BE49-F238E27FC236}">
                <a16:creationId xmlns:a16="http://schemas.microsoft.com/office/drawing/2014/main" id="{A05B8B08-2AAB-F9CA-CF7B-2F6E89BB94BC}"/>
              </a:ext>
            </a:extLst>
          </p:cNvPr>
          <p:cNvGrpSpPr/>
          <p:nvPr/>
        </p:nvGrpSpPr>
        <p:grpSpPr>
          <a:xfrm>
            <a:off x="6152672" y="-4775136"/>
            <a:ext cx="2381250" cy="3890591"/>
            <a:chOff x="6360225" y="1612230"/>
            <a:chExt cx="2381250" cy="3890591"/>
          </a:xfrm>
        </p:grpSpPr>
        <p:pic>
          <p:nvPicPr>
            <p:cNvPr id="14" name="Picture 13">
              <a:extLst>
                <a:ext uri="{FF2B5EF4-FFF2-40B4-BE49-F238E27FC236}">
                  <a16:creationId xmlns:a16="http://schemas.microsoft.com/office/drawing/2014/main" id="{E5510978-A8B3-6793-065E-74F87EEF8F90}"/>
                </a:ext>
              </a:extLst>
            </p:cNvPr>
            <p:cNvPicPr>
              <a:picLocks noChangeAspect="1"/>
            </p:cNvPicPr>
            <p:nvPr/>
          </p:nvPicPr>
          <p:blipFill>
            <a:blip r:embed="rId4"/>
            <a:stretch>
              <a:fillRect/>
            </a:stretch>
          </p:blipFill>
          <p:spPr>
            <a:xfrm>
              <a:off x="6360225" y="1612230"/>
              <a:ext cx="2381250" cy="2167666"/>
            </a:xfrm>
            <a:prstGeom prst="rect">
              <a:avLst/>
            </a:prstGeom>
          </p:spPr>
        </p:pic>
        <p:sp>
          <p:nvSpPr>
            <p:cNvPr id="19" name="TextBox 18">
              <a:extLst>
                <a:ext uri="{FF2B5EF4-FFF2-40B4-BE49-F238E27FC236}">
                  <a16:creationId xmlns:a16="http://schemas.microsoft.com/office/drawing/2014/main" id="{146CB241-CB39-8665-8F7B-9EE8B4439F6A}"/>
                </a:ext>
              </a:extLst>
            </p:cNvPr>
            <p:cNvSpPr txBox="1"/>
            <p:nvPr/>
          </p:nvSpPr>
          <p:spPr>
            <a:xfrm>
              <a:off x="6815713" y="4918046"/>
              <a:ext cx="1470274" cy="584775"/>
            </a:xfrm>
            <a:prstGeom prst="rect">
              <a:avLst/>
            </a:prstGeom>
            <a:noFill/>
          </p:spPr>
          <p:txBody>
            <a:bodyPr wrap="none" rtlCol="0">
              <a:spAutoFit/>
            </a:bodyPr>
            <a:lstStyle/>
            <a:p>
              <a:r>
                <a:rPr lang="en-US" sz="3200" dirty="0">
                  <a:latin typeface="Bahnschrift SemiBold" panose="020B0502040204020203" pitchFamily="34" charset="0"/>
                </a:rPr>
                <a:t>Sobel 1</a:t>
              </a:r>
            </a:p>
          </p:txBody>
        </p:sp>
      </p:grpSp>
      <p:grpSp>
        <p:nvGrpSpPr>
          <p:cNvPr id="24" name="Group 23">
            <a:extLst>
              <a:ext uri="{FF2B5EF4-FFF2-40B4-BE49-F238E27FC236}">
                <a16:creationId xmlns:a16="http://schemas.microsoft.com/office/drawing/2014/main" id="{A2E2A6A9-07E2-573D-5240-A0D929262BD5}"/>
              </a:ext>
            </a:extLst>
          </p:cNvPr>
          <p:cNvGrpSpPr/>
          <p:nvPr/>
        </p:nvGrpSpPr>
        <p:grpSpPr>
          <a:xfrm>
            <a:off x="9621279" y="-4775136"/>
            <a:ext cx="2352675" cy="3946626"/>
            <a:chOff x="9553039" y="1558432"/>
            <a:chExt cx="2352675" cy="3946626"/>
          </a:xfrm>
        </p:grpSpPr>
        <p:pic>
          <p:nvPicPr>
            <p:cNvPr id="16" name="Picture 15">
              <a:extLst>
                <a:ext uri="{FF2B5EF4-FFF2-40B4-BE49-F238E27FC236}">
                  <a16:creationId xmlns:a16="http://schemas.microsoft.com/office/drawing/2014/main" id="{CDB93A64-F5FC-C08D-232F-07274243EF73}"/>
                </a:ext>
              </a:extLst>
            </p:cNvPr>
            <p:cNvPicPr>
              <a:picLocks noChangeAspect="1"/>
            </p:cNvPicPr>
            <p:nvPr/>
          </p:nvPicPr>
          <p:blipFill>
            <a:blip r:embed="rId5"/>
            <a:stretch>
              <a:fillRect/>
            </a:stretch>
          </p:blipFill>
          <p:spPr>
            <a:xfrm>
              <a:off x="9553039" y="1558432"/>
              <a:ext cx="2352675" cy="2167666"/>
            </a:xfrm>
            <a:prstGeom prst="rect">
              <a:avLst/>
            </a:prstGeom>
          </p:spPr>
        </p:pic>
        <p:sp>
          <p:nvSpPr>
            <p:cNvPr id="20" name="TextBox 19">
              <a:extLst>
                <a:ext uri="{FF2B5EF4-FFF2-40B4-BE49-F238E27FC236}">
                  <a16:creationId xmlns:a16="http://schemas.microsoft.com/office/drawing/2014/main" id="{BF908171-31E3-A5A2-BDF6-9015CC86F7C1}"/>
                </a:ext>
              </a:extLst>
            </p:cNvPr>
            <p:cNvSpPr txBox="1"/>
            <p:nvPr/>
          </p:nvSpPr>
          <p:spPr>
            <a:xfrm>
              <a:off x="9956568" y="4920283"/>
              <a:ext cx="1545616" cy="584775"/>
            </a:xfrm>
            <a:prstGeom prst="rect">
              <a:avLst/>
            </a:prstGeom>
            <a:noFill/>
          </p:spPr>
          <p:txBody>
            <a:bodyPr wrap="none" rtlCol="0">
              <a:spAutoFit/>
            </a:bodyPr>
            <a:lstStyle/>
            <a:p>
              <a:r>
                <a:rPr lang="en-US" sz="3200" dirty="0">
                  <a:latin typeface="Bahnschrift SemiBold" panose="020B0502040204020203" pitchFamily="34" charset="0"/>
                </a:rPr>
                <a:t>Sobel 2</a:t>
              </a:r>
            </a:p>
          </p:txBody>
        </p:sp>
      </p:grpSp>
      <p:sp>
        <p:nvSpPr>
          <p:cNvPr id="3" name="TextBox 2">
            <a:extLst>
              <a:ext uri="{FF2B5EF4-FFF2-40B4-BE49-F238E27FC236}">
                <a16:creationId xmlns:a16="http://schemas.microsoft.com/office/drawing/2014/main" id="{F97C0537-1F91-1190-14D8-DF83CFE4053B}"/>
              </a:ext>
            </a:extLst>
          </p:cNvPr>
          <p:cNvSpPr txBox="1"/>
          <p:nvPr/>
        </p:nvSpPr>
        <p:spPr>
          <a:xfrm>
            <a:off x="379492" y="1047356"/>
            <a:ext cx="11594461" cy="830997"/>
          </a:xfrm>
          <a:prstGeom prst="rect">
            <a:avLst/>
          </a:prstGeom>
          <a:noFill/>
        </p:spPr>
        <p:txBody>
          <a:bodyPr wrap="square" rtlCol="0">
            <a:spAutoFit/>
          </a:bodyPr>
          <a:lstStyle/>
          <a:p>
            <a:r>
              <a:rPr lang="en-US" sz="2400" dirty="0" err="1">
                <a:latin typeface="Bahnschrift SemiBold" panose="020B0502040204020203" pitchFamily="34" charset="0"/>
              </a:rPr>
              <a:t>Kod</a:t>
            </a:r>
            <a:r>
              <a:rPr lang="en-US" sz="2400" dirty="0">
                <a:latin typeface="Bahnschrift SemiBold" panose="020B0502040204020203" pitchFamily="34" charset="0"/>
              </a:rPr>
              <a:t> </a:t>
            </a:r>
            <a:r>
              <a:rPr lang="en-US" sz="2400" dirty="0" err="1">
                <a:latin typeface="Bahnschrift SemiBold" panose="020B0502040204020203" pitchFamily="34" charset="0"/>
              </a:rPr>
              <a:t>Sobelovog</a:t>
            </a:r>
            <a:r>
              <a:rPr lang="en-US" sz="2400" dirty="0">
                <a:latin typeface="Bahnschrift SemiBold" panose="020B0502040204020203" pitchFamily="34" charset="0"/>
              </a:rPr>
              <a:t> </a:t>
            </a:r>
            <a:r>
              <a:rPr lang="en-US" sz="2400" dirty="0" err="1">
                <a:latin typeface="Bahnschrift SemiBold" panose="020B0502040204020203" pitchFamily="34" charset="0"/>
              </a:rPr>
              <a:t>filtera</a:t>
            </a:r>
            <a:r>
              <a:rPr lang="en-US" sz="2400" dirty="0">
                <a:latin typeface="Bahnschrift SemiBold" panose="020B0502040204020203" pitchFamily="34" charset="0"/>
              </a:rPr>
              <a:t> </a:t>
            </a:r>
            <a:r>
              <a:rPr lang="en-US" sz="2400" dirty="0" err="1">
                <a:latin typeface="Bahnschrift SemiBold" panose="020B0502040204020203" pitchFamily="34" charset="0"/>
              </a:rPr>
              <a:t>primenjuje</a:t>
            </a:r>
            <a:r>
              <a:rPr lang="en-US" sz="2400" dirty="0">
                <a:latin typeface="Bahnschrift SemiBold" panose="020B0502040204020203" pitchFamily="34" charset="0"/>
              </a:rPr>
              <a:t> se </a:t>
            </a:r>
            <a:r>
              <a:rPr lang="en-US" sz="2400" dirty="0" err="1">
                <a:latin typeface="Bahnschrift SemiBold" panose="020B0502040204020203" pitchFamily="34" charset="0"/>
              </a:rPr>
              <a:t>gradijentna</a:t>
            </a:r>
            <a:r>
              <a:rPr lang="en-US" sz="2400" dirty="0">
                <a:latin typeface="Bahnschrift SemiBold" panose="020B0502040204020203" pitchFamily="34" charset="0"/>
              </a:rPr>
              <a:t> </a:t>
            </a:r>
            <a:r>
              <a:rPr lang="en-US" sz="2400" dirty="0" err="1">
                <a:latin typeface="Bahnschrift SemiBold" panose="020B0502040204020203" pitchFamily="34" charset="0"/>
              </a:rPr>
              <a:t>metoda</a:t>
            </a:r>
            <a:r>
              <a:rPr lang="en-US" sz="2400" dirty="0">
                <a:latin typeface="Bahnschrift SemiBold" panose="020B0502040204020203" pitchFamily="34" charset="0"/>
              </a:rPr>
              <a:t>. </a:t>
            </a:r>
            <a:r>
              <a:rPr lang="en-US" sz="2400" dirty="0" err="1">
                <a:latin typeface="Bahnschrift SemiBold" panose="020B0502040204020203" pitchFamily="34" charset="0"/>
              </a:rPr>
              <a:t>Faktor</a:t>
            </a:r>
            <a:r>
              <a:rPr lang="en-US" sz="2400" dirty="0">
                <a:latin typeface="Bahnschrift SemiBold" panose="020B0502040204020203" pitchFamily="34" charset="0"/>
              </a:rPr>
              <a:t> 2 </a:t>
            </a:r>
            <a:r>
              <a:rPr lang="en-US" sz="2400" dirty="0" err="1">
                <a:latin typeface="Bahnschrift SemiBold" panose="020B0502040204020203" pitchFamily="34" charset="0"/>
              </a:rPr>
              <a:t>daje</a:t>
            </a:r>
            <a:r>
              <a:rPr lang="en-US" sz="2400" dirty="0">
                <a:latin typeface="Bahnschrift SemiBold" panose="020B0502040204020203" pitchFamily="34" charset="0"/>
              </a:rPr>
              <a:t> </a:t>
            </a:r>
            <a:r>
              <a:rPr lang="en-US" sz="2400" dirty="0" err="1">
                <a:latin typeface="Bahnschrift SemiBold" panose="020B0502040204020203" pitchFamily="34" charset="0"/>
              </a:rPr>
              <a:t>veću</a:t>
            </a:r>
            <a:r>
              <a:rPr lang="en-US" sz="2400" dirty="0">
                <a:latin typeface="Bahnschrift SemiBold" panose="020B0502040204020203" pitchFamily="34" charset="0"/>
              </a:rPr>
              <a:t> </a:t>
            </a:r>
            <a:r>
              <a:rPr lang="en-US" sz="2400" dirty="0" err="1">
                <a:latin typeface="Bahnschrift SemiBold" panose="020B0502040204020203" pitchFamily="34" charset="0"/>
              </a:rPr>
              <a:t>važnost</a:t>
            </a:r>
            <a:r>
              <a:rPr lang="en-US" sz="2400" dirty="0">
                <a:latin typeface="Bahnschrift SemiBold" panose="020B0502040204020203" pitchFamily="34" charset="0"/>
              </a:rPr>
              <a:t> </a:t>
            </a:r>
            <a:r>
              <a:rPr lang="en-US" sz="2400" dirty="0" err="1">
                <a:latin typeface="Bahnschrift SemiBold" panose="020B0502040204020203" pitchFamily="34" charset="0"/>
              </a:rPr>
              <a:t>centralnom</a:t>
            </a:r>
            <a:r>
              <a:rPr lang="en-US" sz="2400" dirty="0">
                <a:latin typeface="Bahnschrift SemiBold" panose="020B0502040204020203" pitchFamily="34" charset="0"/>
              </a:rPr>
              <a:t> </a:t>
            </a:r>
            <a:r>
              <a:rPr lang="en-US" sz="2400" dirty="0" err="1">
                <a:latin typeface="Bahnschrift SemiBold" panose="020B0502040204020203" pitchFamily="34" charset="0"/>
              </a:rPr>
              <a:t>pikselu</a:t>
            </a:r>
            <a:r>
              <a:rPr lang="en-US" sz="2400" dirty="0">
                <a:latin typeface="Bahnschrift SemiBold" panose="020B0502040204020203" pitchFamily="34" charset="0"/>
              </a:rPr>
              <a:t>. </a:t>
            </a:r>
          </a:p>
        </p:txBody>
      </p:sp>
      <p:pic>
        <p:nvPicPr>
          <p:cNvPr id="13" name="Picture 12">
            <a:extLst>
              <a:ext uri="{FF2B5EF4-FFF2-40B4-BE49-F238E27FC236}">
                <a16:creationId xmlns:a16="http://schemas.microsoft.com/office/drawing/2014/main" id="{D847AD3B-575A-2680-85F5-917555668AEC}"/>
              </a:ext>
            </a:extLst>
          </p:cNvPr>
          <p:cNvPicPr>
            <a:picLocks noChangeAspect="1"/>
          </p:cNvPicPr>
          <p:nvPr/>
        </p:nvPicPr>
        <p:blipFill>
          <a:blip r:embed="rId6"/>
          <a:stretch>
            <a:fillRect/>
          </a:stretch>
        </p:blipFill>
        <p:spPr>
          <a:xfrm>
            <a:off x="4618232" y="1685732"/>
            <a:ext cx="2905125" cy="1104900"/>
          </a:xfrm>
          <a:prstGeom prst="rect">
            <a:avLst/>
          </a:prstGeom>
        </p:spPr>
      </p:pic>
      <p:sp>
        <p:nvSpPr>
          <p:cNvPr id="15" name="TextBox 14">
            <a:extLst>
              <a:ext uri="{FF2B5EF4-FFF2-40B4-BE49-F238E27FC236}">
                <a16:creationId xmlns:a16="http://schemas.microsoft.com/office/drawing/2014/main" id="{E68EFADD-29BD-5419-A887-2AA87032CCCF}"/>
              </a:ext>
            </a:extLst>
          </p:cNvPr>
          <p:cNvSpPr txBox="1"/>
          <p:nvPr/>
        </p:nvSpPr>
        <p:spPr>
          <a:xfrm>
            <a:off x="386166" y="2952835"/>
            <a:ext cx="11594461" cy="1200329"/>
          </a:xfrm>
          <a:prstGeom prst="rect">
            <a:avLst/>
          </a:prstGeom>
          <a:noFill/>
        </p:spPr>
        <p:txBody>
          <a:bodyPr wrap="square" rtlCol="0">
            <a:spAutoFit/>
          </a:bodyPr>
          <a:lstStyle/>
          <a:p>
            <a:r>
              <a:rPr lang="en-US" sz="2400" dirty="0" err="1">
                <a:latin typeface="Bahnschrift SemiBold" panose="020B0502040204020203" pitchFamily="34" charset="0"/>
              </a:rPr>
              <a:t>Laplasijan</a:t>
            </a:r>
            <a:r>
              <a:rPr lang="en-US" sz="2400" dirty="0">
                <a:latin typeface="Bahnschrift SemiBold" panose="020B0502040204020203" pitchFamily="34" charset="0"/>
              </a:rPr>
              <a:t> je </a:t>
            </a:r>
            <a:r>
              <a:rPr lang="en-US" sz="2400" dirty="0" err="1">
                <a:latin typeface="Bahnschrift SemiBold" panose="020B0502040204020203" pitchFamily="34" charset="0"/>
              </a:rPr>
              <a:t>najprostiji</a:t>
            </a:r>
            <a:r>
              <a:rPr lang="en-US" sz="2400" dirty="0">
                <a:latin typeface="Bahnschrift SemiBold" panose="020B0502040204020203" pitchFamily="34" charset="0"/>
              </a:rPr>
              <a:t> </a:t>
            </a:r>
            <a:r>
              <a:rPr lang="en-US" sz="2400" dirty="0" err="1">
                <a:latin typeface="Bahnschrift SemiBold" panose="020B0502040204020203" pitchFamily="34" charset="0"/>
              </a:rPr>
              <a:t>izotropni</a:t>
            </a:r>
            <a:r>
              <a:rPr lang="en-US" sz="2400" dirty="0">
                <a:latin typeface="Bahnschrift SemiBold" panose="020B0502040204020203" pitchFamily="34" charset="0"/>
              </a:rPr>
              <a:t> </a:t>
            </a:r>
            <a:r>
              <a:rPr lang="en-US" sz="2400" dirty="0" err="1">
                <a:latin typeface="Bahnschrift SemiBold" panose="020B0502040204020203" pitchFamily="34" charset="0"/>
              </a:rPr>
              <a:t>diferencijalni</a:t>
            </a:r>
            <a:r>
              <a:rPr lang="en-US" sz="2400" dirty="0">
                <a:latin typeface="Bahnschrift SemiBold" panose="020B0502040204020203" pitchFamily="34" charset="0"/>
              </a:rPr>
              <a:t> operator. </a:t>
            </a:r>
            <a:r>
              <a:rPr lang="en-US" sz="2400" dirty="0" err="1">
                <a:latin typeface="Bahnschrift SemiBold" panose="020B0502040204020203" pitchFamily="34" charset="0"/>
              </a:rPr>
              <a:t>Izotropni</a:t>
            </a:r>
            <a:r>
              <a:rPr lang="en-US" sz="2400" dirty="0">
                <a:latin typeface="Bahnschrift SemiBold" panose="020B0502040204020203" pitchFamily="34" charset="0"/>
              </a:rPr>
              <a:t> </a:t>
            </a:r>
            <a:r>
              <a:rPr lang="en-US" sz="2400" dirty="0" err="1">
                <a:latin typeface="Bahnschrift SemiBold" panose="020B0502040204020203" pitchFamily="34" charset="0"/>
              </a:rPr>
              <a:t>znači</a:t>
            </a:r>
            <a:r>
              <a:rPr lang="en-US" sz="2400" dirty="0">
                <a:latin typeface="Bahnschrift SemiBold" panose="020B0502040204020203" pitchFamily="34" charset="0"/>
              </a:rPr>
              <a:t> da je </a:t>
            </a:r>
            <a:r>
              <a:rPr lang="en-US" sz="2400" dirty="0" err="1">
                <a:latin typeface="Bahnschrift SemiBold" panose="020B0502040204020203" pitchFamily="34" charset="0"/>
              </a:rPr>
              <a:t>nezavisan</a:t>
            </a:r>
            <a:r>
              <a:rPr lang="en-US" sz="2400" dirty="0">
                <a:latin typeface="Bahnschrift SemiBold" panose="020B0502040204020203" pitchFamily="34" charset="0"/>
              </a:rPr>
              <a:t> od </a:t>
            </a:r>
            <a:r>
              <a:rPr lang="en-US" sz="2400" dirty="0" err="1">
                <a:latin typeface="Bahnschrift SemiBold" panose="020B0502040204020203" pitchFamily="34" charset="0"/>
              </a:rPr>
              <a:t>pravca</a:t>
            </a:r>
            <a:r>
              <a:rPr lang="en-US" sz="2400" dirty="0">
                <a:latin typeface="Bahnschrift SemiBold" panose="020B0502040204020203" pitchFamily="34" charset="0"/>
              </a:rPr>
              <a:t> </a:t>
            </a:r>
            <a:r>
              <a:rPr lang="en-US" sz="2400" dirty="0" err="1">
                <a:latin typeface="Bahnschrift SemiBold" panose="020B0502040204020203" pitchFamily="34" charset="0"/>
              </a:rPr>
              <a:t>prostiranja</a:t>
            </a:r>
            <a:r>
              <a:rPr lang="en-US" sz="2400" dirty="0">
                <a:latin typeface="Bahnschrift SemiBold" panose="020B0502040204020203" pitchFamily="34" charset="0"/>
              </a:rPr>
              <a:t> </a:t>
            </a:r>
            <a:r>
              <a:rPr lang="en-US" sz="2400" dirty="0" err="1">
                <a:latin typeface="Bahnschrift SemiBold" panose="020B0502040204020203" pitchFamily="34" charset="0"/>
              </a:rPr>
              <a:t>diskontinuiteta</a:t>
            </a:r>
            <a:r>
              <a:rPr lang="en-US" sz="2400" dirty="0">
                <a:latin typeface="Bahnschrift SemiBold" panose="020B0502040204020203" pitchFamily="34" charset="0"/>
              </a:rPr>
              <a:t> u </a:t>
            </a:r>
            <a:r>
              <a:rPr lang="en-US" sz="2400" dirty="0" err="1">
                <a:latin typeface="Bahnschrift SemiBold" panose="020B0502040204020203" pitchFamily="34" charset="0"/>
              </a:rPr>
              <a:t>slici</a:t>
            </a:r>
            <a:r>
              <a:rPr lang="en-US" sz="2400" dirty="0">
                <a:latin typeface="Bahnschrift SemiBold" panose="020B0502040204020203" pitchFamily="34" charset="0"/>
              </a:rPr>
              <a:t>, </a:t>
            </a:r>
            <a:r>
              <a:rPr lang="en-US" sz="2400" dirty="0" err="1">
                <a:latin typeface="Bahnschrift SemiBold" panose="020B0502040204020203" pitchFamily="34" charset="0"/>
              </a:rPr>
              <a:t>odnosno</a:t>
            </a:r>
            <a:r>
              <a:rPr lang="en-US" sz="2400" dirty="0">
                <a:latin typeface="Bahnschrift SemiBold" panose="020B0502040204020203" pitchFamily="34" charset="0"/>
              </a:rPr>
              <a:t>, </a:t>
            </a:r>
            <a:r>
              <a:rPr lang="en-US" sz="2400" dirty="0" err="1">
                <a:latin typeface="Bahnschrift SemiBold" panose="020B0502040204020203" pitchFamily="34" charset="0"/>
              </a:rPr>
              <a:t>invarinantan</a:t>
            </a:r>
            <a:r>
              <a:rPr lang="en-US" sz="2400" dirty="0">
                <a:latin typeface="Bahnschrift SemiBold" panose="020B0502040204020203" pitchFamily="34" charset="0"/>
              </a:rPr>
              <a:t> je </a:t>
            </a:r>
            <a:r>
              <a:rPr lang="en-US" sz="2400" dirty="0" err="1">
                <a:latin typeface="Bahnschrift SemiBold" panose="020B0502040204020203" pitchFamily="34" charset="0"/>
              </a:rPr>
              <a:t>na</a:t>
            </a:r>
            <a:r>
              <a:rPr lang="en-US" sz="2400" dirty="0">
                <a:latin typeface="Bahnschrift SemiBold" panose="020B0502040204020203" pitchFamily="34" charset="0"/>
              </a:rPr>
              <a:t> </a:t>
            </a:r>
            <a:r>
              <a:rPr lang="en-US" sz="2400" dirty="0" err="1">
                <a:latin typeface="Bahnschrift SemiBold" panose="020B0502040204020203" pitchFamily="34" charset="0"/>
              </a:rPr>
              <a:t>rotaciju</a:t>
            </a:r>
            <a:r>
              <a:rPr lang="en-US" sz="2400" dirty="0">
                <a:latin typeface="Bahnschrift SemiBold" panose="020B0502040204020203" pitchFamily="34" charset="0"/>
              </a:rPr>
              <a:t> </a:t>
            </a:r>
            <a:r>
              <a:rPr lang="en-US" sz="2400" dirty="0" err="1">
                <a:latin typeface="Bahnschrift SemiBold" panose="020B0502040204020203" pitchFamily="34" charset="0"/>
              </a:rPr>
              <a:t>slike</a:t>
            </a:r>
            <a:r>
              <a:rPr lang="en-US" sz="2400" dirty="0">
                <a:latin typeface="Bahnschrift SemiBold" panose="020B0502040204020203" pitchFamily="34" charset="0"/>
              </a:rPr>
              <a:t>.</a:t>
            </a:r>
          </a:p>
        </p:txBody>
      </p:sp>
      <p:pic>
        <p:nvPicPr>
          <p:cNvPr id="26" name="Picture 25">
            <a:extLst>
              <a:ext uri="{FF2B5EF4-FFF2-40B4-BE49-F238E27FC236}">
                <a16:creationId xmlns:a16="http://schemas.microsoft.com/office/drawing/2014/main" id="{BE19CACE-5A7A-B2BD-9E2B-4D3D12978E38}"/>
              </a:ext>
            </a:extLst>
          </p:cNvPr>
          <p:cNvPicPr>
            <a:picLocks noChangeAspect="1"/>
          </p:cNvPicPr>
          <p:nvPr/>
        </p:nvPicPr>
        <p:blipFill>
          <a:blip r:embed="rId7"/>
          <a:stretch>
            <a:fillRect/>
          </a:stretch>
        </p:blipFill>
        <p:spPr>
          <a:xfrm>
            <a:off x="4870754" y="4582502"/>
            <a:ext cx="2563835" cy="1059544"/>
          </a:xfrm>
          <a:prstGeom prst="rect">
            <a:avLst/>
          </a:prstGeom>
        </p:spPr>
      </p:pic>
      <p:pic>
        <p:nvPicPr>
          <p:cNvPr id="27" name="Picture 26">
            <a:extLst>
              <a:ext uri="{FF2B5EF4-FFF2-40B4-BE49-F238E27FC236}">
                <a16:creationId xmlns:a16="http://schemas.microsoft.com/office/drawing/2014/main" id="{D394669E-833E-AF96-6B6E-3E79F140F6CD}"/>
              </a:ext>
            </a:extLst>
          </p:cNvPr>
          <p:cNvPicPr>
            <a:picLocks noChangeAspect="1"/>
          </p:cNvPicPr>
          <p:nvPr/>
        </p:nvPicPr>
        <p:blipFill>
          <a:blip r:embed="rId8"/>
          <a:stretch>
            <a:fillRect/>
          </a:stretch>
        </p:blipFill>
        <p:spPr>
          <a:xfrm>
            <a:off x="-5726033" y="3693049"/>
            <a:ext cx="5114925" cy="2838450"/>
          </a:xfrm>
          <a:prstGeom prst="rect">
            <a:avLst/>
          </a:prstGeom>
        </p:spPr>
      </p:pic>
    </p:spTree>
    <p:extLst>
      <p:ext uri="{BB962C8B-B14F-4D97-AF65-F5344CB8AC3E}">
        <p14:creationId xmlns:p14="http://schemas.microsoft.com/office/powerpoint/2010/main" val="2971905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2744</Words>
  <Application>Microsoft Office PowerPoint</Application>
  <PresentationFormat>Widescreen</PresentationFormat>
  <Paragraphs>264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SemiBold</vt:lpstr>
      <vt:lpstr>Calibri</vt:lpstr>
      <vt:lpstr>Calibri Light</vt:lpstr>
      <vt:lpstr>Cascadia Code SemiBold</vt:lpstr>
      <vt:lpstr>Office Theme</vt:lpstr>
      <vt:lpstr>Prepoznavanje  registarskih tablica</vt:lpstr>
      <vt:lpstr>Prepoznavanje  registarskih tablica</vt:lpstr>
      <vt:lpstr>Prepoznavanje  registarskih tablica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Prepoznavanje  registarskih tablica</dc:title>
  <dc:creator>MladenB5 MladenB5</dc:creator>
  <cp:lastModifiedBy>MladenB5 MladenB5</cp:lastModifiedBy>
  <cp:revision>4</cp:revision>
  <dcterms:created xsi:type="dcterms:W3CDTF">2024-05-29T19:21:45Z</dcterms:created>
  <dcterms:modified xsi:type="dcterms:W3CDTF">2024-05-30T10:46:49Z</dcterms:modified>
</cp:coreProperties>
</file>