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261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481EE-3BCC-440E-8A7A-DC57B1849C8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DB57-4BC6-4073-96A7-C6647579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31AC-BA92-B9A7-6327-448B5F13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426CD-DDCF-C258-41AF-27398FF6B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D074-D3EF-29FA-4F42-FEBEACA2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C639-7EAB-5E8B-2CF3-F6405CC8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1353-4293-A2F3-4CAD-BA9821CB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D52F-AD4C-50AC-2D75-3C90EFD0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702B4-5136-97F2-3250-0838A219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CD1F-289F-6A91-201E-48EC3D6E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F300-68CB-2810-A071-EB41B6AC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78508-EFDB-D096-A0CC-D52B4786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E9AE3-8B1E-56CD-D100-390D6B588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87844-139B-5728-AA92-3107E906D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6775-F2A4-8B47-1C70-1A749B0A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3F5D-30BE-45C2-E24D-8760BA97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12EE-6F8B-3542-1D0A-17FEA7C2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255-1024-830A-C0E9-D0DC04BC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D59D-1218-1B79-DB7B-9AA3DC03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414F-4041-FC1D-A09D-2E27A8CF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641A-A7A3-84D3-8ED2-677D4674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F676-393E-B8E4-7300-7831C3C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7A9D-3300-270E-9456-1E3782D1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7C1B-23B8-6CD9-1513-1DEB0D6C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15E2-AC84-FCEA-58CE-6E0C7F10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6F00-9840-4FA2-6F4C-69B8497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FF2D-FA66-EFA1-8D5A-4A00434A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0379-D59A-CBAB-898A-5AFF7B67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923C-FA60-E7E2-E7F1-9AA2E4442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F846E-C957-8955-3351-31F1150C2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30D1A-64DE-E923-A21E-BAC63687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0EBB-E49E-B58C-163B-AACD5C30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A8E8-C9A1-CDFF-F6C1-31E3767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D3ED-80EF-B64D-832D-781539C2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EC8C-8B36-8973-41A8-1201A5D3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2C0C-ADAB-6049-0242-9B9C50AB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7E61B-5235-81D2-4101-32769C18F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CBE24-0F96-3383-2452-A74E9D753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744DA-5BB7-9DAD-DAB3-32B33D71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043DC-FD34-0722-6BFD-3929C5FD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48241-0CD1-C909-EAFA-E13CDE4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EE34-40A0-1CAE-E4DD-9AB4DCAE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D6036-4744-7BAE-A218-322FF3A7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B4584-6FC8-6B59-BB58-C4AD77BB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7AE53-F831-9AE7-C8AC-62E8065A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3D385-6F24-00CA-1CB0-1D324850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A4D7B-42FB-B128-E736-0CD7A43C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DDCEF-A787-E3AD-2DDC-7C2177CA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EB65-EBB7-01C4-EBF3-46E00C67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4518-F4DC-6B88-93D7-2EAE0F5DE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3B5E-C16E-AAF1-9887-4B59821CD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7BFF-7B41-1185-6EFE-4E9FFD73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BE7C-8C4E-3ACF-1545-16B2E02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0DC3-D181-7881-574F-BD473877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367C-1E68-B58F-CF1A-84D71106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1C09D-0A05-B6E8-2C44-96B7E967B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7967-98FB-4C76-A503-C7290BE2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5DD24-483D-67BE-8CF4-1CFAB47C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037B-C508-81CB-E583-85BE648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B988-3138-6806-DCAC-B85734CF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9E5FE-0D07-65EA-FF40-CD2EB959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5759A-68F7-165E-DF0E-7587B256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B35F-FC91-B3F0-1FDC-E79EADCBE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2E1B-70A7-401E-B121-B191DD5A2F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D887-DC2C-6941-164F-2749F93F7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025F-7749-702F-19FE-13593B7D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786F-C232-4EA7-BBB1-1159D3FC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834A7-DBDA-47BB-BC71-04C6B5DAB09F}"/>
              </a:ext>
            </a:extLst>
          </p:cNvPr>
          <p:cNvSpPr/>
          <p:nvPr/>
        </p:nvSpPr>
        <p:spPr>
          <a:xfrm flipH="1">
            <a:off x="-42863" y="-45685"/>
            <a:ext cx="12277725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45CCD-056C-1527-1536-AF0D3000E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568" y="2200787"/>
            <a:ext cx="9144000" cy="1655762"/>
          </a:xfrm>
        </p:spPr>
        <p:txBody>
          <a:bodyPr/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Projekat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iz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predmeta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Algoritama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obrade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slike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u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automatici</a:t>
            </a:r>
            <a:endParaRPr lang="en-US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CF5C2-2706-4422-4EB1-972A2579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863" y="169760"/>
            <a:ext cx="12234863" cy="1858962"/>
          </a:xfrm>
        </p:spPr>
        <p:txBody>
          <a:bodyPr/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Prepoznavanje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b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registarskih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tablica</a:t>
            </a:r>
            <a:endParaRPr lang="en-US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CC843-034E-9FF5-663A-549501D75DF1}"/>
              </a:ext>
            </a:extLst>
          </p:cNvPr>
          <p:cNvSpPr txBox="1"/>
          <p:nvPr/>
        </p:nvSpPr>
        <p:spPr>
          <a:xfrm>
            <a:off x="7034819" y="5796652"/>
            <a:ext cx="5157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Mladen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Blizanac RA76/2020</a:t>
            </a:r>
          </a:p>
          <a:p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28.5.2024</a:t>
            </a:r>
          </a:p>
          <a:p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Fakultet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tehni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čkih nauka Novi Sad</a:t>
            </a:r>
          </a:p>
          <a:p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7BF7A-787C-EAA9-56A1-05C39C8FD161}"/>
              </a:ext>
            </a:extLst>
          </p:cNvPr>
          <p:cNvSpPr txBox="1"/>
          <p:nvPr/>
        </p:nvSpPr>
        <p:spPr>
          <a:xfrm>
            <a:off x="88907" y="6104429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Profesor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Luka Mejić</a:t>
            </a:r>
          </a:p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Asisten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Olivera Tomašević</a:t>
            </a:r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1B226D-D2F7-954F-3FFA-F789AE68CA1F}"/>
              </a:ext>
            </a:extLst>
          </p:cNvPr>
          <p:cNvSpPr/>
          <p:nvPr/>
        </p:nvSpPr>
        <p:spPr>
          <a:xfrm>
            <a:off x="-12788812" y="1633788"/>
            <a:ext cx="1126631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073D-D9B8-D542-25F6-CD13E68F365A}"/>
              </a:ext>
            </a:extLst>
          </p:cNvPr>
          <p:cNvSpPr txBox="1"/>
          <p:nvPr/>
        </p:nvSpPr>
        <p:spPr>
          <a:xfrm>
            <a:off x="-42863" y="-1462865"/>
            <a:ext cx="1214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Prisustvo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analize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svakovnednici</a:t>
            </a:r>
            <a:endParaRPr lang="en-US" sz="40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E4A34-F1E0-9541-96A7-B4EDC0E65C3D}"/>
              </a:ext>
            </a:extLst>
          </p:cNvPr>
          <p:cNvSpPr txBox="1"/>
          <p:nvPr/>
        </p:nvSpPr>
        <p:spPr>
          <a:xfrm>
            <a:off x="13671637" y="1742269"/>
            <a:ext cx="108988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današnjem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svetu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veštačka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inteligencija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(AI)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imaju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ključnu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ulogu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mnogim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oblastima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</a:t>
            </a:r>
          </a:p>
          <a:p>
            <a:endParaRPr lang="en-US" sz="32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  <a:p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Napredak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ovim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tehnologijama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omogućava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automatsko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analizu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vizuelnih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podataka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što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je od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velikog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značaja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za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širok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spektar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primena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- od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medicinske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dijagnostike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bezbednosti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do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automobilske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industrije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zabave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834A7-DBDA-47BB-BC71-04C6B5DAB09F}"/>
              </a:ext>
            </a:extLst>
          </p:cNvPr>
          <p:cNvSpPr/>
          <p:nvPr/>
        </p:nvSpPr>
        <p:spPr>
          <a:xfrm flipH="1">
            <a:off x="-42863" y="0"/>
            <a:ext cx="12277725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45CCD-056C-1527-1536-AF0D3000E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787473" y="2163635"/>
            <a:ext cx="9144000" cy="1655762"/>
          </a:xfrm>
        </p:spPr>
        <p:txBody>
          <a:bodyPr/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Projekat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iz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predmeta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Algoritama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obrade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slike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u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automatici</a:t>
            </a:r>
            <a:endParaRPr lang="en-US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CF5C2-2706-4422-4EB1-972A2579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-2029776"/>
            <a:ext cx="12234863" cy="1858962"/>
          </a:xfrm>
        </p:spPr>
        <p:txBody>
          <a:bodyPr/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Prepoznavanje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b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registarskih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tablica</a:t>
            </a:r>
            <a:endParaRPr lang="en-US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CC843-034E-9FF5-663A-549501D75DF1}"/>
              </a:ext>
            </a:extLst>
          </p:cNvPr>
          <p:cNvSpPr txBox="1"/>
          <p:nvPr/>
        </p:nvSpPr>
        <p:spPr>
          <a:xfrm>
            <a:off x="7370721" y="7214905"/>
            <a:ext cx="5157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Mladen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Blizanac RA76/2020</a:t>
            </a:r>
          </a:p>
          <a:p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28.5.2024</a:t>
            </a:r>
          </a:p>
          <a:p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Fakultet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tehni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čkih nauka Novi Sad</a:t>
            </a:r>
          </a:p>
          <a:p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7BF7A-787C-EAA9-56A1-05C39C8FD161}"/>
              </a:ext>
            </a:extLst>
          </p:cNvPr>
          <p:cNvSpPr txBox="1"/>
          <p:nvPr/>
        </p:nvSpPr>
        <p:spPr>
          <a:xfrm>
            <a:off x="238196" y="7373392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Profesor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Luka Mejić</a:t>
            </a:r>
          </a:p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Asisten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Olivera Tomašević</a:t>
            </a:r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E0FF-C9E0-3EC7-4F09-BB5452710F4A}"/>
              </a:ext>
            </a:extLst>
          </p:cNvPr>
          <p:cNvSpPr txBox="1"/>
          <p:nvPr/>
        </p:nvSpPr>
        <p:spPr>
          <a:xfrm>
            <a:off x="-85725" y="186091"/>
            <a:ext cx="1214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Prisustvo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analize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svakovnednici</a:t>
            </a:r>
            <a:endParaRPr lang="en-US" sz="40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F03DF-0906-B128-507D-8ACA5F7E4948}"/>
              </a:ext>
            </a:extLst>
          </p:cNvPr>
          <p:cNvSpPr txBox="1"/>
          <p:nvPr/>
        </p:nvSpPr>
        <p:spPr>
          <a:xfrm>
            <a:off x="367469" y="1969769"/>
            <a:ext cx="108988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današnjem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svetu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veštačka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inteligencija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(AI)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imaju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ključnu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ulogu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mnogim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oblastima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</a:t>
            </a:r>
          </a:p>
          <a:p>
            <a:endParaRPr lang="en-US" sz="32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  <a:p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Napredak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ovim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tehnologijama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omogućava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automatsko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analizu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vizuelnih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podataka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što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je od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velikog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značaja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za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širok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spektar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primena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- od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medicinske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dijagnostike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bezbednosti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do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automobilske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industrije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zabave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7D9DB-9E4D-AB4C-8184-72ECD246C458}"/>
              </a:ext>
            </a:extLst>
          </p:cNvPr>
          <p:cNvSpPr/>
          <p:nvPr/>
        </p:nvSpPr>
        <p:spPr>
          <a:xfrm>
            <a:off x="355688" y="1205163"/>
            <a:ext cx="1126631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43FF1-0C88-CF5B-9DB5-A22488A4137B}"/>
              </a:ext>
            </a:extLst>
          </p:cNvPr>
          <p:cNvSpPr txBox="1"/>
          <p:nvPr/>
        </p:nvSpPr>
        <p:spPr>
          <a:xfrm>
            <a:off x="-10552803" y="3556963"/>
            <a:ext cx="10898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uključuje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različite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tehnike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za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manipulaciju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slikama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kako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bi se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izvukle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korisne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informacije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ili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poboljšala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njihova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kvaliteta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Ove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tehnike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omogućavaju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računaru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da „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vidi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“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razume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svet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oko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sebe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</a:t>
            </a:r>
          </a:p>
          <a:p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obuhvata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procese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kao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što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filtriranje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segmentacija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detekcija</a:t>
            </a:r>
            <a:r>
              <a:rPr lang="en-US" sz="3600" dirty="0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ivica</a:t>
            </a:r>
            <a:r>
              <a:rPr lang="en-US" sz="3600" dirty="0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3600" dirty="0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obrazaca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952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834A7-DBDA-47BB-BC71-04C6B5DAB09F}"/>
              </a:ext>
            </a:extLst>
          </p:cNvPr>
          <p:cNvSpPr/>
          <p:nvPr/>
        </p:nvSpPr>
        <p:spPr>
          <a:xfrm flipH="1">
            <a:off x="-42863" y="0"/>
            <a:ext cx="12277725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45CCD-056C-1527-1536-AF0D3000E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787473" y="2163635"/>
            <a:ext cx="9144000" cy="1655762"/>
          </a:xfrm>
        </p:spPr>
        <p:txBody>
          <a:bodyPr/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Projekat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iz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predmeta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Algoritama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obrade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slike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u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automatici</a:t>
            </a:r>
            <a:endParaRPr lang="en-US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CF5C2-2706-4422-4EB1-972A2579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-2029776"/>
            <a:ext cx="12234863" cy="1858962"/>
          </a:xfrm>
        </p:spPr>
        <p:txBody>
          <a:bodyPr/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Prepoznavanje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b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registarskih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tablica</a:t>
            </a:r>
            <a:endParaRPr lang="en-US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CC843-034E-9FF5-663A-549501D75DF1}"/>
              </a:ext>
            </a:extLst>
          </p:cNvPr>
          <p:cNvSpPr txBox="1"/>
          <p:nvPr/>
        </p:nvSpPr>
        <p:spPr>
          <a:xfrm>
            <a:off x="7370721" y="7214905"/>
            <a:ext cx="5157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Mladen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Blizanac RA76/2020</a:t>
            </a:r>
          </a:p>
          <a:p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28.5.2024</a:t>
            </a:r>
          </a:p>
          <a:p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Fakultet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tehni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čkih nauka Novi Sad</a:t>
            </a:r>
          </a:p>
          <a:p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7BF7A-787C-EAA9-56A1-05C39C8FD161}"/>
              </a:ext>
            </a:extLst>
          </p:cNvPr>
          <p:cNvSpPr txBox="1"/>
          <p:nvPr/>
        </p:nvSpPr>
        <p:spPr>
          <a:xfrm>
            <a:off x="238196" y="7373392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Profesor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Luka Mejić</a:t>
            </a:r>
          </a:p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Asisten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Olivera Tomašević</a:t>
            </a:r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E0FF-C9E0-3EC7-4F09-BB5452710F4A}"/>
              </a:ext>
            </a:extLst>
          </p:cNvPr>
          <p:cNvSpPr txBox="1"/>
          <p:nvPr/>
        </p:nvSpPr>
        <p:spPr>
          <a:xfrm>
            <a:off x="-85725" y="186091"/>
            <a:ext cx="1214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Prisustvo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analize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svakovnednici</a:t>
            </a:r>
            <a:endParaRPr lang="en-US" sz="40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F03DF-0906-B128-507D-8ACA5F7E4948}"/>
              </a:ext>
            </a:extLst>
          </p:cNvPr>
          <p:cNvSpPr txBox="1"/>
          <p:nvPr/>
        </p:nvSpPr>
        <p:spPr>
          <a:xfrm>
            <a:off x="13749583" y="2163635"/>
            <a:ext cx="108988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današnjem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svetu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veštačka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inteligencija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(AI)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imaju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ključnu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ulogu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mnogim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oblastima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</a:t>
            </a:r>
          </a:p>
          <a:p>
            <a:endParaRPr lang="en-US" sz="32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  <a:p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Napredak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ovim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tehnologijama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omogućava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automatsko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analizu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vizuelnih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podataka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što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je od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velikog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značaja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za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širok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spektar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primena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- od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medicinske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dijagnostike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bezbednosti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do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automobilske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industrije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zabave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7D9DB-9E4D-AB4C-8184-72ECD246C458}"/>
              </a:ext>
            </a:extLst>
          </p:cNvPr>
          <p:cNvSpPr/>
          <p:nvPr/>
        </p:nvSpPr>
        <p:spPr>
          <a:xfrm>
            <a:off x="355688" y="1205163"/>
            <a:ext cx="1126631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3DBBB-401D-014A-3213-8D4224167BFC}"/>
              </a:ext>
            </a:extLst>
          </p:cNvPr>
          <p:cNvSpPr txBox="1"/>
          <p:nvPr/>
        </p:nvSpPr>
        <p:spPr>
          <a:xfrm>
            <a:off x="723159" y="1890829"/>
            <a:ext cx="10898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uključuje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različite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tehnike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za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manipulaciju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slikama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kako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bi se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izvukle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korisne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informacije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ili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poboljšala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njihova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kvaliteta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Ove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tehnike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omogućavaju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računaru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da „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vidi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“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razume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svet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oko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sebe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</a:t>
            </a:r>
          </a:p>
          <a:p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obuhvata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procese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kao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što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filtriranje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segmentacija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detekcija</a:t>
            </a:r>
            <a:r>
              <a:rPr lang="en-US" sz="3600" dirty="0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ivica</a:t>
            </a:r>
            <a:r>
              <a:rPr lang="en-US" sz="3600" dirty="0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3600" dirty="0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obrazaca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A0DC2-B531-FB21-9A91-8E034BCA9B8F}"/>
              </a:ext>
            </a:extLst>
          </p:cNvPr>
          <p:cNvSpPr txBox="1"/>
          <p:nvPr/>
        </p:nvSpPr>
        <p:spPr>
          <a:xfrm>
            <a:off x="-7915204" y="7876624"/>
            <a:ext cx="119109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Jedna</a:t>
            </a:r>
            <a:r>
              <a:rPr lang="en-US" sz="2800" dirty="0">
                <a:latin typeface="Bahnschrift SemiBold" panose="020B0502040204020203" pitchFamily="34" charset="0"/>
              </a:rPr>
              <a:t> od </a:t>
            </a:r>
            <a:r>
              <a:rPr lang="en-US" sz="2800" dirty="0" err="1">
                <a:latin typeface="Bahnschrift SemiBold" panose="020B0502040204020203" pitchFamily="34" charset="0"/>
              </a:rPr>
              <a:t>značajnih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primena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obrade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slika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VI je </a:t>
            </a:r>
            <a:r>
              <a:rPr lang="en-US" sz="2800" dirty="0" err="1">
                <a:latin typeface="Bahnschrift SemiBold" panose="020B0502040204020203" pitchFamily="34" charset="0"/>
              </a:rPr>
              <a:t>prepoznavanje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registarskih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oznaka</a:t>
            </a:r>
            <a:r>
              <a:rPr lang="en-US" sz="2800" dirty="0">
                <a:latin typeface="Bahnschrift SemiBold" panose="020B0502040204020203" pitchFamily="34" charset="0"/>
              </a:rPr>
              <a:t> (</a:t>
            </a:r>
            <a:r>
              <a:rPr lang="en-US" sz="2800" dirty="0" err="1">
                <a:latin typeface="Bahnschrift SemiBold" panose="020B0502040204020203" pitchFamily="34" charset="0"/>
              </a:rPr>
              <a:t>eng.</a:t>
            </a:r>
            <a:r>
              <a:rPr lang="en-US" sz="2800" dirty="0">
                <a:latin typeface="Bahnschrift SemiBold" panose="020B0502040204020203" pitchFamily="34" charset="0"/>
              </a:rPr>
              <a:t> License Plate Recognition, LPR). Ova </a:t>
            </a:r>
            <a:r>
              <a:rPr lang="en-US" sz="2800" dirty="0" err="1">
                <a:latin typeface="Bahnschrift SemiBold" panose="020B0502040204020203" pitchFamily="34" charset="0"/>
              </a:rPr>
              <a:t>tehnologija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omogućava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automatsko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očitavanje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registarskih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tablica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vozila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što</a:t>
            </a:r>
            <a:r>
              <a:rPr lang="en-US" sz="2800" dirty="0">
                <a:latin typeface="Bahnschrift SemiBold" panose="020B0502040204020203" pitchFamily="34" charset="0"/>
              </a:rPr>
              <a:t> je </a:t>
            </a:r>
            <a:r>
              <a:rPr lang="en-US" sz="2800" dirty="0" err="1">
                <a:latin typeface="Bahnschrift SemiBold" panose="020B0502040204020203" pitchFamily="34" charset="0"/>
              </a:rPr>
              <a:t>korisno</a:t>
            </a:r>
            <a:r>
              <a:rPr lang="en-US" sz="2800" dirty="0">
                <a:latin typeface="Bahnschrift SemiBold" panose="020B0502040204020203" pitchFamily="34" charset="0"/>
              </a:rPr>
              <a:t> za:</a:t>
            </a:r>
          </a:p>
          <a:p>
            <a:pPr algn="l"/>
            <a:endParaRPr lang="en-US" sz="2800" dirty="0">
              <a:latin typeface="Bahnschrift SemiBold" panose="020B0502040204020203" pitchFamily="34" charset="0"/>
            </a:endParaRP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Kontrolu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saobraćaja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Automatizacija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procesa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naplate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putarina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kontrola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pristupa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detekcija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prekršaja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Bezbednost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Praćenje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identifikacija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sumnjivih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vozila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što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pomaže</a:t>
            </a:r>
            <a:r>
              <a:rPr lang="en-US" sz="2800" dirty="0">
                <a:latin typeface="Bahnschrift SemiBold" panose="020B0502040204020203" pitchFamily="34" charset="0"/>
              </a:rPr>
              <a:t> u </a:t>
            </a:r>
            <a:r>
              <a:rPr lang="en-US" sz="2800" dirty="0" err="1">
                <a:latin typeface="Bahnschrift SemiBold" panose="020B0502040204020203" pitchFamily="34" charset="0"/>
              </a:rPr>
              <a:t>prevenciji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kriminalnih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aktivnosti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Parkiranje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Automatizovani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sistemi</a:t>
            </a:r>
            <a:r>
              <a:rPr lang="en-US" sz="2800" dirty="0">
                <a:latin typeface="Bahnschrift SemiBold" panose="020B0502040204020203" pitchFamily="34" charset="0"/>
              </a:rPr>
              <a:t> za </a:t>
            </a:r>
            <a:r>
              <a:rPr lang="en-US" sz="2800" dirty="0" err="1">
                <a:latin typeface="Bahnschrift SemiBold" panose="020B0502040204020203" pitchFamily="34" charset="0"/>
              </a:rPr>
              <a:t>naplatu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upravljanje</a:t>
            </a:r>
            <a:r>
              <a:rPr lang="en-US" sz="2800" dirty="0">
                <a:latin typeface="Bahnschrift SemiBold" panose="020B0502040204020203" pitchFamily="34" charset="0"/>
              </a:rPr>
              <a:t> parking </a:t>
            </a:r>
            <a:r>
              <a:rPr lang="en-US" sz="2800" dirty="0" err="1">
                <a:latin typeface="Bahnschrift SemiBold" panose="020B0502040204020203" pitchFamily="34" charset="0"/>
              </a:rPr>
              <a:t>prostorom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70454-D396-1A3C-9A8B-EA55CA78986D}"/>
              </a:ext>
            </a:extLst>
          </p:cNvPr>
          <p:cNvSpPr txBox="1"/>
          <p:nvPr/>
        </p:nvSpPr>
        <p:spPr>
          <a:xfrm>
            <a:off x="-643473" y="-3776218"/>
            <a:ext cx="1214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registarskih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oznaka</a:t>
            </a:r>
            <a:endParaRPr lang="en-US" sz="40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70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834A7-DBDA-47BB-BC71-04C6B5DAB09F}"/>
              </a:ext>
            </a:extLst>
          </p:cNvPr>
          <p:cNvSpPr/>
          <p:nvPr/>
        </p:nvSpPr>
        <p:spPr>
          <a:xfrm flipH="1">
            <a:off x="-42863" y="0"/>
            <a:ext cx="12277725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45CCD-056C-1527-1536-AF0D3000E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787473" y="2163635"/>
            <a:ext cx="9144000" cy="1655762"/>
          </a:xfrm>
        </p:spPr>
        <p:txBody>
          <a:bodyPr/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Projekat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iz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predmeta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Algoritama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obrade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slike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u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automatici</a:t>
            </a:r>
            <a:endParaRPr lang="en-US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CC843-034E-9FF5-663A-549501D75DF1}"/>
              </a:ext>
            </a:extLst>
          </p:cNvPr>
          <p:cNvSpPr txBox="1"/>
          <p:nvPr/>
        </p:nvSpPr>
        <p:spPr>
          <a:xfrm>
            <a:off x="7370721" y="7214905"/>
            <a:ext cx="5157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Mladen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Blizanac RA76/2020</a:t>
            </a:r>
          </a:p>
          <a:p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28.5.2024</a:t>
            </a:r>
          </a:p>
          <a:p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Fakultet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tehni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čkih nauka Novi Sad</a:t>
            </a:r>
          </a:p>
          <a:p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7BF7A-787C-EAA9-56A1-05C39C8FD161}"/>
              </a:ext>
            </a:extLst>
          </p:cNvPr>
          <p:cNvSpPr txBox="1"/>
          <p:nvPr/>
        </p:nvSpPr>
        <p:spPr>
          <a:xfrm>
            <a:off x="238196" y="7373392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Profesor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Luka Mejić</a:t>
            </a:r>
          </a:p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Asisten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Olivera Tomašević</a:t>
            </a:r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E0FF-C9E0-3EC7-4F09-BB5452710F4A}"/>
              </a:ext>
            </a:extLst>
          </p:cNvPr>
          <p:cNvSpPr txBox="1"/>
          <p:nvPr/>
        </p:nvSpPr>
        <p:spPr>
          <a:xfrm>
            <a:off x="-13239018" y="-170814"/>
            <a:ext cx="1214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Prisustvo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analize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svakovnednici</a:t>
            </a:r>
            <a:endParaRPr lang="en-US" sz="40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F03DF-0906-B128-507D-8ACA5F7E4948}"/>
              </a:ext>
            </a:extLst>
          </p:cNvPr>
          <p:cNvSpPr txBox="1"/>
          <p:nvPr/>
        </p:nvSpPr>
        <p:spPr>
          <a:xfrm>
            <a:off x="13749583" y="2163635"/>
            <a:ext cx="108988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današnjem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svetu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veštačka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inteligencija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(AI)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imaju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ključnu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ulogu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mnogim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oblastima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</a:t>
            </a:r>
          </a:p>
          <a:p>
            <a:endParaRPr lang="en-US" sz="32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  <a:p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Napredak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ovim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tehnologijama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omogućava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automatsko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analizu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obradu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vizuelnih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podataka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što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je od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velikog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značaja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za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širok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spektar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primena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- od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medicinske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dijagnostike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bezbednosti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do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automobilske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industrije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zabave</a:t>
            </a:r>
            <a:r>
              <a:rPr lang="en-US" sz="32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7D9DB-9E4D-AB4C-8184-72ECD246C458}"/>
              </a:ext>
            </a:extLst>
          </p:cNvPr>
          <p:cNvSpPr/>
          <p:nvPr/>
        </p:nvSpPr>
        <p:spPr>
          <a:xfrm>
            <a:off x="355688" y="1205163"/>
            <a:ext cx="1126631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3DBBB-401D-014A-3213-8D4224167BFC}"/>
              </a:ext>
            </a:extLst>
          </p:cNvPr>
          <p:cNvSpPr txBox="1"/>
          <p:nvPr/>
        </p:nvSpPr>
        <p:spPr>
          <a:xfrm>
            <a:off x="723159" y="9768737"/>
            <a:ext cx="10898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uključuje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različite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tehnike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za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manipulaciju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slikama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kako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bi se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izvukle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korisne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informacije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ili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poboljšala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njihova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kvaliteta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Ove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tehnike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omogućavaju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računaru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da „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vidi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“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razume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svet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oko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sebe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 </a:t>
            </a:r>
          </a:p>
          <a:p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■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Obrada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slika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obuhvata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procese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kao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što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su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filtriranje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segmentacija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detekcija</a:t>
            </a:r>
            <a:r>
              <a:rPr lang="en-US" sz="3600" dirty="0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ivica</a:t>
            </a:r>
            <a:r>
              <a:rPr lang="en-US" sz="3600" dirty="0">
                <a:solidFill>
                  <a:srgbClr val="C0000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i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3600" dirty="0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obrazaca</a:t>
            </a:r>
            <a:r>
              <a:rPr lang="en-US" sz="36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05E7F-380D-20B5-CCD1-8AFA82B7078F}"/>
              </a:ext>
            </a:extLst>
          </p:cNvPr>
          <p:cNvSpPr txBox="1"/>
          <p:nvPr/>
        </p:nvSpPr>
        <p:spPr>
          <a:xfrm>
            <a:off x="238196" y="1791623"/>
            <a:ext cx="119109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Jedna</a:t>
            </a:r>
            <a:r>
              <a:rPr lang="en-US" sz="2800" dirty="0">
                <a:latin typeface="Bahnschrift SemiBold" panose="020B0502040204020203" pitchFamily="34" charset="0"/>
              </a:rPr>
              <a:t> od </a:t>
            </a:r>
            <a:r>
              <a:rPr lang="en-US" sz="2800" dirty="0" err="1">
                <a:latin typeface="Bahnschrift SemiBold" panose="020B0502040204020203" pitchFamily="34" charset="0"/>
              </a:rPr>
              <a:t>značajnih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primena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obrade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slika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VI je </a:t>
            </a:r>
            <a:r>
              <a:rPr lang="en-US" sz="2800" dirty="0" err="1">
                <a:latin typeface="Bahnschrift SemiBold" panose="020B0502040204020203" pitchFamily="34" charset="0"/>
              </a:rPr>
              <a:t>prepoznavanje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registarskih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oznaka</a:t>
            </a:r>
            <a:r>
              <a:rPr lang="en-US" sz="2800" dirty="0">
                <a:latin typeface="Bahnschrift SemiBold" panose="020B0502040204020203" pitchFamily="34" charset="0"/>
              </a:rPr>
              <a:t> (</a:t>
            </a:r>
            <a:r>
              <a:rPr lang="en-US" sz="2800" dirty="0" err="1">
                <a:latin typeface="Bahnschrift SemiBold" panose="020B0502040204020203" pitchFamily="34" charset="0"/>
              </a:rPr>
              <a:t>eng.</a:t>
            </a:r>
            <a:r>
              <a:rPr lang="en-US" sz="2800" dirty="0">
                <a:latin typeface="Bahnschrift SemiBold" panose="020B0502040204020203" pitchFamily="34" charset="0"/>
              </a:rPr>
              <a:t> License Plate Recognition, LPR). Ova </a:t>
            </a:r>
            <a:r>
              <a:rPr lang="en-US" sz="2800" dirty="0" err="1">
                <a:latin typeface="Bahnschrift SemiBold" panose="020B0502040204020203" pitchFamily="34" charset="0"/>
              </a:rPr>
              <a:t>tehnologija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omogućava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automatsko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očitavanje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registarskih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tablica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vozila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što</a:t>
            </a:r>
            <a:r>
              <a:rPr lang="en-US" sz="2800" dirty="0">
                <a:latin typeface="Bahnschrift SemiBold" panose="020B0502040204020203" pitchFamily="34" charset="0"/>
              </a:rPr>
              <a:t> je </a:t>
            </a:r>
            <a:r>
              <a:rPr lang="en-US" sz="2800" dirty="0" err="1">
                <a:latin typeface="Bahnschrift SemiBold" panose="020B0502040204020203" pitchFamily="34" charset="0"/>
              </a:rPr>
              <a:t>korisno</a:t>
            </a:r>
            <a:r>
              <a:rPr lang="en-US" sz="2800" dirty="0">
                <a:latin typeface="Bahnschrift SemiBold" panose="020B0502040204020203" pitchFamily="34" charset="0"/>
              </a:rPr>
              <a:t> za:</a:t>
            </a:r>
          </a:p>
          <a:p>
            <a:pPr algn="l"/>
            <a:endParaRPr lang="en-US" sz="2800" dirty="0">
              <a:latin typeface="Bahnschrift SemiBold" panose="020B0502040204020203" pitchFamily="34" charset="0"/>
            </a:endParaRP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Kontrolu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saobraćaja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Automatizacija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procesa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naplate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putarina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kontrola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pristupa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detekcija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prekršaja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Bezbednost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Praćenje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identifikacija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sumnjivih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vozila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što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pomaže</a:t>
            </a:r>
            <a:r>
              <a:rPr lang="en-US" sz="2800" dirty="0">
                <a:latin typeface="Bahnschrift SemiBold" panose="020B0502040204020203" pitchFamily="34" charset="0"/>
              </a:rPr>
              <a:t> u </a:t>
            </a:r>
            <a:r>
              <a:rPr lang="en-US" sz="2800" dirty="0" err="1">
                <a:latin typeface="Bahnschrift SemiBold" panose="020B0502040204020203" pitchFamily="34" charset="0"/>
              </a:rPr>
              <a:t>prevenciji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kriminalnih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aktivnosti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Parkiranje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Automatizovani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sistemi</a:t>
            </a:r>
            <a:r>
              <a:rPr lang="en-US" sz="2800" dirty="0">
                <a:latin typeface="Bahnschrift SemiBold" panose="020B0502040204020203" pitchFamily="34" charset="0"/>
              </a:rPr>
              <a:t> za </a:t>
            </a:r>
            <a:r>
              <a:rPr lang="en-US" sz="2800" dirty="0" err="1">
                <a:latin typeface="Bahnschrift SemiBold" panose="020B0502040204020203" pitchFamily="34" charset="0"/>
              </a:rPr>
              <a:t>naplatu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upravljanje</a:t>
            </a:r>
            <a:r>
              <a:rPr lang="en-US" sz="2800" dirty="0">
                <a:latin typeface="Bahnschrift SemiBold" panose="020B0502040204020203" pitchFamily="34" charset="0"/>
              </a:rPr>
              <a:t> parking </a:t>
            </a:r>
            <a:r>
              <a:rPr lang="en-US" sz="2800" dirty="0" err="1">
                <a:latin typeface="Bahnschrift SemiBold" panose="020B0502040204020203" pitchFamily="34" charset="0"/>
              </a:rPr>
              <a:t>prostorom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5DB5D-C81D-2792-9C6E-5CC8DBE2436A}"/>
              </a:ext>
            </a:extLst>
          </p:cNvPr>
          <p:cNvSpPr txBox="1"/>
          <p:nvPr/>
        </p:nvSpPr>
        <p:spPr>
          <a:xfrm>
            <a:off x="42862" y="262992"/>
            <a:ext cx="1214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registarskih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oznaka</a:t>
            </a:r>
            <a:endParaRPr lang="en-US" sz="40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</p:txBody>
      </p:sp>
      <p:pic>
        <p:nvPicPr>
          <p:cNvPr id="15" name="Picture 2" descr="Traffic Cameras | Custom Lens Design | Universe Optics">
            <a:extLst>
              <a:ext uri="{FF2B5EF4-FFF2-40B4-BE49-F238E27FC236}">
                <a16:creationId xmlns:a16="http://schemas.microsoft.com/office/drawing/2014/main" id="{07D1A72C-CC5E-5937-2455-BFF2CFFD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11353" y="1774027"/>
            <a:ext cx="4753769" cy="362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EVO ZAŠTO NAM TREBA OKO SOKOLOVO! Jutros za 3.5 sata snimljeno 152  nepropisno i bahato parkirana">
            <a:extLst>
              <a:ext uri="{FF2B5EF4-FFF2-40B4-BE49-F238E27FC236}">
                <a16:creationId xmlns:a16="http://schemas.microsoft.com/office/drawing/2014/main" id="{457C94D9-5D88-CE1D-FA3F-AD69FA57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879" y="1618303"/>
            <a:ext cx="5431581" cy="36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02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834A7-DBDA-47BB-BC71-04C6B5DAB09F}"/>
              </a:ext>
            </a:extLst>
          </p:cNvPr>
          <p:cNvSpPr/>
          <p:nvPr/>
        </p:nvSpPr>
        <p:spPr>
          <a:xfrm flipH="1">
            <a:off x="-42863" y="0"/>
            <a:ext cx="12277725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7BF7A-787C-EAA9-56A1-05C39C8FD161}"/>
              </a:ext>
            </a:extLst>
          </p:cNvPr>
          <p:cNvSpPr txBox="1"/>
          <p:nvPr/>
        </p:nvSpPr>
        <p:spPr>
          <a:xfrm>
            <a:off x="238196" y="7373392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Profesor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Luka Mejić</a:t>
            </a:r>
          </a:p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Asisten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Olivera Tomašević</a:t>
            </a:r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7D9DB-9E4D-AB4C-8184-72ECD246C458}"/>
              </a:ext>
            </a:extLst>
          </p:cNvPr>
          <p:cNvSpPr/>
          <p:nvPr/>
        </p:nvSpPr>
        <p:spPr>
          <a:xfrm>
            <a:off x="355688" y="1205163"/>
            <a:ext cx="1126631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05E7F-380D-20B5-CCD1-8AFA82B7078F}"/>
              </a:ext>
            </a:extLst>
          </p:cNvPr>
          <p:cNvSpPr txBox="1"/>
          <p:nvPr/>
        </p:nvSpPr>
        <p:spPr>
          <a:xfrm>
            <a:off x="-11868080" y="7727335"/>
            <a:ext cx="119109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Jedna</a:t>
            </a:r>
            <a:r>
              <a:rPr lang="en-US" sz="2800" dirty="0">
                <a:latin typeface="Bahnschrift SemiBold" panose="020B0502040204020203" pitchFamily="34" charset="0"/>
              </a:rPr>
              <a:t> od </a:t>
            </a:r>
            <a:r>
              <a:rPr lang="en-US" sz="2800" dirty="0" err="1">
                <a:latin typeface="Bahnschrift SemiBold" panose="020B0502040204020203" pitchFamily="34" charset="0"/>
              </a:rPr>
              <a:t>značajnih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primena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obrade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slika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VI je </a:t>
            </a:r>
            <a:r>
              <a:rPr lang="en-US" sz="2800" dirty="0" err="1">
                <a:latin typeface="Bahnschrift SemiBold" panose="020B0502040204020203" pitchFamily="34" charset="0"/>
              </a:rPr>
              <a:t>prepoznavanje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registarskih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oznaka</a:t>
            </a:r>
            <a:r>
              <a:rPr lang="en-US" sz="2800" dirty="0">
                <a:latin typeface="Bahnschrift SemiBold" panose="020B0502040204020203" pitchFamily="34" charset="0"/>
              </a:rPr>
              <a:t> (</a:t>
            </a:r>
            <a:r>
              <a:rPr lang="en-US" sz="2800" dirty="0" err="1">
                <a:latin typeface="Bahnschrift SemiBold" panose="020B0502040204020203" pitchFamily="34" charset="0"/>
              </a:rPr>
              <a:t>eng.</a:t>
            </a:r>
            <a:r>
              <a:rPr lang="en-US" sz="2800" dirty="0">
                <a:latin typeface="Bahnschrift SemiBold" panose="020B0502040204020203" pitchFamily="34" charset="0"/>
              </a:rPr>
              <a:t> License Plate Recognition, LPR). Ova </a:t>
            </a:r>
            <a:r>
              <a:rPr lang="en-US" sz="2800" dirty="0" err="1">
                <a:latin typeface="Bahnschrift SemiBold" panose="020B0502040204020203" pitchFamily="34" charset="0"/>
              </a:rPr>
              <a:t>tehnologija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omogućava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automatsko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očitavanje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registarskih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tablica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vozila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što</a:t>
            </a:r>
            <a:r>
              <a:rPr lang="en-US" sz="2800" dirty="0">
                <a:latin typeface="Bahnschrift SemiBold" panose="020B0502040204020203" pitchFamily="34" charset="0"/>
              </a:rPr>
              <a:t> je </a:t>
            </a:r>
            <a:r>
              <a:rPr lang="en-US" sz="2800" dirty="0" err="1">
                <a:latin typeface="Bahnschrift SemiBold" panose="020B0502040204020203" pitchFamily="34" charset="0"/>
              </a:rPr>
              <a:t>korisno</a:t>
            </a:r>
            <a:r>
              <a:rPr lang="en-US" sz="2800" dirty="0">
                <a:latin typeface="Bahnschrift SemiBold" panose="020B0502040204020203" pitchFamily="34" charset="0"/>
              </a:rPr>
              <a:t> za:</a:t>
            </a:r>
          </a:p>
          <a:p>
            <a:pPr algn="l"/>
            <a:endParaRPr lang="en-US" sz="2800" dirty="0">
              <a:latin typeface="Bahnschrift SemiBold" panose="020B0502040204020203" pitchFamily="34" charset="0"/>
            </a:endParaRP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Kontrolu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saobraćaja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Automatizacija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procesa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naplate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putarina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kontrola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pristupa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detekcija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prekršaja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Bezbednost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Praćenje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identifikacija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sumnjivih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vozila</a:t>
            </a:r>
            <a:r>
              <a:rPr lang="en-US" sz="2800" dirty="0">
                <a:latin typeface="Bahnschrift SemiBold" panose="020B0502040204020203" pitchFamily="34" charset="0"/>
              </a:rPr>
              <a:t>, </a:t>
            </a:r>
            <a:r>
              <a:rPr lang="en-US" sz="2800" dirty="0" err="1">
                <a:latin typeface="Bahnschrift SemiBold" panose="020B0502040204020203" pitchFamily="34" charset="0"/>
              </a:rPr>
              <a:t>što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pomaže</a:t>
            </a:r>
            <a:r>
              <a:rPr lang="en-US" sz="2800" dirty="0">
                <a:latin typeface="Bahnschrift SemiBold" panose="020B0502040204020203" pitchFamily="34" charset="0"/>
              </a:rPr>
              <a:t> u </a:t>
            </a:r>
            <a:r>
              <a:rPr lang="en-US" sz="2800" dirty="0" err="1">
                <a:latin typeface="Bahnschrift SemiBold" panose="020B0502040204020203" pitchFamily="34" charset="0"/>
              </a:rPr>
              <a:t>prevenciji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kriminalnih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aktivnosti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  <a:p>
            <a:pPr algn="l"/>
            <a:r>
              <a:rPr lang="en-US" sz="2800" dirty="0">
                <a:latin typeface="Bahnschrift SemiBold" panose="020B0502040204020203" pitchFamily="34" charset="0"/>
              </a:rPr>
              <a:t>■ </a:t>
            </a:r>
            <a:r>
              <a:rPr lang="en-US" sz="2800" dirty="0" err="1">
                <a:latin typeface="Bahnschrift SemiBold" panose="020B0502040204020203" pitchFamily="34" charset="0"/>
              </a:rPr>
              <a:t>Parkiranje</a:t>
            </a:r>
            <a:r>
              <a:rPr lang="en-US" sz="2800" dirty="0">
                <a:latin typeface="Bahnschrift SemiBold" panose="020B0502040204020203" pitchFamily="34" charset="0"/>
              </a:rPr>
              <a:t>: </a:t>
            </a:r>
            <a:r>
              <a:rPr lang="en-US" sz="2800" dirty="0" err="1">
                <a:latin typeface="Bahnschrift SemiBold" panose="020B0502040204020203" pitchFamily="34" charset="0"/>
              </a:rPr>
              <a:t>Automatizovani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sistemi</a:t>
            </a:r>
            <a:r>
              <a:rPr lang="en-US" sz="2800" dirty="0">
                <a:latin typeface="Bahnschrift SemiBold" panose="020B0502040204020203" pitchFamily="34" charset="0"/>
              </a:rPr>
              <a:t> za </a:t>
            </a:r>
            <a:r>
              <a:rPr lang="en-US" sz="2800" dirty="0" err="1">
                <a:latin typeface="Bahnschrift SemiBold" panose="020B0502040204020203" pitchFamily="34" charset="0"/>
              </a:rPr>
              <a:t>naplatu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upravljanje</a:t>
            </a:r>
            <a:r>
              <a:rPr lang="en-US" sz="2800" dirty="0">
                <a:latin typeface="Bahnschrift SemiBold" panose="020B0502040204020203" pitchFamily="34" charset="0"/>
              </a:rPr>
              <a:t> parking </a:t>
            </a:r>
            <a:r>
              <a:rPr lang="en-US" sz="2800" dirty="0" err="1">
                <a:latin typeface="Bahnschrift SemiBold" panose="020B0502040204020203" pitchFamily="34" charset="0"/>
              </a:rPr>
              <a:t>prostorom</a:t>
            </a:r>
            <a:r>
              <a:rPr lang="en-US" sz="2800" dirty="0"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5DB5D-C81D-2792-9C6E-5CC8DBE2436A}"/>
              </a:ext>
            </a:extLst>
          </p:cNvPr>
          <p:cNvSpPr txBox="1"/>
          <p:nvPr/>
        </p:nvSpPr>
        <p:spPr>
          <a:xfrm>
            <a:off x="42862" y="262992"/>
            <a:ext cx="1214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Prepoznavanje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registarskih</a:t>
            </a:r>
            <a:r>
              <a:rPr lang="en-US" sz="4000" dirty="0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oznaka</a:t>
            </a:r>
            <a:endParaRPr lang="en-US" sz="40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</p:txBody>
      </p:sp>
      <p:pic>
        <p:nvPicPr>
          <p:cNvPr id="1026" name="Picture 2" descr="Traffic Cameras | Custom Lens Design | Universe Optics">
            <a:extLst>
              <a:ext uri="{FF2B5EF4-FFF2-40B4-BE49-F238E27FC236}">
                <a16:creationId xmlns:a16="http://schemas.microsoft.com/office/drawing/2014/main" id="{834853A7-941C-3E04-4A00-DF5045B5F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27" y="1617960"/>
            <a:ext cx="4753769" cy="362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O ZAŠTO NAM TREBA OKO SOKOLOVO! Jutros za 3.5 sata snimljeno 152  nepropisno i bahato parkirana">
            <a:extLst>
              <a:ext uri="{FF2B5EF4-FFF2-40B4-BE49-F238E27FC236}">
                <a16:creationId xmlns:a16="http://schemas.microsoft.com/office/drawing/2014/main" id="{6A3A5F5C-8542-7D88-981D-D4A6A122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19" y="1617960"/>
            <a:ext cx="5431581" cy="36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9E137-C972-94E8-18AD-425CE83AEEB0}"/>
              </a:ext>
            </a:extLst>
          </p:cNvPr>
          <p:cNvSpPr txBox="1"/>
          <p:nvPr/>
        </p:nvSpPr>
        <p:spPr>
          <a:xfrm>
            <a:off x="96201" y="5747791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sz="3200" dirty="0">
                <a:latin typeface="Bahnschrift SemiBold" panose="020B0502040204020203" pitchFamily="34" charset="0"/>
              </a:rPr>
              <a:t>Statična k</a:t>
            </a:r>
            <a:r>
              <a:rPr lang="en-US" sz="3200" dirty="0" err="1">
                <a:latin typeface="Bahnschrift SemiBold" panose="020B0502040204020203" pitchFamily="34" charset="0"/>
              </a:rPr>
              <a:t>ontrola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saobra</a:t>
            </a:r>
            <a:r>
              <a:rPr lang="sr-Latn-ME" sz="3200" dirty="0">
                <a:latin typeface="Bahnschrift SemiBold" panose="020B0502040204020203" pitchFamily="34" charset="0"/>
              </a:rPr>
              <a:t>ćaja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86BA2-3EB4-48D2-0613-A7493742D8CC}"/>
              </a:ext>
            </a:extLst>
          </p:cNvPr>
          <p:cNvSpPr txBox="1"/>
          <p:nvPr/>
        </p:nvSpPr>
        <p:spPr>
          <a:xfrm>
            <a:off x="7446609" y="5869769"/>
            <a:ext cx="265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Oko </a:t>
            </a:r>
            <a:r>
              <a:rPr lang="en-US" sz="3200" dirty="0" err="1">
                <a:latin typeface="Bahnschrift SemiBold" panose="020B0502040204020203" pitchFamily="34" charset="0"/>
              </a:rPr>
              <a:t>sokolovo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89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834A7-DBDA-47BB-BC71-04C6B5DAB09F}"/>
              </a:ext>
            </a:extLst>
          </p:cNvPr>
          <p:cNvSpPr/>
          <p:nvPr/>
        </p:nvSpPr>
        <p:spPr>
          <a:xfrm flipH="1">
            <a:off x="-42863" y="-34273"/>
            <a:ext cx="12277725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7BF7A-787C-EAA9-56A1-05C39C8FD161}"/>
              </a:ext>
            </a:extLst>
          </p:cNvPr>
          <p:cNvSpPr txBox="1"/>
          <p:nvPr/>
        </p:nvSpPr>
        <p:spPr>
          <a:xfrm>
            <a:off x="386166" y="7678192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Profesor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Luka Mejić</a:t>
            </a:r>
          </a:p>
          <a:p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Asisten</a:t>
            </a:r>
            <a:r>
              <a:rPr lang="en-US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t:</a:t>
            </a:r>
            <a:r>
              <a:rPr lang="sr-Latn-ME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Olivera Tomašević</a:t>
            </a:r>
            <a:endParaRPr 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7D9DB-9E4D-AB4C-8184-72ECD246C458}"/>
              </a:ext>
            </a:extLst>
          </p:cNvPr>
          <p:cNvSpPr/>
          <p:nvPr/>
        </p:nvSpPr>
        <p:spPr>
          <a:xfrm>
            <a:off x="462843" y="776208"/>
            <a:ext cx="1126631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5DB5D-C81D-2792-9C6E-5CC8DBE2436A}"/>
              </a:ext>
            </a:extLst>
          </p:cNvPr>
          <p:cNvSpPr txBox="1"/>
          <p:nvPr/>
        </p:nvSpPr>
        <p:spPr>
          <a:xfrm>
            <a:off x="85724" y="-17924"/>
            <a:ext cx="1214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  <a:cs typeface="Cascadia Code SemiBold" panose="020B0609020000020004" pitchFamily="49" charset="0"/>
              </a:rPr>
              <a:t>Projekat</a:t>
            </a:r>
            <a:endParaRPr lang="en-US" sz="4000" dirty="0">
              <a:latin typeface="Bahnschrift SemiBold" panose="020B0502040204020203" pitchFamily="34" charset="0"/>
              <a:cs typeface="Cascadia Code SemiBold" panose="020B0609020000020004" pitchFamily="49" charset="0"/>
            </a:endParaRPr>
          </a:p>
        </p:txBody>
      </p:sp>
      <p:pic>
        <p:nvPicPr>
          <p:cNvPr id="1026" name="Picture 2" descr="Traffic Cameras | Custom Lens Design | Universe Optics">
            <a:extLst>
              <a:ext uri="{FF2B5EF4-FFF2-40B4-BE49-F238E27FC236}">
                <a16:creationId xmlns:a16="http://schemas.microsoft.com/office/drawing/2014/main" id="{834853A7-941C-3E04-4A00-DF5045B5F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68080" y="1612230"/>
            <a:ext cx="4753769" cy="362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O ZAŠTO NAM TREBA OKO SOKOLOVO! Jutros za 3.5 sata snimljeno 152  nepropisno i bahato parkirana">
            <a:extLst>
              <a:ext uri="{FF2B5EF4-FFF2-40B4-BE49-F238E27FC236}">
                <a16:creationId xmlns:a16="http://schemas.microsoft.com/office/drawing/2014/main" id="{6A3A5F5C-8542-7D88-981D-D4A6A122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619" y="1617960"/>
            <a:ext cx="5431581" cy="36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9E137-C972-94E8-18AD-425CE83AEEB0}"/>
              </a:ext>
            </a:extLst>
          </p:cNvPr>
          <p:cNvSpPr txBox="1"/>
          <p:nvPr/>
        </p:nvSpPr>
        <p:spPr>
          <a:xfrm>
            <a:off x="434427" y="-1134858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sz="3200" dirty="0">
                <a:latin typeface="Bahnschrift SemiBold" panose="020B0502040204020203" pitchFamily="34" charset="0"/>
              </a:rPr>
              <a:t>Statična k</a:t>
            </a:r>
            <a:r>
              <a:rPr lang="en-US" sz="3200" dirty="0" err="1">
                <a:latin typeface="Bahnschrift SemiBold" panose="020B0502040204020203" pitchFamily="34" charset="0"/>
              </a:rPr>
              <a:t>ontrola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saobra</a:t>
            </a:r>
            <a:r>
              <a:rPr lang="sr-Latn-ME" sz="3200" dirty="0">
                <a:latin typeface="Bahnschrift SemiBold" panose="020B0502040204020203" pitchFamily="34" charset="0"/>
              </a:rPr>
              <a:t>ćaja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86BA2-3EB4-48D2-0613-A7493742D8CC}"/>
              </a:ext>
            </a:extLst>
          </p:cNvPr>
          <p:cNvSpPr txBox="1"/>
          <p:nvPr/>
        </p:nvSpPr>
        <p:spPr>
          <a:xfrm>
            <a:off x="7345009" y="-932023"/>
            <a:ext cx="265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Oko </a:t>
            </a:r>
            <a:r>
              <a:rPr lang="en-US" sz="3200" dirty="0" err="1">
                <a:latin typeface="Bahnschrift SemiBold" panose="020B0502040204020203" pitchFamily="34" charset="0"/>
              </a:rPr>
              <a:t>sokolovo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C66CF-90B1-95A1-40AC-30EEB204D0A7}"/>
              </a:ext>
            </a:extLst>
          </p:cNvPr>
          <p:cNvSpPr txBox="1"/>
          <p:nvPr/>
        </p:nvSpPr>
        <p:spPr>
          <a:xfrm>
            <a:off x="386166" y="824730"/>
            <a:ext cx="112663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ahnschrift SemiBold" panose="020B0502040204020203" pitchFamily="34" charset="0"/>
              </a:rPr>
              <a:t>Proces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Obrade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Slika</a:t>
            </a:r>
            <a:r>
              <a:rPr lang="en-US" sz="3200" dirty="0">
                <a:latin typeface="Bahnschrift SemiBold" panose="020B0502040204020203" pitchFamily="34" charset="0"/>
              </a:rPr>
              <a:t> do </a:t>
            </a:r>
            <a:r>
              <a:rPr lang="en-US" sz="3200" dirty="0" err="1">
                <a:latin typeface="Bahnschrift SemiBold" panose="020B0502040204020203" pitchFamily="34" charset="0"/>
              </a:rPr>
              <a:t>Finalnog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Prepoznavanja</a:t>
            </a:r>
            <a:endParaRPr lang="en-US" sz="3200" dirty="0">
              <a:latin typeface="Bahnschrift SemiBold" panose="020B0502040204020203" pitchFamily="34" charset="0"/>
            </a:endParaRPr>
          </a:p>
          <a:p>
            <a:r>
              <a:rPr lang="en-US" sz="3200" dirty="0">
                <a:latin typeface="Bahnschrift SemiBold" panose="020B0502040204020203" pitchFamily="34" charset="0"/>
              </a:rPr>
              <a:t>■ </a:t>
            </a:r>
            <a:r>
              <a:rPr lang="en-US" sz="3200" dirty="0" err="1">
                <a:latin typeface="Bahnschrift SemiBold" panose="020B0502040204020203" pitchFamily="34" charset="0"/>
              </a:rPr>
              <a:t>Učitavanje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slike</a:t>
            </a:r>
            <a:r>
              <a:rPr lang="en-US" sz="3200" dirty="0">
                <a:latin typeface="Bahnschrift SemiBold" panose="020B0502040204020203" pitchFamily="34" charset="0"/>
              </a:rPr>
              <a:t>: I) </a:t>
            </a:r>
            <a:r>
              <a:rPr lang="en-US" sz="3200" dirty="0" err="1">
                <a:latin typeface="Bahnschrift SemiBold" panose="020B0502040204020203" pitchFamily="34" charset="0"/>
              </a:rPr>
              <a:t>Korisnik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učitava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sliku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vozila</a:t>
            </a:r>
            <a:r>
              <a:rPr lang="en-US" sz="3200" dirty="0">
                <a:latin typeface="Bahnschrift SemiBold" panose="020B0502040204020203" pitchFamily="34" charset="0"/>
              </a:rPr>
              <a:t>.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II) </a:t>
            </a:r>
            <a:r>
              <a:rPr lang="en-US" sz="3200" dirty="0" err="1">
                <a:latin typeface="Bahnschrift SemiBold" panose="020B0502040204020203" pitchFamily="34" charset="0"/>
              </a:rPr>
              <a:t>Pretvorba</a:t>
            </a:r>
            <a:r>
              <a:rPr lang="en-US" sz="3200" dirty="0">
                <a:latin typeface="Bahnschrift SemiBold" panose="020B0502040204020203" pitchFamily="34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</a:rPr>
              <a:t>sivu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skalu</a:t>
            </a:r>
            <a:r>
              <a:rPr lang="en-US" sz="3200" dirty="0">
                <a:latin typeface="Bahnschrift SemiBold" panose="020B0502040204020203" pitchFamily="34" charset="0"/>
              </a:rPr>
              <a:t>: </a:t>
            </a:r>
            <a:r>
              <a:rPr lang="en-US" sz="3200" dirty="0" err="1">
                <a:latin typeface="Bahnschrift SemiBold" panose="020B0502040204020203" pitchFamily="34" charset="0"/>
              </a:rPr>
              <a:t>Ako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slika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nije</a:t>
            </a:r>
            <a:r>
              <a:rPr lang="en-US" sz="3200" dirty="0">
                <a:latin typeface="Bahnschrift SemiBold" panose="020B0502040204020203" pitchFamily="34" charset="0"/>
              </a:rPr>
              <a:t> u </a:t>
            </a:r>
            <a:r>
              <a:rPr lang="en-US" sz="3200" dirty="0" err="1">
                <a:latin typeface="Bahnschrift SemiBold" panose="020B0502040204020203" pitchFamily="34" charset="0"/>
              </a:rPr>
              <a:t>sivim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tonovima</a:t>
            </a:r>
            <a:r>
              <a:rPr lang="en-US" sz="3200" dirty="0">
                <a:latin typeface="Bahnschrift SemiBold" panose="020B0502040204020203" pitchFamily="34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</a:rPr>
              <a:t>pretvara</a:t>
            </a:r>
            <a:r>
              <a:rPr lang="en-US" sz="3200" dirty="0">
                <a:latin typeface="Bahnschrift SemiBold" panose="020B0502040204020203" pitchFamily="34" charset="0"/>
              </a:rPr>
              <a:t> se u </a:t>
            </a:r>
            <a:r>
              <a:rPr lang="en-US" sz="3200" dirty="0" err="1">
                <a:latin typeface="Bahnschrift SemiBold" panose="020B0502040204020203" pitchFamily="34" charset="0"/>
              </a:rPr>
              <a:t>sivu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skalu</a:t>
            </a:r>
            <a:r>
              <a:rPr lang="en-US" sz="3200" dirty="0">
                <a:latin typeface="Bahnschrift SemiBold" panose="020B0502040204020203" pitchFamily="34" charset="0"/>
              </a:rPr>
              <a:t>.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III) </a:t>
            </a:r>
            <a:r>
              <a:rPr lang="en-US" sz="3200" dirty="0" err="1">
                <a:latin typeface="Bahnschrift SemiBold" panose="020B0502040204020203" pitchFamily="34" charset="0"/>
              </a:rPr>
              <a:t>Binarizacija</a:t>
            </a:r>
            <a:r>
              <a:rPr lang="en-US" sz="3200" dirty="0">
                <a:latin typeface="Bahnschrift SemiBold" panose="020B0502040204020203" pitchFamily="34" charset="0"/>
              </a:rPr>
              <a:t>: </a:t>
            </a:r>
            <a:r>
              <a:rPr lang="en-US" sz="3200" dirty="0" err="1">
                <a:latin typeface="Bahnschrift SemiBold" panose="020B0502040204020203" pitchFamily="34" charset="0"/>
              </a:rPr>
              <a:t>Primena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praga</a:t>
            </a:r>
            <a:r>
              <a:rPr lang="en-US" sz="3200" dirty="0">
                <a:latin typeface="Bahnschrift SemiBold" panose="020B0502040204020203" pitchFamily="34" charset="0"/>
              </a:rPr>
              <a:t> za </a:t>
            </a:r>
            <a:r>
              <a:rPr lang="en-US" sz="3200" dirty="0" err="1">
                <a:latin typeface="Bahnschrift SemiBold" panose="020B0502040204020203" pitchFamily="34" charset="0"/>
              </a:rPr>
              <a:t>binarizaciju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slike</a:t>
            </a:r>
            <a:r>
              <a:rPr lang="en-US" sz="3200" dirty="0">
                <a:latin typeface="Bahnschrift SemiBold" panose="020B0502040204020203" pitchFamily="34" charset="0"/>
              </a:rPr>
              <a:t>, </a:t>
            </a:r>
            <a:r>
              <a:rPr lang="en-US" sz="3200" dirty="0" err="1">
                <a:latin typeface="Bahnschrift SemiBold" panose="020B0502040204020203" pitchFamily="34" charset="0"/>
              </a:rPr>
              <a:t>čime</a:t>
            </a:r>
            <a:r>
              <a:rPr lang="en-US" sz="3200" dirty="0">
                <a:latin typeface="Bahnschrift SemiBold" panose="020B0502040204020203" pitchFamily="34" charset="0"/>
              </a:rPr>
              <a:t> se </a:t>
            </a:r>
            <a:r>
              <a:rPr lang="en-US" sz="3200" dirty="0" err="1">
                <a:latin typeface="Bahnschrift SemiBold" panose="020B0502040204020203" pitchFamily="34" charset="0"/>
              </a:rPr>
              <a:t>izdvajaju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bitne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karakteristike</a:t>
            </a:r>
            <a:r>
              <a:rPr lang="en-US" sz="3200" dirty="0">
                <a:latin typeface="Bahnschrift SemiBold" panose="020B0502040204020203" pitchFamily="34" charset="0"/>
              </a:rPr>
              <a:t>.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IV) </a:t>
            </a:r>
            <a:r>
              <a:rPr lang="en-US" sz="3200" dirty="0" err="1">
                <a:latin typeface="Bahnschrift SemiBold" panose="020B0502040204020203" pitchFamily="34" charset="0"/>
              </a:rPr>
              <a:t>Detekcija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ivica</a:t>
            </a:r>
            <a:r>
              <a:rPr lang="en-US" sz="3200" dirty="0">
                <a:latin typeface="Bahnschrift SemiBold" panose="020B0502040204020203" pitchFamily="34" charset="0"/>
              </a:rPr>
              <a:t>: </a:t>
            </a:r>
            <a:r>
              <a:rPr lang="en-US" sz="3200" dirty="0" err="1">
                <a:latin typeface="Bahnschrift SemiBold" panose="020B0502040204020203" pitchFamily="34" charset="0"/>
              </a:rPr>
              <a:t>Primena</a:t>
            </a:r>
            <a:r>
              <a:rPr lang="en-US" sz="3200" dirty="0">
                <a:latin typeface="Bahnschrift SemiBold" panose="020B0502040204020203" pitchFamily="34" charset="0"/>
              </a:rPr>
              <a:t> Laplacian </a:t>
            </a:r>
            <a:r>
              <a:rPr lang="en-US" sz="3200" dirty="0" err="1">
                <a:latin typeface="Bahnschrift SemiBold" panose="020B0502040204020203" pitchFamily="34" charset="0"/>
              </a:rPr>
              <a:t>ili</a:t>
            </a:r>
            <a:r>
              <a:rPr lang="en-US" sz="3200" dirty="0">
                <a:latin typeface="Bahnschrift SemiBold" panose="020B0502040204020203" pitchFamily="34" charset="0"/>
              </a:rPr>
              <a:t> Sobel </a:t>
            </a:r>
            <a:r>
              <a:rPr lang="en-US" sz="3200" dirty="0" err="1">
                <a:latin typeface="Bahnschrift SemiBold" panose="020B0502040204020203" pitchFamily="34" charset="0"/>
              </a:rPr>
              <a:t>filtera</a:t>
            </a:r>
            <a:r>
              <a:rPr lang="en-US" sz="3200" dirty="0">
                <a:latin typeface="Bahnschrift SemiBold" panose="020B0502040204020203" pitchFamily="34" charset="0"/>
              </a:rPr>
              <a:t> za </a:t>
            </a:r>
            <a:r>
              <a:rPr lang="en-US" sz="3200" dirty="0" err="1">
                <a:latin typeface="Bahnschrift SemiBold" panose="020B0502040204020203" pitchFamily="34" charset="0"/>
              </a:rPr>
              <a:t>izdvajanje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ivica</a:t>
            </a:r>
            <a:r>
              <a:rPr lang="en-US" sz="3200" dirty="0">
                <a:latin typeface="Bahnschrift SemiBold" panose="020B0502040204020203" pitchFamily="34" charset="0"/>
              </a:rPr>
              <a:t>.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V) </a:t>
            </a:r>
            <a:r>
              <a:rPr lang="en-US" sz="3200" dirty="0" err="1">
                <a:latin typeface="Bahnschrift SemiBold" panose="020B0502040204020203" pitchFamily="34" charset="0"/>
              </a:rPr>
              <a:t>Ručno</a:t>
            </a:r>
            <a:r>
              <a:rPr lang="en-US" sz="3200" dirty="0">
                <a:latin typeface="Bahnschrift SemiBold" panose="020B0502040204020203" pitchFamily="34" charset="0"/>
              </a:rPr>
              <a:t>/</a:t>
            </a:r>
            <a:r>
              <a:rPr lang="en-US" sz="3200" dirty="0" err="1">
                <a:latin typeface="Bahnschrift SemiBold" panose="020B0502040204020203" pitchFamily="34" charset="0"/>
              </a:rPr>
              <a:t>Automatsko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sečenje</a:t>
            </a:r>
            <a:r>
              <a:rPr lang="en-US" sz="3200" dirty="0">
                <a:latin typeface="Bahnschrift SemiBold" panose="020B0502040204020203" pitchFamily="34" charset="0"/>
              </a:rPr>
              <a:t>: </a:t>
            </a:r>
            <a:r>
              <a:rPr lang="en-US" sz="3200" dirty="0" err="1">
                <a:latin typeface="Bahnschrift SemiBold" panose="020B0502040204020203" pitchFamily="34" charset="0"/>
              </a:rPr>
              <a:t>Ručno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ili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automatsko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označavanje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regije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sa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registarskom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tablicom</a:t>
            </a:r>
            <a:r>
              <a:rPr lang="en-US" sz="3200" dirty="0">
                <a:latin typeface="Bahnschrift SemiBold" panose="020B0502040204020203" pitchFamily="34" charset="0"/>
              </a:rPr>
              <a:t>.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VI) </a:t>
            </a:r>
            <a:r>
              <a:rPr lang="en-US" sz="3200" dirty="0" err="1">
                <a:latin typeface="Bahnschrift SemiBold" panose="020B0502040204020203" pitchFamily="34" charset="0"/>
              </a:rPr>
              <a:t>Prepoznavanje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teksta</a:t>
            </a:r>
            <a:r>
              <a:rPr lang="en-US" sz="3200" dirty="0">
                <a:latin typeface="Bahnschrift SemiBold" panose="020B0502040204020203" pitchFamily="34" charset="0"/>
              </a:rPr>
              <a:t>: </a:t>
            </a:r>
            <a:r>
              <a:rPr lang="en-US" sz="3200" dirty="0" err="1">
                <a:latin typeface="Bahnschrift SemiBold" panose="020B0502040204020203" pitchFamily="34" charset="0"/>
              </a:rPr>
              <a:t>Primena</a:t>
            </a:r>
            <a:r>
              <a:rPr lang="en-US" sz="3200" dirty="0">
                <a:latin typeface="Bahnschrift SemiBold" panose="020B0502040204020203" pitchFamily="34" charset="0"/>
              </a:rPr>
              <a:t> OCR </a:t>
            </a:r>
            <a:r>
              <a:rPr lang="en-US" sz="3200" dirty="0" err="1">
                <a:latin typeface="Bahnschrift SemiBold" panose="020B0502040204020203" pitchFamily="34" charset="0"/>
              </a:rPr>
              <a:t>funkcije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na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isečenu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regiju</a:t>
            </a:r>
            <a:r>
              <a:rPr lang="en-US" sz="3200" dirty="0">
                <a:latin typeface="Bahnschrift SemiBold" panose="020B0502040204020203" pitchFamily="34" charset="0"/>
              </a:rPr>
              <a:t> za </a:t>
            </a:r>
            <a:r>
              <a:rPr lang="en-US" sz="3200" dirty="0" err="1">
                <a:latin typeface="Bahnschrift SemiBold" panose="020B0502040204020203" pitchFamily="34" charset="0"/>
              </a:rPr>
              <a:t>ekstrakciju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registarskog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broja</a:t>
            </a:r>
            <a:r>
              <a:rPr lang="en-US" sz="3200" dirty="0">
                <a:latin typeface="Bahnschrift SemiBol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046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901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Cascadia Code SemiBold</vt:lpstr>
      <vt:lpstr>Office Theme</vt:lpstr>
      <vt:lpstr>Prepoznavanje  registarskih tablica</vt:lpstr>
      <vt:lpstr>Prepoznavanje  registarskih tablica</vt:lpstr>
      <vt:lpstr>Prepoznavanje  registarskih tablica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 registarskih tablica</dc:title>
  <dc:creator>MladenB5 MladenB5</dc:creator>
  <cp:lastModifiedBy>MladenB5 MladenB5</cp:lastModifiedBy>
  <cp:revision>1</cp:revision>
  <dcterms:created xsi:type="dcterms:W3CDTF">2024-05-29T19:21:45Z</dcterms:created>
  <dcterms:modified xsi:type="dcterms:W3CDTF">2024-05-29T19:56:43Z</dcterms:modified>
</cp:coreProperties>
</file>