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90"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481EE-3BCC-440E-8A7A-DC57B1849C81}"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DB57-4BC6-4073-96A7-C66475794050}" type="slidenum">
              <a:rPr lang="en-US" smtClean="0"/>
              <a:t>‹#›</a:t>
            </a:fld>
            <a:endParaRPr lang="en-US"/>
          </a:p>
        </p:txBody>
      </p:sp>
    </p:spTree>
    <p:extLst>
      <p:ext uri="{BB962C8B-B14F-4D97-AF65-F5344CB8AC3E}">
        <p14:creationId xmlns:p14="http://schemas.microsoft.com/office/powerpoint/2010/main" val="266907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1AC-BA92-B9A7-6327-448B5F135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F426CD-DDCF-C258-41AF-27398FF6B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DD074-D3EF-29FA-4F42-FEBEACA2A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EAA4C639-7EAB-5E8B-2CF3-F6405CC8D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1353-4293-A2F3-4CAD-BA9821CB519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787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D52F-AD4C-50AC-2D75-3C90EFD08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702B4-5136-97F2-3250-0838A2198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ACD1F-289F-6A91-201E-48EC3D6ECC13}"/>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68D2F300-68CB-2810-A071-EB41B6AC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8508-EFDB-D096-A0CC-D52B47861DC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62785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E9AE3-8B1E-56CD-D100-390D6B588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87844-139B-5728-AA92-3107E906D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26775-F2A4-8B47-1C70-1A749B0AF68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8D53F5D-30BE-45C2-E24D-8760BA974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E12EE-6F8B-3542-1D0A-17FEA7C25159}"/>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78261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9255-1024-830A-C0E9-D0DC04BC5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0D59D-1218-1B79-DB7B-9AA3DC03A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414F-4041-FC1D-A09D-2E27A8CFE8F1}"/>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C2C641A-A7A3-84D3-8ED2-677D4674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7F676-393E-B8E4-7300-7831C3C93E6F}"/>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51830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7A9D-3300-270E-9456-1E3782D14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87C1B-23B8-6CD9-1513-1DEB0D6C7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B15E2-AC84-FCEA-58CE-6E0C7F10E77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3C636F00-9840-4FA2-6F4C-69B8497B7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FF2D-FA66-EFA1-8D5A-4A00434AF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18118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0379-D59A-CBAB-898A-5AFF7B67C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923C-FA60-E7E2-E7F1-9AA2E4442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F846E-C957-8955-3351-31F1150C24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30D1A-64DE-E923-A21E-BAC6368721F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66D70EBB-E49E-B58C-163B-AACD5C30B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5A8E8-C9A1-CDFF-F6C1-31E376709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0095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D3ED-80EF-B64D-832D-781539C27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CEC8C-8B36-8973-41A8-1201A5D39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02C0C-ADAB-6049-0242-9B9C50ABB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27E61B-5235-81D2-4101-32769C18F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CBE24-0F96-3383-2452-A74E9D753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744DA-5BB7-9DAD-DAB3-32B33D7133EC}"/>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8" name="Footer Placeholder 7">
            <a:extLst>
              <a:ext uri="{FF2B5EF4-FFF2-40B4-BE49-F238E27FC236}">
                <a16:creationId xmlns:a16="http://schemas.microsoft.com/office/drawing/2014/main" id="{F73043DC-FD34-0722-6BFD-3929C5FDA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48241-0CD1-C909-EAFA-E13CDE49CB90}"/>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12703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EE34-40A0-1CAE-E4DD-9AB4DCAE9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D6036-4744-7BAE-A218-322FF3A7A658}"/>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4" name="Footer Placeholder 3">
            <a:extLst>
              <a:ext uri="{FF2B5EF4-FFF2-40B4-BE49-F238E27FC236}">
                <a16:creationId xmlns:a16="http://schemas.microsoft.com/office/drawing/2014/main" id="{A6CB4584-6FC8-6B59-BB58-C4AD77BBB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7AE53-F831-9AE7-C8AC-62E8065A113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50312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3D385-6F24-00CA-1CB0-1D3248509A0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3" name="Footer Placeholder 2">
            <a:extLst>
              <a:ext uri="{FF2B5EF4-FFF2-40B4-BE49-F238E27FC236}">
                <a16:creationId xmlns:a16="http://schemas.microsoft.com/office/drawing/2014/main" id="{461A4D7B-42FB-B128-E736-0CD7A43CE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DDCEF-A787-E3AD-2DDC-7C2177CAFD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573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EB65-EBB7-01C4-EBF3-46E00C67E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64518-F4DC-6B88-93D7-2EAE0F5DE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3B5E-C16E-AAF1-9887-4B59821CD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77BFF-7B41-1185-6EFE-4E9FFD73FDDB}"/>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0228BE7C-8C4E-3ACF-1545-16B2E02AA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10DC3-D181-7881-574F-BD473877DF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1520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367C-1E68-B58F-CF1A-84D711068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1C09D-0A05-B6E8-2C44-96B7E967B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47967-98FB-4C76-A503-C7290BE20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5DD24-483D-67BE-8CF4-1CFAB47C2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F272037B-C508-81CB-E583-85BE6482F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DB988-3138-6806-DCAC-B85734CF1DC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09493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9E5FE-0D07-65EA-FF40-CD2EB959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759A-68F7-165E-DF0E-7587B2569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5B35F-FC91-B3F0-1FDC-E79EADCBE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712CD887-DC2C-6941-164F-2749F93F7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025F-7749-702F-19FE-13593B7DC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8786F-C232-4EA7-BBB1-1159D3FCD413}" type="slidenum">
              <a:rPr lang="en-US" smtClean="0"/>
              <a:t>‹#›</a:t>
            </a:fld>
            <a:endParaRPr lang="en-US"/>
          </a:p>
        </p:txBody>
      </p:sp>
    </p:spTree>
    <p:extLst>
      <p:ext uri="{BB962C8B-B14F-4D97-AF65-F5344CB8AC3E}">
        <p14:creationId xmlns:p14="http://schemas.microsoft.com/office/powerpoint/2010/main" val="97881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45685"/>
            <a:ext cx="12277725" cy="6858000"/>
          </a:xfrm>
          <a:prstGeom prst="rect">
            <a:avLst/>
          </a:prstGeom>
          <a:solidFill>
            <a:schemeClr val="accent1">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1502568" y="2200787"/>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42863" y="169760"/>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034819" y="5796652"/>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a:latin typeface="Cascadia Code SemiBold" panose="020B0609020000020004" pitchFamily="49" charset="0"/>
                <a:cs typeface="Cascadia Code SemiBold" panose="020B0609020000020004" pitchFamily="49" charset="0"/>
              </a:rPr>
              <a:t>28.5.2024.</a:t>
            </a:r>
            <a:endParaRPr lang="en-US" sz="2000" dirty="0">
              <a:latin typeface="Cascadia Code SemiBold" panose="020B0609020000020004" pitchFamily="49" charset="0"/>
              <a:cs typeface="Cascadia Code SemiBold" panose="020B0609020000020004" pitchFamily="49" charset="0"/>
            </a:endParaRP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88907" y="6104429"/>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Oval 6">
            <a:extLst>
              <a:ext uri="{FF2B5EF4-FFF2-40B4-BE49-F238E27FC236}">
                <a16:creationId xmlns:a16="http://schemas.microsoft.com/office/drawing/2014/main" id="{FC1B226D-D2F7-954F-3FFA-F789AE68CA1F}"/>
              </a:ext>
            </a:extLst>
          </p:cNvPr>
          <p:cNvSpPr/>
          <p:nvPr/>
        </p:nvSpPr>
        <p:spPr>
          <a:xfrm>
            <a:off x="-12788812" y="163378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C6073D-D9B8-D542-25F6-CD13E68F365A}"/>
              </a:ext>
            </a:extLst>
          </p:cNvPr>
          <p:cNvSpPr txBox="1"/>
          <p:nvPr/>
        </p:nvSpPr>
        <p:spPr>
          <a:xfrm>
            <a:off x="-42863" y="-1462865"/>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9" name="TextBox 8">
            <a:extLst>
              <a:ext uri="{FF2B5EF4-FFF2-40B4-BE49-F238E27FC236}">
                <a16:creationId xmlns:a16="http://schemas.microsoft.com/office/drawing/2014/main" id="{12CE4A34-F1E0-9541-96A7-B4EDC0E65C3D}"/>
              </a:ext>
            </a:extLst>
          </p:cNvPr>
          <p:cNvSpPr txBox="1"/>
          <p:nvPr/>
        </p:nvSpPr>
        <p:spPr>
          <a:xfrm>
            <a:off x="13671637" y="17422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36527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3" name="TextBox 2">
            <a:extLst>
              <a:ext uri="{FF2B5EF4-FFF2-40B4-BE49-F238E27FC236}">
                <a16:creationId xmlns:a16="http://schemas.microsoft.com/office/drawing/2014/main" id="{F97C0537-1F91-1190-14D8-DF83CFE4053B}"/>
              </a:ext>
            </a:extLst>
          </p:cNvPr>
          <p:cNvSpPr txBox="1"/>
          <p:nvPr/>
        </p:nvSpPr>
        <p:spPr>
          <a:xfrm>
            <a:off x="12506178" y="-2179834"/>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2"/>
          <a:stretch>
            <a:fillRect/>
          </a:stretch>
        </p:blipFill>
        <p:spPr>
          <a:xfrm>
            <a:off x="4615805" y="-1209625"/>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12485773" y="0"/>
            <a:ext cx="11594461" cy="16342935"/>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3"/>
          <a:stretch>
            <a:fillRect/>
          </a:stretch>
        </p:blipFill>
        <p:spPr>
          <a:xfrm>
            <a:off x="4834570" y="6982169"/>
            <a:ext cx="2563835" cy="1059544"/>
          </a:xfrm>
          <a:prstGeom prst="rect">
            <a:avLst/>
          </a:prstGeom>
        </p:spPr>
      </p:pic>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4"/>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386166" y="1006373"/>
            <a:ext cx="5956747" cy="3785652"/>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a:solidFill>
                  <a:srgbClr val="FF0000"/>
                </a:solidFill>
                <a:latin typeface="Bahnschrift SemiBold" panose="020B0502040204020203" pitchFamily="34" charset="0"/>
              </a:rPr>
              <a:t>edge</a:t>
            </a:r>
            <a:r>
              <a:rPr lang="en-US" sz="2400" dirty="0">
                <a:latin typeface="Bahnschrift SemiBold" panose="020B0502040204020203" pitchFamily="34" charset="0"/>
              </a:rPr>
              <a:t> </a:t>
            </a:r>
            <a:r>
              <a:rPr lang="en-US" sz="2400" dirty="0" err="1">
                <a:latin typeface="Bahnschrift SemiBold" panose="020B0502040204020203" pitchFamily="34" charset="0"/>
              </a:rPr>
              <a:t>koristi</a:t>
            </a:r>
            <a:r>
              <a:rPr lang="en-US" sz="2400" dirty="0">
                <a:latin typeface="Bahnschrift SemiBold" panose="020B0502040204020203" pitchFamily="34" charset="0"/>
              </a:rPr>
              <a:t> se za </a:t>
            </a:r>
            <a:r>
              <a:rPr lang="en-US" sz="2400" dirty="0" err="1">
                <a:latin typeface="Bahnschrift SemiBold" panose="020B0502040204020203" pitchFamily="34" charset="0"/>
              </a:rPr>
              <a:t>otkrivanje</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U </a:t>
            </a:r>
            <a:r>
              <a:rPr lang="en-US" sz="2400" dirty="0" err="1">
                <a:latin typeface="Bahnschrift SemiBold" panose="020B0502040204020203" pitchFamily="34" charset="0"/>
              </a:rPr>
              <a:t>ovom</a:t>
            </a:r>
            <a:r>
              <a:rPr lang="en-US" sz="2400" dirty="0">
                <a:latin typeface="Bahnschrift SemiBold" panose="020B0502040204020203" pitchFamily="34" charset="0"/>
              </a:rPr>
              <a:t> </a:t>
            </a:r>
            <a:r>
              <a:rPr lang="en-US" sz="2400" dirty="0" err="1">
                <a:latin typeface="Bahnschrift SemiBold" panose="020B0502040204020203" pitchFamily="34" charset="0"/>
              </a:rPr>
              <a:t>slučaju</a:t>
            </a:r>
            <a:r>
              <a:rPr lang="en-US" sz="2400" dirty="0">
                <a:latin typeface="Bahnschrift SemiBold" panose="020B0502040204020203" pitchFamily="34" charset="0"/>
              </a:rPr>
              <a:t>, </a:t>
            </a:r>
            <a:r>
              <a:rPr lang="en-US" sz="2400" dirty="0" err="1">
                <a:latin typeface="Bahnschrift SemiBold" panose="020B0502040204020203" pitchFamily="34" charset="0"/>
              </a:rPr>
              <a:t>koristi</a:t>
            </a:r>
            <a:r>
              <a:rPr lang="en-US" sz="2400" dirty="0">
                <a:latin typeface="Bahnschrift SemiBold" panose="020B0502040204020203" pitchFamily="34" charset="0"/>
              </a:rPr>
              <a:t> se ‘</a:t>
            </a:r>
            <a:r>
              <a:rPr lang="en-US" sz="2400" dirty="0">
                <a:solidFill>
                  <a:srgbClr val="FF0000"/>
                </a:solidFill>
                <a:latin typeface="Bahnschrift SemiBold" panose="020B0502040204020203" pitchFamily="34" charset="0"/>
              </a:rPr>
              <a:t>Canny</a:t>
            </a:r>
            <a:r>
              <a:rPr lang="en-US" sz="2400" dirty="0">
                <a:latin typeface="Bahnschrift SemiBold" panose="020B0502040204020203" pitchFamily="34" charset="0"/>
              </a:rPr>
              <a:t>’ </a:t>
            </a:r>
            <a:r>
              <a:rPr lang="en-US" sz="2400" dirty="0" err="1">
                <a:latin typeface="Bahnschrift SemiBold" panose="020B0502040204020203" pitchFamily="34" charset="0"/>
              </a:rPr>
              <a:t>metoda</a:t>
            </a:r>
            <a:r>
              <a:rPr lang="en-US" sz="2400" dirty="0">
                <a:latin typeface="Bahnschrift SemiBold" panose="020B0502040204020203" pitchFamily="34" charset="0"/>
              </a:rPr>
              <a:t> za </a:t>
            </a:r>
            <a:r>
              <a:rPr lang="en-US" sz="2400" dirty="0" err="1">
                <a:latin typeface="Bahnschrift SemiBold" panose="020B0502040204020203" pitchFamily="34" charset="0"/>
              </a:rPr>
              <a:t>otkrivanje</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pl-PL" sz="2400" dirty="0">
                <a:latin typeface="Bahnschrift SemiBold" panose="020B0502040204020203" pitchFamily="34" charset="0"/>
              </a:rPr>
              <a:t>je poznata po svojoj sposobnosti da otkrije ivice i potiskuje šum.</a:t>
            </a:r>
            <a:br>
              <a:rPr lang="en-US" sz="2400" dirty="0">
                <a:latin typeface="Bahnschrift SemiBold" panose="020B0502040204020203" pitchFamily="34" charset="0"/>
              </a:rPr>
            </a:br>
            <a:r>
              <a:rPr lang="en-US" sz="2400" dirty="0" err="1">
                <a:latin typeface="Bahnschrift SemiBold" panose="020B0502040204020203" pitchFamily="34" charset="0"/>
              </a:rPr>
              <a:t>Osim</a:t>
            </a:r>
            <a:r>
              <a:rPr lang="en-US" sz="2400" dirty="0">
                <a:latin typeface="Bahnschrift SemiBold" panose="020B0502040204020203" pitchFamily="34" charset="0"/>
              </a:rPr>
              <a:t> ‘Canny’, </a:t>
            </a:r>
            <a:r>
              <a:rPr lang="en-US" sz="2400" dirty="0" err="1">
                <a:latin typeface="Bahnschrift SemiBold" panose="020B0502040204020203" pitchFamily="34" charset="0"/>
              </a:rPr>
              <a:t>postoje</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Sobel</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Prewitt</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Roberts</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log</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zerocross</a:t>
            </a:r>
            <a:r>
              <a:rPr lang="en-US" sz="2400" dirty="0">
                <a:latin typeface="Bahnschrift SemiBold" panose="020B0502040204020203" pitchFamily="34" charset="0"/>
              </a:rPr>
              <a:t>’, </a:t>
            </a:r>
            <a:r>
              <a:rPr lang="en-US" sz="2400" dirty="0" err="1">
                <a:latin typeface="Bahnschrift SemiBold" panose="020B0502040204020203" pitchFamily="34" charset="0"/>
              </a:rPr>
              <a:t>itd</a:t>
            </a:r>
            <a:r>
              <a:rPr lang="en-US" sz="2400" dirty="0">
                <a:latin typeface="Bahnschrift SemiBold" panose="020B0502040204020203" pitchFamily="34" charset="0"/>
              </a:rPr>
              <a:t>. me</a:t>
            </a:r>
            <a:r>
              <a:rPr lang="sr-Latn-ME" sz="2400" dirty="0">
                <a:latin typeface="Bahnschrift SemiBold" panose="020B0502040204020203" pitchFamily="34" charset="0"/>
              </a:rPr>
              <a:t>đutim Canny</a:t>
            </a:r>
            <a:r>
              <a:rPr lang="en-US" sz="2400" dirty="0">
                <a:latin typeface="Bahnschrift SemiBold" panose="020B0502040204020203" pitchFamily="34" charset="0"/>
              </a:rPr>
              <a:t> se u </a:t>
            </a:r>
            <a:r>
              <a:rPr lang="sr-Latn-ME" sz="2400" dirty="0">
                <a:latin typeface="Bahnschrift SemiBold" panose="020B0502040204020203" pitchFamily="34" charset="0"/>
              </a:rPr>
              <a:t>našem slučaju ispostavio najefikasnije</a:t>
            </a:r>
            <a:r>
              <a:rPr lang="en-US" sz="2400" dirty="0">
                <a:latin typeface="Bahnschrift SemiBold" panose="020B0502040204020203" pitchFamily="34" charset="0"/>
              </a:rPr>
              <a:t>, </a:t>
            </a:r>
            <a:r>
              <a:rPr lang="en-US" sz="2400" dirty="0" err="1">
                <a:latin typeface="Bahnschrift SemiBold" panose="020B0502040204020203" pitchFamily="34" charset="0"/>
              </a:rPr>
              <a:t>iako</a:t>
            </a:r>
            <a:r>
              <a:rPr lang="en-US" sz="2400" dirty="0">
                <a:latin typeface="Bahnschrift SemiBold" panose="020B0502040204020203" pitchFamily="34" charset="0"/>
              </a:rPr>
              <a:t> je </a:t>
            </a:r>
            <a:r>
              <a:rPr lang="en-US" sz="2400" dirty="0" err="1">
                <a:latin typeface="Bahnschrift SemiBold" panose="020B0502040204020203" pitchFamily="34" charset="0"/>
              </a:rPr>
              <a:t>sporija</a:t>
            </a:r>
            <a:r>
              <a:rPr lang="en-US" sz="2400" dirty="0">
                <a:latin typeface="Bahnschrift SemiBold" panose="020B0502040204020203" pitchFamily="34" charset="0"/>
              </a:rPr>
              <a:t> od </a:t>
            </a:r>
            <a:r>
              <a:rPr lang="en-US" sz="2400" dirty="0" err="1">
                <a:latin typeface="Bahnschrift SemiBold" panose="020B0502040204020203" pitchFamily="34" charset="0"/>
              </a:rPr>
              <a:t>navedenih</a:t>
            </a:r>
            <a:r>
              <a:rPr lang="en-US" sz="2400" dirty="0">
                <a:latin typeface="Bahnschrift SemiBold" panose="020B0502040204020203" pitchFamily="34" charset="0"/>
              </a:rPr>
              <a:t> I </a:t>
            </a:r>
            <a:r>
              <a:rPr lang="en-US" sz="2400" dirty="0" err="1">
                <a:latin typeface="Bahnschrift SemiBold" panose="020B0502040204020203" pitchFamily="34" charset="0"/>
              </a:rPr>
              <a:t>kompleksnija</a:t>
            </a:r>
            <a:r>
              <a:rPr lang="en-US" sz="2400" dirty="0">
                <a:latin typeface="Bahnschrift SemiBold" panose="020B0502040204020203" pitchFamily="34" charset="0"/>
              </a:rPr>
              <a:t>.</a:t>
            </a:r>
          </a:p>
        </p:txBody>
      </p:sp>
      <p:sp>
        <p:nvSpPr>
          <p:cNvPr id="27" name="TextBox 26">
            <a:extLst>
              <a:ext uri="{FF2B5EF4-FFF2-40B4-BE49-F238E27FC236}">
                <a16:creationId xmlns:a16="http://schemas.microsoft.com/office/drawing/2014/main" id="{B405AF43-8DDD-B82C-573C-5D220A137C80}"/>
              </a:ext>
            </a:extLst>
          </p:cNvPr>
          <p:cNvSpPr txBox="1"/>
          <p:nvPr/>
        </p:nvSpPr>
        <p:spPr>
          <a:xfrm>
            <a:off x="358569" y="5073230"/>
            <a:ext cx="11370586" cy="1384995"/>
          </a:xfrm>
          <a:prstGeom prst="rect">
            <a:avLst/>
          </a:prstGeom>
          <a:noFill/>
        </p:spPr>
        <p:txBody>
          <a:bodyPr wrap="square" rtlCol="0">
            <a:spAutoFit/>
          </a:bodyPr>
          <a:lstStyle/>
          <a:p>
            <a:r>
              <a:rPr lang="en-US" sz="2800" dirty="0">
                <a:latin typeface="Bahnschrift SemiBold" panose="020B0502040204020203" pitchFamily="34" charset="0"/>
              </a:rPr>
              <a:t>■ Na </a:t>
            </a:r>
            <a:r>
              <a:rPr lang="en-US" sz="2800" dirty="0" err="1">
                <a:latin typeface="Bahnschrift SemiBold" panose="020B0502040204020203" pitchFamily="34" charset="0"/>
              </a:rPr>
              <a:t>kraju</a:t>
            </a:r>
            <a:r>
              <a:rPr lang="en-US" sz="2800" dirty="0">
                <a:latin typeface="Bahnschrift SemiBold" panose="020B0502040204020203" pitchFamily="34" charset="0"/>
              </a:rPr>
              <a:t>, ova </a:t>
            </a:r>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binarnu</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sliku</a:t>
            </a:r>
            <a:r>
              <a:rPr lang="en-US" sz="2800" dirty="0">
                <a:solidFill>
                  <a:srgbClr val="FF0000"/>
                </a:solidFill>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koji </a:t>
            </a:r>
            <a:r>
              <a:rPr lang="en-US" sz="2800" dirty="0" err="1">
                <a:latin typeface="Bahnschrift SemiBold" panose="020B0502040204020203" pitchFamily="34" charset="0"/>
              </a:rPr>
              <a:t>pripadaju</a:t>
            </a:r>
            <a:r>
              <a:rPr lang="en-US" sz="2800" dirty="0">
                <a:latin typeface="Bahnschrift SemiBold" panose="020B0502040204020203" pitchFamily="34" charset="0"/>
              </a:rPr>
              <a:t> </a:t>
            </a:r>
            <a:r>
              <a:rPr lang="en-US" sz="2800" dirty="0" err="1">
                <a:latin typeface="Bahnschrift SemiBold" panose="020B0502040204020203" pitchFamily="34" charset="0"/>
              </a:rPr>
              <a:t>ivicama</a:t>
            </a:r>
            <a:r>
              <a:rPr lang="en-US" sz="2800" dirty="0">
                <a:latin typeface="Bahnschrift SemiBold" panose="020B0502040204020203" pitchFamily="34" charset="0"/>
              </a:rPr>
              <a:t> </a:t>
            </a:r>
            <a:r>
              <a:rPr lang="en-US" sz="2800" dirty="0" err="1">
                <a:latin typeface="Bahnschrift SemiBold" panose="020B0502040204020203" pitchFamily="34" charset="0"/>
              </a:rPr>
              <a:t>označeni</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1 (</a:t>
            </a:r>
            <a:r>
              <a:rPr lang="en-US" sz="2800" dirty="0" err="1">
                <a:latin typeface="Bahnschrift SemiBold" panose="020B0502040204020203" pitchFamily="34" charset="0"/>
              </a:rPr>
              <a:t>beli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a </a:t>
            </a:r>
            <a:r>
              <a:rPr lang="en-US" sz="2800" dirty="0" err="1">
                <a:latin typeface="Bahnschrift SemiBold" panose="020B0502040204020203" pitchFamily="34" charset="0"/>
              </a:rPr>
              <a:t>ostali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0 (</a:t>
            </a:r>
            <a:r>
              <a:rPr lang="en-US" sz="2800" dirty="0" err="1">
                <a:latin typeface="Bahnschrift SemiBold" panose="020B0502040204020203" pitchFamily="34" charset="0"/>
              </a:rPr>
              <a:t>crni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172960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19938452" y="-3197316"/>
            <a:ext cx="18774670" cy="1782026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a:solidFill>
                  <a:srgbClr val="FF0000"/>
                </a:solidFill>
                <a:latin typeface="Bahnschrift SemiBold" panose="020B0502040204020203" pitchFamily="34" charset="0"/>
              </a:rPr>
              <a:t>edge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U </a:t>
            </a:r>
            <a:r>
              <a:rPr lang="en-US" sz="9600" dirty="0" err="1">
                <a:latin typeface="Bahnschrift SemiBold" panose="020B0502040204020203" pitchFamily="34" charset="0"/>
              </a:rPr>
              <a:t>ovom</a:t>
            </a:r>
            <a:r>
              <a:rPr lang="en-US" sz="9600" dirty="0">
                <a:latin typeface="Bahnschrift SemiBold" panose="020B0502040204020203" pitchFamily="34" charset="0"/>
              </a:rPr>
              <a:t> </a:t>
            </a:r>
            <a:r>
              <a:rPr lang="en-US" sz="9600" dirty="0" err="1">
                <a:latin typeface="Bahnschrift SemiBold" panose="020B0502040204020203" pitchFamily="34" charset="0"/>
              </a:rPr>
              <a:t>slučaju</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a:t>
            </a:r>
            <a:r>
              <a:rPr lang="en-US" sz="9600" dirty="0">
                <a:solidFill>
                  <a:srgbClr val="FF0000"/>
                </a:solidFill>
                <a:latin typeface="Bahnschrift SemiBold" panose="020B0502040204020203" pitchFamily="34" charset="0"/>
              </a:rPr>
              <a:t>Canny</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pl-PL" sz="9600" dirty="0">
                <a:latin typeface="Bahnschrift SemiBold" panose="020B0502040204020203" pitchFamily="34" charset="0"/>
              </a:rPr>
              <a:t>je poznata po svojoj sposobnosti da otkrije ivice i potiskuje šum.</a:t>
            </a:r>
            <a:br>
              <a:rPr lang="en-US" sz="9600" dirty="0">
                <a:latin typeface="Bahnschrift SemiBold" panose="020B0502040204020203" pitchFamily="34" charset="0"/>
              </a:rPr>
            </a:br>
            <a:r>
              <a:rPr lang="en-US" sz="9600" dirty="0" err="1">
                <a:latin typeface="Bahnschrift SemiBold" panose="020B0502040204020203" pitchFamily="34" charset="0"/>
              </a:rPr>
              <a:t>Osim</a:t>
            </a:r>
            <a:r>
              <a:rPr lang="en-US" sz="9600" dirty="0">
                <a:latin typeface="Bahnschrift SemiBold" panose="020B0502040204020203" pitchFamily="34" charset="0"/>
              </a:rPr>
              <a:t> ‘Canny’, </a:t>
            </a:r>
            <a:r>
              <a:rPr lang="en-US" sz="9600" dirty="0" err="1">
                <a:latin typeface="Bahnschrift SemiBold" panose="020B0502040204020203" pitchFamily="34" charset="0"/>
              </a:rPr>
              <a:t>postoje</a:t>
            </a:r>
            <a:r>
              <a:rPr lang="en-US" sz="9600" dirty="0">
                <a:latin typeface="Bahnschrift SemiBold" panose="020B0502040204020203" pitchFamily="34" charset="0"/>
              </a:rPr>
              <a:t> </a:t>
            </a:r>
            <a:r>
              <a:rPr lang="en-US" sz="9600" dirty="0" err="1">
                <a:latin typeface="Bahnschrift SemiBold" panose="020B0502040204020203" pitchFamily="34" charset="0"/>
              </a:rPr>
              <a:t>i</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Sobel</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Prewitt</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Roberts</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log</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zerocross</a:t>
            </a:r>
            <a:r>
              <a:rPr lang="en-US" sz="9600" dirty="0">
                <a:latin typeface="Bahnschrift SemiBold" panose="020B0502040204020203" pitchFamily="34" charset="0"/>
              </a:rPr>
              <a:t>’, </a:t>
            </a:r>
            <a:r>
              <a:rPr lang="en-US" sz="9600" dirty="0" err="1">
                <a:latin typeface="Bahnschrift SemiBold" panose="020B0502040204020203" pitchFamily="34" charset="0"/>
              </a:rPr>
              <a:t>itd</a:t>
            </a:r>
            <a:r>
              <a:rPr lang="en-US" sz="9600" dirty="0">
                <a:latin typeface="Bahnschrift SemiBold" panose="020B0502040204020203" pitchFamily="34" charset="0"/>
              </a:rPr>
              <a:t>. me</a:t>
            </a:r>
            <a:r>
              <a:rPr lang="sr-Latn-ME" sz="9600" dirty="0">
                <a:latin typeface="Bahnschrift SemiBold" panose="020B0502040204020203" pitchFamily="34" charset="0"/>
              </a:rPr>
              <a:t>đutim Canny</a:t>
            </a:r>
            <a:r>
              <a:rPr lang="en-US" sz="9600" dirty="0">
                <a:latin typeface="Bahnschrift SemiBold" panose="020B0502040204020203" pitchFamily="34" charset="0"/>
              </a:rPr>
              <a:t> se u </a:t>
            </a:r>
            <a:r>
              <a:rPr lang="sr-Latn-ME" sz="9600" dirty="0">
                <a:latin typeface="Bahnschrift SemiBold" panose="020B0502040204020203" pitchFamily="34" charset="0"/>
              </a:rPr>
              <a:t>našem slučaju ispostavio najefikasnije</a:t>
            </a:r>
            <a:r>
              <a:rPr lang="en-US" sz="9600" dirty="0">
                <a:latin typeface="Bahnschrift SemiBold" panose="020B0502040204020203" pitchFamily="34" charset="0"/>
              </a:rPr>
              <a:t>, </a:t>
            </a:r>
            <a:r>
              <a:rPr lang="en-US" sz="9600" dirty="0" err="1">
                <a:latin typeface="Bahnschrift SemiBold" panose="020B0502040204020203" pitchFamily="34" charset="0"/>
              </a:rPr>
              <a:t>iako</a:t>
            </a:r>
            <a:r>
              <a:rPr lang="en-US" sz="9600" dirty="0">
                <a:latin typeface="Bahnschrift SemiBold" panose="020B0502040204020203" pitchFamily="34" charset="0"/>
              </a:rPr>
              <a:t> je </a:t>
            </a:r>
            <a:r>
              <a:rPr lang="en-US" sz="9600" dirty="0" err="1">
                <a:latin typeface="Bahnschrift SemiBold" panose="020B0502040204020203" pitchFamily="34" charset="0"/>
              </a:rPr>
              <a:t>sporija</a:t>
            </a:r>
            <a:r>
              <a:rPr lang="en-US" sz="9600" dirty="0">
                <a:latin typeface="Bahnschrift SemiBold" panose="020B0502040204020203" pitchFamily="34" charset="0"/>
              </a:rPr>
              <a:t> od </a:t>
            </a:r>
            <a:r>
              <a:rPr lang="en-US" sz="9600" dirty="0" err="1">
                <a:latin typeface="Bahnschrift SemiBold" panose="020B0502040204020203" pitchFamily="34" charset="0"/>
              </a:rPr>
              <a:t>navedenih</a:t>
            </a:r>
            <a:r>
              <a:rPr lang="en-US" sz="9600" dirty="0">
                <a:latin typeface="Bahnschrift SemiBold" panose="020B0502040204020203" pitchFamily="34" charset="0"/>
              </a:rPr>
              <a:t> I </a:t>
            </a:r>
            <a:r>
              <a:rPr lang="en-US" sz="9600" dirty="0" err="1">
                <a:latin typeface="Bahnschrift SemiBold" panose="020B0502040204020203" pitchFamily="34" charset="0"/>
              </a:rPr>
              <a:t>kompleksnija</a:t>
            </a:r>
            <a:r>
              <a:rPr lang="en-US" sz="9600" dirty="0">
                <a:latin typeface="Bahnschrift SemiBold" panose="020B0502040204020203" pitchFamily="34" charset="0"/>
              </a:rPr>
              <a:t>.</a:t>
            </a:r>
          </a:p>
        </p:txBody>
      </p:sp>
      <p:sp>
        <p:nvSpPr>
          <p:cNvPr id="27" name="TextBox 26">
            <a:extLst>
              <a:ext uri="{FF2B5EF4-FFF2-40B4-BE49-F238E27FC236}">
                <a16:creationId xmlns:a16="http://schemas.microsoft.com/office/drawing/2014/main" id="{B405AF43-8DDD-B82C-573C-5D220A137C80}"/>
              </a:ext>
            </a:extLst>
          </p:cNvPr>
          <p:cNvSpPr txBox="1"/>
          <p:nvPr/>
        </p:nvSpPr>
        <p:spPr>
          <a:xfrm>
            <a:off x="13355779" y="-323861"/>
            <a:ext cx="11370586" cy="13388280"/>
          </a:xfrm>
          <a:prstGeom prst="rect">
            <a:avLst/>
          </a:prstGeom>
          <a:noFill/>
        </p:spPr>
        <p:txBody>
          <a:bodyPr wrap="square" rtlCol="0">
            <a:spAutoFit/>
          </a:bodyPr>
          <a:lstStyle/>
          <a:p>
            <a:r>
              <a:rPr lang="en-US" sz="9600" dirty="0">
                <a:latin typeface="Bahnschrift SemiBold" panose="020B0502040204020203" pitchFamily="34" charset="0"/>
              </a:rPr>
              <a:t>■ Na </a:t>
            </a:r>
            <a:r>
              <a:rPr lang="en-US" sz="9600" dirty="0" err="1">
                <a:latin typeface="Bahnschrift SemiBold" panose="020B0502040204020203" pitchFamily="34" charset="0"/>
              </a:rPr>
              <a:t>kraju</a:t>
            </a:r>
            <a:r>
              <a:rPr lang="en-US" sz="9600" dirty="0">
                <a:latin typeface="Bahnschrift SemiBold" panose="020B0502040204020203" pitchFamily="34" charset="0"/>
              </a:rPr>
              <a:t>, ova </a:t>
            </a:r>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binarnu</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sliku</a:t>
            </a:r>
            <a:r>
              <a:rPr lang="en-US" sz="9600" dirty="0">
                <a:solidFill>
                  <a:srgbClr val="FF0000"/>
                </a:solidFill>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koji </a:t>
            </a:r>
            <a:r>
              <a:rPr lang="en-US" sz="9600" dirty="0" err="1">
                <a:latin typeface="Bahnschrift SemiBold" panose="020B0502040204020203" pitchFamily="34" charset="0"/>
              </a:rPr>
              <a:t>pripadaju</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1 (</a:t>
            </a:r>
            <a:r>
              <a:rPr lang="en-US" sz="9600" dirty="0" err="1">
                <a:latin typeface="Bahnschrift SemiBold" panose="020B0502040204020203" pitchFamily="34" charset="0"/>
              </a:rPr>
              <a:t>beli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 </a:t>
            </a:r>
            <a:r>
              <a:rPr lang="en-US" sz="9600" dirty="0" err="1">
                <a:latin typeface="Bahnschrift SemiBold" panose="020B0502040204020203" pitchFamily="34" charset="0"/>
              </a:rPr>
              <a:t>ostali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0 (</a:t>
            </a:r>
            <a:r>
              <a:rPr lang="en-US" sz="9600" dirty="0" err="1">
                <a:latin typeface="Bahnschrift SemiBold" panose="020B0502040204020203" pitchFamily="34" charset="0"/>
              </a:rPr>
              <a:t>crni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1D5DB7EC-45E3-150B-965A-9C05203AB13B}"/>
              </a:ext>
            </a:extLst>
          </p:cNvPr>
          <p:cNvSpPr txBox="1"/>
          <p:nvPr/>
        </p:nvSpPr>
        <p:spPr>
          <a:xfrm>
            <a:off x="386167" y="976639"/>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386166" y="2268621"/>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endParaRPr lang="en-US" dirty="0">
              <a:latin typeface="Bahnschrift SemiBold" panose="020B0502040204020203" pitchFamily="34" charset="0"/>
            </a:endParaRP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Tree>
    <p:extLst>
      <p:ext uri="{BB962C8B-B14F-4D97-AF65-F5344CB8AC3E}">
        <p14:creationId xmlns:p14="http://schemas.microsoft.com/office/powerpoint/2010/main" val="23314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462843" y="1001513"/>
            <a:ext cx="5114925" cy="2838450"/>
          </a:xfrm>
          <a:prstGeom prst="rect">
            <a:avLst/>
          </a:prstGeom>
        </p:spPr>
      </p:pic>
      <p:sp>
        <p:nvSpPr>
          <p:cNvPr id="5" name="TextBox 4">
            <a:extLst>
              <a:ext uri="{FF2B5EF4-FFF2-40B4-BE49-F238E27FC236}">
                <a16:creationId xmlns:a16="http://schemas.microsoft.com/office/drawing/2014/main" id="{1D5DB7EC-45E3-150B-965A-9C05203AB13B}"/>
              </a:ext>
            </a:extLst>
          </p:cNvPr>
          <p:cNvSpPr txBox="1"/>
          <p:nvPr/>
        </p:nvSpPr>
        <p:spPr>
          <a:xfrm>
            <a:off x="-6323859" y="980443"/>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12772742" y="2381668"/>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endParaRPr lang="en-US" dirty="0">
              <a:latin typeface="Bahnschrift SemiBold" panose="020B0502040204020203" pitchFamily="34" charset="0"/>
            </a:endParaRP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
        <p:nvSpPr>
          <p:cNvPr id="3" name="TextBox 2">
            <a:extLst>
              <a:ext uri="{FF2B5EF4-FFF2-40B4-BE49-F238E27FC236}">
                <a16:creationId xmlns:a16="http://schemas.microsoft.com/office/drawing/2014/main" id="{8B981C1B-1F86-4327-C991-1767B9012BBC}"/>
              </a:ext>
            </a:extLst>
          </p:cNvPr>
          <p:cNvSpPr txBox="1"/>
          <p:nvPr/>
        </p:nvSpPr>
        <p:spPr>
          <a:xfrm>
            <a:off x="5868139" y="1120676"/>
            <a:ext cx="5688544" cy="2677656"/>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imdilate</a:t>
            </a:r>
            <a:r>
              <a:rPr lang="en-US" sz="2800" dirty="0">
                <a:latin typeface="Bahnschrift SemiBold" panose="020B0502040204020203" pitchFamily="34" charset="0"/>
              </a:rPr>
              <a:t> </a:t>
            </a:r>
            <a:r>
              <a:rPr lang="en-US" sz="2800" dirty="0" err="1">
                <a:latin typeface="Bahnschrift SemiBold" panose="020B0502040204020203" pitchFamily="34" charset="0"/>
              </a:rPr>
              <a:t>koristi</a:t>
            </a:r>
            <a:r>
              <a:rPr lang="en-US" sz="2800" dirty="0">
                <a:latin typeface="Bahnschrift SemiBold" panose="020B0502040204020203" pitchFamily="34" charset="0"/>
              </a:rPr>
              <a:t> se za </a:t>
            </a:r>
            <a:r>
              <a:rPr lang="en-US" sz="2800" dirty="0" err="1">
                <a:latin typeface="Bahnschrift SemiBold" panose="020B0502040204020203" pitchFamily="34" charset="0"/>
              </a:rPr>
              <a:t>dilataciju</a:t>
            </a:r>
            <a:r>
              <a:rPr lang="en-US" sz="2800" dirty="0">
                <a:latin typeface="Bahnschrift SemiBold" panose="020B0502040204020203" pitchFamily="34" charset="0"/>
              </a:rPr>
              <a:t> </a:t>
            </a:r>
            <a:r>
              <a:rPr lang="en-US" sz="2800" dirty="0" err="1">
                <a:latin typeface="Bahnschrift SemiBold" panose="020B0502040204020203" pitchFamily="34" charset="0"/>
              </a:rPr>
              <a:t>binarne</a:t>
            </a:r>
            <a:r>
              <a:rPr lang="en-US" sz="2800" dirty="0">
                <a:latin typeface="Bahnschrift SemiBold" panose="020B0502040204020203" pitchFamily="34" charset="0"/>
              </a:rPr>
              <a:t> </a:t>
            </a:r>
            <a:r>
              <a:rPr lang="en-US" sz="2800" dirty="0" err="1">
                <a:latin typeface="Bahnschrift SemiBold" panose="020B0502040204020203" pitchFamily="34" charset="0"/>
              </a:rPr>
              <a:t>slike</a:t>
            </a:r>
            <a:r>
              <a:rPr lang="en-US" sz="2800" dirty="0">
                <a:latin typeface="Bahnschrift SemiBold" panose="020B0502040204020203" pitchFamily="34" charset="0"/>
              </a:rPr>
              <a:t> </a:t>
            </a:r>
            <a:r>
              <a:rPr lang="en-US" sz="2800" dirty="0" err="1">
                <a:latin typeface="Bahnschrift SemiBold" panose="020B0502040204020203" pitchFamily="34" charset="0"/>
              </a:rPr>
              <a:t>koristeći</a:t>
            </a:r>
            <a:r>
              <a:rPr lang="en-US" sz="2800" dirty="0">
                <a:latin typeface="Bahnschrift SemiBold" panose="020B0502040204020203" pitchFamily="34" charset="0"/>
              </a:rPr>
              <a:t> </a:t>
            </a:r>
            <a:r>
              <a:rPr lang="en-US" sz="2800" dirty="0" err="1">
                <a:latin typeface="Bahnschrift SemiBold" panose="020B0502040204020203" pitchFamily="34" charset="0"/>
              </a:rPr>
              <a:t>određeni</a:t>
            </a:r>
            <a:r>
              <a:rPr lang="en-US" sz="2800" dirty="0">
                <a:latin typeface="Bahnschrift SemiBold" panose="020B0502040204020203" pitchFamily="34" charset="0"/>
              </a:rPr>
              <a:t> </a:t>
            </a:r>
            <a:r>
              <a:rPr lang="en-US" sz="2800" dirty="0" err="1">
                <a:latin typeface="Bahnschrift SemiBold" panose="020B0502040204020203" pitchFamily="34" charset="0"/>
              </a:rPr>
              <a:t>strukturni</a:t>
            </a:r>
            <a:r>
              <a:rPr lang="en-US" sz="2800" dirty="0">
                <a:latin typeface="Bahnschrift SemiBold" panose="020B0502040204020203" pitchFamily="34" charset="0"/>
              </a:rPr>
              <a:t> element. </a:t>
            </a:r>
            <a:r>
              <a:rPr lang="en-US" sz="2800" dirty="0" err="1">
                <a:latin typeface="Bahnschrift SemiBold" panose="020B0502040204020203" pitchFamily="34" charset="0"/>
              </a:rPr>
              <a:t>Dilatacija</a:t>
            </a:r>
            <a:r>
              <a:rPr lang="en-US" sz="2800" dirty="0">
                <a:latin typeface="Bahnschrift SemiBold" panose="020B0502040204020203" pitchFamily="34" charset="0"/>
              </a:rPr>
              <a:t> je </a:t>
            </a:r>
            <a:r>
              <a:rPr lang="en-US" sz="2800" dirty="0" err="1">
                <a:latin typeface="Bahnschrift SemiBold" panose="020B0502040204020203" pitchFamily="34" charset="0"/>
              </a:rPr>
              <a:t>morfološka</a:t>
            </a:r>
            <a:r>
              <a:rPr lang="en-US" sz="2800" dirty="0">
                <a:latin typeface="Bahnschrift SemiBold" panose="020B0502040204020203" pitchFamily="34" charset="0"/>
              </a:rPr>
              <a:t> </a:t>
            </a:r>
            <a:r>
              <a:rPr lang="en-US" sz="2800" dirty="0" err="1">
                <a:latin typeface="Bahnschrift SemiBold" panose="020B0502040204020203" pitchFamily="34" charset="0"/>
              </a:rPr>
              <a:t>operacija</a:t>
            </a:r>
            <a:r>
              <a:rPr lang="en-US" sz="2800" dirty="0">
                <a:latin typeface="Bahnschrift SemiBold" panose="020B0502040204020203" pitchFamily="34" charset="0"/>
              </a:rPr>
              <a:t> </a:t>
            </a:r>
            <a:r>
              <a:rPr lang="en-US" sz="2800" dirty="0" err="1">
                <a:latin typeface="Bahnschrift SemiBold" panose="020B0502040204020203" pitchFamily="34" charset="0"/>
              </a:rPr>
              <a:t>koja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proširuje</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bele</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regione</a:t>
            </a:r>
            <a:r>
              <a:rPr lang="en-US" sz="2800" dirty="0">
                <a:solidFill>
                  <a:srgbClr val="FF0000"/>
                </a:solidFill>
                <a:latin typeface="Bahnschrift SemiBold" panose="020B0502040204020203" pitchFamily="34" charset="0"/>
              </a:rPr>
              <a:t> </a:t>
            </a:r>
            <a:r>
              <a:rPr lang="en-US" sz="2800" dirty="0">
                <a:latin typeface="Bahnschrift SemiBold" panose="020B0502040204020203" pitchFamily="34" charset="0"/>
              </a:rPr>
              <a:t>(</a:t>
            </a:r>
            <a:r>
              <a:rPr lang="en-US" sz="2800" dirty="0" err="1">
                <a:latin typeface="Bahnschrift SemiBold" panose="020B0502040204020203" pitchFamily="34" charset="0"/>
              </a:rPr>
              <a:t>piksele</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vrednošću</a:t>
            </a:r>
            <a:r>
              <a:rPr lang="en-US" sz="2800" dirty="0">
                <a:latin typeface="Bahnschrift SemiBold" panose="020B0502040204020203" pitchFamily="34" charset="0"/>
              </a:rPr>
              <a:t> 1) </a:t>
            </a:r>
            <a:r>
              <a:rPr lang="en-US" sz="2800" dirty="0" err="1">
                <a:latin typeface="Bahnschrift SemiBold" panose="020B0502040204020203" pitchFamily="34" charset="0"/>
              </a:rPr>
              <a:t>na</a:t>
            </a:r>
            <a:r>
              <a:rPr lang="en-US" sz="2800" dirty="0">
                <a:latin typeface="Bahnschrift SemiBold" panose="020B0502040204020203" pitchFamily="34" charset="0"/>
              </a:rPr>
              <a:t> </a:t>
            </a:r>
            <a:r>
              <a:rPr lang="en-US" sz="2800" dirty="0" err="1">
                <a:latin typeface="Bahnschrift SemiBold" panose="020B0502040204020203" pitchFamily="34" charset="0"/>
              </a:rPr>
              <a:t>slici</a:t>
            </a:r>
            <a:r>
              <a:rPr lang="en-US" sz="28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88603" y="3936137"/>
            <a:ext cx="12014791" cy="2677656"/>
          </a:xfrm>
          <a:prstGeom prst="rect">
            <a:avLst/>
          </a:prstGeom>
          <a:noFill/>
        </p:spPr>
        <p:txBody>
          <a:bodyPr wrap="square" rtlCol="0">
            <a:spAutoFit/>
          </a:bodyPr>
          <a:lstStyle/>
          <a:p>
            <a:r>
              <a:rPr lang="en-US" sz="2400" dirty="0" err="1">
                <a:latin typeface="Bahnschrift SemiBold" panose="020B0502040204020203" pitchFamily="34" charset="0"/>
              </a:rPr>
              <a:t>Parametri</a:t>
            </a:r>
            <a:endParaRPr lang="en-US" sz="2400" dirty="0">
              <a:latin typeface="Bahnschrift SemiBold" panose="020B0502040204020203" pitchFamily="34" charset="0"/>
            </a:endParaRPr>
          </a:p>
          <a:p>
            <a:r>
              <a:rPr lang="en-US" sz="2400" dirty="0">
                <a:solidFill>
                  <a:srgbClr val="0070C0"/>
                </a:solidFill>
                <a:latin typeface="Bahnschrift SemiBold" panose="020B0502040204020203" pitchFamily="34" charset="0"/>
              </a:rPr>
              <a:t>edges</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binarna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otkrivenim</a:t>
            </a:r>
            <a:r>
              <a:rPr lang="en-US" sz="2400" dirty="0">
                <a:latin typeface="Bahnschrift SemiBold" panose="020B0502040204020203" pitchFamily="34" charset="0"/>
              </a:rPr>
              <a:t> </a:t>
            </a:r>
            <a:r>
              <a:rPr lang="en-US" sz="2400" dirty="0" err="1">
                <a:latin typeface="Bahnschrift SemiBold" panose="020B0502040204020203" pitchFamily="34" charset="0"/>
              </a:rPr>
              <a:t>ivicama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se</a:t>
            </a:r>
            <a:r>
              <a:rPr lang="en-US" sz="2400" dirty="0">
                <a:latin typeface="Bahnschrift SemiBold" panose="020B0502040204020203" pitchFamily="34" charset="0"/>
              </a:rPr>
              <a:t>: </a:t>
            </a:r>
            <a:r>
              <a:rPr lang="en-US" sz="2400" dirty="0" err="1">
                <a:latin typeface="Bahnschrift SemiBold" panose="020B0502040204020203" pitchFamily="34" charset="0"/>
              </a:rPr>
              <a:t>Strukturni</a:t>
            </a:r>
            <a:r>
              <a:rPr lang="en-US" sz="2400" dirty="0">
                <a:latin typeface="Bahnschrift SemiBold" panose="020B0502040204020203" pitchFamily="34" charset="0"/>
              </a:rPr>
              <a:t> element koji </a:t>
            </a:r>
            <a:r>
              <a:rPr lang="en-US" sz="2400" dirty="0" err="1">
                <a:latin typeface="Bahnschrift SemiBold" panose="020B0502040204020203" pitchFamily="34" charset="0"/>
              </a:rPr>
              <a:t>definira</a:t>
            </a:r>
            <a:r>
              <a:rPr lang="en-US" sz="2400" dirty="0">
                <a:latin typeface="Bahnschrift SemiBold" panose="020B0502040204020203" pitchFamily="34" charset="0"/>
              </a:rPr>
              <a:t> </a:t>
            </a:r>
            <a:r>
              <a:rPr lang="en-US" sz="2400" dirty="0" err="1">
                <a:latin typeface="Bahnschrift SemiBold" panose="020B0502040204020203" pitchFamily="34" charset="0"/>
              </a:rPr>
              <a:t>način</a:t>
            </a:r>
            <a:r>
              <a:rPr lang="en-US" sz="2400" dirty="0">
                <a:latin typeface="Bahnschrift SemiBold" panose="020B0502040204020203" pitchFamily="34" charset="0"/>
              </a:rPr>
              <a:t> </a:t>
            </a:r>
            <a:r>
              <a:rPr lang="en-US" sz="2400" dirty="0" err="1">
                <a:latin typeface="Bahnschrift SemiBold" panose="020B0502040204020203" pitchFamily="34" charset="0"/>
              </a:rPr>
              <a:t>dilatacije</a:t>
            </a:r>
            <a:r>
              <a:rPr lang="en-US" sz="2400" dirty="0">
                <a:latin typeface="Bahnschrift SemiBold" panose="020B0502040204020203" pitchFamily="34" charset="0"/>
              </a:rPr>
              <a:t>.</a:t>
            </a:r>
          </a:p>
          <a:p>
            <a:r>
              <a:rPr lang="en-US" sz="2400" dirty="0" err="1">
                <a:latin typeface="Bahnschrift SemiBold" panose="020B0502040204020203" pitchFamily="34" charset="0"/>
              </a:rPr>
              <a:t>Opis</a:t>
            </a:r>
            <a:endParaRPr lang="en-US" sz="2400" dirty="0">
              <a:latin typeface="Bahnschrift SemiBold" panose="020B0502040204020203" pitchFamily="34" charset="0"/>
            </a:endParaRP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imdilate</a:t>
            </a:r>
            <a:r>
              <a:rPr lang="en-US" sz="2400" dirty="0">
                <a:latin typeface="Bahnschrift SemiBold" panose="020B0502040204020203" pitchFamily="34" charset="0"/>
              </a:rPr>
              <a:t> </a:t>
            </a:r>
            <a:r>
              <a:rPr lang="en-US" sz="2400" dirty="0" err="1">
                <a:latin typeface="Bahnschrift SemiBold" panose="020B0502040204020203" pitchFamily="34" charset="0"/>
              </a:rPr>
              <a:t>proširuje</a:t>
            </a:r>
            <a:r>
              <a:rPr lang="en-US" sz="2400" dirty="0">
                <a:latin typeface="Bahnschrift SemiBold" panose="020B0502040204020203" pitchFamily="34" charset="0"/>
              </a:rPr>
              <a:t> </a:t>
            </a:r>
            <a:r>
              <a:rPr lang="en-US" sz="2400" dirty="0" err="1">
                <a:latin typeface="Bahnschrift SemiBold" panose="020B0502040204020203" pitchFamily="34" charset="0"/>
              </a:rPr>
              <a:t>bele</a:t>
            </a:r>
            <a:r>
              <a:rPr lang="en-US" sz="2400" dirty="0">
                <a:latin typeface="Bahnschrift SemiBold" panose="020B0502040204020203" pitchFamily="34" charset="0"/>
              </a:rPr>
              <a:t> </a:t>
            </a:r>
            <a:r>
              <a:rPr lang="en-US" sz="2400" dirty="0" err="1">
                <a:latin typeface="Bahnschrift SemiBold" panose="020B0502040204020203" pitchFamily="34" charset="0"/>
              </a:rPr>
              <a:t>piksele</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edges </a:t>
            </a:r>
            <a:r>
              <a:rPr lang="en-US" sz="2400" dirty="0" err="1">
                <a:latin typeface="Bahnschrift SemiBold" panose="020B0502040204020203" pitchFamily="34" charset="0"/>
              </a:rPr>
              <a:t>koristeći</a:t>
            </a:r>
            <a:r>
              <a:rPr lang="en-US" sz="2400" dirty="0">
                <a:latin typeface="Bahnschrift SemiBold" panose="020B0502040204020203" pitchFamily="34" charset="0"/>
              </a:rPr>
              <a:t> </a:t>
            </a:r>
            <a:r>
              <a:rPr lang="en-US" sz="2400" dirty="0" err="1">
                <a:latin typeface="Bahnschrift SemiBold" panose="020B0502040204020203" pitchFamily="34" charset="0"/>
              </a:rPr>
              <a:t>prav</a:t>
            </a:r>
            <a:r>
              <a:rPr lang="en-US" sz="2400" dirty="0" err="1">
                <a:solidFill>
                  <a:srgbClr val="FF0000"/>
                </a:solidFill>
                <a:latin typeface="Bahnschrift SemiBold" panose="020B0502040204020203" pitchFamily="34" charset="0"/>
              </a:rPr>
              <a:t>ougaoni</a:t>
            </a:r>
            <a:r>
              <a:rPr lang="en-US" sz="2400" dirty="0">
                <a:solidFill>
                  <a:srgbClr val="FF0000"/>
                </a:solidFill>
                <a:latin typeface="Bahnschrift SemiBold" panose="020B0502040204020203" pitchFamily="34" charset="0"/>
              </a:rPr>
              <a:t> </a:t>
            </a:r>
            <a:r>
              <a:rPr lang="en-US" sz="2400" dirty="0" err="1">
                <a:solidFill>
                  <a:srgbClr val="FF0000"/>
                </a:solidFill>
                <a:latin typeface="Bahnschrift SemiBold" panose="020B0502040204020203" pitchFamily="34" charset="0"/>
              </a:rPr>
              <a:t>strukturni</a:t>
            </a:r>
            <a:r>
              <a:rPr lang="en-US" sz="2400" dirty="0">
                <a:solidFill>
                  <a:srgbClr val="FF0000"/>
                </a:solidFill>
                <a:latin typeface="Bahnschrift SemiBold" panose="020B0502040204020203" pitchFamily="34" charset="0"/>
              </a:rPr>
              <a:t> element se</a:t>
            </a:r>
            <a:r>
              <a:rPr lang="en-US" sz="2400" dirty="0">
                <a:latin typeface="Bahnschrift SemiBold" panose="020B0502040204020203" pitchFamily="34" charset="0"/>
              </a:rPr>
              <a:t>. Ovo </a:t>
            </a:r>
            <a:r>
              <a:rPr lang="en-US" sz="2400" dirty="0" err="1">
                <a:latin typeface="Bahnschrift SemiBold" panose="020B0502040204020203" pitchFamily="34" charset="0"/>
              </a:rPr>
              <a:t>pomaže</a:t>
            </a:r>
            <a:r>
              <a:rPr lang="en-US" sz="2400" dirty="0">
                <a:latin typeface="Bahnschrift SemiBold" panose="020B0502040204020203" pitchFamily="34" charset="0"/>
              </a:rPr>
              <a:t> u </a:t>
            </a:r>
            <a:r>
              <a:rPr lang="en-US" sz="2400" dirty="0" err="1">
                <a:latin typeface="Bahnschrift SemiBold" panose="020B0502040204020203" pitchFamily="34" charset="0"/>
              </a:rPr>
              <a:t>zatvaranju</a:t>
            </a:r>
            <a:r>
              <a:rPr lang="en-US" sz="2400" dirty="0">
                <a:latin typeface="Bahnschrift SemiBold" panose="020B0502040204020203" pitchFamily="34" charset="0"/>
              </a:rPr>
              <a:t> </a:t>
            </a:r>
            <a:r>
              <a:rPr lang="en-US" sz="2400" dirty="0" err="1">
                <a:latin typeface="Bahnschrift SemiBold" panose="020B0502040204020203" pitchFamily="34" charset="0"/>
              </a:rPr>
              <a:t>praznina</a:t>
            </a:r>
            <a:r>
              <a:rPr lang="en-US" sz="2400" dirty="0">
                <a:latin typeface="Bahnschrift SemiBold" panose="020B0502040204020203" pitchFamily="34" charset="0"/>
              </a:rPr>
              <a:t> </a:t>
            </a:r>
            <a:r>
              <a:rPr lang="en-US" sz="2400" dirty="0" err="1">
                <a:latin typeface="Bahnschrift SemiBold" panose="020B0502040204020203" pitchFamily="34" charset="0"/>
              </a:rPr>
              <a:t>između</a:t>
            </a:r>
            <a:r>
              <a:rPr lang="en-US" sz="2400" dirty="0">
                <a:latin typeface="Bahnschrift SemiBold" panose="020B0502040204020203" pitchFamily="34" charset="0"/>
              </a:rPr>
              <a:t> </a:t>
            </a:r>
            <a:r>
              <a:rPr lang="en-US" sz="2400" dirty="0" err="1">
                <a:latin typeface="Bahnschrift SemiBold" panose="020B0502040204020203" pitchFamily="34" charset="0"/>
              </a:rPr>
              <a:t>delova</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može</a:t>
            </a:r>
            <a:r>
              <a:rPr lang="en-US" sz="2400" dirty="0">
                <a:latin typeface="Bahnschrift SemiBold" panose="020B0502040204020203" pitchFamily="34" charset="0"/>
              </a:rPr>
              <a:t> </a:t>
            </a:r>
            <a:r>
              <a:rPr lang="en-US" sz="2400" dirty="0" err="1">
                <a:latin typeface="Bahnschrift SemiBold" panose="020B0502040204020203" pitchFamily="34" charset="0"/>
              </a:rPr>
              <a:t>biti</a:t>
            </a:r>
            <a:r>
              <a:rPr lang="en-US" sz="2400" dirty="0">
                <a:latin typeface="Bahnschrift SemiBold" panose="020B0502040204020203" pitchFamily="34" charset="0"/>
              </a:rPr>
              <a:t> </a:t>
            </a:r>
            <a:r>
              <a:rPr lang="en-US" sz="2400" dirty="0" err="1">
                <a:latin typeface="Bahnschrift SemiBold" panose="020B0502040204020203" pitchFamily="34" charset="0"/>
              </a:rPr>
              <a:t>korisno</a:t>
            </a:r>
            <a:r>
              <a:rPr lang="en-US" sz="2400" dirty="0">
                <a:latin typeface="Bahnschrift SemiBold" panose="020B0502040204020203" pitchFamily="34" charset="0"/>
              </a:rPr>
              <a:t> za </a:t>
            </a:r>
            <a:r>
              <a:rPr lang="en-US" sz="2400" dirty="0" err="1">
                <a:latin typeface="Bahnschrift SemiBold" panose="020B0502040204020203" pitchFamily="34" charset="0"/>
              </a:rPr>
              <a:t>naknadnu</a:t>
            </a:r>
            <a:r>
              <a:rPr lang="en-US" sz="2400" dirty="0">
                <a:latin typeface="Bahnschrift SemiBold" panose="020B0502040204020203" pitchFamily="34" charset="0"/>
              </a:rPr>
              <a:t> </a:t>
            </a:r>
            <a:r>
              <a:rPr lang="en-US" sz="2400" dirty="0" err="1">
                <a:latin typeface="Bahnschrift SemiBold" panose="020B0502040204020203" pitchFamily="34" charset="0"/>
              </a:rPr>
              <a:t>obradu</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je </a:t>
            </a:r>
            <a:r>
              <a:rPr lang="en-US" sz="2400" dirty="0" err="1">
                <a:latin typeface="Bahnschrift SemiBold" panose="020B0502040204020203" pitchFamily="34" charset="0"/>
              </a:rPr>
              <a:t>segmentacija</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analiza</a:t>
            </a:r>
            <a:r>
              <a:rPr lang="en-US" sz="2400" dirty="0">
                <a:latin typeface="Bahnschrift SemiBold" panose="020B0502040204020203" pitchFamily="34" charset="0"/>
              </a:rPr>
              <a:t> </a:t>
            </a:r>
            <a:r>
              <a:rPr lang="en-US" sz="2400" dirty="0" err="1">
                <a:latin typeface="Bahnschrift SemiBold" panose="020B0502040204020203" pitchFamily="34" charset="0"/>
              </a:rPr>
              <a:t>oblika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4141971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204935" y="3650929"/>
            <a:ext cx="5114925" cy="2838450"/>
          </a:xfrm>
          <a:prstGeom prst="rect">
            <a:avLst/>
          </a:prstGeom>
        </p:spPr>
      </p:pic>
      <p:sp>
        <p:nvSpPr>
          <p:cNvPr id="3" name="TextBox 2">
            <a:extLst>
              <a:ext uri="{FF2B5EF4-FFF2-40B4-BE49-F238E27FC236}">
                <a16:creationId xmlns:a16="http://schemas.microsoft.com/office/drawing/2014/main" id="{8B981C1B-1F86-4327-C991-1767B9012BBC}"/>
              </a:ext>
            </a:extLst>
          </p:cNvPr>
          <p:cNvSpPr txBox="1"/>
          <p:nvPr/>
        </p:nvSpPr>
        <p:spPr>
          <a:xfrm>
            <a:off x="13162074" y="918505"/>
            <a:ext cx="5688544" cy="37025520"/>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dilataciju</a:t>
            </a:r>
            <a:r>
              <a:rPr lang="en-US" sz="9600" dirty="0">
                <a:latin typeface="Bahnschrift SemiBold" panose="020B0502040204020203" pitchFamily="34" charset="0"/>
              </a:rPr>
              <a:t> </a:t>
            </a:r>
            <a:r>
              <a:rPr lang="en-US" sz="9600" dirty="0" err="1">
                <a:latin typeface="Bahnschrift SemiBold" panose="020B0502040204020203" pitchFamily="34" charset="0"/>
              </a:rPr>
              <a:t>binarne</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određeni</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a:t>
            </a:r>
            <a:r>
              <a:rPr lang="en-US" sz="9600" dirty="0" err="1">
                <a:latin typeface="Bahnschrift SemiBold" panose="020B0502040204020203" pitchFamily="34" charset="0"/>
              </a:rPr>
              <a:t>Dilatacija</a:t>
            </a:r>
            <a:r>
              <a:rPr lang="en-US" sz="9600" dirty="0">
                <a:latin typeface="Bahnschrift SemiBold" panose="020B0502040204020203" pitchFamily="34" charset="0"/>
              </a:rPr>
              <a:t> je </a:t>
            </a:r>
            <a:r>
              <a:rPr lang="en-US" sz="9600" dirty="0" err="1">
                <a:latin typeface="Bahnschrift SemiBold" panose="020B0502040204020203" pitchFamily="34" charset="0"/>
              </a:rPr>
              <a:t>morfološka</a:t>
            </a:r>
            <a:r>
              <a:rPr lang="en-US" sz="9600" dirty="0">
                <a:latin typeface="Bahnschrift SemiBold" panose="020B0502040204020203" pitchFamily="34" charset="0"/>
              </a:rPr>
              <a:t> </a:t>
            </a:r>
            <a:r>
              <a:rPr lang="en-US" sz="9600" dirty="0" err="1">
                <a:latin typeface="Bahnschrift SemiBold" panose="020B0502040204020203" pitchFamily="34" charset="0"/>
              </a:rPr>
              <a:t>operacija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proširuje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bele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regione</a:t>
            </a:r>
            <a:r>
              <a:rPr lang="en-US" sz="9600" dirty="0">
                <a:solidFill>
                  <a:srgbClr val="FF0000"/>
                </a:solidFill>
                <a:latin typeface="Bahnschrift SemiBold" panose="020B0502040204020203" pitchFamily="34" charset="0"/>
              </a:rPr>
              <a:t> </a:t>
            </a:r>
            <a:r>
              <a:rPr lang="en-US" sz="9600" dirty="0">
                <a:latin typeface="Bahnschrift SemiBold" panose="020B0502040204020203" pitchFamily="34" charset="0"/>
              </a:rPr>
              <a:t>(</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vrednošću</a:t>
            </a:r>
            <a:r>
              <a:rPr lang="en-US" sz="9600" dirty="0">
                <a:latin typeface="Bahnschrift SemiBold" panose="020B0502040204020203" pitchFamily="34" charset="0"/>
              </a:rPr>
              <a:t> 1)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14371676" y="63335"/>
            <a:ext cx="12014791" cy="31116210"/>
          </a:xfrm>
          <a:prstGeom prst="rect">
            <a:avLst/>
          </a:prstGeom>
          <a:noFill/>
        </p:spPr>
        <p:txBody>
          <a:bodyPr wrap="square" rtlCol="0">
            <a:spAutoFit/>
          </a:bodyPr>
          <a:lstStyle/>
          <a:p>
            <a:r>
              <a:rPr lang="en-US" sz="9600" dirty="0" err="1">
                <a:latin typeface="Bahnschrift SemiBold" panose="020B0502040204020203" pitchFamily="34" charset="0"/>
              </a:rPr>
              <a:t>Parametri</a:t>
            </a:r>
            <a:endParaRPr lang="en-US" sz="9600" dirty="0">
              <a:latin typeface="Bahnschrift SemiBold" panose="020B0502040204020203" pitchFamily="34" charset="0"/>
            </a:endParaRPr>
          </a:p>
          <a:p>
            <a:r>
              <a:rPr lang="en-US" sz="9600" dirty="0">
                <a:solidFill>
                  <a:srgbClr val="0070C0"/>
                </a:solidFill>
                <a:latin typeface="Bahnschrift SemiBold" panose="020B0502040204020203" pitchFamily="34" charset="0"/>
              </a:rPr>
              <a:t>edges</a:t>
            </a:r>
            <a:r>
              <a:rPr lang="en-US" sz="9600" dirty="0">
                <a:latin typeface="Bahnschrift SemiBold" panose="020B0502040204020203" pitchFamily="34" charset="0"/>
              </a:rPr>
              <a:t>: </a:t>
            </a:r>
            <a:r>
              <a:rPr lang="en-US" sz="9600" dirty="0" err="1">
                <a:latin typeface="Bahnschrift SemiBold" panose="020B0502040204020203" pitchFamily="34" charset="0"/>
              </a:rPr>
              <a:t>Ulazna</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otkrivenim</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a:t>
            </a:r>
          </a:p>
          <a:p>
            <a:r>
              <a:rPr lang="en-US" sz="9600" dirty="0">
                <a:solidFill>
                  <a:srgbClr val="0070C0"/>
                </a:solidFill>
                <a:latin typeface="Bahnschrift SemiBold" panose="020B0502040204020203" pitchFamily="34" charset="0"/>
              </a:rPr>
              <a:t>se</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koji </a:t>
            </a:r>
            <a:r>
              <a:rPr lang="en-US" sz="9600" dirty="0" err="1">
                <a:latin typeface="Bahnschrift SemiBold" panose="020B0502040204020203" pitchFamily="34" charset="0"/>
              </a:rPr>
              <a:t>definira</a:t>
            </a:r>
            <a:r>
              <a:rPr lang="en-US" sz="9600" dirty="0">
                <a:latin typeface="Bahnschrift SemiBold" panose="020B0502040204020203" pitchFamily="34" charset="0"/>
              </a:rPr>
              <a:t> </a:t>
            </a:r>
            <a:r>
              <a:rPr lang="en-US" sz="9600" dirty="0" err="1">
                <a:latin typeface="Bahnschrift SemiBold" panose="020B0502040204020203" pitchFamily="34" charset="0"/>
              </a:rPr>
              <a:t>način</a:t>
            </a:r>
            <a:r>
              <a:rPr lang="en-US" sz="9600" dirty="0">
                <a:latin typeface="Bahnschrift SemiBold" panose="020B0502040204020203" pitchFamily="34" charset="0"/>
              </a:rPr>
              <a:t> </a:t>
            </a:r>
            <a:r>
              <a:rPr lang="en-US" sz="9600" dirty="0" err="1">
                <a:latin typeface="Bahnschrift SemiBold" panose="020B0502040204020203" pitchFamily="34" charset="0"/>
              </a:rPr>
              <a:t>dilatacije</a:t>
            </a:r>
            <a:r>
              <a:rPr lang="en-US" sz="9600" dirty="0">
                <a:latin typeface="Bahnschrift SemiBold" panose="020B0502040204020203" pitchFamily="34" charset="0"/>
              </a:rPr>
              <a:t>.</a:t>
            </a:r>
          </a:p>
          <a:p>
            <a:r>
              <a:rPr lang="en-US" sz="9600" dirty="0" err="1">
                <a:latin typeface="Bahnschrift SemiBold" panose="020B0502040204020203" pitchFamily="34" charset="0"/>
              </a:rPr>
              <a:t>Opis</a:t>
            </a:r>
            <a:endParaRPr lang="en-US" sz="9600" dirty="0">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proširuje</a:t>
            </a:r>
            <a:r>
              <a:rPr lang="en-US" sz="9600" dirty="0">
                <a:latin typeface="Bahnschrift SemiBold" panose="020B0502040204020203" pitchFamily="34" charset="0"/>
              </a:rPr>
              <a:t> </a:t>
            </a:r>
            <a:r>
              <a:rPr lang="en-US" sz="9600" dirty="0" err="1">
                <a:latin typeface="Bahnschrift SemiBold" panose="020B0502040204020203" pitchFamily="34" charset="0"/>
              </a:rPr>
              <a:t>bele</a:t>
            </a:r>
            <a:r>
              <a:rPr lang="en-US" sz="9600" dirty="0">
                <a:latin typeface="Bahnschrift SemiBold" panose="020B0502040204020203" pitchFamily="34" charset="0"/>
              </a:rPr>
              <a:t> </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edges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prav</a:t>
            </a:r>
            <a:r>
              <a:rPr lang="en-US" sz="9600" dirty="0" err="1">
                <a:solidFill>
                  <a:srgbClr val="FF0000"/>
                </a:solidFill>
                <a:latin typeface="Bahnschrift SemiBold" panose="020B0502040204020203" pitchFamily="34" charset="0"/>
              </a:rPr>
              <a:t>ougaoni</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strukturni</a:t>
            </a:r>
            <a:r>
              <a:rPr lang="en-US" sz="9600" dirty="0">
                <a:solidFill>
                  <a:srgbClr val="FF0000"/>
                </a:solidFill>
                <a:latin typeface="Bahnschrift SemiBold" panose="020B0502040204020203" pitchFamily="34" charset="0"/>
              </a:rPr>
              <a:t> element se</a:t>
            </a:r>
            <a:r>
              <a:rPr lang="en-US" sz="9600" dirty="0">
                <a:latin typeface="Bahnschrift SemiBold" panose="020B0502040204020203" pitchFamily="34" charset="0"/>
              </a:rPr>
              <a:t>. Ovo </a:t>
            </a:r>
            <a:r>
              <a:rPr lang="en-US" sz="9600" dirty="0" err="1">
                <a:latin typeface="Bahnschrift SemiBold" panose="020B0502040204020203" pitchFamily="34" charset="0"/>
              </a:rPr>
              <a:t>pomaže</a:t>
            </a:r>
            <a:r>
              <a:rPr lang="en-US" sz="9600" dirty="0">
                <a:latin typeface="Bahnschrift SemiBold" panose="020B0502040204020203" pitchFamily="34" charset="0"/>
              </a:rPr>
              <a:t> u </a:t>
            </a:r>
            <a:r>
              <a:rPr lang="en-US" sz="9600" dirty="0" err="1">
                <a:latin typeface="Bahnschrift SemiBold" panose="020B0502040204020203" pitchFamily="34" charset="0"/>
              </a:rPr>
              <a:t>zatvaranju</a:t>
            </a:r>
            <a:r>
              <a:rPr lang="en-US" sz="9600" dirty="0">
                <a:latin typeface="Bahnschrift SemiBold" panose="020B0502040204020203" pitchFamily="34" charset="0"/>
              </a:rPr>
              <a:t> </a:t>
            </a:r>
            <a:r>
              <a:rPr lang="en-US" sz="9600" dirty="0" err="1">
                <a:latin typeface="Bahnschrift SemiBold" panose="020B0502040204020203" pitchFamily="34" charset="0"/>
              </a:rPr>
              <a:t>praznina</a:t>
            </a:r>
            <a:r>
              <a:rPr lang="en-US" sz="9600" dirty="0">
                <a:latin typeface="Bahnschrift SemiBold" panose="020B0502040204020203" pitchFamily="34" charset="0"/>
              </a:rPr>
              <a:t> </a:t>
            </a:r>
            <a:r>
              <a:rPr lang="en-US" sz="9600" dirty="0" err="1">
                <a:latin typeface="Bahnschrift SemiBold" panose="020B0502040204020203" pitchFamily="34" charset="0"/>
              </a:rPr>
              <a:t>između</a:t>
            </a:r>
            <a:r>
              <a:rPr lang="en-US" sz="9600" dirty="0">
                <a:latin typeface="Bahnschrift SemiBold" panose="020B0502040204020203" pitchFamily="34" charset="0"/>
              </a:rPr>
              <a:t> </a:t>
            </a:r>
            <a:r>
              <a:rPr lang="en-US" sz="9600" dirty="0" err="1">
                <a:latin typeface="Bahnschrift SemiBold" panose="020B0502040204020203" pitchFamily="34" charset="0"/>
              </a:rPr>
              <a:t>delova</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a:t>
            </a:r>
            <a:r>
              <a:rPr lang="en-US" sz="9600" dirty="0" err="1">
                <a:latin typeface="Bahnschrift SemiBold" panose="020B0502040204020203" pitchFamily="34" charset="0"/>
              </a:rPr>
              <a:t>može</a:t>
            </a:r>
            <a:r>
              <a:rPr lang="en-US" sz="9600" dirty="0">
                <a:latin typeface="Bahnschrift SemiBold" panose="020B0502040204020203" pitchFamily="34" charset="0"/>
              </a:rPr>
              <a:t> </a:t>
            </a:r>
            <a:r>
              <a:rPr lang="en-US" sz="9600" dirty="0" err="1">
                <a:latin typeface="Bahnschrift SemiBold" panose="020B0502040204020203" pitchFamily="34" charset="0"/>
              </a:rPr>
              <a:t>biti</a:t>
            </a:r>
            <a:r>
              <a:rPr lang="en-US" sz="9600" dirty="0">
                <a:latin typeface="Bahnschrift SemiBold" panose="020B0502040204020203" pitchFamily="34" charset="0"/>
              </a:rPr>
              <a:t> </a:t>
            </a:r>
            <a:r>
              <a:rPr lang="en-US" sz="9600" dirty="0" err="1">
                <a:latin typeface="Bahnschrift SemiBold" panose="020B0502040204020203" pitchFamily="34" charset="0"/>
              </a:rPr>
              <a:t>korisno</a:t>
            </a:r>
            <a:r>
              <a:rPr lang="en-US" sz="9600" dirty="0">
                <a:latin typeface="Bahnschrift SemiBold" panose="020B0502040204020203" pitchFamily="34" charset="0"/>
              </a:rPr>
              <a:t> za </a:t>
            </a:r>
            <a:r>
              <a:rPr lang="en-US" sz="9600" dirty="0" err="1">
                <a:latin typeface="Bahnschrift SemiBold" panose="020B0502040204020203" pitchFamily="34" charset="0"/>
              </a:rPr>
              <a:t>naknadnu</a:t>
            </a:r>
            <a:r>
              <a:rPr lang="en-US" sz="9600" dirty="0">
                <a:latin typeface="Bahnschrift SemiBold" panose="020B0502040204020203" pitchFamily="34" charset="0"/>
              </a:rPr>
              <a:t> </a:t>
            </a:r>
            <a:r>
              <a:rPr lang="en-US" sz="9600" dirty="0" err="1">
                <a:latin typeface="Bahnschrift SemiBold" panose="020B0502040204020203" pitchFamily="34" charset="0"/>
              </a:rPr>
              <a:t>obradu</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kao</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je </a:t>
            </a:r>
            <a:r>
              <a:rPr lang="en-US" sz="9600" dirty="0" err="1">
                <a:latin typeface="Bahnschrift SemiBold" panose="020B0502040204020203" pitchFamily="34" charset="0"/>
              </a:rPr>
              <a:t>segmentacija</a:t>
            </a:r>
            <a:r>
              <a:rPr lang="en-US" sz="9600" dirty="0">
                <a:latin typeface="Bahnschrift SemiBold" panose="020B0502040204020203" pitchFamily="34" charset="0"/>
              </a:rPr>
              <a:t> </a:t>
            </a:r>
            <a:r>
              <a:rPr lang="en-US" sz="9600" dirty="0" err="1">
                <a:latin typeface="Bahnschrift SemiBold" panose="020B0502040204020203" pitchFamily="34" charset="0"/>
              </a:rPr>
              <a:t>ili</a:t>
            </a:r>
            <a:r>
              <a:rPr lang="en-US" sz="9600" dirty="0">
                <a:latin typeface="Bahnschrift SemiBold" panose="020B0502040204020203" pitchFamily="34" charset="0"/>
              </a:rPr>
              <a:t> </a:t>
            </a:r>
            <a:r>
              <a:rPr lang="en-US" sz="9600" dirty="0" err="1">
                <a:latin typeface="Bahnschrift SemiBold" panose="020B0502040204020203" pitchFamily="34" charset="0"/>
              </a:rPr>
              <a:t>analiza</a:t>
            </a:r>
            <a:r>
              <a:rPr lang="en-US" sz="9600" dirty="0">
                <a:latin typeface="Bahnschrift SemiBold" panose="020B0502040204020203" pitchFamily="34" charset="0"/>
              </a:rPr>
              <a:t> </a:t>
            </a:r>
            <a:r>
              <a:rPr lang="en-US" sz="9600" dirty="0" err="1">
                <a:latin typeface="Bahnschrift SemiBold" panose="020B0502040204020203" pitchFamily="34" charset="0"/>
              </a:rPr>
              <a:t>oblika</a:t>
            </a:r>
            <a:r>
              <a:rPr lang="en-US" sz="96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B8BB58B-E153-DC6E-C7F2-D7B415C4E726}"/>
              </a:ext>
            </a:extLst>
          </p:cNvPr>
          <p:cNvSpPr txBox="1"/>
          <p:nvPr/>
        </p:nvSpPr>
        <p:spPr>
          <a:xfrm>
            <a:off x="204935" y="756867"/>
            <a:ext cx="11611927" cy="2677656"/>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endParaRPr lang="en-US" sz="2400" dirty="0">
              <a:solidFill>
                <a:srgbClr val="FF0000"/>
              </a:solidFill>
              <a:latin typeface="Bahnschrift SemiBold" panose="020B0502040204020203" pitchFamily="34" charset="0"/>
            </a:endParaRP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bwboundaries</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pronalazi</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granice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konture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povezanih</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Parametri</a:t>
            </a:r>
            <a:r>
              <a:rPr lang="en-US" sz="2400" dirty="0">
                <a:latin typeface="Bahnschrift SemiBold" panose="020B0502040204020203" pitchFamily="34" charset="0"/>
              </a:rPr>
              <a:t>:</a:t>
            </a:r>
          </a:p>
          <a:p>
            <a:r>
              <a:rPr lang="en-US" sz="2400" dirty="0" err="1">
                <a:solidFill>
                  <a:srgbClr val="FF0000"/>
                </a:solidFill>
                <a:latin typeface="Bahnschrift SemiBold" panose="020B0502040204020203" pitchFamily="34" charset="0"/>
              </a:rPr>
              <a:t>edgesDilated</a:t>
            </a:r>
            <a:r>
              <a:rPr lang="en-US" sz="2400" dirty="0">
                <a:latin typeface="Bahnschrift SemiBold" panose="020B0502040204020203" pitchFamily="34" charset="0"/>
              </a:rPr>
              <a:t>: </a:t>
            </a:r>
            <a:r>
              <a:rPr lang="en-US" sz="2400" dirty="0" err="1">
                <a:latin typeface="Bahnschrift SemiBold" panose="020B0502040204020203" pitchFamily="34" charset="0"/>
              </a:rPr>
              <a:t>Binarna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u </a:t>
            </a:r>
            <a:r>
              <a:rPr lang="en-US" sz="2400" dirty="0" err="1">
                <a:latin typeface="Bahnschrift SemiBold" panose="020B0502040204020203" pitchFamily="34" charset="0"/>
              </a:rPr>
              <a:t>kojoj</a:t>
            </a:r>
            <a:r>
              <a:rPr lang="en-US" sz="2400" dirty="0">
                <a:latin typeface="Bahnschrift SemiBold" panose="020B0502040204020203" pitchFamily="34" charset="0"/>
              </a:rPr>
              <a:t> </a:t>
            </a:r>
            <a:r>
              <a:rPr lang="en-US" sz="2400" dirty="0" err="1">
                <a:latin typeface="Bahnschrift SemiBold" panose="020B0502040204020203" pitchFamily="34" charset="0"/>
              </a:rPr>
              <a:t>tražimo</a:t>
            </a:r>
            <a:r>
              <a:rPr lang="en-US" sz="2400" dirty="0">
                <a:latin typeface="Bahnschrift SemiBold" panose="020B0502040204020203" pitchFamily="34" charset="0"/>
              </a:rPr>
              <a:t> </a:t>
            </a:r>
            <a:r>
              <a:rPr lang="en-US" sz="2400" dirty="0" err="1">
                <a:latin typeface="Bahnschrift SemiBold" panose="020B0502040204020203" pitchFamily="34" charset="0"/>
              </a:rPr>
              <a:t>konture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a:t>
            </a:r>
            <a:r>
              <a:rPr lang="en-US" sz="2400" dirty="0" err="1">
                <a:solidFill>
                  <a:srgbClr val="FF0000"/>
                </a:solidFill>
                <a:latin typeface="Bahnschrift SemiBold" panose="020B0502040204020203" pitchFamily="34" charset="0"/>
              </a:rPr>
              <a:t>noholes</a:t>
            </a:r>
            <a:r>
              <a:rPr lang="en-US" sz="2400" dirty="0">
                <a:latin typeface="Bahnschrift SemiBold" panose="020B0502040204020203" pitchFamily="34" charset="0"/>
              </a:rPr>
              <a:t>': </a:t>
            </a:r>
            <a:r>
              <a:rPr lang="en-US" sz="2400" dirty="0" err="1">
                <a:latin typeface="Bahnschrift SemiBold" panose="020B0502040204020203" pitchFamily="34" charset="0"/>
              </a:rPr>
              <a:t>Opcija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određuje</a:t>
            </a:r>
            <a:r>
              <a:rPr lang="en-US" sz="2400" dirty="0">
                <a:latin typeface="Bahnschrift SemiBold" panose="020B0502040204020203" pitchFamily="34" charset="0"/>
              </a:rPr>
              <a:t> da se </a:t>
            </a:r>
            <a:r>
              <a:rPr lang="en-US" sz="2400" dirty="0" err="1">
                <a:latin typeface="Bahnschrift SemiBold" panose="020B0502040204020203" pitchFamily="34" charset="0"/>
              </a:rPr>
              <a:t>granice</a:t>
            </a:r>
            <a:r>
              <a:rPr lang="en-US" sz="2400" dirty="0">
                <a:latin typeface="Bahnschrift SemiBold" panose="020B0502040204020203" pitchFamily="34" charset="0"/>
              </a:rPr>
              <a:t> </a:t>
            </a:r>
            <a:r>
              <a:rPr lang="en-US" sz="2400" dirty="0" err="1">
                <a:latin typeface="Bahnschrift SemiBold" panose="020B0502040204020203" pitchFamily="34" charset="0"/>
              </a:rPr>
              <a:t>traže</a:t>
            </a:r>
            <a:r>
              <a:rPr lang="en-US" sz="2400" dirty="0">
                <a:latin typeface="Bahnschrift SemiBold" panose="020B0502040204020203" pitchFamily="34" charset="0"/>
              </a:rPr>
              <a:t> </a:t>
            </a:r>
            <a:r>
              <a:rPr lang="en-US" sz="2400" dirty="0" err="1">
                <a:latin typeface="Bahnschrift SemiBold" panose="020B0502040204020203" pitchFamily="34" charset="0"/>
              </a:rPr>
              <a:t>samo</a:t>
            </a:r>
            <a:r>
              <a:rPr lang="en-US" sz="2400" dirty="0">
                <a:latin typeface="Bahnschrift SemiBold" panose="020B0502040204020203" pitchFamily="34" charset="0"/>
              </a:rPr>
              <a:t> za </a:t>
            </a:r>
            <a:r>
              <a:rPr lang="en-US" sz="2400" dirty="0" err="1">
                <a:latin typeface="Bahnschrift SemiBold" panose="020B0502040204020203" pitchFamily="34" charset="0"/>
              </a:rPr>
              <a:t>spoljašnje</a:t>
            </a:r>
            <a:r>
              <a:rPr lang="en-US" sz="2400" dirty="0">
                <a:latin typeface="Bahnschrift SemiBold" panose="020B0502040204020203" pitchFamily="34" charset="0"/>
              </a:rPr>
              <a:t> </a:t>
            </a:r>
            <a:r>
              <a:rPr lang="en-US" sz="2400" dirty="0" err="1">
                <a:latin typeface="Bahnschrift SemiBold" panose="020B0502040204020203" pitchFamily="34" charset="0"/>
              </a:rPr>
              <a:t>regione</a:t>
            </a:r>
            <a:r>
              <a:rPr lang="en-US" sz="2400" dirty="0">
                <a:latin typeface="Bahnschrift SemiBold" panose="020B0502040204020203" pitchFamily="34" charset="0"/>
              </a:rPr>
              <a:t> (bez </a:t>
            </a:r>
            <a:r>
              <a:rPr lang="en-US" sz="2400" dirty="0" err="1">
                <a:latin typeface="Bahnschrift SemiBold" panose="020B0502040204020203" pitchFamily="34" charset="0"/>
              </a:rPr>
              <a:t>unutrašnjih</a:t>
            </a:r>
            <a:r>
              <a:rPr lang="en-US" sz="2400" dirty="0">
                <a:latin typeface="Bahnschrift SemiBold" panose="020B0502040204020203" pitchFamily="34" charset="0"/>
              </a:rPr>
              <a:t> </a:t>
            </a:r>
            <a:r>
              <a:rPr lang="en-US" sz="2400" dirty="0" err="1">
                <a:latin typeface="Bahnschrift SemiBold" panose="020B0502040204020203" pitchFamily="34" charset="0"/>
              </a:rPr>
              <a:t>rupa</a:t>
            </a:r>
            <a:r>
              <a:rPr lang="en-US" sz="2400" dirty="0">
                <a:latin typeface="Bahnschrift SemiBold" panose="020B0502040204020203" pitchFamily="34" charset="0"/>
              </a:rPr>
              <a:t>).</a:t>
            </a:r>
          </a:p>
        </p:txBody>
      </p:sp>
      <p:sp>
        <p:nvSpPr>
          <p:cNvPr id="11" name="TextBox 10">
            <a:extLst>
              <a:ext uri="{FF2B5EF4-FFF2-40B4-BE49-F238E27FC236}">
                <a16:creationId xmlns:a16="http://schemas.microsoft.com/office/drawing/2014/main" id="{D6FD9C1D-E59F-9089-9DAC-2C3DF890A087}"/>
              </a:ext>
            </a:extLst>
          </p:cNvPr>
          <p:cNvSpPr txBox="1"/>
          <p:nvPr/>
        </p:nvSpPr>
        <p:spPr>
          <a:xfrm>
            <a:off x="5609896" y="3731326"/>
            <a:ext cx="6292067" cy="2677656"/>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dve</a:t>
            </a:r>
            <a:r>
              <a:rPr lang="en-US" sz="2400" dirty="0">
                <a:latin typeface="Bahnschrift SemiBold" panose="020B0502040204020203" pitchFamily="34" charset="0"/>
              </a:rPr>
              <a:t> </a:t>
            </a:r>
            <a:r>
              <a:rPr lang="en-US" sz="2400" dirty="0" err="1">
                <a:latin typeface="Bahnschrift SemiBold" panose="020B0502040204020203" pitchFamily="34" charset="0"/>
              </a:rPr>
              <a:t>promenljive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B</a:t>
            </a:r>
            <a:r>
              <a:rPr lang="en-US" sz="2400" dirty="0">
                <a:latin typeface="Bahnschrift SemiBold" panose="020B0502040204020203" pitchFamily="34" charset="0"/>
              </a:rPr>
              <a:t>: </a:t>
            </a:r>
            <a:r>
              <a:rPr lang="en-US" sz="2400" dirty="0" err="1">
                <a:latin typeface="Bahnschrift SemiBold" panose="020B0502040204020203" pitchFamily="34" charset="0"/>
              </a:rPr>
              <a:t>niz</a:t>
            </a:r>
            <a:r>
              <a:rPr lang="en-US" sz="2400" dirty="0">
                <a:latin typeface="Bahnschrift SemiBold" panose="020B0502040204020203" pitchFamily="34" charset="0"/>
              </a:rPr>
              <a:t> koji </a:t>
            </a:r>
            <a:r>
              <a:rPr lang="en-US" sz="2400" dirty="0" err="1">
                <a:solidFill>
                  <a:srgbClr val="0070C0"/>
                </a:solidFill>
                <a:latin typeface="Bahnschrift SemiBold" panose="020B0502040204020203" pitchFamily="34" charset="0"/>
              </a:rPr>
              <a:t>sadrži</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koordinate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granica</a:t>
            </a:r>
            <a:r>
              <a:rPr lang="en-US" sz="2400" dirty="0">
                <a:solidFill>
                  <a:srgbClr val="0070C0"/>
                </a:solidFill>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L</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label matrix</a:t>
            </a:r>
            <a:r>
              <a:rPr lang="en-US" sz="2400" dirty="0">
                <a:latin typeface="Bahnschrift SemiBold" panose="020B0502040204020203" pitchFamily="34" charset="0"/>
              </a:rPr>
              <a:t>) </a:t>
            </a:r>
            <a:r>
              <a:rPr lang="en-US" sz="2400" dirty="0" err="1">
                <a:latin typeface="Bahnschrift SemiBold" panose="020B0502040204020203" pitchFamily="34" charset="0"/>
              </a:rPr>
              <a:t>gde</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pikseli</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 </a:t>
            </a:r>
            <a:r>
              <a:rPr lang="en-US" sz="2400" dirty="0" err="1">
                <a:latin typeface="Bahnschrift SemiBold" panose="020B0502040204020203" pitchFamily="34" charset="0"/>
              </a:rPr>
              <a:t>označeni</a:t>
            </a:r>
            <a:r>
              <a:rPr lang="en-US" sz="2400" dirty="0">
                <a:latin typeface="Bahnschrift SemiBold" panose="020B0502040204020203" pitchFamily="34" charset="0"/>
              </a:rPr>
              <a:t> </a:t>
            </a:r>
            <a:r>
              <a:rPr lang="en-US" sz="2400" dirty="0" err="1">
                <a:latin typeface="Bahnschrift SemiBold" panose="020B0502040204020203" pitchFamily="34" charset="0"/>
              </a:rPr>
              <a:t>celobrojnim</a:t>
            </a:r>
            <a:r>
              <a:rPr lang="en-US" sz="2400" dirty="0">
                <a:latin typeface="Bahnschrift SemiBold" panose="020B0502040204020203" pitchFamily="34" charset="0"/>
              </a:rPr>
              <a:t> </a:t>
            </a:r>
            <a:r>
              <a:rPr lang="en-US" sz="2400" dirty="0" err="1">
                <a:latin typeface="Bahnschrift SemiBold" panose="020B0502040204020203" pitchFamily="34" charset="0"/>
              </a:rPr>
              <a:t>vrednostima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3021197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3650929"/>
            <a:ext cx="5114925" cy="2838450"/>
          </a:xfrm>
          <a:prstGeom prst="rect">
            <a:avLst/>
          </a:prstGeom>
        </p:spPr>
      </p:pic>
      <p:sp>
        <p:nvSpPr>
          <p:cNvPr id="10" name="TextBox 9">
            <a:extLst>
              <a:ext uri="{FF2B5EF4-FFF2-40B4-BE49-F238E27FC236}">
                <a16:creationId xmlns:a16="http://schemas.microsoft.com/office/drawing/2014/main" id="{7B8BB58B-E153-DC6E-C7F2-D7B415C4E726}"/>
              </a:ext>
            </a:extLst>
          </p:cNvPr>
          <p:cNvSpPr txBox="1"/>
          <p:nvPr/>
        </p:nvSpPr>
        <p:spPr>
          <a:xfrm>
            <a:off x="12838093" y="973273"/>
            <a:ext cx="11611927" cy="26684228"/>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endParaRPr lang="en-US" sz="9600" dirty="0">
              <a:solidFill>
                <a:srgbClr val="FF0000"/>
              </a:solidFill>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pronalazi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konture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povezanih</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komponenti</a:t>
            </a:r>
            <a:r>
              <a:rPr lang="en-US" sz="9600" dirty="0">
                <a:latin typeface="Bahnschrift SemiBold" panose="020B0502040204020203" pitchFamily="34" charset="0"/>
              </a:rPr>
              <a:t> u </a:t>
            </a:r>
            <a:r>
              <a:rPr lang="en-US" sz="9600" dirty="0" err="1">
                <a:latin typeface="Bahnschrift SemiBold" panose="020B0502040204020203" pitchFamily="34" charset="0"/>
              </a:rPr>
              <a:t>binarnoj</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a:p>
            <a:r>
              <a:rPr lang="en-US" sz="9600" dirty="0" err="1">
                <a:solidFill>
                  <a:srgbClr val="0070C0"/>
                </a:solidFill>
                <a:latin typeface="Bahnschrift SemiBold" panose="020B0502040204020203" pitchFamily="34" charset="0"/>
              </a:rPr>
              <a:t>Parametri</a:t>
            </a:r>
            <a:r>
              <a:rPr lang="en-US" sz="9600" dirty="0">
                <a:latin typeface="Bahnschrift SemiBold" panose="020B0502040204020203" pitchFamily="34" charset="0"/>
              </a:rPr>
              <a:t>:</a:t>
            </a:r>
          </a:p>
          <a:p>
            <a:r>
              <a:rPr lang="en-US" sz="9600" dirty="0" err="1">
                <a:solidFill>
                  <a:srgbClr val="FF0000"/>
                </a:solidFill>
                <a:latin typeface="Bahnschrift SemiBold" panose="020B0502040204020203" pitchFamily="34" charset="0"/>
              </a:rPr>
              <a:t>edgesDilated</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u </a:t>
            </a:r>
            <a:r>
              <a:rPr lang="en-US" sz="9600" dirty="0" err="1">
                <a:latin typeface="Bahnschrift SemiBold" panose="020B0502040204020203" pitchFamily="34" charset="0"/>
              </a:rPr>
              <a:t>kojoj</a:t>
            </a:r>
            <a:r>
              <a:rPr lang="en-US" sz="9600" dirty="0">
                <a:latin typeface="Bahnschrift SemiBold" panose="020B0502040204020203" pitchFamily="34" charset="0"/>
              </a:rPr>
              <a:t> </a:t>
            </a:r>
            <a:r>
              <a:rPr lang="en-US" sz="9600" dirty="0" err="1">
                <a:latin typeface="Bahnschrift SemiBold" panose="020B0502040204020203" pitchFamily="34" charset="0"/>
              </a:rPr>
              <a:t>tražimo</a:t>
            </a:r>
            <a:r>
              <a:rPr lang="en-US" sz="9600" dirty="0">
                <a:latin typeface="Bahnschrift SemiBold" panose="020B0502040204020203" pitchFamily="34" charset="0"/>
              </a:rPr>
              <a:t> </a:t>
            </a:r>
            <a:r>
              <a:rPr lang="en-US" sz="9600" dirty="0" err="1">
                <a:latin typeface="Bahnschrift SemiBold" panose="020B0502040204020203" pitchFamily="34" charset="0"/>
              </a:rPr>
              <a:t>konture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a:t>
            </a:r>
            <a:r>
              <a:rPr lang="en-US" sz="9600" dirty="0" err="1">
                <a:solidFill>
                  <a:srgbClr val="FF0000"/>
                </a:solidFill>
                <a:latin typeface="Bahnschrift SemiBold" panose="020B0502040204020203" pitchFamily="34" charset="0"/>
              </a:rPr>
              <a:t>noholes</a:t>
            </a:r>
            <a:r>
              <a:rPr lang="en-US" sz="9600" dirty="0">
                <a:latin typeface="Bahnschrift SemiBold" panose="020B0502040204020203" pitchFamily="34" charset="0"/>
              </a:rPr>
              <a:t>': </a:t>
            </a:r>
            <a:r>
              <a:rPr lang="en-US" sz="9600" dirty="0" err="1">
                <a:latin typeface="Bahnschrift SemiBold" panose="020B0502040204020203" pitchFamily="34" charset="0"/>
              </a:rPr>
              <a:t>Opcija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latin typeface="Bahnschrift SemiBold" panose="020B0502040204020203" pitchFamily="34" charset="0"/>
              </a:rPr>
              <a:t>određuje</a:t>
            </a:r>
            <a:r>
              <a:rPr lang="en-US" sz="9600" dirty="0">
                <a:latin typeface="Bahnschrift SemiBold" panose="020B0502040204020203" pitchFamily="34" charset="0"/>
              </a:rPr>
              <a:t> da se </a:t>
            </a:r>
            <a:r>
              <a:rPr lang="en-US" sz="9600" dirty="0" err="1">
                <a:latin typeface="Bahnschrift SemiBold" panose="020B0502040204020203" pitchFamily="34" charset="0"/>
              </a:rPr>
              <a:t>granice</a:t>
            </a:r>
            <a:r>
              <a:rPr lang="en-US" sz="9600" dirty="0">
                <a:latin typeface="Bahnschrift SemiBold" panose="020B0502040204020203" pitchFamily="34" charset="0"/>
              </a:rPr>
              <a:t> </a:t>
            </a:r>
            <a:r>
              <a:rPr lang="en-US" sz="9600" dirty="0" err="1">
                <a:latin typeface="Bahnschrift SemiBold" panose="020B0502040204020203" pitchFamily="34" charset="0"/>
              </a:rPr>
              <a:t>traže</a:t>
            </a:r>
            <a:r>
              <a:rPr lang="en-US" sz="9600" dirty="0">
                <a:latin typeface="Bahnschrift SemiBold" panose="020B0502040204020203" pitchFamily="34" charset="0"/>
              </a:rPr>
              <a:t> </a:t>
            </a:r>
            <a:r>
              <a:rPr lang="en-US" sz="9600" dirty="0" err="1">
                <a:latin typeface="Bahnschrift SemiBold" panose="020B0502040204020203" pitchFamily="34" charset="0"/>
              </a:rPr>
              <a:t>samo</a:t>
            </a:r>
            <a:r>
              <a:rPr lang="en-US" sz="9600" dirty="0">
                <a:latin typeface="Bahnschrift SemiBold" panose="020B0502040204020203" pitchFamily="34" charset="0"/>
              </a:rPr>
              <a:t> za </a:t>
            </a:r>
            <a:r>
              <a:rPr lang="en-US" sz="9600" dirty="0" err="1">
                <a:latin typeface="Bahnschrift SemiBold" panose="020B0502040204020203" pitchFamily="34" charset="0"/>
              </a:rPr>
              <a:t>spoljašnje</a:t>
            </a:r>
            <a:r>
              <a:rPr lang="en-US" sz="9600" dirty="0">
                <a:latin typeface="Bahnschrift SemiBold" panose="020B0502040204020203" pitchFamily="34" charset="0"/>
              </a:rPr>
              <a:t> </a:t>
            </a:r>
            <a:r>
              <a:rPr lang="en-US" sz="9600" dirty="0" err="1">
                <a:latin typeface="Bahnschrift SemiBold" panose="020B0502040204020203" pitchFamily="34" charset="0"/>
              </a:rPr>
              <a:t>regione</a:t>
            </a:r>
            <a:r>
              <a:rPr lang="en-US" sz="9600" dirty="0">
                <a:latin typeface="Bahnschrift SemiBold" panose="020B0502040204020203" pitchFamily="34" charset="0"/>
              </a:rPr>
              <a:t> (bez </a:t>
            </a:r>
            <a:r>
              <a:rPr lang="en-US" sz="9600" dirty="0" err="1">
                <a:latin typeface="Bahnschrift SemiBold" panose="020B0502040204020203" pitchFamily="34" charset="0"/>
              </a:rPr>
              <a:t>unutrašnjih</a:t>
            </a:r>
            <a:r>
              <a:rPr lang="en-US" sz="9600" dirty="0">
                <a:latin typeface="Bahnschrift SemiBold" panose="020B0502040204020203" pitchFamily="34" charset="0"/>
              </a:rPr>
              <a:t> </a:t>
            </a:r>
            <a:r>
              <a:rPr lang="en-US" sz="9600" dirty="0" err="1">
                <a:latin typeface="Bahnschrift SemiBold" panose="020B0502040204020203" pitchFamily="34" charset="0"/>
              </a:rPr>
              <a:t>rupa</a:t>
            </a:r>
            <a:r>
              <a:rPr lang="en-US" sz="9600" dirty="0">
                <a:latin typeface="Bahnschrift SemiBold" panose="020B0502040204020203" pitchFamily="34" charset="0"/>
              </a:rPr>
              <a:t>).</a:t>
            </a:r>
          </a:p>
        </p:txBody>
      </p:sp>
      <p:sp>
        <p:nvSpPr>
          <p:cNvPr id="11" name="TextBox 10">
            <a:extLst>
              <a:ext uri="{FF2B5EF4-FFF2-40B4-BE49-F238E27FC236}">
                <a16:creationId xmlns:a16="http://schemas.microsoft.com/office/drawing/2014/main" id="{D6FD9C1D-E59F-9089-9DAC-2C3DF890A087}"/>
              </a:ext>
            </a:extLst>
          </p:cNvPr>
          <p:cNvSpPr txBox="1"/>
          <p:nvPr/>
        </p:nvSpPr>
        <p:spPr>
          <a:xfrm>
            <a:off x="5672288" y="7283708"/>
            <a:ext cx="6292067" cy="4145750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latin typeface="Bahnschrift SemiBold" panose="020B0502040204020203" pitchFamily="34" charset="0"/>
              </a:rPr>
              <a:t>dve</a:t>
            </a:r>
            <a:r>
              <a:rPr lang="en-US" sz="9600" dirty="0">
                <a:latin typeface="Bahnschrift SemiBold" panose="020B0502040204020203" pitchFamily="34" charset="0"/>
              </a:rPr>
              <a:t> </a:t>
            </a:r>
            <a:r>
              <a:rPr lang="en-US" sz="9600" dirty="0" err="1">
                <a:latin typeface="Bahnschrift SemiBold" panose="020B0502040204020203" pitchFamily="34" charset="0"/>
              </a:rPr>
              <a:t>promenljive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B</a:t>
            </a:r>
            <a:r>
              <a:rPr lang="en-US" sz="9600" dirty="0">
                <a:latin typeface="Bahnschrift SemiBold" panose="020B0502040204020203" pitchFamily="34" charset="0"/>
              </a:rPr>
              <a:t>: </a:t>
            </a:r>
            <a:r>
              <a:rPr lang="en-US" sz="9600" dirty="0" err="1">
                <a:latin typeface="Bahnschrift SemiBold" panose="020B0502040204020203" pitchFamily="34" charset="0"/>
              </a:rPr>
              <a:t>niz</a:t>
            </a:r>
            <a:r>
              <a:rPr lang="en-US" sz="9600" dirty="0">
                <a:latin typeface="Bahnschrift SemiBold" panose="020B0502040204020203" pitchFamily="34" charset="0"/>
              </a:rPr>
              <a:t> koji </a:t>
            </a:r>
            <a:r>
              <a:rPr lang="en-US" sz="9600" dirty="0" err="1">
                <a:solidFill>
                  <a:srgbClr val="0070C0"/>
                </a:solidFill>
                <a:latin typeface="Bahnschrift SemiBold" panose="020B0502040204020203" pitchFamily="34" charset="0"/>
              </a:rPr>
              <a:t>sadrži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koordinate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granica</a:t>
            </a:r>
            <a:r>
              <a:rPr lang="en-US" sz="9600" dirty="0">
                <a:solidFill>
                  <a:srgbClr val="0070C0"/>
                </a:solidFill>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L</a:t>
            </a:r>
            <a:r>
              <a:rPr lang="en-US" sz="9600" dirty="0">
                <a:latin typeface="Bahnschrift SemiBold" panose="020B0502040204020203" pitchFamily="34" charset="0"/>
              </a:rPr>
              <a:t>: </a:t>
            </a:r>
            <a:r>
              <a:rPr lang="en-US" sz="9600" dirty="0" err="1">
                <a:latin typeface="Bahnschrift SemiBold" panose="020B0502040204020203" pitchFamily="34" charset="0"/>
              </a:rPr>
              <a:t>Matrica</a:t>
            </a:r>
            <a:r>
              <a:rPr lang="en-US" sz="9600" dirty="0">
                <a:latin typeface="Bahnschrift SemiBold" panose="020B0502040204020203" pitchFamily="34" charset="0"/>
              </a:rPr>
              <a:t> </a:t>
            </a:r>
            <a:r>
              <a:rPr lang="en-US" sz="9600" dirty="0" err="1">
                <a:latin typeface="Bahnschrift SemiBold" panose="020B0502040204020203" pitchFamily="34" charset="0"/>
              </a:rPr>
              <a:t>oznaka</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label matrix</a:t>
            </a:r>
            <a:r>
              <a:rPr lang="en-US" sz="9600" dirty="0">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celobrojnim</a:t>
            </a:r>
            <a:r>
              <a:rPr lang="en-US" sz="9600" dirty="0">
                <a:latin typeface="Bahnschrift SemiBold" panose="020B0502040204020203" pitchFamily="34" charset="0"/>
              </a:rPr>
              <a:t> </a:t>
            </a:r>
            <a:r>
              <a:rPr lang="en-US" sz="9600" dirty="0" err="1">
                <a:latin typeface="Bahnschrift SemiBold" panose="020B0502040204020203" pitchFamily="34" charset="0"/>
              </a:rPr>
              <a:t>vrednostima</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760EBC57-CFAE-B503-E216-AD7A176D7CB8}"/>
              </a:ext>
            </a:extLst>
          </p:cNvPr>
          <p:cNvSpPr txBox="1"/>
          <p:nvPr/>
        </p:nvSpPr>
        <p:spPr>
          <a:xfrm>
            <a:off x="334981" y="827618"/>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334981" y="3901004"/>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234633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pic>
        <p:nvPicPr>
          <p:cNvPr id="14" name="Picture 13">
            <a:extLst>
              <a:ext uri="{FF2B5EF4-FFF2-40B4-BE49-F238E27FC236}">
                <a16:creationId xmlns:a16="http://schemas.microsoft.com/office/drawing/2014/main" id="{4B9E579C-A140-16A9-B309-FDC6CEAA55C5}"/>
              </a:ext>
            </a:extLst>
          </p:cNvPr>
          <p:cNvPicPr>
            <a:picLocks noChangeAspect="1"/>
          </p:cNvPicPr>
          <p:nvPr/>
        </p:nvPicPr>
        <p:blipFill>
          <a:blip r:embed="rId3"/>
          <a:stretch>
            <a:fillRect/>
          </a:stretch>
        </p:blipFill>
        <p:spPr>
          <a:xfrm>
            <a:off x="6689558" y="1166406"/>
            <a:ext cx="5039597" cy="2647444"/>
          </a:xfrm>
          <a:prstGeom prst="rect">
            <a:avLst/>
          </a:prstGeom>
        </p:spPr>
      </p:pic>
      <p:sp>
        <p:nvSpPr>
          <p:cNvPr id="15" name="TextBox 14">
            <a:extLst>
              <a:ext uri="{FF2B5EF4-FFF2-40B4-BE49-F238E27FC236}">
                <a16:creationId xmlns:a16="http://schemas.microsoft.com/office/drawing/2014/main" id="{99B6855E-1946-4228-33C1-4DB331C62AD9}"/>
              </a:ext>
            </a:extLst>
          </p:cNvPr>
          <p:cNvSpPr txBox="1"/>
          <p:nvPr/>
        </p:nvSpPr>
        <p:spPr>
          <a:xfrm>
            <a:off x="323656" y="5440689"/>
            <a:ext cx="11405499" cy="1200329"/>
          </a:xfrm>
          <a:prstGeom prst="rect">
            <a:avLst/>
          </a:prstGeom>
          <a:noFill/>
        </p:spPr>
        <p:txBody>
          <a:bodyPr wrap="square" rtlCol="0">
            <a:spAutoFit/>
          </a:bodyPr>
          <a:lstStyle/>
          <a:p>
            <a:r>
              <a:rPr lang="en-US" dirty="0" err="1">
                <a:latin typeface="Bahnschrift SemiBold" panose="020B0502040204020203" pitchFamily="34" charset="0"/>
              </a:rPr>
              <a:t>Napomena</a:t>
            </a:r>
            <a:r>
              <a:rPr lang="en-US" dirty="0">
                <a:latin typeface="Bahnschrift SemiBold" panose="020B0502040204020203" pitchFamily="34" charset="0"/>
              </a:rPr>
              <a:t>: </a:t>
            </a:r>
            <a:r>
              <a:rPr lang="en-US" dirty="0">
                <a:solidFill>
                  <a:srgbClr val="00B0F0"/>
                </a:solidFill>
                <a:latin typeface="Bahnschrift SemiBold" panose="020B0502040204020203" pitchFamily="34" charset="0"/>
              </a:rPr>
              <a:t>'Children</a:t>
            </a:r>
            <a:r>
              <a:rPr lang="en-US" dirty="0">
                <a:latin typeface="Bahnschrift SemiBold" panose="020B0502040204020203" pitchFamily="34" charset="0"/>
              </a:rPr>
              <a:t>'</a:t>
            </a:r>
          </a:p>
          <a:p>
            <a:r>
              <a:rPr lang="en-US" dirty="0">
                <a:latin typeface="Bahnschrift SemiBold" panose="020B0502040204020203" pitchFamily="34" charset="0"/>
              </a:rPr>
              <a:t>Ovo je </a:t>
            </a:r>
            <a:r>
              <a:rPr lang="en-US" dirty="0" err="1">
                <a:latin typeface="Bahnschrift SemiBold" panose="020B0502040204020203" pitchFamily="34" charset="0"/>
              </a:rPr>
              <a:t>svojstvo</a:t>
            </a:r>
            <a:r>
              <a:rPr lang="en-US" dirty="0">
                <a:latin typeface="Bahnschrift SemiBold" panose="020B0502040204020203" pitchFamily="34" charset="0"/>
              </a:rPr>
              <a:t> </a:t>
            </a:r>
            <a:r>
              <a:rPr lang="en-US" dirty="0" err="1">
                <a:latin typeface="Bahnschrift SemiBold" panose="020B0502040204020203" pitchFamily="34" charset="0"/>
              </a:rPr>
              <a:t>koje</a:t>
            </a:r>
            <a:r>
              <a:rPr lang="en-US" dirty="0">
                <a:latin typeface="Bahnschrift SemiBold" panose="020B0502040204020203" pitchFamily="34" charset="0"/>
              </a:rPr>
              <a:t> </a:t>
            </a:r>
            <a:r>
              <a:rPr lang="en-US" dirty="0" err="1">
                <a:latin typeface="Bahnschrift SemiBold" panose="020B0502040204020203" pitchFamily="34" charset="0"/>
              </a:rPr>
              <a:t>sadrži</a:t>
            </a:r>
            <a:r>
              <a:rPr lang="en-US" dirty="0">
                <a:latin typeface="Bahnschrift SemiBold" panose="020B0502040204020203" pitchFamily="34" charset="0"/>
              </a:rPr>
              <a:t> </a:t>
            </a:r>
            <a:r>
              <a:rPr lang="en-US" dirty="0" err="1">
                <a:latin typeface="Bahnschrift SemiBold" panose="020B0502040204020203" pitchFamily="34" charset="0"/>
              </a:rPr>
              <a:t>handleove</a:t>
            </a:r>
            <a:r>
              <a:rPr lang="en-US" dirty="0">
                <a:latin typeface="Bahnschrift SemiBold" panose="020B0502040204020203" pitchFamily="34" charset="0"/>
              </a:rPr>
              <a:t> </a:t>
            </a:r>
            <a:r>
              <a:rPr lang="en-US" dirty="0" err="1">
                <a:latin typeface="Bahnschrift SemiBold" panose="020B0502040204020203" pitchFamily="34" charset="0"/>
              </a:rPr>
              <a:t>svih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objekata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deca</a:t>
            </a:r>
            <a:r>
              <a:rPr lang="en-US" dirty="0">
                <a:latin typeface="Bahnschrift SemiBold" panose="020B0502040204020203" pitchFamily="34" charset="0"/>
              </a:rPr>
              <a:t>’ (</a:t>
            </a:r>
            <a:r>
              <a:rPr lang="en-US" dirty="0" err="1">
                <a:latin typeface="Bahnschrift SemiBold" panose="020B0502040204020203" pitchFamily="34" charset="0"/>
              </a:rPr>
              <a:t>naslednici</a:t>
            </a:r>
            <a:r>
              <a:rPr lang="en-US" dirty="0">
                <a:latin typeface="Bahnschrift SemiBold" panose="020B0502040204020203" pitchFamily="34" charset="0"/>
              </a:rPr>
              <a:t> u </a:t>
            </a:r>
            <a:r>
              <a:rPr lang="en-US" dirty="0" err="1">
                <a:latin typeface="Bahnschrift SemiBold" panose="020B0502040204020203" pitchFamily="34" charset="0"/>
              </a:rPr>
              <a:t>programerskom</a:t>
            </a:r>
            <a:r>
              <a:rPr lang="en-US" dirty="0">
                <a:latin typeface="Bahnschrift SemiBold" panose="020B0502040204020203" pitchFamily="34" charset="0"/>
              </a:rPr>
              <a:t> re</a:t>
            </a:r>
            <a:r>
              <a:rPr lang="sr-Latn-ME" dirty="0">
                <a:latin typeface="Bahnschrift SemiBold" panose="020B0502040204020203" pitchFamily="34" charset="0"/>
              </a:rPr>
              <a:t>čniku</a:t>
            </a:r>
            <a:r>
              <a:rPr lang="en-US" dirty="0">
                <a:latin typeface="Bahnschrift SemiBold" panose="020B0502040204020203" pitchFamily="34" charset="0"/>
              </a:rPr>
              <a:t>) </a:t>
            </a:r>
            <a:r>
              <a:rPr lang="en-US" dirty="0" err="1">
                <a:latin typeface="Bahnschrift SemiBold" panose="020B0502040204020203" pitchFamily="34" charset="0"/>
              </a:rPr>
              <a:t>datog</a:t>
            </a:r>
            <a:r>
              <a:rPr lang="en-US" dirty="0">
                <a:latin typeface="Bahnschrift SemiBold" panose="020B0502040204020203" pitchFamily="34" charset="0"/>
              </a:rPr>
              <a:t> axes </a:t>
            </a:r>
            <a:r>
              <a:rPr lang="en-US" dirty="0" err="1">
                <a:latin typeface="Bahnschrift SemiBold" panose="020B0502040204020203" pitchFamily="34" charset="0"/>
              </a:rPr>
              <a:t>objekta</a:t>
            </a:r>
            <a:r>
              <a:rPr lang="en-US" dirty="0">
                <a:latin typeface="Bahnschrift SemiBold" panose="020B0502040204020203" pitchFamily="34" charset="0"/>
              </a:rPr>
              <a:t>. To </a:t>
            </a:r>
            <a:r>
              <a:rPr lang="en-US" dirty="0" err="1">
                <a:latin typeface="Bahnschrift SemiBold" panose="020B0502040204020203" pitchFamily="34" charset="0"/>
              </a:rPr>
              <a:t>mogu</a:t>
            </a:r>
            <a:r>
              <a:rPr lang="en-US" dirty="0">
                <a:latin typeface="Bahnschrift SemiBold" panose="020B0502040204020203" pitchFamily="34" charset="0"/>
              </a:rPr>
              <a:t> </a:t>
            </a:r>
            <a:r>
              <a:rPr lang="en-US" dirty="0" err="1">
                <a:latin typeface="Bahnschrift SemiBold" panose="020B0502040204020203" pitchFamily="34" charset="0"/>
              </a:rPr>
              <a:t>biti</a:t>
            </a:r>
            <a:r>
              <a:rPr lang="en-US" dirty="0">
                <a:latin typeface="Bahnschrift SemiBold" panose="020B0502040204020203" pitchFamily="34" charset="0"/>
              </a:rPr>
              <a:t> </a:t>
            </a:r>
            <a:r>
              <a:rPr lang="en-US" dirty="0" err="1">
                <a:latin typeface="Bahnschrift SemiBold" panose="020B0502040204020203" pitchFamily="34" charset="0"/>
              </a:rPr>
              <a:t>objekti</a:t>
            </a:r>
            <a:r>
              <a:rPr lang="en-US" dirty="0">
                <a:latin typeface="Bahnschrift SemiBold" panose="020B0502040204020203" pitchFamily="34" charset="0"/>
              </a:rPr>
              <a:t> </a:t>
            </a:r>
            <a:r>
              <a:rPr lang="en-US" dirty="0" err="1">
                <a:latin typeface="Bahnschrift SemiBold" panose="020B0502040204020203" pitchFamily="34" charset="0"/>
              </a:rPr>
              <a:t>poput</a:t>
            </a:r>
            <a:r>
              <a:rPr lang="en-US" dirty="0">
                <a:latin typeface="Bahnschrift SemiBold" panose="020B0502040204020203" pitchFamily="34" charset="0"/>
              </a:rPr>
              <a:t> </a:t>
            </a:r>
            <a:r>
              <a:rPr lang="en-US" dirty="0" err="1">
                <a:latin typeface="Bahnschrift SemiBold" panose="020B0502040204020203" pitchFamily="34" charset="0"/>
              </a:rPr>
              <a:t>plotova</a:t>
            </a:r>
            <a:r>
              <a:rPr lang="en-US" dirty="0">
                <a:latin typeface="Bahnschrift SemiBold" panose="020B0502040204020203" pitchFamily="34" charset="0"/>
              </a:rPr>
              <a:t>, </a:t>
            </a:r>
            <a:r>
              <a:rPr lang="en-US" dirty="0" err="1">
                <a:latin typeface="Bahnschrift SemiBold" panose="020B0502040204020203" pitchFamily="34" charset="0"/>
              </a:rPr>
              <a:t>linija</a:t>
            </a:r>
            <a:r>
              <a:rPr lang="en-US" dirty="0">
                <a:latin typeface="Bahnschrift SemiBold" panose="020B0502040204020203" pitchFamily="34" charset="0"/>
              </a:rPr>
              <a:t>, </a:t>
            </a:r>
            <a:r>
              <a:rPr lang="en-US" dirty="0" err="1">
                <a:latin typeface="Bahnschrift SemiBold" panose="020B0502040204020203" pitchFamily="34" charset="0"/>
              </a:rPr>
              <a:t>tekstova</a:t>
            </a:r>
            <a:r>
              <a:rPr lang="en-US" dirty="0">
                <a:latin typeface="Bahnschrift SemiBold" panose="020B0502040204020203" pitchFamily="34" charset="0"/>
              </a:rPr>
              <a:t>, </a:t>
            </a:r>
            <a:r>
              <a:rPr lang="en-US" dirty="0" err="1">
                <a:latin typeface="Bahnschrift SemiBold" panose="020B0502040204020203" pitchFamily="34" charset="0"/>
              </a:rPr>
              <a:t>slika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drugih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elemenata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nacrtani</a:t>
            </a:r>
            <a:r>
              <a:rPr lang="en-US" dirty="0">
                <a:latin typeface="Bahnschrift SemiBold" panose="020B0502040204020203" pitchFamily="34" charset="0"/>
              </a:rPr>
              <a:t> </a:t>
            </a:r>
            <a:r>
              <a:rPr lang="en-US" dirty="0" err="1">
                <a:latin typeface="Bahnschrift SemiBold" panose="020B0502040204020203" pitchFamily="34" charset="0"/>
              </a:rPr>
              <a:t>unutar</a:t>
            </a:r>
            <a:r>
              <a:rPr lang="en-US" dirty="0">
                <a:latin typeface="Bahnschrift SemiBold" panose="020B0502040204020203" pitchFamily="34" charset="0"/>
              </a:rPr>
              <a:t> tog axes </a:t>
            </a:r>
            <a:r>
              <a:rPr lang="en-US" dirty="0" err="1">
                <a:latin typeface="Bahnschrift SemiBold" panose="020B0502040204020203" pitchFamily="34" charset="0"/>
              </a:rPr>
              <a:t>objekta</a:t>
            </a:r>
            <a:r>
              <a:rPr lang="en-US"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232596" y="1148219"/>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4614968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13804217" y="-1413476"/>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3D3D5ADF-3CCA-81A1-FD81-8FC0023B1961}"/>
              </a:ext>
            </a:extLst>
          </p:cNvPr>
          <p:cNvSpPr txBox="1"/>
          <p:nvPr/>
        </p:nvSpPr>
        <p:spPr>
          <a:xfrm>
            <a:off x="232596" y="1148219"/>
            <a:ext cx="6116389" cy="3416320"/>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optičko</a:t>
            </a:r>
            <a:r>
              <a:rPr lang="en-US" sz="2400" dirty="0">
                <a:latin typeface="Bahnschrift SemiBold" panose="020B0502040204020203" pitchFamily="34" charset="0"/>
              </a:rPr>
              <a:t> </a:t>
            </a:r>
            <a:r>
              <a:rPr lang="en-US" sz="2400" dirty="0" err="1">
                <a:latin typeface="Bahnschrift SemiBold" panose="020B0502040204020203" pitchFamily="34" charset="0"/>
              </a:rPr>
              <a:t>prepoznavanje</a:t>
            </a:r>
            <a:r>
              <a:rPr lang="en-US" sz="2400" dirty="0">
                <a:latin typeface="Bahnschrift SemiBold" panose="020B0502040204020203" pitchFamily="34" charset="0"/>
              </a:rPr>
              <a:t> </a:t>
            </a:r>
            <a:r>
              <a:rPr lang="en-US" sz="2400" dirty="0" err="1">
                <a:latin typeface="Bahnschrift SemiBold" panose="020B0502040204020203" pitchFamily="34" charset="0"/>
              </a:rPr>
              <a:t>karaktera</a:t>
            </a:r>
            <a:r>
              <a:rPr lang="en-US" sz="2400" dirty="0">
                <a:latin typeface="Bahnschrift SemiBold" panose="020B0502040204020203" pitchFamily="34" charset="0"/>
              </a:rPr>
              <a:t> (OCR - Optical Character Recognition)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analizira</a:t>
            </a:r>
            <a:r>
              <a:rPr lang="en-US" sz="2400" dirty="0">
                <a:latin typeface="Bahnschrift SemiBold" panose="020B0502040204020203" pitchFamily="34" charset="0"/>
              </a:rPr>
              <a:t> </a:t>
            </a:r>
            <a:r>
              <a:rPr lang="en-US" sz="2400" dirty="0" err="1">
                <a:latin typeface="Bahnschrift SemiBold" panose="020B0502040204020203" pitchFamily="34" charset="0"/>
              </a:rPr>
              <a:t>sliku</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prepoznaje</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rgbClr val="0070C0"/>
                </a:solidFill>
                <a:latin typeface="Bahnschrift SemiBold" panose="020B0502040204020203" pitchFamily="34" charset="0"/>
              </a:rPr>
              <a:t>ocrResults</a:t>
            </a:r>
            <a:r>
              <a:rPr lang="en-US" sz="2400" dirty="0">
                <a:latin typeface="Bahnschrift SemiBold" panose="020B0502040204020203" pitchFamily="34" charset="0"/>
              </a:rPr>
              <a:t>: </a:t>
            </a:r>
            <a:r>
              <a:rPr lang="en-US" sz="2400" dirty="0" err="1">
                <a:latin typeface="Bahnschrift SemiBold" panose="020B0502040204020203" pitchFamily="34" charset="0"/>
              </a:rPr>
              <a:t>Struktura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rezultate</a:t>
            </a:r>
            <a:r>
              <a:rPr lang="en-US" sz="2400" dirty="0">
                <a:latin typeface="Bahnschrift SemiBold" panose="020B0502040204020203" pitchFamily="34" charset="0"/>
              </a:rPr>
              <a:t> OCR </a:t>
            </a:r>
            <a:r>
              <a:rPr lang="en-US" sz="2400" dirty="0" err="1">
                <a:latin typeface="Bahnschrift SemiBold" panose="020B0502040204020203" pitchFamily="34" charset="0"/>
              </a:rPr>
              <a:t>analize</a:t>
            </a:r>
            <a:r>
              <a:rPr lang="en-US" sz="2400" dirty="0">
                <a:latin typeface="Bahnschrift SemiBold" panose="020B0502040204020203" pitchFamily="34" charset="0"/>
              </a:rPr>
              <a:t>, </a:t>
            </a:r>
            <a:r>
              <a:rPr lang="en-US" sz="2400" dirty="0" err="1">
                <a:latin typeface="Bahnschrift SemiBold" panose="020B0502040204020203" pitchFamily="34" charset="0"/>
              </a:rPr>
              <a:t>uključujući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informacije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položaj</a:t>
            </a:r>
            <a:r>
              <a:rPr lang="en-US" sz="2400" dirty="0">
                <a:latin typeface="Bahnschrift SemiBold" panose="020B0502040204020203" pitchFamily="34" charset="0"/>
              </a:rPr>
              <a:t> </a:t>
            </a:r>
            <a:r>
              <a:rPr lang="en-US" sz="2400" dirty="0" err="1">
                <a:latin typeface="Bahnschrift SemiBold" panose="020B0502040204020203" pitchFamily="34" charset="0"/>
              </a:rPr>
              <a:t>znakova</a:t>
            </a:r>
            <a:r>
              <a:rPr lang="en-US" sz="2400" dirty="0">
                <a:latin typeface="Bahnschrift SemiBold" panose="020B0502040204020203" pitchFamily="34" charset="0"/>
              </a:rPr>
              <a:t>.</a:t>
            </a:r>
          </a:p>
        </p:txBody>
      </p:sp>
      <p:pic>
        <p:nvPicPr>
          <p:cNvPr id="11" name="Picture 10">
            <a:extLst>
              <a:ext uri="{FF2B5EF4-FFF2-40B4-BE49-F238E27FC236}">
                <a16:creationId xmlns:a16="http://schemas.microsoft.com/office/drawing/2014/main" id="{B1BCFEA1-3EC5-DE20-ECCD-2607375921E3}"/>
              </a:ext>
            </a:extLst>
          </p:cNvPr>
          <p:cNvPicPr>
            <a:picLocks noChangeAspect="1"/>
          </p:cNvPicPr>
          <p:nvPr/>
        </p:nvPicPr>
        <p:blipFill>
          <a:blip r:embed="rId3"/>
          <a:stretch>
            <a:fillRect/>
          </a:stretch>
        </p:blipFill>
        <p:spPr>
          <a:xfrm>
            <a:off x="6182382" y="1672243"/>
            <a:ext cx="5777022" cy="1756757"/>
          </a:xfrm>
          <a:prstGeom prst="rect">
            <a:avLst/>
          </a:prstGeom>
        </p:spPr>
      </p:pic>
      <p:sp>
        <p:nvSpPr>
          <p:cNvPr id="13" name="TextBox 12">
            <a:extLst>
              <a:ext uri="{FF2B5EF4-FFF2-40B4-BE49-F238E27FC236}">
                <a16:creationId xmlns:a16="http://schemas.microsoft.com/office/drawing/2014/main" id="{B663308D-F3A3-37C7-1C23-1728D2D30888}"/>
              </a:ext>
            </a:extLst>
          </p:cNvPr>
          <p:cNvSpPr txBox="1"/>
          <p:nvPr/>
        </p:nvSpPr>
        <p:spPr>
          <a:xfrm>
            <a:off x="462843" y="7678192"/>
            <a:ext cx="5200293" cy="3416320"/>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a:t>
            </a:r>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uklanjanje</a:t>
            </a:r>
            <a:r>
              <a:rPr lang="en-US" sz="2400" dirty="0">
                <a:latin typeface="Bahnschrift SemiBold" panose="020B0502040204020203" pitchFamily="34" charset="0"/>
              </a:rPr>
              <a:t>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latin typeface="Bahnschrift SemiBold" panose="020B0502040204020203" pitchFamily="34" charset="0"/>
              </a:rPr>
              <a:t>prepoznatog</a:t>
            </a:r>
            <a:r>
              <a:rPr lang="en-US" sz="2400" dirty="0">
                <a:latin typeface="Bahnschrift SemiBold" panose="020B0502040204020203" pitchFamily="34" charset="0"/>
              </a:rPr>
              <a:t> </a:t>
            </a:r>
            <a:r>
              <a:rPr lang="en-US" sz="2400" dirty="0" err="1">
                <a:latin typeface="Bahnschrift SemiBold" panose="020B0502040204020203" pitchFamily="34" charset="0"/>
              </a:rPr>
              <a:t>teksta</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err="1">
                <a:solidFill>
                  <a:schemeClr val="accent1">
                    <a:lumMod val="75000"/>
                  </a:schemeClr>
                </a:solidFill>
                <a:latin typeface="Bahnschrift SemiBold" panose="020B0502040204020203" pitchFamily="34" charset="0"/>
              </a:rPr>
              <a:t>detectedText</a:t>
            </a:r>
            <a:r>
              <a:rPr lang="en-US" sz="2400" dirty="0">
                <a:latin typeface="Bahnschrift SemiBold" panose="020B0502040204020203" pitchFamily="34" charset="0"/>
              </a:rPr>
              <a:t>: </a:t>
            </a:r>
            <a:r>
              <a:rPr lang="en-US" sz="2400" dirty="0" err="1">
                <a:latin typeface="Bahnschrift SemiBold" panose="020B0502040204020203" pitchFamily="34" charset="0"/>
              </a:rPr>
              <a:t>Prečišćeni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bez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294650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13804217" y="-1413476"/>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3D3D5ADF-3CCA-81A1-FD81-8FC0023B1961}"/>
              </a:ext>
            </a:extLst>
          </p:cNvPr>
          <p:cNvSpPr txBox="1"/>
          <p:nvPr/>
        </p:nvSpPr>
        <p:spPr>
          <a:xfrm>
            <a:off x="386166" y="-3834273"/>
            <a:ext cx="6116389" cy="3416320"/>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optičko</a:t>
            </a:r>
            <a:r>
              <a:rPr lang="en-US" sz="2400" dirty="0">
                <a:latin typeface="Bahnschrift SemiBold" panose="020B0502040204020203" pitchFamily="34" charset="0"/>
              </a:rPr>
              <a:t> </a:t>
            </a:r>
            <a:r>
              <a:rPr lang="en-US" sz="2400" dirty="0" err="1">
                <a:latin typeface="Bahnschrift SemiBold" panose="020B0502040204020203" pitchFamily="34" charset="0"/>
              </a:rPr>
              <a:t>prepoznavanje</a:t>
            </a:r>
            <a:r>
              <a:rPr lang="en-US" sz="2400" dirty="0">
                <a:latin typeface="Bahnschrift SemiBold" panose="020B0502040204020203" pitchFamily="34" charset="0"/>
              </a:rPr>
              <a:t> </a:t>
            </a:r>
            <a:r>
              <a:rPr lang="en-US" sz="2400" dirty="0" err="1">
                <a:latin typeface="Bahnschrift SemiBold" panose="020B0502040204020203" pitchFamily="34" charset="0"/>
              </a:rPr>
              <a:t>karaktera</a:t>
            </a:r>
            <a:r>
              <a:rPr lang="en-US" sz="2400" dirty="0">
                <a:latin typeface="Bahnschrift SemiBold" panose="020B0502040204020203" pitchFamily="34" charset="0"/>
              </a:rPr>
              <a:t> (OCR - Optical Character Recognition)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analizira</a:t>
            </a:r>
            <a:r>
              <a:rPr lang="en-US" sz="2400" dirty="0">
                <a:latin typeface="Bahnschrift SemiBold" panose="020B0502040204020203" pitchFamily="34" charset="0"/>
              </a:rPr>
              <a:t> </a:t>
            </a:r>
            <a:r>
              <a:rPr lang="en-US" sz="2400" dirty="0" err="1">
                <a:latin typeface="Bahnschrift SemiBold" panose="020B0502040204020203" pitchFamily="34" charset="0"/>
              </a:rPr>
              <a:t>sliku</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prepoznaje</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rgbClr val="0070C0"/>
                </a:solidFill>
                <a:latin typeface="Bahnschrift SemiBold" panose="020B0502040204020203" pitchFamily="34" charset="0"/>
              </a:rPr>
              <a:t>ocrResults</a:t>
            </a:r>
            <a:r>
              <a:rPr lang="en-US" sz="2400" dirty="0">
                <a:latin typeface="Bahnschrift SemiBold" panose="020B0502040204020203" pitchFamily="34" charset="0"/>
              </a:rPr>
              <a:t>: </a:t>
            </a:r>
            <a:r>
              <a:rPr lang="en-US" sz="2400" dirty="0" err="1">
                <a:latin typeface="Bahnschrift SemiBold" panose="020B0502040204020203" pitchFamily="34" charset="0"/>
              </a:rPr>
              <a:t>Struktura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rezultate</a:t>
            </a:r>
            <a:r>
              <a:rPr lang="en-US" sz="2400" dirty="0">
                <a:latin typeface="Bahnschrift SemiBold" panose="020B0502040204020203" pitchFamily="34" charset="0"/>
              </a:rPr>
              <a:t> OCR </a:t>
            </a:r>
            <a:r>
              <a:rPr lang="en-US" sz="2400" dirty="0" err="1">
                <a:latin typeface="Bahnschrift SemiBold" panose="020B0502040204020203" pitchFamily="34" charset="0"/>
              </a:rPr>
              <a:t>analize</a:t>
            </a:r>
            <a:r>
              <a:rPr lang="en-US" sz="2400" dirty="0">
                <a:latin typeface="Bahnschrift SemiBold" panose="020B0502040204020203" pitchFamily="34" charset="0"/>
              </a:rPr>
              <a:t>, </a:t>
            </a:r>
            <a:r>
              <a:rPr lang="en-US" sz="2400" dirty="0" err="1">
                <a:latin typeface="Bahnschrift SemiBold" panose="020B0502040204020203" pitchFamily="34" charset="0"/>
              </a:rPr>
              <a:t>uključujući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informacije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položaj</a:t>
            </a:r>
            <a:r>
              <a:rPr lang="en-US" sz="2400" dirty="0">
                <a:latin typeface="Bahnschrift SemiBold" panose="020B0502040204020203" pitchFamily="34" charset="0"/>
              </a:rPr>
              <a:t> </a:t>
            </a:r>
            <a:r>
              <a:rPr lang="en-US" sz="2400" dirty="0" err="1">
                <a:latin typeface="Bahnschrift SemiBold" panose="020B0502040204020203" pitchFamily="34" charset="0"/>
              </a:rPr>
              <a:t>znakova</a:t>
            </a:r>
            <a:r>
              <a:rPr lang="en-US" sz="2400" dirty="0">
                <a:latin typeface="Bahnschrift SemiBold" panose="020B0502040204020203" pitchFamily="34" charset="0"/>
              </a:rPr>
              <a:t>.</a:t>
            </a:r>
          </a:p>
        </p:txBody>
      </p:sp>
      <p:pic>
        <p:nvPicPr>
          <p:cNvPr id="11" name="Picture 10">
            <a:extLst>
              <a:ext uri="{FF2B5EF4-FFF2-40B4-BE49-F238E27FC236}">
                <a16:creationId xmlns:a16="http://schemas.microsoft.com/office/drawing/2014/main" id="{B1BCFEA1-3EC5-DE20-ECCD-2607375921E3}"/>
              </a:ext>
            </a:extLst>
          </p:cNvPr>
          <p:cNvPicPr>
            <a:picLocks noChangeAspect="1"/>
          </p:cNvPicPr>
          <p:nvPr/>
        </p:nvPicPr>
        <p:blipFill>
          <a:blip r:embed="rId3"/>
          <a:stretch>
            <a:fillRect/>
          </a:stretch>
        </p:blipFill>
        <p:spPr>
          <a:xfrm>
            <a:off x="6182382" y="1672243"/>
            <a:ext cx="5777022" cy="1756757"/>
          </a:xfrm>
          <a:prstGeom prst="rect">
            <a:avLst/>
          </a:prstGeom>
        </p:spPr>
      </p:pic>
      <p:sp>
        <p:nvSpPr>
          <p:cNvPr id="8" name="TextBox 7">
            <a:extLst>
              <a:ext uri="{FF2B5EF4-FFF2-40B4-BE49-F238E27FC236}">
                <a16:creationId xmlns:a16="http://schemas.microsoft.com/office/drawing/2014/main" id="{218AD39B-45A7-917A-566D-91C9E2846319}"/>
              </a:ext>
            </a:extLst>
          </p:cNvPr>
          <p:cNvSpPr txBox="1"/>
          <p:nvPr/>
        </p:nvSpPr>
        <p:spPr>
          <a:xfrm>
            <a:off x="519246" y="1064778"/>
            <a:ext cx="5200293" cy="3416320"/>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a:t>
            </a:r>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uklanjanje</a:t>
            </a:r>
            <a:r>
              <a:rPr lang="en-US" sz="2400" dirty="0">
                <a:latin typeface="Bahnschrift SemiBold" panose="020B0502040204020203" pitchFamily="34" charset="0"/>
              </a:rPr>
              <a:t>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latin typeface="Bahnschrift SemiBold" panose="020B0502040204020203" pitchFamily="34" charset="0"/>
              </a:rPr>
              <a:t>prepoznatog</a:t>
            </a:r>
            <a:r>
              <a:rPr lang="en-US" sz="2400" dirty="0">
                <a:latin typeface="Bahnschrift SemiBold" panose="020B0502040204020203" pitchFamily="34" charset="0"/>
              </a:rPr>
              <a:t> </a:t>
            </a:r>
            <a:r>
              <a:rPr lang="en-US" sz="2400" dirty="0" err="1">
                <a:latin typeface="Bahnschrift SemiBold" panose="020B0502040204020203" pitchFamily="34" charset="0"/>
              </a:rPr>
              <a:t>teksta</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err="1">
                <a:solidFill>
                  <a:schemeClr val="accent1">
                    <a:lumMod val="75000"/>
                  </a:schemeClr>
                </a:solidFill>
                <a:latin typeface="Bahnschrift SemiBold" panose="020B0502040204020203" pitchFamily="34" charset="0"/>
              </a:rPr>
              <a:t>detectedText</a:t>
            </a:r>
            <a:r>
              <a:rPr lang="en-US" sz="2400" dirty="0">
                <a:latin typeface="Bahnschrift SemiBold" panose="020B0502040204020203" pitchFamily="34" charset="0"/>
              </a:rPr>
              <a:t>: </a:t>
            </a:r>
            <a:r>
              <a:rPr lang="en-US" sz="2400" dirty="0" err="1">
                <a:latin typeface="Bahnschrift SemiBold" panose="020B0502040204020203" pitchFamily="34" charset="0"/>
              </a:rPr>
              <a:t>Prečišćeni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bez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52356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a:latin typeface="Bahnschrift SemiBold" panose="020B0502040204020203" pitchFamily="34" charset="0"/>
              </a:rPr>
              <a:t>OCR</a:t>
            </a:r>
          </a:p>
        </p:txBody>
      </p:sp>
      <p:pic>
        <p:nvPicPr>
          <p:cNvPr id="13" name="Picture 12">
            <a:extLst>
              <a:ext uri="{FF2B5EF4-FFF2-40B4-BE49-F238E27FC236}">
                <a16:creationId xmlns:a16="http://schemas.microsoft.com/office/drawing/2014/main" id="{02C0457D-51B8-2E6E-19B3-12E530AA047F}"/>
              </a:ext>
            </a:extLst>
          </p:cNvPr>
          <p:cNvPicPr>
            <a:picLocks noChangeAspect="1"/>
          </p:cNvPicPr>
          <p:nvPr/>
        </p:nvPicPr>
        <p:blipFill>
          <a:blip r:embed="rId2"/>
          <a:stretch>
            <a:fillRect/>
          </a:stretch>
        </p:blipFill>
        <p:spPr>
          <a:xfrm>
            <a:off x="233082" y="1112034"/>
            <a:ext cx="3357446" cy="2300694"/>
          </a:xfrm>
          <a:prstGeom prst="rect">
            <a:avLst/>
          </a:prstGeom>
        </p:spPr>
      </p:pic>
      <p:sp>
        <p:nvSpPr>
          <p:cNvPr id="15" name="TextBox 14">
            <a:extLst>
              <a:ext uri="{FF2B5EF4-FFF2-40B4-BE49-F238E27FC236}">
                <a16:creationId xmlns:a16="http://schemas.microsoft.com/office/drawing/2014/main" id="{97176779-9B43-A80F-4536-6598D4A01F1C}"/>
              </a:ext>
            </a:extLst>
          </p:cNvPr>
          <p:cNvSpPr txBox="1"/>
          <p:nvPr/>
        </p:nvSpPr>
        <p:spPr>
          <a:xfrm>
            <a:off x="3639670" y="1108219"/>
            <a:ext cx="8089485" cy="2308324"/>
          </a:xfrm>
          <a:prstGeom prst="rect">
            <a:avLst/>
          </a:prstGeom>
          <a:noFill/>
        </p:spPr>
        <p:txBody>
          <a:bodyPr wrap="square" rtlCol="0">
            <a:spAutoFit/>
          </a:bodyPr>
          <a:lstStyle/>
          <a:p>
            <a:r>
              <a:rPr lang="en-US" sz="2400" dirty="0">
                <a:solidFill>
                  <a:srgbClr val="FF0000"/>
                </a:solidFill>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a:t>
            </a:r>
            <a:r>
              <a:rPr lang="en-US" sz="2400" dirty="0" err="1">
                <a:latin typeface="Bahnschrift SemiBold" panose="020B0502040204020203" pitchFamily="34" charset="0"/>
              </a:rPr>
              <a:t>Može</a:t>
            </a:r>
            <a:r>
              <a:rPr lang="en-US" sz="2400" dirty="0">
                <a:latin typeface="Bahnschrift SemiBold" panose="020B0502040204020203" pitchFamily="34" charset="0"/>
              </a:rPr>
              <a:t> </a:t>
            </a:r>
            <a:r>
              <a:rPr lang="en-US" sz="2400" dirty="0" err="1">
                <a:latin typeface="Bahnschrift SemiBold" panose="020B0502040204020203" pitchFamily="34" charset="0"/>
              </a:rPr>
              <a:t>biti</a:t>
            </a:r>
            <a:r>
              <a:rPr lang="en-US" sz="2400" dirty="0">
                <a:latin typeface="Bahnschrift SemiBold" panose="020B0502040204020203" pitchFamily="34" charset="0"/>
              </a:rPr>
              <a:t> grayscale </a:t>
            </a:r>
            <a:r>
              <a:rPr lang="en-US" sz="2400" dirty="0" err="1">
                <a:latin typeface="Bahnschrift SemiBold" panose="020B0502040204020203" pitchFamily="34" charset="0"/>
              </a:rPr>
              <a:t>ili</a:t>
            </a:r>
            <a:r>
              <a:rPr lang="en-US" sz="2400" dirty="0">
                <a:latin typeface="Bahnschrift SemiBold" panose="020B0502040204020203" pitchFamily="34" charset="0"/>
              </a:rPr>
              <a:t> RGB </a:t>
            </a:r>
            <a:r>
              <a:rPr lang="en-US" sz="2400" dirty="0" err="1">
                <a:latin typeface="Bahnschrift SemiBold" panose="020B0502040204020203" pitchFamily="34" charset="0"/>
              </a:rPr>
              <a:t>slika</a:t>
            </a:r>
            <a:r>
              <a:rPr lang="en-US" sz="2400" dirty="0">
                <a:latin typeface="Bahnschrift SemiBold" panose="020B0502040204020203" pitchFamily="34" charset="0"/>
              </a:rPr>
              <a:t>.</a:t>
            </a:r>
          </a:p>
          <a:p>
            <a:r>
              <a:rPr lang="en-US" sz="2400" dirty="0" err="1">
                <a:solidFill>
                  <a:srgbClr val="FF0000"/>
                </a:solidFill>
                <a:latin typeface="Bahnschrift SemiBold" panose="020B0502040204020203" pitchFamily="34" charset="0"/>
              </a:rPr>
              <a:t>roi</a:t>
            </a:r>
            <a:r>
              <a:rPr lang="en-US" sz="2400" dirty="0">
                <a:latin typeface="Bahnschrift SemiBold" panose="020B0502040204020203" pitchFamily="34" charset="0"/>
              </a:rPr>
              <a:t>: Region of Interest, </a:t>
            </a:r>
            <a:r>
              <a:rPr lang="en-US" sz="2400" dirty="0" err="1">
                <a:latin typeface="Bahnschrift SemiBold" panose="020B0502040204020203" pitchFamily="34" charset="0"/>
              </a:rPr>
              <a:t>definisan</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[x y width height], koji </a:t>
            </a:r>
            <a:r>
              <a:rPr lang="en-US" sz="2400" dirty="0" err="1">
                <a:latin typeface="Bahnschrift SemiBold" panose="020B0502040204020203" pitchFamily="34" charset="0"/>
              </a:rPr>
              <a:t>određuje</a:t>
            </a:r>
            <a:r>
              <a:rPr lang="en-US" sz="2400" dirty="0">
                <a:latin typeface="Bahnschrift SemiBold" panose="020B0502040204020203" pitchFamily="34" charset="0"/>
              </a:rPr>
              <a:t> </a:t>
            </a:r>
            <a:r>
              <a:rPr lang="en-US" sz="2400" dirty="0" err="1">
                <a:latin typeface="Bahnschrift SemiBold" panose="020B0502040204020203" pitchFamily="34" charset="0"/>
              </a:rPr>
              <a:t>pravougaoni</a:t>
            </a:r>
            <a:r>
              <a:rPr lang="en-US" sz="2400" dirty="0">
                <a:latin typeface="Bahnschrift SemiBold" panose="020B0502040204020203" pitchFamily="34" charset="0"/>
              </a:rPr>
              <a:t> deo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gde</a:t>
            </a:r>
            <a:r>
              <a:rPr lang="en-US" sz="2400" dirty="0">
                <a:latin typeface="Bahnschrift SemiBold" panose="020B0502040204020203" pitchFamily="34" charset="0"/>
              </a:rPr>
              <a:t> se </a:t>
            </a:r>
            <a:r>
              <a:rPr lang="en-US" sz="2400" dirty="0" err="1">
                <a:latin typeface="Bahnschrift SemiBold" panose="020B0502040204020203" pitchFamily="34" charset="0"/>
              </a:rPr>
              <a:t>traži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Name, Value</a:t>
            </a:r>
            <a:r>
              <a:rPr lang="en-US" sz="2400" dirty="0">
                <a:latin typeface="Bahnschrift SemiBold" panose="020B0502040204020203" pitchFamily="34" charset="0"/>
              </a:rPr>
              <a:t>: </a:t>
            </a:r>
            <a:r>
              <a:rPr lang="en-US" sz="2400" dirty="0" err="1">
                <a:latin typeface="Bahnschrift SemiBold" panose="020B0502040204020203" pitchFamily="34" charset="0"/>
              </a:rPr>
              <a:t>Parovi</a:t>
            </a:r>
            <a:r>
              <a:rPr lang="en-US" sz="2400" dirty="0">
                <a:latin typeface="Bahnschrift SemiBold" panose="020B0502040204020203" pitchFamily="34" charset="0"/>
              </a:rPr>
              <a:t> za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opcije</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primer, </a:t>
            </a:r>
            <a:r>
              <a:rPr lang="en-US" sz="2400" dirty="0" err="1">
                <a:latin typeface="Bahnschrift SemiBold" panose="020B0502040204020203" pitchFamily="34" charset="0"/>
              </a:rPr>
              <a:t>jezik</a:t>
            </a:r>
            <a:r>
              <a:rPr lang="en-US" sz="2400" dirty="0">
                <a:latin typeface="Bahnschrift SemiBold" panose="020B0502040204020203" pitchFamily="34" charset="0"/>
              </a:rPr>
              <a:t> </a:t>
            </a:r>
            <a:r>
              <a:rPr lang="en-US" sz="2400" dirty="0" err="1">
                <a:latin typeface="Bahnschrift SemiBold" panose="020B0502040204020203" pitchFamily="34" charset="0"/>
              </a:rPr>
              <a:t>prepoznavanja</a:t>
            </a:r>
            <a:r>
              <a:rPr lang="en-US" sz="2400" dirty="0">
                <a:latin typeface="Bahnschrift SemiBold" panose="020B0502040204020203" pitchFamily="34" charset="0"/>
              </a:rPr>
              <a:t>).</a:t>
            </a:r>
          </a:p>
        </p:txBody>
      </p:sp>
      <p:sp>
        <p:nvSpPr>
          <p:cNvPr id="17" name="TextBox 16">
            <a:extLst>
              <a:ext uri="{FF2B5EF4-FFF2-40B4-BE49-F238E27FC236}">
                <a16:creationId xmlns:a16="http://schemas.microsoft.com/office/drawing/2014/main" id="{0E4F28DC-A58F-698A-D6AD-5F45BA062331}"/>
              </a:ext>
            </a:extLst>
          </p:cNvPr>
          <p:cNvSpPr txBox="1"/>
          <p:nvPr/>
        </p:nvSpPr>
        <p:spPr>
          <a:xfrm>
            <a:off x="233082" y="3461145"/>
            <a:ext cx="11496073" cy="3046988"/>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string.</a:t>
            </a:r>
          </a:p>
          <a:p>
            <a:r>
              <a:rPr lang="en-US" sz="2400" dirty="0" err="1">
                <a:solidFill>
                  <a:srgbClr val="0070C0"/>
                </a:solidFill>
                <a:latin typeface="Bahnschrift SemiBold" panose="020B0502040204020203" pitchFamily="34" charset="0"/>
              </a:rPr>
              <a:t>CharacterBoundingBoxes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Words</a:t>
            </a:r>
            <a:r>
              <a:rPr lang="en-US" sz="2400" dirty="0">
                <a:latin typeface="Bahnschrift SemiBold" panose="020B0502040204020203" pitchFamily="34" charset="0"/>
              </a:rPr>
              <a:t>: Cell array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prepoznatim</a:t>
            </a:r>
            <a:r>
              <a:rPr lang="en-US" sz="2400" dirty="0">
                <a:latin typeface="Bahnschrift SemiBold" panose="020B0502040204020203" pitchFamily="34" charset="0"/>
              </a:rPr>
              <a:t> </a:t>
            </a:r>
            <a:r>
              <a:rPr lang="en-US" sz="2400" dirty="0" err="1">
                <a:latin typeface="Bahnschrift SemiBold" panose="020B0502040204020203" pitchFamily="34" charset="0"/>
              </a:rPr>
              <a:t>rečima</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8788799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3447092" y="7880939"/>
            <a:ext cx="11496073" cy="3046988"/>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string.</a:t>
            </a:r>
          </a:p>
          <a:p>
            <a:r>
              <a:rPr lang="en-US" sz="2400" dirty="0" err="1">
                <a:solidFill>
                  <a:srgbClr val="0070C0"/>
                </a:solidFill>
                <a:latin typeface="Bahnschrift SemiBold" panose="020B0502040204020203" pitchFamily="34" charset="0"/>
              </a:rPr>
              <a:t>CharacterBoundingBoxes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Words</a:t>
            </a:r>
            <a:r>
              <a:rPr lang="en-US" sz="2400" dirty="0">
                <a:latin typeface="Bahnschrift SemiBold" panose="020B0502040204020203" pitchFamily="34" charset="0"/>
              </a:rPr>
              <a:t>: Cell array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prepoznatim</a:t>
            </a:r>
            <a:r>
              <a:rPr lang="en-US" sz="2400" dirty="0">
                <a:latin typeface="Bahnschrift SemiBold" panose="020B0502040204020203" pitchFamily="34" charset="0"/>
              </a:rPr>
              <a:t> </a:t>
            </a:r>
            <a:r>
              <a:rPr lang="en-US" sz="2400" dirty="0" err="1">
                <a:latin typeface="Bahnschrift SemiBold" panose="020B0502040204020203" pitchFamily="34" charset="0"/>
              </a:rPr>
              <a:t>rečima</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2"/>
          <a:stretch>
            <a:fillRect/>
          </a:stretch>
        </p:blipFill>
        <p:spPr>
          <a:xfrm>
            <a:off x="1108823" y="991388"/>
            <a:ext cx="10276354" cy="5492093"/>
          </a:xfrm>
          <a:prstGeom prst="rect">
            <a:avLst/>
          </a:prstGeom>
        </p:spPr>
      </p:pic>
      <p:sp>
        <p:nvSpPr>
          <p:cNvPr id="7" name="TextBox 6">
            <a:extLst>
              <a:ext uri="{FF2B5EF4-FFF2-40B4-BE49-F238E27FC236}">
                <a16:creationId xmlns:a16="http://schemas.microsoft.com/office/drawing/2014/main" id="{875AD7C7-E795-508B-CC42-99B85AFC4DD5}"/>
              </a:ext>
            </a:extLst>
          </p:cNvPr>
          <p:cNvSpPr txBox="1"/>
          <p:nvPr/>
        </p:nvSpPr>
        <p:spPr>
          <a:xfrm>
            <a:off x="12945035" y="1547090"/>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2076534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1">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367469" y="19697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B43FF1-0C88-CF5B-9DB5-A22488A4137B}"/>
              </a:ext>
            </a:extLst>
          </p:cNvPr>
          <p:cNvSpPr txBox="1"/>
          <p:nvPr/>
        </p:nvSpPr>
        <p:spPr>
          <a:xfrm>
            <a:off x="-10552803" y="3556963"/>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265195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233082" y="1121551"/>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2"/>
          <a:stretch>
            <a:fillRect/>
          </a:stretch>
        </p:blipFill>
        <p:spPr>
          <a:xfrm>
            <a:off x="-10507775" y="821927"/>
            <a:ext cx="10276354" cy="5492093"/>
          </a:xfrm>
          <a:prstGeom prst="rect">
            <a:avLst/>
          </a:prstGeom>
        </p:spPr>
      </p:pic>
      <p:sp>
        <p:nvSpPr>
          <p:cNvPr id="3" name="TextBox 2">
            <a:extLst>
              <a:ext uri="{FF2B5EF4-FFF2-40B4-BE49-F238E27FC236}">
                <a16:creationId xmlns:a16="http://schemas.microsoft.com/office/drawing/2014/main" id="{58759629-47B1-1B11-0E98-C672FBF16B96}"/>
              </a:ext>
            </a:extLst>
          </p:cNvPr>
          <p:cNvSpPr txBox="1"/>
          <p:nvPr/>
        </p:nvSpPr>
        <p:spPr>
          <a:xfrm>
            <a:off x="1066175" y="-1506325"/>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5064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86166" y="4025802"/>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12192000" y="24909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0" y="7678192"/>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FB7FB5B4-4FC6-B994-F76C-833D11E4772F}"/>
              </a:ext>
            </a:extLst>
          </p:cNvPr>
          <p:cNvSpPr txBox="1"/>
          <p:nvPr/>
        </p:nvSpPr>
        <p:spPr>
          <a:xfrm>
            <a:off x="886881" y="2296503"/>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14226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1890829"/>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10" name="TextBox 9">
            <a:extLst>
              <a:ext uri="{FF2B5EF4-FFF2-40B4-BE49-F238E27FC236}">
                <a16:creationId xmlns:a16="http://schemas.microsoft.com/office/drawing/2014/main" id="{0E3A0DC2-B531-FB21-9A91-8E034BCA9B8F}"/>
              </a:ext>
            </a:extLst>
          </p:cNvPr>
          <p:cNvSpPr txBox="1"/>
          <p:nvPr/>
        </p:nvSpPr>
        <p:spPr>
          <a:xfrm>
            <a:off x="-7915204" y="7876624"/>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3" name="TextBox 12">
            <a:extLst>
              <a:ext uri="{FF2B5EF4-FFF2-40B4-BE49-F238E27FC236}">
                <a16:creationId xmlns:a16="http://schemas.microsoft.com/office/drawing/2014/main" id="{C6F70454-D396-1A3C-9A8B-EA55CA78986D}"/>
              </a:ext>
            </a:extLst>
          </p:cNvPr>
          <p:cNvSpPr txBox="1"/>
          <p:nvPr/>
        </p:nvSpPr>
        <p:spPr>
          <a:xfrm>
            <a:off x="-643473" y="-3776218"/>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spTree>
    <p:extLst>
      <p:ext uri="{BB962C8B-B14F-4D97-AF65-F5344CB8AC3E}">
        <p14:creationId xmlns:p14="http://schemas.microsoft.com/office/powerpoint/2010/main" val="232217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13239018" y="-17081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9768737"/>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9" name="TextBox 8">
            <a:extLst>
              <a:ext uri="{FF2B5EF4-FFF2-40B4-BE49-F238E27FC236}">
                <a16:creationId xmlns:a16="http://schemas.microsoft.com/office/drawing/2014/main" id="{42F05E7F-380D-20B5-CCD1-8AFA82B7078F}"/>
              </a:ext>
            </a:extLst>
          </p:cNvPr>
          <p:cNvSpPr txBox="1"/>
          <p:nvPr/>
        </p:nvSpPr>
        <p:spPr>
          <a:xfrm>
            <a:off x="238196" y="1791623"/>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5" name="Picture 2" descr="Traffic Cameras | Custom Lens Design | Universe Optics">
            <a:extLst>
              <a:ext uri="{FF2B5EF4-FFF2-40B4-BE49-F238E27FC236}">
                <a16:creationId xmlns:a16="http://schemas.microsoft.com/office/drawing/2014/main" id="{07D1A72C-CC5E-5937-2455-BFF2CFFDC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353" y="1774027"/>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EVO ZAŠTO NAM TREBA OKO SOKOLOVO! Jutros za 3.5 sata snimljeno 152  nepropisno i bahato parkirana">
            <a:extLst>
              <a:ext uri="{FF2B5EF4-FFF2-40B4-BE49-F238E27FC236}">
                <a16:creationId xmlns:a16="http://schemas.microsoft.com/office/drawing/2014/main" id="{457C94D9-5D88-CE1D-FA3F-AD69FA575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79" y="1618303"/>
            <a:ext cx="5431581" cy="362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F05E7F-380D-20B5-CCD1-8AFA82B7078F}"/>
              </a:ext>
            </a:extLst>
          </p:cNvPr>
          <p:cNvSpPr txBox="1"/>
          <p:nvPr/>
        </p:nvSpPr>
        <p:spPr>
          <a:xfrm>
            <a:off x="-11868080" y="7727335"/>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7" y="161796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96201" y="5747791"/>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446609" y="5869769"/>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Tree>
    <p:extLst>
      <p:ext uri="{BB962C8B-B14F-4D97-AF65-F5344CB8AC3E}">
        <p14:creationId xmlns:p14="http://schemas.microsoft.com/office/powerpoint/2010/main" val="64448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34273"/>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85724" y="-1792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434427" y="-1134858"/>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345009" y="-932023"/>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386166" y="824730"/>
            <a:ext cx="11266312" cy="6001643"/>
          </a:xfrm>
          <a:prstGeom prst="rect">
            <a:avLst/>
          </a:prstGeom>
          <a:noFill/>
        </p:spPr>
        <p:txBody>
          <a:bodyPr wrap="square" rtlCol="0">
            <a:spAutoFit/>
          </a:bodyPr>
          <a:lstStyle/>
          <a:p>
            <a:r>
              <a:rPr lang="en-US" sz="3200" dirty="0" err="1">
                <a:latin typeface="Bahnschrift SemiBold" panose="020B0502040204020203" pitchFamily="34" charset="0"/>
              </a:rPr>
              <a:t>Proces</a:t>
            </a:r>
            <a:r>
              <a:rPr lang="en-US" sz="3200" dirty="0">
                <a:latin typeface="Bahnschrift SemiBold" panose="020B0502040204020203" pitchFamily="34" charset="0"/>
              </a:rPr>
              <a:t> </a:t>
            </a:r>
            <a:r>
              <a:rPr lang="en-US" sz="3200" dirty="0" err="1">
                <a:latin typeface="Bahnschrift SemiBold" panose="020B0502040204020203" pitchFamily="34" charset="0"/>
              </a:rPr>
              <a:t>Obrade</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do </a:t>
            </a:r>
            <a:r>
              <a:rPr lang="en-US" sz="3200" dirty="0" err="1">
                <a:latin typeface="Bahnschrift SemiBold" panose="020B0502040204020203" pitchFamily="34" charset="0"/>
              </a:rPr>
              <a:t>Finalnog</a:t>
            </a:r>
            <a:r>
              <a:rPr lang="en-US" sz="3200" dirty="0">
                <a:latin typeface="Bahnschrift SemiBold" panose="020B0502040204020203" pitchFamily="34" charset="0"/>
              </a:rPr>
              <a:t> </a:t>
            </a:r>
            <a:r>
              <a:rPr lang="en-US" sz="3200" dirty="0" err="1">
                <a:latin typeface="Bahnschrift SemiBold" panose="020B0502040204020203" pitchFamily="34" charset="0"/>
              </a:rPr>
              <a:t>Prepoznavanja</a:t>
            </a:r>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dirty="0" err="1">
                <a:latin typeface="Bahnschrift SemiBold" panose="020B0502040204020203" pitchFamily="34" charset="0"/>
              </a:rPr>
              <a:t>Učitavanje</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I) </a:t>
            </a:r>
            <a:r>
              <a:rPr lang="en-US" sz="3200" dirty="0" err="1">
                <a:latin typeface="Bahnschrift SemiBold" panose="020B0502040204020203" pitchFamily="34" charset="0"/>
              </a:rPr>
              <a:t>Korisnik</a:t>
            </a:r>
            <a:r>
              <a:rPr lang="en-US" sz="3200" dirty="0">
                <a:latin typeface="Bahnschrift SemiBold" panose="020B0502040204020203" pitchFamily="34" charset="0"/>
              </a:rPr>
              <a:t> </a:t>
            </a:r>
            <a:r>
              <a:rPr lang="en-US" sz="3200" dirty="0" err="1">
                <a:latin typeface="Bahnschrift SemiBold" panose="020B0502040204020203" pitchFamily="34" charset="0"/>
              </a:rPr>
              <a:t>učitava</a:t>
            </a:r>
            <a:r>
              <a:rPr lang="en-US" sz="3200" dirty="0">
                <a:latin typeface="Bahnschrift SemiBold" panose="020B0502040204020203" pitchFamily="34" charset="0"/>
              </a:rPr>
              <a:t> </a:t>
            </a:r>
            <a:r>
              <a:rPr lang="en-US" sz="3200" dirty="0" err="1">
                <a:latin typeface="Bahnschrift SemiBold" panose="020B0502040204020203" pitchFamily="34" charset="0"/>
              </a:rPr>
              <a:t>sliku</a:t>
            </a:r>
            <a:r>
              <a:rPr lang="en-US" sz="3200" dirty="0">
                <a:latin typeface="Bahnschrift SemiBold" panose="020B0502040204020203" pitchFamily="34" charset="0"/>
              </a:rPr>
              <a:t> </a:t>
            </a:r>
            <a:r>
              <a:rPr lang="en-US" sz="3200" dirty="0" err="1">
                <a:latin typeface="Bahnschrift SemiBold" panose="020B0502040204020203" pitchFamily="34" charset="0"/>
              </a:rPr>
              <a:t>vozila</a:t>
            </a:r>
            <a:r>
              <a:rPr lang="en-US" sz="3200" dirty="0">
                <a:latin typeface="Bahnschrift SemiBold" panose="020B0502040204020203" pitchFamily="34" charset="0"/>
              </a:rPr>
              <a:t>.</a:t>
            </a:r>
          </a:p>
          <a:p>
            <a:r>
              <a:rPr lang="en-US" sz="3200" dirty="0">
                <a:latin typeface="Bahnschrift SemiBold" panose="020B0502040204020203" pitchFamily="34" charset="0"/>
              </a:rPr>
              <a:t>II) </a:t>
            </a:r>
            <a:r>
              <a:rPr lang="en-US" sz="3200" dirty="0" err="1">
                <a:latin typeface="Bahnschrift SemiBold" panose="020B0502040204020203" pitchFamily="34" charset="0"/>
              </a:rPr>
              <a:t>Pretvorba</a:t>
            </a:r>
            <a:r>
              <a:rPr lang="en-US" sz="3200" dirty="0">
                <a:latin typeface="Bahnschrift SemiBold" panose="020B0502040204020203" pitchFamily="34" charset="0"/>
              </a:rPr>
              <a:t>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 </a:t>
            </a:r>
            <a:r>
              <a:rPr lang="en-US" sz="3200" dirty="0" err="1">
                <a:latin typeface="Bahnschrift SemiBold" panose="020B0502040204020203" pitchFamily="34" charset="0"/>
              </a:rPr>
              <a:t>Ako</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a:t>
            </a:r>
            <a:r>
              <a:rPr lang="en-US" sz="3200" dirty="0" err="1">
                <a:latin typeface="Bahnschrift SemiBold" panose="020B0502040204020203" pitchFamily="34" charset="0"/>
              </a:rPr>
              <a:t>nije</a:t>
            </a:r>
            <a:r>
              <a:rPr lang="en-US" sz="3200" dirty="0">
                <a:latin typeface="Bahnschrift SemiBold" panose="020B0502040204020203" pitchFamily="34" charset="0"/>
              </a:rPr>
              <a:t> u </a:t>
            </a:r>
            <a:r>
              <a:rPr lang="en-US" sz="3200" dirty="0" err="1">
                <a:latin typeface="Bahnschrift SemiBold" panose="020B0502040204020203" pitchFamily="34" charset="0"/>
              </a:rPr>
              <a:t>sivim</a:t>
            </a:r>
            <a:r>
              <a:rPr lang="en-US" sz="3200" dirty="0">
                <a:latin typeface="Bahnschrift SemiBold" panose="020B0502040204020203" pitchFamily="34" charset="0"/>
              </a:rPr>
              <a:t> </a:t>
            </a:r>
            <a:r>
              <a:rPr lang="en-US" sz="3200" dirty="0" err="1">
                <a:latin typeface="Bahnschrift SemiBold" panose="020B0502040204020203" pitchFamily="34" charset="0"/>
              </a:rPr>
              <a:t>tonovima</a:t>
            </a:r>
            <a:r>
              <a:rPr lang="en-US" sz="3200" dirty="0">
                <a:latin typeface="Bahnschrift SemiBold" panose="020B0502040204020203" pitchFamily="34" charset="0"/>
              </a:rPr>
              <a:t>, </a:t>
            </a:r>
            <a:r>
              <a:rPr lang="en-US" sz="3200" dirty="0" err="1">
                <a:latin typeface="Bahnschrift SemiBold" panose="020B0502040204020203" pitchFamily="34" charset="0"/>
              </a:rPr>
              <a:t>pretvara</a:t>
            </a:r>
            <a:r>
              <a:rPr lang="en-US" sz="3200" dirty="0">
                <a:latin typeface="Bahnschrift SemiBold" panose="020B0502040204020203" pitchFamily="34" charset="0"/>
              </a:rPr>
              <a:t> se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a:t>
            </a:r>
          </a:p>
          <a:p>
            <a:r>
              <a:rPr lang="en-US" sz="3200" dirty="0">
                <a:latin typeface="Bahnschrift SemiBold" panose="020B0502040204020203" pitchFamily="34" charset="0"/>
              </a:rPr>
              <a:t>III) </a:t>
            </a:r>
            <a:r>
              <a:rPr lang="en-US" sz="3200" dirty="0" err="1">
                <a:latin typeface="Bahnschrift SemiBold" panose="020B0502040204020203" pitchFamily="34" charset="0"/>
              </a:rPr>
              <a:t>Binarizacija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a:t>
            </a:r>
            <a:r>
              <a:rPr lang="en-US" sz="3200" dirty="0" err="1">
                <a:latin typeface="Bahnschrift SemiBold" panose="020B0502040204020203" pitchFamily="34" charset="0"/>
              </a:rPr>
              <a:t>praga</a:t>
            </a:r>
            <a:r>
              <a:rPr lang="en-US" sz="3200" dirty="0">
                <a:latin typeface="Bahnschrift SemiBold" panose="020B0502040204020203" pitchFamily="34" charset="0"/>
              </a:rPr>
              <a:t> za </a:t>
            </a:r>
            <a:r>
              <a:rPr lang="en-US" sz="3200" dirty="0" err="1">
                <a:latin typeface="Bahnschrift SemiBold" panose="020B0502040204020203" pitchFamily="34" charset="0"/>
              </a:rPr>
              <a:t>binarizaciju</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a:t>
            </a:r>
            <a:r>
              <a:rPr lang="en-US" sz="3200" dirty="0" err="1">
                <a:latin typeface="Bahnschrift SemiBold" panose="020B0502040204020203" pitchFamily="34" charset="0"/>
              </a:rPr>
              <a:t>čime</a:t>
            </a:r>
            <a:r>
              <a:rPr lang="en-US" sz="3200" dirty="0">
                <a:latin typeface="Bahnschrift SemiBold" panose="020B0502040204020203" pitchFamily="34" charset="0"/>
              </a:rPr>
              <a:t> se </a:t>
            </a:r>
            <a:r>
              <a:rPr lang="en-US" sz="3200" dirty="0" err="1">
                <a:latin typeface="Bahnschrift SemiBold" panose="020B0502040204020203" pitchFamily="34" charset="0"/>
              </a:rPr>
              <a:t>izdvajaju</a:t>
            </a:r>
            <a:r>
              <a:rPr lang="en-US" sz="3200" dirty="0">
                <a:latin typeface="Bahnschrift SemiBold" panose="020B0502040204020203" pitchFamily="34" charset="0"/>
              </a:rPr>
              <a:t> </a:t>
            </a:r>
            <a:r>
              <a:rPr lang="en-US" sz="3200" dirty="0" err="1">
                <a:latin typeface="Bahnschrift SemiBold" panose="020B0502040204020203" pitchFamily="34" charset="0"/>
              </a:rPr>
              <a:t>bitne</a:t>
            </a:r>
            <a:r>
              <a:rPr lang="en-US" sz="3200" dirty="0">
                <a:latin typeface="Bahnschrift SemiBold" panose="020B0502040204020203" pitchFamily="34" charset="0"/>
              </a:rPr>
              <a:t> </a:t>
            </a:r>
            <a:r>
              <a:rPr lang="en-US" sz="3200" dirty="0" err="1">
                <a:latin typeface="Bahnschrift SemiBold" panose="020B0502040204020203" pitchFamily="34" charset="0"/>
              </a:rPr>
              <a:t>karakteristike</a:t>
            </a:r>
            <a:r>
              <a:rPr lang="en-US" sz="3200" dirty="0">
                <a:latin typeface="Bahnschrift SemiBold" panose="020B0502040204020203" pitchFamily="34" charset="0"/>
              </a:rPr>
              <a:t>.</a:t>
            </a:r>
          </a:p>
          <a:p>
            <a:r>
              <a:rPr lang="en-US" sz="3200" dirty="0">
                <a:latin typeface="Bahnschrift SemiBold" panose="020B0502040204020203" pitchFamily="34" charset="0"/>
              </a:rPr>
              <a:t>IV) </a:t>
            </a:r>
            <a:r>
              <a:rPr lang="en-US" sz="3200" dirty="0" err="1">
                <a:latin typeface="Bahnschrift SemiBold" panose="020B0502040204020203" pitchFamily="34" charset="0"/>
              </a:rPr>
              <a:t>Detekcija</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Laplacian </a:t>
            </a:r>
            <a:r>
              <a:rPr lang="en-US" sz="3200" dirty="0" err="1">
                <a:latin typeface="Bahnschrift SemiBold" panose="020B0502040204020203" pitchFamily="34" charset="0"/>
              </a:rPr>
              <a:t>ili</a:t>
            </a:r>
            <a:r>
              <a:rPr lang="en-US" sz="3200" dirty="0">
                <a:latin typeface="Bahnschrift SemiBold" panose="020B0502040204020203" pitchFamily="34" charset="0"/>
              </a:rPr>
              <a:t> Sobel </a:t>
            </a:r>
            <a:r>
              <a:rPr lang="en-US" sz="3200" dirty="0" err="1">
                <a:latin typeface="Bahnschrift SemiBold" panose="020B0502040204020203" pitchFamily="34" charset="0"/>
              </a:rPr>
              <a:t>filtera</a:t>
            </a:r>
            <a:r>
              <a:rPr lang="en-US" sz="3200" dirty="0">
                <a:latin typeface="Bahnschrift SemiBold" panose="020B0502040204020203" pitchFamily="34" charset="0"/>
              </a:rPr>
              <a:t> za </a:t>
            </a:r>
            <a:r>
              <a:rPr lang="en-US" sz="3200" dirty="0" err="1">
                <a:latin typeface="Bahnschrift SemiBold" panose="020B0502040204020203" pitchFamily="34" charset="0"/>
              </a:rPr>
              <a:t>izdvajanje</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a:t>
            </a:r>
          </a:p>
          <a:p>
            <a:r>
              <a:rPr lang="en-US" sz="3200" dirty="0">
                <a:latin typeface="Bahnschrift SemiBold" panose="020B0502040204020203" pitchFamily="34" charset="0"/>
              </a:rPr>
              <a:t>V) </a:t>
            </a:r>
            <a:r>
              <a:rPr lang="en-US" sz="3200" dirty="0" err="1">
                <a:latin typeface="Bahnschrift SemiBold" panose="020B0502040204020203" pitchFamily="34" charset="0"/>
              </a:rPr>
              <a:t>Ručno</a:t>
            </a:r>
            <a:r>
              <a:rPr lang="en-US" sz="3200" dirty="0">
                <a:latin typeface="Bahnschrift SemiBold" panose="020B0502040204020203" pitchFamily="34" charset="0"/>
              </a:rPr>
              <a:t>/</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sečenje</a:t>
            </a:r>
            <a:r>
              <a:rPr lang="en-US" sz="3200" dirty="0">
                <a:latin typeface="Bahnschrift SemiBold" panose="020B0502040204020203" pitchFamily="34" charset="0"/>
              </a:rPr>
              <a:t>: </a:t>
            </a:r>
            <a:r>
              <a:rPr lang="en-US" sz="3200" dirty="0" err="1">
                <a:latin typeface="Bahnschrift SemiBold" panose="020B0502040204020203" pitchFamily="34" charset="0"/>
              </a:rPr>
              <a:t>Ručno</a:t>
            </a:r>
            <a:r>
              <a:rPr lang="en-US" sz="3200" dirty="0">
                <a:latin typeface="Bahnschrift SemiBold" panose="020B0502040204020203" pitchFamily="34" charset="0"/>
              </a:rPr>
              <a:t> </a:t>
            </a:r>
            <a:r>
              <a:rPr lang="en-US" sz="3200" dirty="0" err="1">
                <a:latin typeface="Bahnschrift SemiBold" panose="020B0502040204020203" pitchFamily="34" charset="0"/>
              </a:rPr>
              <a:t>ili</a:t>
            </a:r>
            <a:r>
              <a:rPr lang="en-US" sz="3200" dirty="0">
                <a:latin typeface="Bahnschrift SemiBold" panose="020B0502040204020203" pitchFamily="34" charset="0"/>
              </a:rPr>
              <a:t> </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označavanje</a:t>
            </a:r>
            <a:r>
              <a:rPr lang="en-US" sz="3200" dirty="0">
                <a:latin typeface="Bahnschrift SemiBold" panose="020B0502040204020203" pitchFamily="34" charset="0"/>
              </a:rPr>
              <a:t> </a:t>
            </a:r>
            <a:r>
              <a:rPr lang="en-US" sz="3200" dirty="0" err="1">
                <a:latin typeface="Bahnschrift SemiBold" panose="020B0502040204020203" pitchFamily="34" charset="0"/>
              </a:rPr>
              <a:t>regije</a:t>
            </a:r>
            <a:r>
              <a:rPr lang="en-US" sz="3200" dirty="0">
                <a:latin typeface="Bahnschrift SemiBold" panose="020B0502040204020203" pitchFamily="34" charset="0"/>
              </a:rPr>
              <a:t> </a:t>
            </a:r>
            <a:r>
              <a:rPr lang="en-US" sz="3200" dirty="0" err="1">
                <a:latin typeface="Bahnschrift SemiBold" panose="020B0502040204020203" pitchFamily="34" charset="0"/>
              </a:rPr>
              <a:t>sa</a:t>
            </a:r>
            <a:r>
              <a:rPr lang="en-US" sz="3200" dirty="0">
                <a:latin typeface="Bahnschrift SemiBold" panose="020B0502040204020203" pitchFamily="34" charset="0"/>
              </a:rPr>
              <a:t> </a:t>
            </a:r>
            <a:r>
              <a:rPr lang="en-US" sz="3200" dirty="0" err="1">
                <a:latin typeface="Bahnschrift SemiBold" panose="020B0502040204020203" pitchFamily="34" charset="0"/>
              </a:rPr>
              <a:t>registarskom</a:t>
            </a:r>
            <a:r>
              <a:rPr lang="en-US" sz="3200" dirty="0">
                <a:latin typeface="Bahnschrift SemiBold" panose="020B0502040204020203" pitchFamily="34" charset="0"/>
              </a:rPr>
              <a:t> </a:t>
            </a:r>
            <a:r>
              <a:rPr lang="en-US" sz="3200" dirty="0" err="1">
                <a:latin typeface="Bahnschrift SemiBold" panose="020B0502040204020203" pitchFamily="34" charset="0"/>
              </a:rPr>
              <a:t>tablicom</a:t>
            </a:r>
            <a:r>
              <a:rPr lang="en-US" sz="3200" dirty="0">
                <a:latin typeface="Bahnschrift SemiBold" panose="020B0502040204020203" pitchFamily="34" charset="0"/>
              </a:rPr>
              <a:t>.</a:t>
            </a:r>
          </a:p>
          <a:p>
            <a:r>
              <a:rPr lang="en-US" sz="3200" dirty="0">
                <a:latin typeface="Bahnschrift SemiBold" panose="020B0502040204020203" pitchFamily="34" charset="0"/>
              </a:rPr>
              <a:t>VI) </a:t>
            </a:r>
            <a:r>
              <a:rPr lang="en-US" sz="3200" dirty="0" err="1">
                <a:latin typeface="Bahnschrift SemiBold" panose="020B0502040204020203" pitchFamily="34" charset="0"/>
              </a:rPr>
              <a:t>Prepoznavanje</a:t>
            </a:r>
            <a:r>
              <a:rPr lang="en-US" sz="3200" dirty="0">
                <a:latin typeface="Bahnschrift SemiBold" panose="020B0502040204020203" pitchFamily="34" charset="0"/>
              </a:rPr>
              <a:t> </a:t>
            </a:r>
            <a:r>
              <a:rPr lang="en-US" sz="3200" dirty="0" err="1">
                <a:latin typeface="Bahnschrift SemiBold" panose="020B0502040204020203" pitchFamily="34" charset="0"/>
              </a:rPr>
              <a:t>teksta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OCR </a:t>
            </a:r>
            <a:r>
              <a:rPr lang="en-US" sz="3200" dirty="0" err="1">
                <a:latin typeface="Bahnschrift SemiBold" panose="020B0502040204020203" pitchFamily="34" charset="0"/>
              </a:rPr>
              <a:t>funkcije</a:t>
            </a:r>
            <a:r>
              <a:rPr lang="en-US" sz="3200" dirty="0">
                <a:latin typeface="Bahnschrift SemiBold" panose="020B0502040204020203" pitchFamily="34" charset="0"/>
              </a:rPr>
              <a:t> </a:t>
            </a:r>
            <a:r>
              <a:rPr lang="en-US" sz="3200" dirty="0" err="1">
                <a:latin typeface="Bahnschrift SemiBold" panose="020B0502040204020203" pitchFamily="34" charset="0"/>
              </a:rPr>
              <a:t>na</a:t>
            </a:r>
            <a:r>
              <a:rPr lang="en-US" sz="3200" dirty="0">
                <a:latin typeface="Bahnschrift SemiBold" panose="020B0502040204020203" pitchFamily="34" charset="0"/>
              </a:rPr>
              <a:t> </a:t>
            </a:r>
            <a:r>
              <a:rPr lang="en-US" sz="3200" dirty="0" err="1">
                <a:latin typeface="Bahnschrift SemiBold" panose="020B0502040204020203" pitchFamily="34" charset="0"/>
              </a:rPr>
              <a:t>isečenu</a:t>
            </a:r>
            <a:r>
              <a:rPr lang="en-US" sz="3200" dirty="0">
                <a:latin typeface="Bahnschrift SemiBold" panose="020B0502040204020203" pitchFamily="34" charset="0"/>
              </a:rPr>
              <a:t> </a:t>
            </a:r>
            <a:r>
              <a:rPr lang="en-US" sz="3200" dirty="0" err="1">
                <a:latin typeface="Bahnschrift SemiBold" panose="020B0502040204020203" pitchFamily="34" charset="0"/>
              </a:rPr>
              <a:t>regiju</a:t>
            </a:r>
            <a:r>
              <a:rPr lang="en-US" sz="3200" dirty="0">
                <a:latin typeface="Bahnschrift SemiBold" panose="020B0502040204020203" pitchFamily="34" charset="0"/>
              </a:rPr>
              <a:t> za </a:t>
            </a:r>
            <a:r>
              <a:rPr lang="en-US" sz="3200" dirty="0" err="1">
                <a:latin typeface="Bahnschrift SemiBold" panose="020B0502040204020203" pitchFamily="34" charset="0"/>
              </a:rPr>
              <a:t>ekstrakciju</a:t>
            </a:r>
            <a:r>
              <a:rPr lang="en-US" sz="3200" dirty="0">
                <a:latin typeface="Bahnschrift SemiBold" panose="020B0502040204020203" pitchFamily="34" charset="0"/>
              </a:rPr>
              <a:t> </a:t>
            </a:r>
            <a:r>
              <a:rPr lang="en-US" sz="3200" dirty="0" err="1">
                <a:latin typeface="Bahnschrift SemiBold" panose="020B0502040204020203" pitchFamily="34" charset="0"/>
              </a:rPr>
              <a:t>registarskog</a:t>
            </a:r>
            <a:r>
              <a:rPr lang="en-US" sz="3200" dirty="0">
                <a:latin typeface="Bahnschrift SemiBold" panose="020B0502040204020203" pitchFamily="34" charset="0"/>
              </a:rPr>
              <a:t> </a:t>
            </a:r>
            <a:r>
              <a:rPr lang="en-US" sz="3200" dirty="0" err="1">
                <a:latin typeface="Bahnschrift SemiBold" panose="020B0502040204020203" pitchFamily="34" charset="0"/>
              </a:rPr>
              <a:t>broja</a:t>
            </a:r>
            <a:r>
              <a:rPr lang="en-US" sz="3200" dirty="0">
                <a:latin typeface="Bahnschrift SemiBold" panose="020B0502040204020203" pitchFamily="34" charset="0"/>
              </a:rPr>
              <a:t>.</a:t>
            </a:r>
          </a:p>
        </p:txBody>
      </p:sp>
      <p:sp>
        <p:nvSpPr>
          <p:cNvPr id="3" name="TextBox 2">
            <a:extLst>
              <a:ext uri="{FF2B5EF4-FFF2-40B4-BE49-F238E27FC236}">
                <a16:creationId xmlns:a16="http://schemas.microsoft.com/office/drawing/2014/main" id="{61674B91-5A44-1256-8013-1849DAB6CF30}"/>
              </a:ext>
            </a:extLst>
          </p:cNvPr>
          <p:cNvSpPr txBox="1"/>
          <p:nvPr/>
        </p:nvSpPr>
        <p:spPr>
          <a:xfrm>
            <a:off x="11993880" y="12987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5083284B-6061-0D20-7DBC-25B9992B4918}"/>
              </a:ext>
            </a:extLst>
          </p:cNvPr>
          <p:cNvPicPr>
            <a:picLocks noChangeAspect="1"/>
          </p:cNvPicPr>
          <p:nvPr/>
        </p:nvPicPr>
        <p:blipFill>
          <a:blip r:embed="rId4"/>
          <a:stretch>
            <a:fillRect/>
          </a:stretch>
        </p:blipFill>
        <p:spPr>
          <a:xfrm>
            <a:off x="-6200977" y="3825551"/>
            <a:ext cx="5943600" cy="2324100"/>
          </a:xfrm>
          <a:prstGeom prst="rect">
            <a:avLst/>
          </a:prstGeom>
        </p:spPr>
      </p:pic>
    </p:spTree>
    <p:extLst>
      <p:ext uri="{BB962C8B-B14F-4D97-AF65-F5344CB8AC3E}">
        <p14:creationId xmlns:p14="http://schemas.microsoft.com/office/powerpoint/2010/main" val="396604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2308324"/>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praga</a:t>
            </a:r>
            <a:r>
              <a:rPr lang="en-US" sz="2800" dirty="0">
                <a:latin typeface="Bahnschrift SemiBold" panose="020B0502040204020203" pitchFamily="34" charset="0"/>
              </a:rPr>
              <a:t> za </a:t>
            </a:r>
            <a:r>
              <a:rPr lang="en-US" sz="2800" dirty="0" err="1">
                <a:latin typeface="Bahnschrift SemiBold" panose="020B0502040204020203" pitchFamily="34" charset="0"/>
              </a:rPr>
              <a:t>binarizaciju</a:t>
            </a:r>
            <a:r>
              <a:rPr lang="en-US" sz="2800" dirty="0">
                <a:latin typeface="Bahnschrift SemiBold" panose="020B0502040204020203" pitchFamily="34" charset="0"/>
              </a:rPr>
              <a:t> </a:t>
            </a:r>
            <a:r>
              <a:rPr lang="en-US" sz="2800" dirty="0" err="1">
                <a:latin typeface="Bahnschrift SemiBold" panose="020B0502040204020203" pitchFamily="34" charset="0"/>
              </a:rPr>
              <a:t>slike</a:t>
            </a:r>
            <a:r>
              <a:rPr lang="en-US" sz="2800" dirty="0">
                <a:latin typeface="Bahnschrift SemiBold" panose="020B0502040204020203" pitchFamily="34" charset="0"/>
              </a:rPr>
              <a:t>, </a:t>
            </a:r>
            <a:r>
              <a:rPr lang="en-US" sz="2800" dirty="0" err="1">
                <a:latin typeface="Bahnschrift SemiBold" panose="020B0502040204020203" pitchFamily="34" charset="0"/>
              </a:rPr>
              <a:t>čime</a:t>
            </a:r>
            <a:r>
              <a:rPr lang="en-US" sz="2800" dirty="0">
                <a:latin typeface="Bahnschrift SemiBold" panose="020B0502040204020203" pitchFamily="34" charset="0"/>
              </a:rPr>
              <a:t> se </a:t>
            </a:r>
            <a:r>
              <a:rPr lang="en-US" sz="2800" dirty="0" err="1">
                <a:latin typeface="Bahnschrift SemiBold" panose="020B0502040204020203" pitchFamily="34" charset="0"/>
              </a:rPr>
              <a:t>izdvajaju</a:t>
            </a:r>
            <a:r>
              <a:rPr lang="en-US" sz="2800" dirty="0">
                <a:latin typeface="Bahnschrift SemiBold" panose="020B0502040204020203" pitchFamily="34" charset="0"/>
              </a:rPr>
              <a:t> </a:t>
            </a:r>
            <a:r>
              <a:rPr lang="en-US" sz="2800" dirty="0" err="1">
                <a:latin typeface="Bahnschrift SemiBold" panose="020B0502040204020203" pitchFamily="34" charset="0"/>
              </a:rPr>
              <a:t>bitne</a:t>
            </a:r>
            <a:r>
              <a:rPr lang="en-US" sz="2800" dirty="0">
                <a:latin typeface="Bahnschrift SemiBold" panose="020B0502040204020203" pitchFamily="34" charset="0"/>
              </a:rPr>
              <a:t> </a:t>
            </a:r>
            <a:r>
              <a:rPr lang="en-US" sz="2800" dirty="0" err="1">
                <a:latin typeface="Bahnschrift SemiBold" panose="020B0502040204020203" pitchFamily="34" charset="0"/>
              </a:rPr>
              <a:t>karakteristike</a:t>
            </a:r>
            <a:r>
              <a:rPr lang="en-US" sz="2800" dirty="0">
                <a:latin typeface="Bahnschrift SemiBold" panose="020B0502040204020203" pitchFamily="34" charset="0"/>
              </a:rPr>
              <a:t>. </a:t>
            </a:r>
            <a:r>
              <a:rPr lang="en-US" sz="2800" dirty="0" err="1">
                <a:latin typeface="Bahnschrift SemiBold" panose="020B0502040204020203" pitchFamily="34" charset="0"/>
              </a:rPr>
              <a:t>Prag</a:t>
            </a:r>
            <a:r>
              <a:rPr lang="en-US" sz="2800" dirty="0">
                <a:latin typeface="Bahnschrift SemiBold" panose="020B0502040204020203" pitchFamily="34" charset="0"/>
              </a:rPr>
              <a:t> </a:t>
            </a:r>
            <a:r>
              <a:rPr lang="en-US" sz="2800" dirty="0" err="1">
                <a:latin typeface="Bahnschrift SemiBold" panose="020B0502040204020203" pitchFamily="34" charset="0"/>
              </a:rPr>
              <a:t>korisnik</a:t>
            </a:r>
            <a:r>
              <a:rPr lang="en-US" sz="2800" dirty="0">
                <a:latin typeface="Bahnschrift SemiBold" panose="020B0502040204020203" pitchFamily="34" charset="0"/>
              </a:rPr>
              <a:t> </a:t>
            </a:r>
            <a:r>
              <a:rPr lang="en-US" sz="2800" dirty="0" err="1">
                <a:latin typeface="Bahnschrift SemiBold" panose="020B0502040204020203" pitchFamily="34" charset="0"/>
              </a:rPr>
              <a:t>unosi</a:t>
            </a:r>
            <a:r>
              <a:rPr lang="en-US" sz="2800" dirty="0">
                <a:latin typeface="Bahnschrift SemiBold" panose="020B0502040204020203" pitchFamily="34" charset="0"/>
              </a:rPr>
              <a:t>, da bi se </a:t>
            </a:r>
            <a:r>
              <a:rPr lang="en-US" sz="2800" dirty="0" err="1">
                <a:latin typeface="Bahnschrift SemiBold" panose="020B0502040204020203" pitchFamily="34" charset="0"/>
              </a:rPr>
              <a:t>videla</a:t>
            </a:r>
            <a:r>
              <a:rPr lang="en-US" sz="2800" dirty="0">
                <a:latin typeface="Bahnschrift SemiBold" panose="020B0502040204020203" pitchFamily="34" charset="0"/>
              </a:rPr>
              <a:t> </a:t>
            </a:r>
            <a:r>
              <a:rPr lang="en-US" sz="2800" dirty="0" err="1">
                <a:latin typeface="Bahnschrift SemiBold" panose="020B0502040204020203" pitchFamily="34" charset="0"/>
              </a:rPr>
              <a:t>razlika</a:t>
            </a:r>
            <a:r>
              <a:rPr lang="en-US" sz="2800" dirty="0">
                <a:latin typeface="Bahnschrift SemiBold" panose="020B0502040204020203" pitchFamily="34" charset="0"/>
              </a:rPr>
              <a:t> u </a:t>
            </a:r>
            <a:r>
              <a:rPr lang="en-US" sz="2800" dirty="0" err="1">
                <a:latin typeface="Bahnschrift SemiBold" panose="020B0502040204020203" pitchFamily="34" charset="0"/>
              </a:rPr>
              <a:t>zavisnosti</a:t>
            </a:r>
            <a:r>
              <a:rPr lang="en-US" sz="2800" dirty="0">
                <a:latin typeface="Bahnschrift SemiBold" panose="020B0502040204020203" pitchFamily="34" charset="0"/>
              </a:rPr>
              <a:t> od </a:t>
            </a:r>
            <a:r>
              <a:rPr lang="en-US" sz="2800" dirty="0" err="1">
                <a:latin typeface="Bahnschrift SemiBold" panose="020B0502040204020203" pitchFamily="34" charset="0"/>
              </a:rPr>
              <a:t>odabranog</a:t>
            </a:r>
            <a:r>
              <a:rPr lang="en-US" sz="2800" dirty="0">
                <a:latin typeface="Bahnschrift SemiBold" panose="020B0502040204020203" pitchFamily="34" charset="0"/>
              </a:rPr>
              <a:t> </a:t>
            </a:r>
            <a:r>
              <a:rPr lang="en-US" sz="2800" dirty="0" err="1">
                <a:latin typeface="Bahnschrift SemiBold" panose="020B0502040204020203" pitchFamily="34" charset="0"/>
              </a:rPr>
              <a:t>praga</a:t>
            </a:r>
            <a:r>
              <a:rPr lang="en-US" sz="2800" dirty="0">
                <a:latin typeface="Bahnschrift SemiBold" panose="020B0502040204020203" pitchFamily="34" charset="0"/>
              </a:rPr>
              <a:t>.</a:t>
            </a:r>
            <a:br>
              <a:rPr lang="en-US" sz="2800" dirty="0">
                <a:latin typeface="Bahnschrift SemiBold" panose="020B0502040204020203" pitchFamily="34" charset="0"/>
              </a:rPr>
            </a:br>
            <a:r>
              <a:rPr lang="en-US" sz="2800" dirty="0">
                <a:latin typeface="Bahnschrift SemiBold" panose="020B0502040204020203" pitchFamily="34" charset="0"/>
              </a:rPr>
              <a:t>■ </a:t>
            </a:r>
            <a:r>
              <a:rPr lang="en-US" sz="2800" dirty="0" err="1">
                <a:latin typeface="Bahnschrift SemiBold" panose="020B0502040204020203" pitchFamily="34" charset="0"/>
              </a:rPr>
              <a:t>Pixeli</a:t>
            </a:r>
            <a:r>
              <a:rPr lang="en-US" sz="2800" dirty="0">
                <a:latin typeface="Bahnschrift SemiBold" panose="020B0502040204020203" pitchFamily="34" charset="0"/>
              </a:rPr>
              <a:t> koji </a:t>
            </a:r>
            <a:r>
              <a:rPr lang="en-US" sz="2800" dirty="0" err="1">
                <a:latin typeface="Bahnschrift SemiBold" panose="020B0502040204020203" pitchFamily="34" charset="0"/>
              </a:rPr>
              <a:t>imaju</a:t>
            </a:r>
            <a:r>
              <a:rPr lang="en-US" sz="2800" dirty="0">
                <a:latin typeface="Bahnschrift SemiBold" panose="020B0502040204020203" pitchFamily="34" charset="0"/>
              </a:rPr>
              <a:t> </a:t>
            </a:r>
            <a:r>
              <a:rPr lang="en-US" sz="2800" dirty="0" err="1">
                <a:latin typeface="Bahnschrift SemiBold" panose="020B0502040204020203" pitchFamily="34" charset="0"/>
              </a:rPr>
              <a:t>intezitet</a:t>
            </a:r>
            <a:r>
              <a:rPr lang="en-US" sz="2800" dirty="0">
                <a:latin typeface="Bahnschrift SemiBold" panose="020B0502040204020203" pitchFamily="34" charset="0"/>
              </a:rPr>
              <a:t> </a:t>
            </a:r>
            <a:r>
              <a:rPr lang="en-US" sz="2800" dirty="0" err="1">
                <a:latin typeface="Bahnschrift SemiBold" panose="020B0502040204020203" pitchFamily="34" charset="0"/>
              </a:rPr>
              <a:t>veci</a:t>
            </a:r>
            <a:r>
              <a:rPr lang="en-US" sz="2800" dirty="0">
                <a:latin typeface="Bahnschrift SemiBold" panose="020B0502040204020203" pitchFamily="34" charset="0"/>
              </a:rPr>
              <a:t> od </a:t>
            </a:r>
            <a:r>
              <a:rPr lang="en-US" sz="2800" dirty="0" err="1">
                <a:latin typeface="Bahnschrift SemiBold" panose="020B0502040204020203" pitchFamily="34" charset="0"/>
              </a:rPr>
              <a:t>praga</a:t>
            </a:r>
            <a:r>
              <a:rPr lang="en-US" sz="2800" dirty="0">
                <a:latin typeface="Bahnschrift SemiBold" panose="020B0502040204020203" pitchFamily="34" charset="0"/>
              </a:rPr>
              <a:t> </a:t>
            </a:r>
            <a:r>
              <a:rPr lang="en-US" sz="2800" dirty="0" err="1">
                <a:latin typeface="Bahnschrift SemiBold" panose="020B0502040204020203" pitchFamily="34" charset="0"/>
              </a:rPr>
              <a:t>dobijaju</a:t>
            </a:r>
            <a:r>
              <a:rPr lang="en-US" sz="2800" dirty="0">
                <a:latin typeface="Bahnschrift SemiBold" panose="020B0502040204020203" pitchFamily="34" charset="0"/>
              </a:rPr>
              <a:t> </a:t>
            </a:r>
            <a:r>
              <a:rPr lang="en-US" sz="2800" dirty="0" err="1">
                <a:latin typeface="Bahnschrift SemiBold" panose="020B0502040204020203" pitchFamily="34" charset="0"/>
              </a:rPr>
              <a:t>vrednost</a:t>
            </a:r>
            <a:r>
              <a:rPr lang="en-US" sz="2800" dirty="0">
                <a:latin typeface="Bahnschrift SemiBold" panose="020B0502040204020203" pitchFamily="34" charset="0"/>
              </a:rPr>
              <a:t> </a:t>
            </a:r>
            <a:r>
              <a:rPr lang="en-US" sz="2800" dirty="0" err="1">
                <a:latin typeface="Bahnschrift SemiBold" panose="020B0502040204020203" pitchFamily="34" charset="0"/>
              </a:rPr>
              <a:t>crnog</a:t>
            </a:r>
            <a:r>
              <a:rPr lang="en-US" sz="2800" dirty="0">
                <a:latin typeface="Bahnschrift SemiBold" panose="020B0502040204020203" pitchFamily="34" charset="0"/>
              </a:rPr>
              <a:t>, a </a:t>
            </a:r>
            <a:r>
              <a:rPr lang="en-US" sz="2800" dirty="0" err="1">
                <a:latin typeface="Bahnschrift SemiBold" panose="020B0502040204020203" pitchFamily="34" charset="0"/>
              </a:rPr>
              <a:t>oni</a:t>
            </a:r>
            <a:r>
              <a:rPr lang="en-US" sz="2800" dirty="0">
                <a:latin typeface="Bahnschrift SemiBold" panose="020B0502040204020203" pitchFamily="34" charset="0"/>
              </a:rPr>
              <a:t> </a:t>
            </a:r>
            <a:r>
              <a:rPr lang="en-US" sz="2800" dirty="0" err="1">
                <a:latin typeface="Bahnschrift SemiBold" panose="020B0502040204020203" pitchFamily="34" charset="0"/>
              </a:rPr>
              <a:t>ispod</a:t>
            </a:r>
            <a:r>
              <a:rPr lang="en-US" sz="2800" dirty="0">
                <a:latin typeface="Bahnschrift SemiBold" panose="020B0502040204020203" pitchFamily="34" charset="0"/>
              </a:rPr>
              <a:t> </a:t>
            </a:r>
            <a:r>
              <a:rPr lang="en-US" sz="2800" dirty="0" err="1">
                <a:latin typeface="Bahnschrift SemiBold" panose="020B0502040204020203" pitchFamily="34" charset="0"/>
              </a:rPr>
              <a:t>bivaju</a:t>
            </a:r>
            <a:r>
              <a:rPr lang="en-US" sz="2800" dirty="0">
                <a:latin typeface="Bahnschrift SemiBold" panose="020B0502040204020203" pitchFamily="34" charset="0"/>
              </a:rPr>
              <a:t> </a:t>
            </a:r>
            <a:r>
              <a:rPr lang="en-US" sz="2800" dirty="0" err="1">
                <a:latin typeface="Bahnschrift SemiBold" panose="020B0502040204020203" pitchFamily="34" charset="0"/>
              </a:rPr>
              <a:t>obojeni</a:t>
            </a:r>
            <a:r>
              <a:rPr lang="en-US" sz="2800" dirty="0">
                <a:latin typeface="Bahnschrift SemiBold" panose="020B0502040204020203" pitchFamily="34" charset="0"/>
              </a:rPr>
              <a:t> u </a:t>
            </a:r>
            <a:r>
              <a:rPr lang="en-US" sz="2800" dirty="0" err="1">
                <a:latin typeface="Bahnschrift SemiBold" panose="020B0502040204020203" pitchFamily="34" charset="0"/>
              </a:rPr>
              <a:t>belo</a:t>
            </a:r>
            <a:r>
              <a:rPr lang="en-US" sz="2800" dirty="0">
                <a:latin typeface="Bahnschrift SemiBold" panose="020B0502040204020203" pitchFamily="34" charset="0"/>
              </a:rPr>
              <a:t>.</a:t>
            </a: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2927585" y="3681492"/>
            <a:ext cx="5943600" cy="2324100"/>
          </a:xfrm>
          <a:prstGeom prst="rect">
            <a:avLst/>
          </a:prstGeom>
        </p:spPr>
      </p:pic>
    </p:spTree>
    <p:extLst>
      <p:ext uri="{BB962C8B-B14F-4D97-AF65-F5344CB8AC3E}">
        <p14:creationId xmlns:p14="http://schemas.microsoft.com/office/powerpoint/2010/main" val="1948562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12803105" y="3425792"/>
            <a:ext cx="5943600" cy="2324100"/>
          </a:xfrm>
          <a:prstGeom prst="rect">
            <a:avLst/>
          </a:prstGeom>
        </p:spPr>
      </p:pic>
      <p:grpSp>
        <p:nvGrpSpPr>
          <p:cNvPr id="21" name="Group 20">
            <a:extLst>
              <a:ext uri="{FF2B5EF4-FFF2-40B4-BE49-F238E27FC236}">
                <a16:creationId xmlns:a16="http://schemas.microsoft.com/office/drawing/2014/main" id="{96B772C7-D9EB-9F64-E7F1-2E23C9625A5B}"/>
              </a:ext>
            </a:extLst>
          </p:cNvPr>
          <p:cNvGrpSpPr/>
          <p:nvPr/>
        </p:nvGrpSpPr>
        <p:grpSpPr>
          <a:xfrm>
            <a:off x="191346" y="1645327"/>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5"/>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2008" y="1626276"/>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6"/>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360225" y="1612230"/>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7"/>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553039" y="1558432"/>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8"/>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pic>
        <p:nvPicPr>
          <p:cNvPr id="25" name="Picture 24">
            <a:extLst>
              <a:ext uri="{FF2B5EF4-FFF2-40B4-BE49-F238E27FC236}">
                <a16:creationId xmlns:a16="http://schemas.microsoft.com/office/drawing/2014/main" id="{8B2A8083-1BCE-A3A5-FD70-7214538D1FFC}"/>
              </a:ext>
            </a:extLst>
          </p:cNvPr>
          <p:cNvPicPr>
            <a:picLocks noChangeAspect="1"/>
          </p:cNvPicPr>
          <p:nvPr/>
        </p:nvPicPr>
        <p:blipFill>
          <a:blip r:embed="rId9"/>
          <a:stretch>
            <a:fillRect/>
          </a:stretch>
        </p:blipFill>
        <p:spPr>
          <a:xfrm>
            <a:off x="-4788285" y="4630783"/>
            <a:ext cx="2563835" cy="1059544"/>
          </a:xfrm>
          <a:prstGeom prst="rect">
            <a:avLst/>
          </a:prstGeom>
        </p:spPr>
      </p:pic>
      <p:pic>
        <p:nvPicPr>
          <p:cNvPr id="26" name="Picture 25">
            <a:extLst>
              <a:ext uri="{FF2B5EF4-FFF2-40B4-BE49-F238E27FC236}">
                <a16:creationId xmlns:a16="http://schemas.microsoft.com/office/drawing/2014/main" id="{51FB7B43-126C-567E-D401-F5439C12C095}"/>
              </a:ext>
            </a:extLst>
          </p:cNvPr>
          <p:cNvPicPr>
            <a:picLocks noChangeAspect="1"/>
          </p:cNvPicPr>
          <p:nvPr/>
        </p:nvPicPr>
        <p:blipFill>
          <a:blip r:embed="rId10"/>
          <a:stretch>
            <a:fillRect/>
          </a:stretch>
        </p:blipFill>
        <p:spPr>
          <a:xfrm>
            <a:off x="13382908" y="1416976"/>
            <a:ext cx="2905125" cy="1104900"/>
          </a:xfrm>
          <a:prstGeom prst="rect">
            <a:avLst/>
          </a:prstGeom>
        </p:spPr>
      </p:pic>
      <p:sp>
        <p:nvSpPr>
          <p:cNvPr id="27" name="TextBox 26">
            <a:extLst>
              <a:ext uri="{FF2B5EF4-FFF2-40B4-BE49-F238E27FC236}">
                <a16:creationId xmlns:a16="http://schemas.microsoft.com/office/drawing/2014/main" id="{1C645897-F815-EA67-D1A3-F9633ED84176}"/>
              </a:ext>
            </a:extLst>
          </p:cNvPr>
          <p:cNvSpPr txBox="1"/>
          <p:nvPr/>
        </p:nvSpPr>
        <p:spPr>
          <a:xfrm>
            <a:off x="-2956749" y="9870944"/>
            <a:ext cx="25826634" cy="6001643"/>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sp>
        <p:nvSpPr>
          <p:cNvPr id="28" name="TextBox 27">
            <a:extLst>
              <a:ext uri="{FF2B5EF4-FFF2-40B4-BE49-F238E27FC236}">
                <a16:creationId xmlns:a16="http://schemas.microsoft.com/office/drawing/2014/main" id="{8D6B6B1F-EAD2-F67A-FB09-37DA73549BB5}"/>
              </a:ext>
            </a:extLst>
          </p:cNvPr>
          <p:cNvSpPr txBox="1"/>
          <p:nvPr/>
        </p:nvSpPr>
        <p:spPr>
          <a:xfrm>
            <a:off x="-9491196" y="-11208758"/>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spTree>
    <p:extLst>
      <p:ext uri="{BB962C8B-B14F-4D97-AF65-F5344CB8AC3E}">
        <p14:creationId xmlns:p14="http://schemas.microsoft.com/office/powerpoint/2010/main" val="6613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0"/>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7114311" y="814707"/>
            <a:ext cx="6503203"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grpSp>
        <p:nvGrpSpPr>
          <p:cNvPr id="21" name="Group 20">
            <a:extLst>
              <a:ext uri="{FF2B5EF4-FFF2-40B4-BE49-F238E27FC236}">
                <a16:creationId xmlns:a16="http://schemas.microsoft.com/office/drawing/2014/main" id="{96B772C7-D9EB-9F64-E7F1-2E23C9625A5B}"/>
              </a:ext>
            </a:extLst>
          </p:cNvPr>
          <p:cNvGrpSpPr/>
          <p:nvPr/>
        </p:nvGrpSpPr>
        <p:grpSpPr>
          <a:xfrm>
            <a:off x="218046" y="-4532903"/>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2"/>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5870" y="-4844341"/>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3"/>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152672" y="-4775136"/>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4"/>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621279" y="-4775136"/>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5"/>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sp>
        <p:nvSpPr>
          <p:cNvPr id="3" name="TextBox 2">
            <a:extLst>
              <a:ext uri="{FF2B5EF4-FFF2-40B4-BE49-F238E27FC236}">
                <a16:creationId xmlns:a16="http://schemas.microsoft.com/office/drawing/2014/main" id="{F97C0537-1F91-1190-14D8-DF83CFE4053B}"/>
              </a:ext>
            </a:extLst>
          </p:cNvPr>
          <p:cNvSpPr txBox="1"/>
          <p:nvPr/>
        </p:nvSpPr>
        <p:spPr>
          <a:xfrm>
            <a:off x="379492" y="1047356"/>
            <a:ext cx="11594461" cy="830997"/>
          </a:xfrm>
          <a:prstGeom prst="rect">
            <a:avLst/>
          </a:prstGeom>
          <a:noFill/>
        </p:spPr>
        <p:txBody>
          <a:bodyPr wrap="square" rtlCol="0">
            <a:spAutoFit/>
          </a:bodyPr>
          <a:lstStyle/>
          <a:p>
            <a:r>
              <a:rPr lang="en-US" sz="2400" dirty="0" err="1">
                <a:latin typeface="Bahnschrift SemiBold" panose="020B0502040204020203" pitchFamily="34" charset="0"/>
              </a:rPr>
              <a:t>Kod</a:t>
            </a:r>
            <a:r>
              <a:rPr lang="en-US" sz="2400" dirty="0">
                <a:latin typeface="Bahnschrift SemiBold" panose="020B0502040204020203" pitchFamily="34" charset="0"/>
              </a:rPr>
              <a:t> </a:t>
            </a:r>
            <a:r>
              <a:rPr lang="en-US" sz="2400" dirty="0" err="1">
                <a:latin typeface="Bahnschrift SemiBold" panose="020B0502040204020203" pitchFamily="34" charset="0"/>
              </a:rPr>
              <a:t>Sobelovog</a:t>
            </a:r>
            <a:r>
              <a:rPr lang="en-US" sz="2400" dirty="0">
                <a:latin typeface="Bahnschrift SemiBold" panose="020B0502040204020203" pitchFamily="34" charset="0"/>
              </a:rPr>
              <a:t> </a:t>
            </a:r>
            <a:r>
              <a:rPr lang="en-US" sz="2400" dirty="0" err="1">
                <a:latin typeface="Bahnschrift SemiBold" panose="020B0502040204020203" pitchFamily="34" charset="0"/>
              </a:rPr>
              <a:t>filtera</a:t>
            </a:r>
            <a:r>
              <a:rPr lang="en-US" sz="2400" dirty="0">
                <a:latin typeface="Bahnschrift SemiBold" panose="020B0502040204020203" pitchFamily="34" charset="0"/>
              </a:rPr>
              <a:t> </a:t>
            </a:r>
            <a:r>
              <a:rPr lang="en-US" sz="2400" dirty="0" err="1">
                <a:latin typeface="Bahnschrift SemiBold" panose="020B0502040204020203" pitchFamily="34" charset="0"/>
              </a:rPr>
              <a:t>primenjuje</a:t>
            </a:r>
            <a:r>
              <a:rPr lang="en-US" sz="2400" dirty="0">
                <a:latin typeface="Bahnschrift SemiBold" panose="020B0502040204020203" pitchFamily="34" charset="0"/>
              </a:rPr>
              <a:t> se </a:t>
            </a:r>
            <a:r>
              <a:rPr lang="en-US" sz="2400" dirty="0" err="1">
                <a:latin typeface="Bahnschrift SemiBold" panose="020B0502040204020203" pitchFamily="34" charset="0"/>
              </a:rPr>
              <a:t>gradijentna</a:t>
            </a:r>
            <a:r>
              <a:rPr lang="en-US" sz="2400" dirty="0">
                <a:latin typeface="Bahnschrift SemiBold" panose="020B0502040204020203" pitchFamily="34" charset="0"/>
              </a:rPr>
              <a:t> </a:t>
            </a:r>
            <a:r>
              <a:rPr lang="en-US" sz="2400" dirty="0" err="1">
                <a:latin typeface="Bahnschrift SemiBold" panose="020B0502040204020203" pitchFamily="34" charset="0"/>
              </a:rPr>
              <a:t>metoda</a:t>
            </a:r>
            <a:r>
              <a:rPr lang="en-US" sz="2400" dirty="0">
                <a:latin typeface="Bahnschrift SemiBold" panose="020B0502040204020203" pitchFamily="34" charset="0"/>
              </a:rPr>
              <a:t>. </a:t>
            </a:r>
            <a:r>
              <a:rPr lang="en-US" sz="2400" dirty="0" err="1">
                <a:latin typeface="Bahnschrift SemiBold" panose="020B0502040204020203" pitchFamily="34" charset="0"/>
              </a:rPr>
              <a:t>Faktor</a:t>
            </a:r>
            <a:r>
              <a:rPr lang="en-US" sz="2400" dirty="0">
                <a:latin typeface="Bahnschrift SemiBold" panose="020B0502040204020203" pitchFamily="34" charset="0"/>
              </a:rPr>
              <a:t> 2 </a:t>
            </a:r>
            <a:r>
              <a:rPr lang="en-US" sz="2400" dirty="0" err="1">
                <a:latin typeface="Bahnschrift SemiBold" panose="020B0502040204020203" pitchFamily="34" charset="0"/>
              </a:rPr>
              <a:t>daje</a:t>
            </a:r>
            <a:r>
              <a:rPr lang="en-US" sz="2400" dirty="0">
                <a:latin typeface="Bahnschrift SemiBold" panose="020B0502040204020203" pitchFamily="34" charset="0"/>
              </a:rPr>
              <a:t> </a:t>
            </a:r>
            <a:r>
              <a:rPr lang="en-US" sz="2400" dirty="0" err="1">
                <a:latin typeface="Bahnschrift SemiBold" panose="020B0502040204020203" pitchFamily="34" charset="0"/>
              </a:rPr>
              <a:t>veću</a:t>
            </a:r>
            <a:r>
              <a:rPr lang="en-US" sz="2400" dirty="0">
                <a:latin typeface="Bahnschrift SemiBold" panose="020B0502040204020203" pitchFamily="34" charset="0"/>
              </a:rPr>
              <a:t> </a:t>
            </a:r>
            <a:r>
              <a:rPr lang="en-US" sz="2400" dirty="0" err="1">
                <a:latin typeface="Bahnschrift SemiBold" panose="020B0502040204020203" pitchFamily="34" charset="0"/>
              </a:rPr>
              <a:t>važnost</a:t>
            </a:r>
            <a:r>
              <a:rPr lang="en-US" sz="2400" dirty="0">
                <a:latin typeface="Bahnschrift SemiBold" panose="020B0502040204020203" pitchFamily="34" charset="0"/>
              </a:rPr>
              <a:t> </a:t>
            </a:r>
            <a:r>
              <a:rPr lang="en-US" sz="2400" dirty="0" err="1">
                <a:latin typeface="Bahnschrift SemiBold" panose="020B0502040204020203" pitchFamily="34" charset="0"/>
              </a:rPr>
              <a:t>centralnom</a:t>
            </a:r>
            <a:r>
              <a:rPr lang="en-US" sz="2400" dirty="0">
                <a:latin typeface="Bahnschrift SemiBold" panose="020B0502040204020203" pitchFamily="34" charset="0"/>
              </a:rPr>
              <a:t> </a:t>
            </a:r>
            <a:r>
              <a:rPr lang="en-US" sz="2400" dirty="0" err="1">
                <a:latin typeface="Bahnschrift SemiBold" panose="020B0502040204020203" pitchFamily="34" charset="0"/>
              </a:rPr>
              <a:t>pikselu</a:t>
            </a:r>
            <a:r>
              <a:rPr lang="en-US" sz="24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6"/>
          <a:stretch>
            <a:fillRect/>
          </a:stretch>
        </p:blipFill>
        <p:spPr>
          <a:xfrm>
            <a:off x="4618232" y="1685732"/>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386166" y="2952835"/>
            <a:ext cx="11594461" cy="1200329"/>
          </a:xfrm>
          <a:prstGeom prst="rect">
            <a:avLst/>
          </a:prstGeom>
          <a:noFill/>
        </p:spPr>
        <p:txBody>
          <a:bodyPr wrap="square" rtlCol="0">
            <a:spAutoFit/>
          </a:bodyPr>
          <a:lstStyle/>
          <a:p>
            <a:r>
              <a:rPr lang="en-US" sz="2400" dirty="0" err="1">
                <a:latin typeface="Bahnschrift SemiBold" panose="020B0502040204020203" pitchFamily="34" charset="0"/>
              </a:rPr>
              <a:t>Laplasijan</a:t>
            </a:r>
            <a:r>
              <a:rPr lang="en-US" sz="2400" dirty="0">
                <a:latin typeface="Bahnschrift SemiBold" panose="020B0502040204020203" pitchFamily="34" charset="0"/>
              </a:rPr>
              <a:t> je </a:t>
            </a:r>
            <a:r>
              <a:rPr lang="en-US" sz="2400" dirty="0" err="1">
                <a:latin typeface="Bahnschrift SemiBold" panose="020B0502040204020203" pitchFamily="34" charset="0"/>
              </a:rPr>
              <a:t>najprostiji</a:t>
            </a:r>
            <a:r>
              <a:rPr lang="en-US" sz="2400" dirty="0">
                <a:latin typeface="Bahnschrift SemiBold" panose="020B0502040204020203" pitchFamily="34" charset="0"/>
              </a:rPr>
              <a:t>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diferencijalni</a:t>
            </a:r>
            <a:r>
              <a:rPr lang="en-US" sz="2400" dirty="0">
                <a:latin typeface="Bahnschrift SemiBold" panose="020B0502040204020203" pitchFamily="34" charset="0"/>
              </a:rPr>
              <a:t> operator.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znači</a:t>
            </a:r>
            <a:r>
              <a:rPr lang="en-US" sz="2400" dirty="0">
                <a:latin typeface="Bahnschrift SemiBold" panose="020B0502040204020203" pitchFamily="34" charset="0"/>
              </a:rPr>
              <a:t> da je </a:t>
            </a:r>
            <a:r>
              <a:rPr lang="en-US" sz="2400" dirty="0" err="1">
                <a:latin typeface="Bahnschrift SemiBold" panose="020B0502040204020203" pitchFamily="34" charset="0"/>
              </a:rPr>
              <a:t>nezavisan</a:t>
            </a:r>
            <a:r>
              <a:rPr lang="en-US" sz="2400" dirty="0">
                <a:latin typeface="Bahnschrift SemiBold" panose="020B0502040204020203" pitchFamily="34" charset="0"/>
              </a:rPr>
              <a:t> od </a:t>
            </a:r>
            <a:r>
              <a:rPr lang="en-US" sz="2400" dirty="0" err="1">
                <a:latin typeface="Bahnschrift SemiBold" panose="020B0502040204020203" pitchFamily="34" charset="0"/>
              </a:rPr>
              <a:t>pravca</a:t>
            </a:r>
            <a:r>
              <a:rPr lang="en-US" sz="2400" dirty="0">
                <a:latin typeface="Bahnschrift SemiBold" panose="020B0502040204020203" pitchFamily="34" charset="0"/>
              </a:rPr>
              <a:t> </a:t>
            </a:r>
            <a:r>
              <a:rPr lang="en-US" sz="2400" dirty="0" err="1">
                <a:latin typeface="Bahnschrift SemiBold" panose="020B0502040204020203" pitchFamily="34" charset="0"/>
              </a:rPr>
              <a:t>prostiranja</a:t>
            </a:r>
            <a:r>
              <a:rPr lang="en-US" sz="2400" dirty="0">
                <a:latin typeface="Bahnschrift SemiBold" panose="020B0502040204020203" pitchFamily="34" charset="0"/>
              </a:rPr>
              <a:t> </a:t>
            </a:r>
            <a:r>
              <a:rPr lang="en-US" sz="2400" dirty="0" err="1">
                <a:latin typeface="Bahnschrift SemiBold" panose="020B0502040204020203" pitchFamily="34" charset="0"/>
              </a:rPr>
              <a:t>diskontinuiteta</a:t>
            </a:r>
            <a:r>
              <a:rPr lang="en-US" sz="2400" dirty="0">
                <a:latin typeface="Bahnschrift SemiBold" panose="020B0502040204020203" pitchFamily="34" charset="0"/>
              </a:rPr>
              <a:t> u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invarinantan</a:t>
            </a:r>
            <a:r>
              <a:rPr lang="en-US" sz="2400" dirty="0">
                <a:latin typeface="Bahnschrift SemiBold" panose="020B0502040204020203" pitchFamily="34" charset="0"/>
              </a:rPr>
              <a:t> je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rotaciju</a:t>
            </a:r>
            <a:r>
              <a:rPr lang="en-US" sz="2400" dirty="0">
                <a:latin typeface="Bahnschrift SemiBold" panose="020B0502040204020203" pitchFamily="34" charset="0"/>
              </a:rPr>
              <a:t> </a:t>
            </a:r>
            <a:r>
              <a:rPr lang="en-US" sz="2400" dirty="0" err="1">
                <a:latin typeface="Bahnschrift SemiBold" panose="020B0502040204020203" pitchFamily="34" charset="0"/>
              </a:rPr>
              <a:t>slike</a:t>
            </a:r>
            <a:endParaRPr lang="en-US" sz="2400" dirty="0">
              <a:latin typeface="Bahnschrift SemiBold" panose="020B0502040204020203" pitchFamily="34" charset="0"/>
            </a:endParaRP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7"/>
          <a:stretch>
            <a:fillRect/>
          </a:stretch>
        </p:blipFill>
        <p:spPr>
          <a:xfrm>
            <a:off x="4870754" y="4582502"/>
            <a:ext cx="2563835" cy="1059544"/>
          </a:xfrm>
          <a:prstGeom prst="rect">
            <a:avLst/>
          </a:prstGeom>
        </p:spPr>
      </p:pic>
      <p:pic>
        <p:nvPicPr>
          <p:cNvPr id="27" name="Picture 26">
            <a:extLst>
              <a:ext uri="{FF2B5EF4-FFF2-40B4-BE49-F238E27FC236}">
                <a16:creationId xmlns:a16="http://schemas.microsoft.com/office/drawing/2014/main" id="{D394669E-833E-AF96-6B6E-3E79F140F6CD}"/>
              </a:ext>
            </a:extLst>
          </p:cNvPr>
          <p:cNvPicPr>
            <a:picLocks noChangeAspect="1"/>
          </p:cNvPicPr>
          <p:nvPr/>
        </p:nvPicPr>
        <p:blipFill>
          <a:blip r:embed="rId8"/>
          <a:stretch>
            <a:fillRect/>
          </a:stretch>
        </p:blipFill>
        <p:spPr>
          <a:xfrm>
            <a:off x="-5726033" y="3693049"/>
            <a:ext cx="5114925" cy="2838450"/>
          </a:xfrm>
          <a:prstGeom prst="rect">
            <a:avLst/>
          </a:prstGeom>
        </p:spPr>
      </p:pic>
    </p:spTree>
    <p:extLst>
      <p:ext uri="{BB962C8B-B14F-4D97-AF65-F5344CB8AC3E}">
        <p14:creationId xmlns:p14="http://schemas.microsoft.com/office/powerpoint/2010/main" val="2971905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3249</Words>
  <Application>Microsoft Office PowerPoint</Application>
  <PresentationFormat>Widescreen</PresentationFormat>
  <Paragraphs>268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SemiBold</vt:lpstr>
      <vt:lpstr>Calibri</vt:lpstr>
      <vt:lpstr>Calibri Light</vt:lpstr>
      <vt:lpstr>Cascadia Code SemiBold</vt:lpstr>
      <vt:lpstr>Office Theme</vt:lpstr>
      <vt:lpstr>Prepoznavanje  registarskih tablica</vt:lpstr>
      <vt:lpstr>Prepoznavanje  registarskih tablica</vt:lpstr>
      <vt:lpstr>Prepoznavanje  registarskih tablica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Prepoznavanje  registarskih tablica</dc:title>
  <dc:creator>MladenB5 MladenB5</dc:creator>
  <cp:lastModifiedBy>MladenB5 MladenB5</cp:lastModifiedBy>
  <cp:revision>3</cp:revision>
  <dcterms:created xsi:type="dcterms:W3CDTF">2024-05-29T19:21:45Z</dcterms:created>
  <dcterms:modified xsi:type="dcterms:W3CDTF">2024-05-30T10:33:47Z</dcterms:modified>
</cp:coreProperties>
</file>