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606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642" y="374904"/>
            <a:ext cx="5674360" cy="570846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 err="1"/>
              <a:t>Projekat</a:t>
            </a:r>
            <a:r>
              <a:rPr lang="en-US" sz="2400" i="1" dirty="0"/>
              <a:t> </a:t>
            </a:r>
            <a:r>
              <a:rPr lang="en-US" sz="2400" i="1" dirty="0" err="1"/>
              <a:t>iz</a:t>
            </a:r>
            <a:r>
              <a:rPr lang="en-US" sz="2400" i="1" dirty="0"/>
              <a:t> </a:t>
            </a:r>
            <a:r>
              <a:rPr lang="en-US" sz="2400" i="1" dirty="0" err="1"/>
              <a:t>primenjenih</a:t>
            </a:r>
            <a:r>
              <a:rPr lang="en-US" sz="2400" i="1" dirty="0"/>
              <a:t> </a:t>
            </a:r>
            <a:r>
              <a:rPr lang="en-US" sz="2400" i="1" dirty="0" err="1"/>
              <a:t>teorija</a:t>
            </a:r>
            <a:r>
              <a:rPr lang="en-US" sz="2400" i="1" dirty="0"/>
              <a:t> </a:t>
            </a:r>
            <a:r>
              <a:rPr lang="en-US" sz="2400" i="1" dirty="0" err="1"/>
              <a:t>igara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78849-0317-0C9E-21BE-CB1CBD199665}"/>
              </a:ext>
            </a:extLst>
          </p:cNvPr>
          <p:cNvSpPr txBox="1"/>
          <p:nvPr/>
        </p:nvSpPr>
        <p:spPr>
          <a:xfrm>
            <a:off x="4224528" y="2929508"/>
            <a:ext cx="8293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KONCENZUSI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 IMPLEMENTACIJA I ANALIZA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258D0-C0D9-AF6E-F767-F9AEE7EC17CB}"/>
              </a:ext>
            </a:extLst>
          </p:cNvPr>
          <p:cNvSpPr txBox="1"/>
          <p:nvPr/>
        </p:nvSpPr>
        <p:spPr>
          <a:xfrm>
            <a:off x="274320" y="6309360"/>
            <a:ext cx="321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9E6DF"/>
                </a:solidFill>
              </a:rPr>
              <a:t>Mladen Blizanac </a:t>
            </a:r>
            <a:r>
              <a:rPr lang="en-US" dirty="0" err="1">
                <a:solidFill>
                  <a:srgbClr val="E9E6DF"/>
                </a:solidFill>
              </a:rPr>
              <a:t>i</a:t>
            </a:r>
            <a:r>
              <a:rPr lang="en-US" dirty="0">
                <a:solidFill>
                  <a:srgbClr val="E9E6DF"/>
                </a:solidFill>
              </a:rPr>
              <a:t> Petar Popov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2"/>
            <a:ext cx="5181600" cy="488697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914400"/>
            <a:ext cx="6025896" cy="5059363"/>
          </a:xfrm>
        </p:spPr>
        <p:txBody>
          <a:bodyPr>
            <a:normAutofit/>
          </a:bodyPr>
          <a:lstStyle/>
          <a:p>
            <a:r>
              <a:rPr lang="en-US" sz="2200" b="1" dirty="0"/>
              <a:t>·  </a:t>
            </a:r>
            <a:r>
              <a:rPr lang="en-US" sz="2200" dirty="0" err="1"/>
              <a:t>Konsenzus</a:t>
            </a:r>
            <a:r>
              <a:rPr lang="en-US" sz="2200" dirty="0"/>
              <a:t> - </a:t>
            </a:r>
            <a:r>
              <a:rPr lang="en-US" sz="2200" dirty="0" err="1"/>
              <a:t>proces</a:t>
            </a:r>
            <a:r>
              <a:rPr lang="en-US" sz="2200" dirty="0"/>
              <a:t> </a:t>
            </a:r>
            <a:r>
              <a:rPr lang="en-US" sz="2200" dirty="0" err="1"/>
              <a:t>usaglašavanja</a:t>
            </a:r>
            <a:r>
              <a:rPr lang="en-US" sz="2200" dirty="0"/>
              <a:t> </a:t>
            </a:r>
            <a:r>
              <a:rPr lang="en-US" sz="2200" dirty="0" err="1"/>
              <a:t>vrednosti</a:t>
            </a:r>
            <a:r>
              <a:rPr lang="en-US" sz="2200" dirty="0"/>
              <a:t> </a:t>
            </a:r>
            <a:r>
              <a:rPr lang="en-US" sz="2200" dirty="0" err="1"/>
              <a:t>među</a:t>
            </a:r>
            <a:r>
              <a:rPr lang="en-US" sz="2200" dirty="0"/>
              <a:t> </a:t>
            </a:r>
            <a:r>
              <a:rPr lang="en-US" sz="2200" dirty="0" err="1"/>
              <a:t>više</a:t>
            </a:r>
            <a:r>
              <a:rPr lang="en-US" sz="2200" dirty="0"/>
              <a:t> </a:t>
            </a:r>
            <a:r>
              <a:rPr lang="en-US" sz="2200" dirty="0" err="1"/>
              <a:t>jedinki</a:t>
            </a:r>
            <a:r>
              <a:rPr lang="en-US" sz="2200" dirty="0"/>
              <a:t> koji </a:t>
            </a:r>
            <a:r>
              <a:rPr lang="en-US" sz="2200" dirty="0" err="1"/>
              <a:t>komuniciraju</a:t>
            </a:r>
            <a:r>
              <a:rPr lang="en-US" sz="2200" dirty="0"/>
              <a:t> u </a:t>
            </a:r>
            <a:r>
              <a:rPr lang="en-US" sz="2200" dirty="0" err="1"/>
              <a:t>mreži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b="1" dirty="0"/>
              <a:t>·  </a:t>
            </a:r>
            <a:r>
              <a:rPr lang="en-US" sz="2200" dirty="0" err="1"/>
              <a:t>Važan</a:t>
            </a:r>
            <a:r>
              <a:rPr lang="en-US" sz="2200" dirty="0"/>
              <a:t> je </a:t>
            </a:r>
            <a:r>
              <a:rPr lang="en-US" sz="2200" dirty="0" err="1"/>
              <a:t>jer</a:t>
            </a:r>
            <a:r>
              <a:rPr lang="en-US" sz="2200" dirty="0"/>
              <a:t> </a:t>
            </a:r>
            <a:r>
              <a:rPr lang="en-US" sz="2200" dirty="0" err="1"/>
              <a:t>omogućava</a:t>
            </a:r>
            <a:r>
              <a:rPr lang="en-US" sz="2200" dirty="0"/>
              <a:t> da </a:t>
            </a:r>
            <a:r>
              <a:rPr lang="en-US" sz="2200" dirty="0" err="1"/>
              <a:t>učesnici</a:t>
            </a:r>
            <a:r>
              <a:rPr lang="en-US" sz="2200" dirty="0"/>
              <a:t> bez </a:t>
            </a:r>
            <a:r>
              <a:rPr lang="en-US" sz="2200" dirty="0" err="1"/>
              <a:t>centralnog</a:t>
            </a:r>
            <a:r>
              <a:rPr lang="en-US" sz="2200" dirty="0"/>
              <a:t> </a:t>
            </a:r>
            <a:r>
              <a:rPr lang="en-US" sz="2200" dirty="0" err="1"/>
              <a:t>nadzora</a:t>
            </a:r>
            <a:r>
              <a:rPr lang="en-US" sz="2200" dirty="0"/>
              <a:t> </a:t>
            </a:r>
            <a:r>
              <a:rPr lang="en-US" sz="2200" dirty="0" err="1"/>
              <a:t>donesu</a:t>
            </a:r>
            <a:r>
              <a:rPr lang="en-US" sz="2200" dirty="0"/>
              <a:t> </a:t>
            </a:r>
            <a:r>
              <a:rPr lang="en-US" sz="2200" dirty="0" err="1"/>
              <a:t>zajedničku</a:t>
            </a:r>
            <a:r>
              <a:rPr lang="en-US" sz="2200" dirty="0"/>
              <a:t> </a:t>
            </a:r>
            <a:r>
              <a:rPr lang="en-US" sz="2200" dirty="0" err="1"/>
              <a:t>odluku</a:t>
            </a:r>
            <a:r>
              <a:rPr lang="en-US" sz="2200" dirty="0"/>
              <a:t>.</a:t>
            </a:r>
          </a:p>
          <a:p>
            <a:br>
              <a:rPr lang="en-US" sz="2200" dirty="0"/>
            </a:br>
            <a:r>
              <a:rPr lang="en-US" sz="2200" b="1" dirty="0"/>
              <a:t>·  </a:t>
            </a:r>
            <a:r>
              <a:rPr lang="en-US" sz="2200" dirty="0" err="1"/>
              <a:t>Potrebno</a:t>
            </a:r>
            <a:r>
              <a:rPr lang="en-US" sz="2200" dirty="0"/>
              <a:t> je </a:t>
            </a:r>
            <a:r>
              <a:rPr lang="en-US" sz="2200" dirty="0" err="1"/>
              <a:t>tamo</a:t>
            </a:r>
            <a:r>
              <a:rPr lang="en-US" sz="2200" dirty="0"/>
              <a:t> </a:t>
            </a:r>
            <a:r>
              <a:rPr lang="en-US" sz="2200" dirty="0" err="1"/>
              <a:t>gde</a:t>
            </a:r>
            <a:r>
              <a:rPr lang="en-US" sz="2200" dirty="0"/>
              <a:t> </a:t>
            </a:r>
            <a:r>
              <a:rPr lang="en-US" sz="2200" dirty="0" err="1"/>
              <a:t>učesnici</a:t>
            </a:r>
            <a:r>
              <a:rPr lang="en-US" sz="2200" dirty="0"/>
              <a:t> </a:t>
            </a:r>
            <a:r>
              <a:rPr lang="en-US" sz="2200" dirty="0" err="1"/>
              <a:t>poseduju</a:t>
            </a:r>
            <a:r>
              <a:rPr lang="en-US" sz="2200" dirty="0"/>
              <a:t> </a:t>
            </a:r>
            <a:r>
              <a:rPr lang="en-US" sz="2200" b="1" dirty="0" err="1"/>
              <a:t>lokalne</a:t>
            </a:r>
            <a:r>
              <a:rPr lang="en-US" sz="2200" dirty="0"/>
              <a:t> </a:t>
            </a:r>
            <a:r>
              <a:rPr lang="en-US" sz="2200" dirty="0" err="1"/>
              <a:t>informacije</a:t>
            </a:r>
            <a:r>
              <a:rPr lang="en-US" sz="2200" dirty="0"/>
              <a:t> </a:t>
            </a:r>
            <a:r>
              <a:rPr lang="en-US" sz="2200" dirty="0" err="1"/>
              <a:t>koje</a:t>
            </a:r>
            <a:r>
              <a:rPr lang="en-US" sz="2200" dirty="0"/>
              <a:t> </a:t>
            </a:r>
            <a:r>
              <a:rPr lang="en-US" sz="2200" dirty="0" err="1"/>
              <a:t>žele</a:t>
            </a:r>
            <a:r>
              <a:rPr lang="en-US" sz="2200" dirty="0"/>
              <a:t> da </a:t>
            </a:r>
            <a:r>
              <a:rPr lang="en-US" sz="2200" dirty="0" err="1"/>
              <a:t>podele</a:t>
            </a:r>
            <a:r>
              <a:rPr lang="en-US" sz="2200" dirty="0"/>
              <a:t> (</a:t>
            </a:r>
            <a:r>
              <a:rPr lang="en-US" sz="2200" dirty="0" err="1"/>
              <a:t>npr</a:t>
            </a:r>
            <a:r>
              <a:rPr lang="en-US" sz="2200" dirty="0"/>
              <a:t>. </a:t>
            </a:r>
            <a:r>
              <a:rPr lang="en-US" sz="2200" dirty="0" err="1"/>
              <a:t>senzorske</a:t>
            </a:r>
            <a:r>
              <a:rPr lang="en-US" sz="2200" dirty="0"/>
              <a:t> </a:t>
            </a:r>
            <a:r>
              <a:rPr lang="en-US" sz="2200" dirty="0" err="1"/>
              <a:t>mreže</a:t>
            </a:r>
            <a:r>
              <a:rPr lang="en-US" sz="2200" dirty="0"/>
              <a:t>, </a:t>
            </a:r>
            <a:r>
              <a:rPr lang="en-US" sz="2200" dirty="0" err="1"/>
              <a:t>robotika</a:t>
            </a:r>
            <a:r>
              <a:rPr lang="en-US" sz="2200" dirty="0"/>
              <a:t>, </a:t>
            </a:r>
            <a:r>
              <a:rPr lang="en-US" sz="2200" dirty="0" err="1"/>
              <a:t>finansijske</a:t>
            </a:r>
            <a:r>
              <a:rPr lang="en-US" sz="2200" dirty="0"/>
              <a:t> </a:t>
            </a:r>
            <a:r>
              <a:rPr lang="en-US" sz="2200" dirty="0" err="1"/>
              <a:t>mreže</a:t>
            </a:r>
            <a:r>
              <a:rPr lang="en-US" sz="2200" dirty="0"/>
              <a:t>, blockchain </a:t>
            </a:r>
            <a:r>
              <a:rPr lang="en-US" sz="2200" dirty="0" err="1"/>
              <a:t>itd</a:t>
            </a:r>
            <a:r>
              <a:rPr lang="en-US" sz="2200" dirty="0"/>
              <a:t>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164" y="388985"/>
            <a:ext cx="5181600" cy="990684"/>
          </a:xfrm>
        </p:spPr>
        <p:txBody>
          <a:bodyPr/>
          <a:lstStyle/>
          <a:p>
            <a:r>
              <a:rPr lang="en-US" dirty="0" err="1"/>
              <a:t>Potreba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5D63F-6A40-E56A-44EC-85FE21530C3E}"/>
              </a:ext>
            </a:extLst>
          </p:cNvPr>
          <p:cNvSpPr txBox="1"/>
          <p:nvPr/>
        </p:nvSpPr>
        <p:spPr>
          <a:xfrm>
            <a:off x="1508387" y="1963690"/>
            <a:ext cx="553249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Bez </a:t>
            </a:r>
            <a:r>
              <a:rPr lang="en-US" sz="2400" dirty="0" err="1">
                <a:solidFill>
                  <a:schemeClr val="bg1"/>
                </a:solidFill>
              </a:rPr>
              <a:t>algoritama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konsenzusa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Ne </a:t>
            </a:r>
            <a:r>
              <a:rPr lang="en-US" sz="2400" dirty="0" err="1">
                <a:solidFill>
                  <a:schemeClr val="bg1"/>
                </a:solidFill>
              </a:rPr>
              <a:t>postoji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garancija</a:t>
            </a:r>
            <a:r>
              <a:rPr lang="en-US" sz="2400" dirty="0">
                <a:solidFill>
                  <a:schemeClr val="bg1"/>
                </a:solidFill>
              </a:rPr>
              <a:t> da </a:t>
            </a:r>
            <a:r>
              <a:rPr lang="en-US" sz="2400" dirty="0" err="1">
                <a:solidFill>
                  <a:schemeClr val="bg1"/>
                </a:solidFill>
              </a:rPr>
              <a:t>će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svi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agenti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usaglasiti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Podložni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neusklađenosti</a:t>
            </a:r>
            <a:r>
              <a:rPr lang="en-US" sz="2400" dirty="0">
                <a:solidFill>
                  <a:schemeClr val="bg1"/>
                </a:solidFill>
              </a:rPr>
              <a:t> u </a:t>
            </a:r>
            <a:r>
              <a:rPr lang="en-US" sz="2400" dirty="0" err="1">
                <a:solidFill>
                  <a:schemeClr val="bg1"/>
                </a:solidFill>
              </a:rPr>
              <a:t>prisustvu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šuma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gubitaka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zlonamernih</a:t>
            </a:r>
            <a:r>
              <a:rPr lang="en-US" sz="2400" dirty="0">
                <a:solidFill>
                  <a:schemeClr val="bg1"/>
                </a:solidFill>
              </a:rPr>
              <a:t> (Byzantine) </a:t>
            </a:r>
            <a:r>
              <a:rPr lang="en-US" sz="2400" dirty="0" err="1">
                <a:solidFill>
                  <a:schemeClr val="bg1"/>
                </a:solidFill>
              </a:rPr>
              <a:t>čvorova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Zato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razvijeni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različiti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protokoli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en-US" sz="2400" dirty="0" err="1">
                <a:solidFill>
                  <a:schemeClr val="bg1"/>
                </a:solidFill>
              </a:rPr>
              <a:t>robusni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efikasni</a:t>
            </a:r>
            <a:r>
              <a:rPr lang="en-US" sz="2400" dirty="0">
                <a:solidFill>
                  <a:schemeClr val="bg1"/>
                </a:solidFill>
              </a:rPr>
              <a:t>, koji </a:t>
            </a:r>
            <a:r>
              <a:rPr lang="en-US" sz="2400" dirty="0" err="1">
                <a:solidFill>
                  <a:schemeClr val="bg1"/>
                </a:solidFill>
              </a:rPr>
              <a:t>funkcionišu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nepouzdanim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mrežama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722777-60C0-89B8-B58C-57266F64E3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00D18-6248-8B68-76AB-ECFE31AF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99213">
            <a:off x="7159400" y="-1182963"/>
            <a:ext cx="6656427" cy="84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1445" cy="11390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Grafovi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mrežne</a:t>
            </a:r>
            <a:r>
              <a:rPr lang="en-US" dirty="0"/>
              <a:t> </a:t>
            </a:r>
            <a:r>
              <a:rPr lang="en-US" dirty="0" err="1"/>
              <a:t>topologije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0268" y="1636268"/>
            <a:ext cx="6213320" cy="2389736"/>
          </a:xfrm>
        </p:spPr>
        <p:txBody>
          <a:bodyPr>
            <a:noAutofit/>
          </a:bodyPr>
          <a:lstStyle/>
          <a:p>
            <a:r>
              <a:rPr lang="en-US" dirty="0" err="1"/>
              <a:t>Sistem</a:t>
            </a:r>
            <a:r>
              <a:rPr lang="en-US" dirty="0"/>
              <a:t> se </a:t>
            </a:r>
            <a:r>
              <a:rPr lang="en-US" dirty="0" err="1"/>
              <a:t>modeluje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neusmeren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 = (V, E),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agente</a:t>
            </a:r>
            <a:r>
              <a:rPr lang="en-US" dirty="0"/>
              <a:t>, a </a:t>
            </a:r>
            <a:r>
              <a:rPr lang="en-US" dirty="0" err="1"/>
              <a:t>ivice</a:t>
            </a:r>
            <a:r>
              <a:rPr lang="en-US" dirty="0"/>
              <a:t> </a:t>
            </a:r>
            <a:r>
              <a:rPr lang="en-US" dirty="0" err="1"/>
              <a:t>komunikacione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Korišćene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:</a:t>
            </a:r>
          </a:p>
          <a:p>
            <a:r>
              <a:rPr lang="en-US" b="1" dirty="0"/>
              <a:t>Erdos-</a:t>
            </a:r>
            <a:r>
              <a:rPr lang="en-US" b="1" dirty="0" err="1"/>
              <a:t>Renyi</a:t>
            </a:r>
            <a:r>
              <a:rPr lang="en-US" b="1" dirty="0"/>
              <a:t> G(n, p)</a:t>
            </a:r>
            <a:r>
              <a:rPr lang="en-US" dirty="0"/>
              <a:t>: </a:t>
            </a:r>
            <a:r>
              <a:rPr lang="en-US" dirty="0" err="1"/>
              <a:t>slučajno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verovatnoćom</a:t>
            </a:r>
            <a:r>
              <a:rPr lang="en-US" i="1" dirty="0"/>
              <a:t> p </a:t>
            </a:r>
            <a:r>
              <a:rPr lang="en-US" dirty="0"/>
              <a:t>po </a:t>
            </a:r>
            <a:r>
              <a:rPr lang="en-US" dirty="0" err="1"/>
              <a:t>ivici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cvor</a:t>
            </a:r>
            <a:endParaRPr lang="en-US" dirty="0"/>
          </a:p>
          <a:p>
            <a:r>
              <a:rPr lang="en-US" b="1" dirty="0" err="1"/>
              <a:t>Prsten</a:t>
            </a:r>
            <a:r>
              <a:rPr lang="en-US" b="1" dirty="0"/>
              <a:t> (Cycle)</a:t>
            </a:r>
            <a:r>
              <a:rPr lang="en-US" dirty="0"/>
              <a:t>: </a:t>
            </a:r>
            <a:r>
              <a:rPr lang="en-US" i="1" dirty="0" err="1"/>
              <a:t>svaki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povezan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i="1" dirty="0" err="1"/>
              <a:t>dva</a:t>
            </a:r>
            <a:r>
              <a:rPr lang="en-US" dirty="0"/>
              <a:t> </a:t>
            </a:r>
            <a:r>
              <a:rPr lang="en-US" dirty="0" err="1"/>
              <a:t>suseda</a:t>
            </a:r>
            <a:r>
              <a:rPr lang="en-US" dirty="0"/>
              <a:t>.</a:t>
            </a:r>
          </a:p>
          <a:p>
            <a:r>
              <a:rPr lang="en-US" b="1" dirty="0"/>
              <a:t>Watts-</a:t>
            </a:r>
            <a:r>
              <a:rPr lang="en-US" b="1" dirty="0" err="1"/>
              <a:t>Strogatz</a:t>
            </a:r>
            <a:r>
              <a:rPr lang="en-US" b="1" dirty="0"/>
              <a:t> (Small-world)</a:t>
            </a:r>
            <a:r>
              <a:rPr lang="en-US" dirty="0"/>
              <a:t>: </a:t>
            </a:r>
            <a:r>
              <a:rPr lang="en-US" dirty="0" err="1"/>
              <a:t>počinje</a:t>
            </a:r>
            <a:r>
              <a:rPr lang="en-US" dirty="0"/>
              <a:t> od </a:t>
            </a:r>
            <a:r>
              <a:rPr lang="en-US" i="1" dirty="0" err="1"/>
              <a:t>prstena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se deo </a:t>
            </a:r>
            <a:r>
              <a:rPr lang="en-US" dirty="0" err="1"/>
              <a:t>ivica</a:t>
            </a:r>
            <a:r>
              <a:rPr lang="en-US" dirty="0"/>
              <a:t> </a:t>
            </a:r>
            <a:r>
              <a:rPr lang="en-US" i="1" dirty="0"/>
              <a:t>rewire-</a:t>
            </a:r>
            <a:r>
              <a:rPr lang="en-US" i="1" dirty="0" err="1"/>
              <a:t>uje</a:t>
            </a:r>
            <a:r>
              <a:rPr lang="en-US" dirty="0"/>
              <a:t>.</a:t>
            </a:r>
          </a:p>
          <a:p>
            <a:r>
              <a:rPr lang="en-US" b="1" dirty="0" err="1"/>
              <a:t>Barabasi</a:t>
            </a:r>
            <a:r>
              <a:rPr lang="en-US" b="1" dirty="0"/>
              <a:t>-Albert</a:t>
            </a:r>
            <a:r>
              <a:rPr lang="en-US" dirty="0"/>
              <a:t>: </a:t>
            </a:r>
            <a:r>
              <a:rPr lang="en-US" i="1" dirty="0"/>
              <a:t>scale-free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novi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biraju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stepenu</a:t>
            </a:r>
            <a:r>
              <a:rPr lang="en-US" dirty="0"/>
              <a:t> </a:t>
            </a:r>
            <a:r>
              <a:rPr lang="en-US" dirty="0" err="1"/>
              <a:t>postojećih</a:t>
            </a:r>
            <a:r>
              <a:rPr lang="en-US" dirty="0"/>
              <a:t> (</a:t>
            </a:r>
            <a:r>
              <a:rPr lang="en-US" dirty="0" err="1"/>
              <a:t>preferencijalno</a:t>
            </a:r>
            <a:r>
              <a:rPr lang="en-US" dirty="0"/>
              <a:t> </a:t>
            </a:r>
            <a:r>
              <a:rPr lang="en-US" dirty="0" err="1"/>
              <a:t>povezivanje</a:t>
            </a:r>
            <a:r>
              <a:rPr lang="en-US" dirty="0"/>
              <a:t>).</a:t>
            </a:r>
          </a:p>
          <a:p>
            <a:r>
              <a:rPr lang="en-US" b="1" i="1" dirty="0" err="1"/>
              <a:t>Spektralni</a:t>
            </a:r>
            <a:r>
              <a:rPr lang="en-US" b="1" i="1" dirty="0"/>
              <a:t> </a:t>
            </a:r>
            <a:r>
              <a:rPr lang="en-US" b="1" i="1" dirty="0" err="1"/>
              <a:t>zazor</a:t>
            </a:r>
            <a:r>
              <a:rPr lang="en-US" b="1" i="1" dirty="0"/>
              <a:t> </a:t>
            </a:r>
            <a:r>
              <a:rPr lang="el-GR" b="1" i="1" dirty="0"/>
              <a:t>λ₂</a:t>
            </a:r>
            <a:r>
              <a:rPr lang="el-GR" i="1" dirty="0"/>
              <a:t> (</a:t>
            </a:r>
            <a:r>
              <a:rPr lang="en-US" i="1" dirty="0" err="1"/>
              <a:t>druga</a:t>
            </a:r>
            <a:r>
              <a:rPr lang="en-US" i="1" dirty="0"/>
              <a:t> </a:t>
            </a:r>
            <a:r>
              <a:rPr lang="en-US" i="1" dirty="0" err="1"/>
              <a:t>najmanja</a:t>
            </a:r>
            <a:r>
              <a:rPr lang="en-US" i="1" dirty="0"/>
              <a:t> </a:t>
            </a:r>
            <a:r>
              <a:rPr lang="en-US" i="1" dirty="0" err="1"/>
              <a:t>sopstvena</a:t>
            </a:r>
            <a:r>
              <a:rPr lang="en-US" i="1" dirty="0"/>
              <a:t> </a:t>
            </a:r>
            <a:r>
              <a:rPr lang="en-US" i="1" dirty="0" err="1"/>
              <a:t>vrednost</a:t>
            </a:r>
            <a:r>
              <a:rPr lang="en-US" i="1" dirty="0"/>
              <a:t> </a:t>
            </a:r>
            <a:r>
              <a:rPr lang="en-US" i="1" dirty="0" err="1"/>
              <a:t>Laplasijana</a:t>
            </a:r>
            <a:r>
              <a:rPr lang="en-US" i="1" dirty="0"/>
              <a:t> </a:t>
            </a:r>
            <a:r>
              <a:rPr lang="en-US" i="1" dirty="0" err="1"/>
              <a:t>grafa</a:t>
            </a:r>
            <a:r>
              <a:rPr lang="en-US" i="1" dirty="0"/>
              <a:t>) </a:t>
            </a:r>
            <a:r>
              <a:rPr lang="en-US" i="1" dirty="0" err="1"/>
              <a:t>služi</a:t>
            </a:r>
            <a:r>
              <a:rPr lang="en-US" i="1" dirty="0"/>
              <a:t> </a:t>
            </a:r>
            <a:r>
              <a:rPr lang="en-US" i="1" dirty="0" err="1"/>
              <a:t>kao</a:t>
            </a:r>
            <a:r>
              <a:rPr lang="en-US" i="1" dirty="0"/>
              <a:t> </a:t>
            </a:r>
            <a:r>
              <a:rPr lang="en-US" i="1" dirty="0" err="1"/>
              <a:t>teorijski</a:t>
            </a:r>
            <a:r>
              <a:rPr lang="en-US" i="1" dirty="0"/>
              <a:t> </a:t>
            </a:r>
            <a:r>
              <a:rPr lang="en-US" i="1" dirty="0" err="1"/>
              <a:t>pokazatelj</a:t>
            </a:r>
            <a:r>
              <a:rPr lang="en-US" i="1" dirty="0"/>
              <a:t> </a:t>
            </a:r>
            <a:r>
              <a:rPr lang="en-US" i="1" dirty="0" err="1"/>
              <a:t>brzine</a:t>
            </a:r>
            <a:r>
              <a:rPr lang="en-US" i="1" dirty="0"/>
              <a:t> </a:t>
            </a:r>
            <a:r>
              <a:rPr lang="en-US" i="1" dirty="0" err="1"/>
              <a:t>konvergencije</a:t>
            </a:r>
            <a:r>
              <a:rPr lang="en-US" i="1" dirty="0"/>
              <a:t> - </a:t>
            </a:r>
            <a:r>
              <a:rPr lang="en-US" i="1" dirty="0" err="1"/>
              <a:t>veći</a:t>
            </a:r>
            <a:r>
              <a:rPr lang="en-US" i="1" dirty="0"/>
              <a:t> </a:t>
            </a:r>
            <a:r>
              <a:rPr lang="en-US" i="1" dirty="0" err="1"/>
              <a:t>zazor</a:t>
            </a:r>
            <a:r>
              <a:rPr lang="en-US" i="1" dirty="0"/>
              <a:t> -&gt; </a:t>
            </a:r>
            <a:r>
              <a:rPr lang="en-US" i="1" dirty="0" err="1"/>
              <a:t>brži</a:t>
            </a:r>
            <a:r>
              <a:rPr lang="en-US" i="1" dirty="0"/>
              <a:t> </a:t>
            </a:r>
            <a:r>
              <a:rPr lang="en-US" i="1" dirty="0" err="1"/>
              <a:t>konsenzus</a:t>
            </a:r>
            <a:r>
              <a:rPr lang="en-US" i="1" dirty="0"/>
              <a:t>.</a:t>
            </a:r>
          </a:p>
        </p:txBody>
      </p:sp>
      <p:pic>
        <p:nvPicPr>
          <p:cNvPr id="16" name="Picture 15" descr="A network diagram with red dots and black lines&#10;&#10;AI-generated content may be incorrect.">
            <a:extLst>
              <a:ext uri="{FF2B5EF4-FFF2-40B4-BE49-F238E27FC236}">
                <a16:creationId xmlns:a16="http://schemas.microsoft.com/office/drawing/2014/main" id="{412D7E3E-28B0-4591-B1F3-37C6830A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25" y="2119153"/>
            <a:ext cx="4879108" cy="40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5" y="0"/>
            <a:ext cx="7273637" cy="922901"/>
          </a:xfrm>
        </p:spPr>
        <p:txBody>
          <a:bodyPr/>
          <a:lstStyle/>
          <a:p>
            <a:r>
              <a:rPr lang="en-US" dirty="0" err="1"/>
              <a:t>Protokoli</a:t>
            </a:r>
            <a:r>
              <a:rPr lang="en-US" dirty="0"/>
              <a:t> </a:t>
            </a:r>
            <a:r>
              <a:rPr lang="en-US" dirty="0" err="1"/>
              <a:t>konsenzusa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97739-E0DF-24F3-7886-013A799A52C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14400" y="1351121"/>
                <a:ext cx="7273638" cy="4155757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b="1" dirty="0"/>
                  <a:t>Simple Average (DeGroot)</a:t>
                </a:r>
              </a:p>
              <a:p>
                <a:r>
                  <a:rPr lang="en-US" sz="7200" dirty="0" err="1"/>
                  <a:t>Svaki</a:t>
                </a:r>
                <a:r>
                  <a:rPr lang="en-US" sz="7200" dirty="0"/>
                  <a:t> </a:t>
                </a:r>
                <a:r>
                  <a:rPr lang="en-US" sz="7200" dirty="0" err="1"/>
                  <a:t>čvor</a:t>
                </a:r>
                <a:r>
                  <a:rPr lang="en-US" sz="7200" dirty="0"/>
                  <a:t> </a:t>
                </a:r>
                <a:r>
                  <a:rPr lang="en-US" sz="7200" dirty="0" err="1"/>
                  <a:t>uzima</a:t>
                </a:r>
                <a:r>
                  <a:rPr lang="en-US" sz="7200" dirty="0"/>
                  <a:t> </a:t>
                </a:r>
                <a:r>
                  <a:rPr lang="en-US" sz="7200" dirty="0" err="1"/>
                  <a:t>prosek</a:t>
                </a:r>
                <a:r>
                  <a:rPr lang="en-US" sz="7200" dirty="0"/>
                  <a:t> </a:t>
                </a:r>
                <a:r>
                  <a:rPr lang="en-US" sz="7200" dirty="0" err="1"/>
                  <a:t>vrednosti</a:t>
                </a:r>
                <a:r>
                  <a:rPr lang="en-US" sz="7200" dirty="0"/>
                  <a:t> </a:t>
                </a:r>
                <a:r>
                  <a:rPr lang="en-US" sz="7200" dirty="0" err="1"/>
                  <a:t>svojih</a:t>
                </a:r>
                <a:r>
                  <a:rPr lang="en-US" sz="7200" dirty="0"/>
                  <a:t> </a:t>
                </a:r>
                <a:r>
                  <a:rPr lang="en-US" sz="7200" dirty="0" err="1"/>
                  <a:t>suseda</a:t>
                </a:r>
                <a:r>
                  <a:rPr lang="en-US" sz="7200" dirty="0"/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ar-AE" sz="7200"/>
                        </m:ctrlPr>
                      </m:sSubSupPr>
                      <m:e>
                        <m:r>
                          <a:rPr lang="ar-AE" sz="7200" i="1"/>
                          <m:t>𝑥</m:t>
                        </m:r>
                      </m:e>
                      <m:sub>
                        <m:r>
                          <a:rPr lang="ar-AE" sz="7200" i="1"/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ar-AE" sz="7200" i="1"/>
                            </m:ctrlPr>
                          </m:dPr>
                          <m:e>
                            <m:r>
                              <a:rPr lang="ar-AE" sz="7200" i="1"/>
                              <m:t>𝑡</m:t>
                            </m:r>
                            <m:r>
                              <a:rPr lang="ar-AE" sz="7200"/>
                              <m:t>+</m:t>
                            </m:r>
                            <m:r>
                              <a:rPr lang="ar-AE" sz="7200"/>
                              <m:t>1</m:t>
                            </m:r>
                          </m:e>
                        </m:d>
                      </m:sup>
                    </m:sSubSup>
                    <m:r>
                      <a:rPr lang="ar-AE" sz="7200"/>
                      <m:t>=</m:t>
                    </m:r>
                    <m:f>
                      <m:fPr>
                        <m:ctrlPr>
                          <a:rPr lang="ar-AE" sz="7200" i="1"/>
                        </m:ctrlPr>
                      </m:fPr>
                      <m:num>
                        <m:r>
                          <a:rPr lang="ar-AE" sz="7200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sz="7200" i="1"/>
                            </m:ctrlPr>
                          </m:sSubPr>
                          <m:e>
                            <m:r>
                              <a:rPr lang="ar-AE" sz="7200" i="1"/>
                              <m:t>𝑑</m:t>
                            </m:r>
                          </m:e>
                          <m:sub>
                            <m:r>
                              <a:rPr lang="ar-AE" sz="7200" i="1"/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grow m:val="on"/>
                        <m:supHide m:val="on"/>
                        <m:ctrlPr>
                          <a:rPr lang="ar-AE" sz="7200" i="1"/>
                        </m:ctrlPr>
                      </m:naryPr>
                      <m:sub>
                        <m:r>
                          <a:rPr lang="ar-AE" sz="7200" i="1"/>
                          <m:t>𝑗</m:t>
                        </m:r>
                        <m:r>
                          <a:rPr lang="ar-AE" sz="7200"/>
                          <m:t>∈</m:t>
                        </m:r>
                        <m:r>
                          <a:rPr lang="ar-AE" sz="7200"/>
                          <m:t>𝒩</m:t>
                        </m:r>
                        <m:d>
                          <m:dPr>
                            <m:ctrlPr>
                              <a:rPr lang="ar-AE" sz="7200" i="1"/>
                            </m:ctrlPr>
                          </m:dPr>
                          <m:e>
                            <m:r>
                              <a:rPr lang="ar-AE" sz="7200" i="1"/>
                              <m:t>𝑖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ar-AE" sz="7200" i="1"/>
                            </m:ctrlPr>
                          </m:sSubSupPr>
                          <m:e>
                            <m:r>
                              <a:rPr lang="ar-AE" sz="7200" i="1"/>
                              <m:t>𝑥</m:t>
                            </m:r>
                          </m:e>
                          <m:sub>
                            <m:r>
                              <a:rPr lang="ar-AE" sz="7200" i="1"/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ar-AE" sz="7200" i="1"/>
                                </m:ctrlPr>
                              </m:dPr>
                              <m:e>
                                <m:r>
                                  <a:rPr lang="ar-AE" sz="7200" i="1"/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br>
                  <a:rPr lang="ar-AE" sz="7200" dirty="0"/>
                </a:br>
                <a:endParaRPr lang="ar-AE" sz="7200" dirty="0"/>
              </a:p>
              <a:p>
                <a:r>
                  <a:rPr lang="en-US" sz="7200" b="1" dirty="0"/>
                  <a:t>Metropolis</a:t>
                </a:r>
              </a:p>
              <a:p>
                <a:r>
                  <a:rPr lang="en-US" sz="7200" dirty="0" err="1"/>
                  <a:t>Težine</a:t>
                </a:r>
                <a:r>
                  <a:rPr lang="en-US" sz="7200" dirty="0"/>
                  <a:t> </a:t>
                </a:r>
                <a:r>
                  <a:rPr lang="en-US" sz="7200" dirty="0" err="1"/>
                  <a:t>uzimaju</a:t>
                </a:r>
                <a:r>
                  <a:rPr lang="en-US" sz="7200" dirty="0"/>
                  <a:t> u </a:t>
                </a:r>
                <a:r>
                  <a:rPr lang="en-US" sz="7200" dirty="0" err="1"/>
                  <a:t>obzir</a:t>
                </a:r>
                <a:r>
                  <a:rPr lang="en-US" sz="7200" dirty="0"/>
                  <a:t> </a:t>
                </a:r>
                <a:r>
                  <a:rPr lang="en-US" sz="7200" dirty="0" err="1"/>
                  <a:t>stepen</a:t>
                </a:r>
                <a:r>
                  <a:rPr lang="en-US" sz="7200" dirty="0"/>
                  <a:t> </a:t>
                </a:r>
                <a:r>
                  <a:rPr lang="en-US" sz="7200" dirty="0" err="1"/>
                  <a:t>čvorova</a:t>
                </a:r>
                <a:r>
                  <a:rPr lang="en-US" sz="72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7200"/>
                        </m:ctrlPr>
                      </m:sSubPr>
                      <m:e>
                        <m:r>
                          <a:rPr lang="ar-AE" sz="7200" i="1"/>
                          <m:t>𝑤</m:t>
                        </m:r>
                      </m:e>
                      <m:sub>
                        <m:r>
                          <a:rPr lang="ar-AE" sz="7200" i="1"/>
                          <m:t>𝑖𝑖</m:t>
                        </m:r>
                      </m:sub>
                    </m:sSub>
                    <m:r>
                      <a:rPr lang="ar-AE" sz="7200"/>
                      <m:t>=</m:t>
                    </m:r>
                    <m:r>
                      <a:rPr lang="ar-AE" sz="7200"/>
                      <m:t>1</m:t>
                    </m:r>
                    <m:r>
                      <a:rPr lang="ar-AE" sz="7200"/>
                      <m:t>−</m:t>
                    </m:r>
                    <m:nary>
                      <m:naryPr>
                        <m:chr m:val="∑"/>
                        <m:grow m:val="on"/>
                        <m:supHide m:val="on"/>
                        <m:ctrlPr>
                          <a:rPr lang="ar-AE" sz="7200" i="1"/>
                        </m:ctrlPr>
                      </m:naryPr>
                      <m:sub>
                        <m:r>
                          <a:rPr lang="ar-AE" sz="7200" i="1"/>
                          <m:t>𝑗</m:t>
                        </m:r>
                        <m:r>
                          <a:rPr lang="ar-AE" sz="7200"/>
                          <m:t>∈</m:t>
                        </m:r>
                        <m:r>
                          <a:rPr lang="ar-AE" sz="7200"/>
                          <m:t>𝒩</m:t>
                        </m:r>
                        <m:d>
                          <m:dPr>
                            <m:ctrlPr>
                              <a:rPr lang="ar-AE" sz="7200" i="1"/>
                            </m:ctrlPr>
                          </m:dPr>
                          <m:e>
                            <m:r>
                              <a:rPr lang="ar-AE" sz="7200" i="1"/>
                              <m:t>𝑖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ar-AE" sz="7200" i="1"/>
                            </m:ctrlPr>
                          </m:sSubPr>
                          <m:e>
                            <m:r>
                              <a:rPr lang="ar-AE" sz="7200" i="1"/>
                              <m:t>𝑤</m:t>
                            </m:r>
                          </m:e>
                          <m:sub>
                            <m:r>
                              <a:rPr lang="ar-AE" sz="7200" i="1"/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br>
                  <a:rPr lang="ar-AE" sz="7200" dirty="0"/>
                </a:br>
                <a:endParaRPr lang="ar-AE" sz="7200" dirty="0"/>
              </a:p>
              <a:p>
                <a:r>
                  <a:rPr lang="en-US" sz="7200" b="1" dirty="0"/>
                  <a:t>Gossip (</a:t>
                </a:r>
                <a:r>
                  <a:rPr lang="en-US" sz="7200" b="1" dirty="0" err="1"/>
                  <a:t>asinhroni</a:t>
                </a:r>
                <a:r>
                  <a:rPr lang="en-US" sz="7200" b="1" dirty="0"/>
                  <a:t>)</a:t>
                </a:r>
              </a:p>
              <a:p>
                <a:r>
                  <a:rPr lang="en-US" sz="7200" dirty="0"/>
                  <a:t>Bira se </a:t>
                </a:r>
                <a:r>
                  <a:rPr lang="en-US" sz="7200" dirty="0" err="1"/>
                  <a:t>jedna</a:t>
                </a:r>
                <a:r>
                  <a:rPr lang="en-US" sz="7200" dirty="0"/>
                  <a:t> </a:t>
                </a:r>
                <a:r>
                  <a:rPr lang="en-US" sz="7200" dirty="0" err="1"/>
                  <a:t>nasumična</a:t>
                </a:r>
                <a:r>
                  <a:rPr lang="en-US" sz="7200" dirty="0"/>
                  <a:t> </a:t>
                </a:r>
                <a:r>
                  <a:rPr lang="en-US" sz="7200" dirty="0" err="1"/>
                  <a:t>ivica</a:t>
                </a:r>
                <a:r>
                  <a:rPr lang="en-US" sz="7200" dirty="0"/>
                  <a:t> </a:t>
                </a:r>
                <a14:m>
                  <m:oMath xmlns:m="http://schemas.openxmlformats.org/officeDocument/2006/math">
                    <m:d>
                      <m:dPr>
                        <m:sepChr m:val=","/>
                        <m:ctrlPr>
                          <a:rPr lang="ar-AE" sz="7200"/>
                        </m:ctrlPr>
                      </m:dPr>
                      <m:e>
                        <m:r>
                          <a:rPr lang="ar-AE" sz="7200" i="1"/>
                          <m:t>𝑖</m:t>
                        </m:r>
                      </m:e>
                      <m:e>
                        <m:r>
                          <a:rPr lang="ar-AE" sz="7200" i="1"/>
                          <m:t>𝑗</m:t>
                        </m:r>
                      </m:e>
                    </m:d>
                  </m:oMath>
                </a14:m>
                <a:r>
                  <a:rPr lang="en-US" sz="7200" dirty="0"/>
                  <a:t> </a:t>
                </a:r>
                <a:r>
                  <a:rPr lang="en-US" sz="7200" dirty="0" err="1"/>
                  <a:t>i</a:t>
                </a:r>
                <a:r>
                  <a:rPr lang="en-US" sz="7200" dirty="0"/>
                  <a:t> </a:t>
                </a:r>
                <a:r>
                  <a:rPr lang="en-US" sz="7200" dirty="0" err="1"/>
                  <a:t>agenti</a:t>
                </a:r>
                <a:r>
                  <a:rPr lang="en-US" sz="7200" dirty="0"/>
                  <a:t> </a:t>
                </a:r>
                <a:r>
                  <a:rPr lang="en-US" sz="7200" dirty="0" err="1"/>
                  <a:t>razmenjuju</a:t>
                </a:r>
                <a:r>
                  <a:rPr lang="en-US" sz="7200" dirty="0"/>
                  <a:t> </a:t>
                </a:r>
                <a:r>
                  <a:rPr lang="en-US" sz="7200" dirty="0" err="1"/>
                  <a:t>vrednosti</a:t>
                </a:r>
                <a:r>
                  <a:rPr lang="en-US" sz="72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7200"/>
                        </m:ctrlPr>
                      </m:sSubPr>
                      <m:e>
                        <m:r>
                          <a:rPr lang="ar-AE" sz="7200" i="1"/>
                          <m:t>𝑥</m:t>
                        </m:r>
                      </m:e>
                      <m:sub>
                        <m:r>
                          <a:rPr lang="ar-AE" sz="7200" i="1"/>
                          <m:t>𝑖</m:t>
                        </m:r>
                      </m:sub>
                    </m:sSub>
                    <m:r>
                      <a:rPr lang="ar-AE" sz="7200"/>
                      <m:t>←</m:t>
                    </m:r>
                    <m:sSub>
                      <m:sSubPr>
                        <m:ctrlPr>
                          <a:rPr lang="ar-AE" sz="7200" i="1"/>
                        </m:ctrlPr>
                      </m:sSubPr>
                      <m:e>
                        <m:r>
                          <a:rPr lang="ar-AE" sz="7200" i="1"/>
                          <m:t>𝑥</m:t>
                        </m:r>
                      </m:e>
                      <m:sub>
                        <m:r>
                          <a:rPr lang="ar-AE" sz="7200" i="1"/>
                          <m:t>𝑖</m:t>
                        </m:r>
                      </m:sub>
                    </m:sSub>
                    <m:r>
                      <a:rPr lang="ar-AE" sz="7200"/>
                      <m:t>+</m:t>
                    </m:r>
                    <m:r>
                      <a:rPr lang="ar-AE" sz="7200" i="1"/>
                      <m:t>𝛼</m:t>
                    </m:r>
                    <m:d>
                      <m:dPr>
                        <m:ctrlPr>
                          <a:rPr lang="ar-AE" sz="7200" i="1"/>
                        </m:ctrlPr>
                      </m:dPr>
                      <m:e>
                        <m:sSub>
                          <m:sSubPr>
                            <m:ctrlPr>
                              <a:rPr lang="ar-AE" sz="7200" i="1"/>
                            </m:ctrlPr>
                          </m:sSubPr>
                          <m:e>
                            <m:r>
                              <a:rPr lang="ar-AE" sz="7200" i="1"/>
                              <m:t>𝑥</m:t>
                            </m:r>
                          </m:e>
                          <m:sub>
                            <m:r>
                              <a:rPr lang="ar-AE" sz="7200" i="1"/>
                              <m:t>𝑗</m:t>
                            </m:r>
                          </m:sub>
                        </m:sSub>
                        <m:r>
                          <a:rPr lang="ar-AE" sz="7200"/>
                          <m:t>−</m:t>
                        </m:r>
                        <m:sSub>
                          <m:sSubPr>
                            <m:ctrlPr>
                              <a:rPr lang="ar-AE" sz="7200" i="1"/>
                            </m:ctrlPr>
                          </m:sSubPr>
                          <m:e>
                            <m:r>
                              <a:rPr lang="ar-AE" sz="7200" i="1"/>
                              <m:t>𝑥</m:t>
                            </m:r>
                          </m:e>
                          <m:sub>
                            <m:r>
                              <a:rPr lang="ar-AE" sz="7200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sz="7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7200" smtClean="0"/>
                        </m:ctrlPr>
                      </m:sSubPr>
                      <m:e>
                        <m:r>
                          <a:rPr lang="ar-AE" sz="7200" i="1"/>
                          <m:t>𝑥</m:t>
                        </m:r>
                      </m:e>
                      <m:sub>
                        <m:r>
                          <a:rPr lang="ar-AE" sz="7200" i="1"/>
                          <m:t>𝑗</m:t>
                        </m:r>
                      </m:sub>
                    </m:sSub>
                    <m:r>
                      <a:rPr lang="ar-AE" sz="7200"/>
                      <m:t>←</m:t>
                    </m:r>
                    <m:sSub>
                      <m:sSubPr>
                        <m:ctrlPr>
                          <a:rPr lang="ar-AE" sz="7200" i="1"/>
                        </m:ctrlPr>
                      </m:sSubPr>
                      <m:e>
                        <m:r>
                          <a:rPr lang="ar-AE" sz="7200" i="1"/>
                          <m:t>𝑥</m:t>
                        </m:r>
                      </m:e>
                      <m:sub>
                        <m:r>
                          <a:rPr lang="ar-AE" sz="7200" i="1"/>
                          <m:t>𝑗</m:t>
                        </m:r>
                      </m:sub>
                    </m:sSub>
                    <m:r>
                      <a:rPr lang="ar-AE" sz="7200"/>
                      <m:t>+</m:t>
                    </m:r>
                    <m:r>
                      <a:rPr lang="ar-AE" sz="7200" i="1"/>
                      <m:t>𝛼</m:t>
                    </m:r>
                    <m:d>
                      <m:dPr>
                        <m:ctrlPr>
                          <a:rPr lang="ar-AE" sz="7200" i="1"/>
                        </m:ctrlPr>
                      </m:dPr>
                      <m:e>
                        <m:sSub>
                          <m:sSubPr>
                            <m:ctrlPr>
                              <a:rPr lang="ar-AE" sz="7200" i="1"/>
                            </m:ctrlPr>
                          </m:sSubPr>
                          <m:e>
                            <m:r>
                              <a:rPr lang="ar-AE" sz="7200" i="1"/>
                              <m:t>𝑥</m:t>
                            </m:r>
                          </m:e>
                          <m:sub>
                            <m:r>
                              <a:rPr lang="ar-AE" sz="7200" i="1"/>
                              <m:t>𝑖</m:t>
                            </m:r>
                          </m:sub>
                        </m:sSub>
                        <m:r>
                          <a:rPr lang="ar-AE" sz="7200"/>
                          <m:t>−</m:t>
                        </m:r>
                        <m:sSub>
                          <m:sSubPr>
                            <m:ctrlPr>
                              <a:rPr lang="ar-AE" sz="7200" i="1"/>
                            </m:ctrlPr>
                          </m:sSubPr>
                          <m:e>
                            <m:r>
                              <a:rPr lang="ar-AE" sz="7200" i="1"/>
                              <m:t>𝑥</m:t>
                            </m:r>
                          </m:e>
                          <m:sub>
                            <m:r>
                              <a:rPr lang="ar-AE" sz="7200" i="1"/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ar-AE" sz="7200" dirty="0"/>
              </a:p>
              <a:p>
                <a:br>
                  <a:rPr lang="ar-AE" dirty="0"/>
                </a:br>
                <a:endParaRPr lang="en-US" sz="2000" cap="none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97739-E0DF-24F3-7886-013A799A5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14400" y="1351121"/>
                <a:ext cx="7273638" cy="4155757"/>
              </a:xfrm>
              <a:blipFill>
                <a:blip r:embed="rId3"/>
                <a:stretch>
                  <a:fillRect l="-503" t="-2496" b="-1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217" y="171449"/>
            <a:ext cx="9797783" cy="780819"/>
          </a:xfrm>
        </p:spPr>
        <p:txBody>
          <a:bodyPr/>
          <a:lstStyle/>
          <a:p>
            <a:pPr algn="ctr"/>
            <a:r>
              <a:rPr lang="en-US" dirty="0" err="1"/>
              <a:t>Implementacija</a:t>
            </a:r>
            <a:r>
              <a:rPr lang="en-US" dirty="0"/>
              <a:t> model </a:t>
            </a:r>
            <a:r>
              <a:rPr lang="en-US" dirty="0" err="1"/>
              <a:t>i</a:t>
            </a:r>
            <a:r>
              <a:rPr lang="en-US" dirty="0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2250" y="952268"/>
            <a:ext cx="9051798" cy="5530448"/>
          </a:xfrm>
        </p:spPr>
        <p:txBody>
          <a:bodyPr>
            <a:normAutofit/>
          </a:bodyPr>
          <a:lstStyle/>
          <a:p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ConsensusAgent</a:t>
            </a:r>
            <a:r>
              <a:rPr lang="en-US" sz="2200" dirty="0"/>
              <a:t> </a:t>
            </a:r>
            <a:r>
              <a:rPr lang="en-US" sz="2200" dirty="0" err="1"/>
              <a:t>sadrži</a:t>
            </a:r>
            <a:endParaRPr lang="en-US" sz="2200" dirty="0"/>
          </a:p>
          <a:p>
            <a:pPr algn="ctr"/>
            <a:r>
              <a:rPr lang="en-US" sz="2200" i="1" dirty="0"/>
              <a:t>value, </a:t>
            </a:r>
            <a:r>
              <a:rPr lang="en-US" sz="2200" i="1" dirty="0" err="1"/>
              <a:t>next_value</a:t>
            </a:r>
            <a:endParaRPr lang="en-US" sz="2200" i="1" dirty="0"/>
          </a:p>
          <a:p>
            <a:pPr algn="ctr"/>
            <a:r>
              <a:rPr lang="en-US" sz="2200" i="1" dirty="0" err="1"/>
              <a:t>is_stubborn</a:t>
            </a:r>
            <a:r>
              <a:rPr lang="en-US" sz="2200" i="1" dirty="0"/>
              <a:t>, </a:t>
            </a:r>
            <a:r>
              <a:rPr lang="en-US" sz="2200" i="1" dirty="0" err="1"/>
              <a:t>is_byzantine</a:t>
            </a:r>
            <a:endParaRPr lang="en-US" sz="2200" i="1" dirty="0"/>
          </a:p>
          <a:p>
            <a:r>
              <a:rPr lang="en-US" sz="2200" dirty="0"/>
              <a:t> </a:t>
            </a:r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ConsensusModel</a:t>
            </a:r>
            <a:r>
              <a:rPr lang="en-US" sz="2200" dirty="0"/>
              <a:t> </a:t>
            </a:r>
            <a:r>
              <a:rPr lang="en-US" sz="2200" dirty="0" err="1"/>
              <a:t>upravlja</a:t>
            </a:r>
            <a:r>
              <a:rPr lang="en-US" sz="2200" dirty="0"/>
              <a:t>:</a:t>
            </a:r>
          </a:p>
          <a:p>
            <a:pPr algn="ctr"/>
            <a:r>
              <a:rPr lang="en-US" sz="2200" dirty="0" err="1"/>
              <a:t>grafom</a:t>
            </a:r>
            <a:r>
              <a:rPr lang="en-US" sz="2200" dirty="0"/>
              <a:t> (G), </a:t>
            </a:r>
            <a:r>
              <a:rPr lang="en-US" sz="2200" dirty="0" err="1"/>
              <a:t>protokolima</a:t>
            </a:r>
            <a:endParaRPr lang="en-US" sz="2200" dirty="0"/>
          </a:p>
          <a:p>
            <a:pPr algn="ctr"/>
            <a:r>
              <a:rPr lang="en-US" sz="2200" dirty="0" err="1"/>
              <a:t>parametrima</a:t>
            </a:r>
            <a:r>
              <a:rPr lang="en-US" sz="2200" dirty="0"/>
              <a:t> (alpha, </a:t>
            </a:r>
            <a:r>
              <a:rPr lang="en-US" sz="2200" dirty="0" err="1"/>
              <a:t>p_drop</a:t>
            </a:r>
            <a:r>
              <a:rPr lang="en-US" sz="2200" dirty="0"/>
              <a:t>, </a:t>
            </a:r>
            <a:r>
              <a:rPr lang="en-US" sz="2200" dirty="0" err="1"/>
              <a:t>noise_std</a:t>
            </a:r>
            <a:r>
              <a:rPr lang="en-US" sz="2200" dirty="0"/>
              <a:t>)</a:t>
            </a:r>
          </a:p>
          <a:p>
            <a:pPr algn="ctr"/>
            <a:r>
              <a:rPr lang="en-US" sz="2200" dirty="0" err="1"/>
              <a:t>gossip_step</a:t>
            </a:r>
            <a:r>
              <a:rPr lang="en-US" sz="2200" dirty="0"/>
              <a:t> </a:t>
            </a:r>
            <a:r>
              <a:rPr lang="en-US" sz="2200" dirty="0" err="1"/>
              <a:t>asinhrono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step </a:t>
            </a:r>
            <a:r>
              <a:rPr lang="en-US" sz="2200" dirty="0" err="1"/>
              <a:t>sinhrono</a:t>
            </a:r>
            <a:r>
              <a:rPr lang="en-US" sz="2200" dirty="0"/>
              <a:t> </a:t>
            </a:r>
            <a:r>
              <a:rPr lang="en-US" sz="2200" dirty="0" err="1"/>
              <a:t>ažuriranje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1EE949-DA50-8387-43DB-4E69E374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" y="0"/>
            <a:ext cx="238979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69B2D7-2C25-D31B-4CCB-04466B90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036" y="4416171"/>
            <a:ext cx="4086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75E12-B319-15A2-B5D4-04CC19C9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72" y="2058607"/>
            <a:ext cx="5629275" cy="409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8BFD6-C6FF-133C-84AD-0C34DFD6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315532"/>
            <a:ext cx="48768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{92815D17-647F-4B79-B1DE-CFB79F6418A4}TF44172dc5-d19e-4d2a-aaf3-e2c69a283fd81f4275d0_win32-950e754c5494</Template>
  <TotalTime>142</TotalTime>
  <Words>615</Words>
  <Application>Microsoft Office PowerPoint</Application>
  <PresentationFormat>Widescreen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Projekat iz primenjenih teorija igara</vt:lpstr>
      <vt:lpstr>About us</vt:lpstr>
      <vt:lpstr>Potreba</vt:lpstr>
      <vt:lpstr>Grafovi i mrežne topologije</vt:lpstr>
      <vt:lpstr>Protokoli konsenzusa </vt:lpstr>
      <vt:lpstr>Implementacija model i agent</vt:lpstr>
      <vt:lpstr>PowerPoint Presentation</vt:lpstr>
      <vt:lpstr>Product overview </vt:lpstr>
      <vt:lpstr>Growth strategy</vt:lpstr>
      <vt:lpstr>Market overview</vt:lpstr>
      <vt:lpstr>Solution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Blizanac Mladen</dc:creator>
  <cp:lastModifiedBy>Blizanac Mladen</cp:lastModifiedBy>
  <cp:revision>1</cp:revision>
  <dcterms:created xsi:type="dcterms:W3CDTF">2025-10-20T16:16:46Z</dcterms:created>
  <dcterms:modified xsi:type="dcterms:W3CDTF">2025-10-20T18:39:00Z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