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6" r:id="rId13"/>
    <p:sldId id="327" r:id="rId14"/>
    <p:sldId id="328" r:id="rId15"/>
    <p:sldId id="322" r:id="rId16"/>
    <p:sldId id="3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5388" autoAdjust="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E00D6-D66C-BE7E-9021-2120D43DE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373CF-D920-4887-D72C-1D553418C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391DB-6931-E3D7-DD4A-694B79BA4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CBC56-76D5-59E8-B88B-D0B76CC1C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C419D-B28D-C87A-E540-E1EB11AE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09681-4115-4821-34AC-093E6711D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B1E630-F18D-14C1-6750-87C2035E8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813D4-CA43-0A0B-BEE2-516CECA09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71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409CB-C0FD-1D69-4422-E1B7E8B79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EAB00-A7F3-9490-6C54-272A20A75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0F030-A9DE-C74D-69F6-B9B7172A5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D73EA-620D-128D-108D-79389E2F2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4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B5025-947E-67A6-36D8-4787DB8E2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4480B-AFC9-CE35-4AE8-5BFC50CB9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AF25C-DF44-EBDB-DEC7-1C9AB75E2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1CA47-21FF-CB64-77F1-09CC928D2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5642" y="374904"/>
            <a:ext cx="5674360" cy="5708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i="1" dirty="0" err="1"/>
              <a:t>Projekat</a:t>
            </a:r>
            <a:r>
              <a:rPr lang="en-US" sz="2400" i="1" dirty="0"/>
              <a:t> </a:t>
            </a:r>
            <a:r>
              <a:rPr lang="en-US" sz="2400" i="1" dirty="0" err="1"/>
              <a:t>iz</a:t>
            </a:r>
            <a:r>
              <a:rPr lang="en-US" sz="2400" i="1" dirty="0"/>
              <a:t> </a:t>
            </a:r>
            <a:r>
              <a:rPr lang="en-US" sz="2400" i="1" dirty="0" err="1"/>
              <a:t>primenjenih</a:t>
            </a:r>
            <a:r>
              <a:rPr lang="en-US" sz="2400" i="1" dirty="0"/>
              <a:t> </a:t>
            </a:r>
            <a:r>
              <a:rPr lang="en-US" sz="2400" i="1" dirty="0" err="1"/>
              <a:t>teorija</a:t>
            </a:r>
            <a:r>
              <a:rPr lang="en-US" sz="2400" i="1" dirty="0"/>
              <a:t> </a:t>
            </a:r>
            <a:r>
              <a:rPr lang="en-US" sz="2400" i="1" dirty="0" err="1"/>
              <a:t>igara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78849-0317-0C9E-21BE-CB1CBD199665}"/>
              </a:ext>
            </a:extLst>
          </p:cNvPr>
          <p:cNvSpPr txBox="1"/>
          <p:nvPr/>
        </p:nvSpPr>
        <p:spPr>
          <a:xfrm>
            <a:off x="4224528" y="2929508"/>
            <a:ext cx="82936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KONCENZUSI 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 IMPLEMENTACIJA I ANALIZA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258D0-C0D9-AF6E-F767-F9AEE7EC17CB}"/>
              </a:ext>
            </a:extLst>
          </p:cNvPr>
          <p:cNvSpPr txBox="1"/>
          <p:nvPr/>
        </p:nvSpPr>
        <p:spPr>
          <a:xfrm>
            <a:off x="274320" y="6309360"/>
            <a:ext cx="321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9E6DF"/>
                </a:solidFill>
              </a:rPr>
              <a:t>Mladen Blizanac </a:t>
            </a:r>
            <a:r>
              <a:rPr lang="en-US" dirty="0" err="1">
                <a:solidFill>
                  <a:srgbClr val="E9E6DF"/>
                </a:solidFill>
              </a:rPr>
              <a:t>i</a:t>
            </a:r>
            <a:r>
              <a:rPr lang="en-US" dirty="0">
                <a:solidFill>
                  <a:srgbClr val="E9E6DF"/>
                </a:solidFill>
              </a:rPr>
              <a:t> Petar Popov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6A562-2AF0-4C12-C48E-8C155F8A8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EFF2-6966-FA5F-C13D-7C5E4107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8" y="-312219"/>
            <a:ext cx="10439401" cy="1617017"/>
          </a:xfrm>
        </p:spPr>
        <p:txBody>
          <a:bodyPr/>
          <a:lstStyle/>
          <a:p>
            <a:r>
              <a:rPr lang="en-US" dirty="0" err="1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06C2-3075-704B-5394-0235A7D5D3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451" y="685819"/>
            <a:ext cx="3310129" cy="355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Nekih</a:t>
            </a:r>
            <a:r>
              <a:rPr lang="en-US" dirty="0"/>
              <a:t> </a:t>
            </a:r>
            <a:r>
              <a:rPr lang="en-US" dirty="0" err="1"/>
              <a:t>parametara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44CF7-D89A-E7B8-2065-0079B9E7AD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3328" y="1304798"/>
            <a:ext cx="11085343" cy="3747180"/>
          </a:xfrm>
        </p:spPr>
        <p:txBody>
          <a:bodyPr>
            <a:noAutofit/>
          </a:bodyPr>
          <a:lstStyle/>
          <a:p>
            <a:r>
              <a:rPr lang="en-US" sz="1800" b="1" u="sng" dirty="0" err="1"/>
              <a:t>Uticaj</a:t>
            </a:r>
            <a:r>
              <a:rPr lang="en-US" sz="1800" b="1" u="sng" dirty="0"/>
              <a:t> </a:t>
            </a:r>
            <a:r>
              <a:rPr lang="en-US" sz="1800" b="1" u="sng" dirty="0" err="1"/>
              <a:t>Broja</a:t>
            </a:r>
            <a:r>
              <a:rPr lang="en-US" sz="1800" b="1" u="sng" dirty="0"/>
              <a:t> </a:t>
            </a:r>
            <a:r>
              <a:rPr lang="en-US" sz="1800" b="1" u="sng" dirty="0" err="1"/>
              <a:t>Čvorova</a:t>
            </a:r>
            <a:r>
              <a:rPr lang="en-US" sz="1800" b="1" u="sng" dirty="0"/>
              <a:t> (N)</a:t>
            </a:r>
          </a:p>
          <a:p>
            <a:r>
              <a:rPr lang="en-US" sz="1800" dirty="0" err="1"/>
              <a:t>Veći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</a:t>
            </a:r>
            <a:r>
              <a:rPr lang="en-US" sz="1800" dirty="0" err="1"/>
              <a:t>čvorova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 </a:t>
            </a:r>
            <a:r>
              <a:rPr lang="en-US" dirty="0"/>
              <a:t>N=200</a:t>
            </a:r>
            <a:r>
              <a:rPr lang="en-US" sz="1800" dirty="0"/>
              <a:t>) </a:t>
            </a:r>
            <a:r>
              <a:rPr lang="en-US" sz="1800" dirty="0" err="1"/>
              <a:t>rezultira</a:t>
            </a:r>
            <a:r>
              <a:rPr lang="en-US" sz="1800" dirty="0"/>
              <a:t> u </a:t>
            </a:r>
            <a:r>
              <a:rPr lang="en-US" sz="1800" dirty="0" err="1"/>
              <a:t>značajno</a:t>
            </a:r>
            <a:r>
              <a:rPr lang="en-US" sz="1800" dirty="0"/>
              <a:t> </a:t>
            </a:r>
            <a:r>
              <a:rPr lang="en-US" sz="1800" dirty="0" err="1"/>
              <a:t>većem</a:t>
            </a:r>
            <a:r>
              <a:rPr lang="en-US" sz="1800" dirty="0"/>
              <a:t> </a:t>
            </a:r>
            <a:r>
              <a:rPr lang="en-US" i="1" dirty="0"/>
              <a:t>l2_error</a:t>
            </a:r>
            <a:r>
              <a:rPr lang="en-US" sz="1800" dirty="0"/>
              <a:t>, </a:t>
            </a:r>
            <a:r>
              <a:rPr lang="en-US" sz="1800" dirty="0" err="1"/>
              <a:t>što</a:t>
            </a:r>
            <a:r>
              <a:rPr lang="en-US" sz="1800" dirty="0"/>
              <a:t> je </a:t>
            </a:r>
            <a:r>
              <a:rPr lang="en-US" sz="1800" dirty="0" err="1"/>
              <a:t>očekivano</a:t>
            </a:r>
            <a:r>
              <a:rPr lang="en-US" sz="1800" dirty="0"/>
              <a:t> </a:t>
            </a:r>
            <a:r>
              <a:rPr lang="en-US" sz="1800" dirty="0" err="1"/>
              <a:t>jer</a:t>
            </a:r>
            <a:r>
              <a:rPr lang="en-US" sz="1800" dirty="0"/>
              <a:t> </a:t>
            </a:r>
            <a:r>
              <a:rPr lang="en-US" sz="1800" dirty="0" err="1"/>
              <a:t>distribucija</a:t>
            </a:r>
            <a:r>
              <a:rPr lang="en-US" sz="1800" dirty="0"/>
              <a:t> </a:t>
            </a:r>
            <a:r>
              <a:rPr lang="en-US" sz="1800" dirty="0" err="1"/>
              <a:t>informacija</a:t>
            </a:r>
            <a:r>
              <a:rPr lang="en-US" sz="1800" dirty="0"/>
              <a:t> </a:t>
            </a:r>
            <a:r>
              <a:rPr lang="en-US" sz="1800" dirty="0" err="1"/>
              <a:t>iliti</a:t>
            </a:r>
            <a:r>
              <a:rPr lang="en-US" sz="1800" dirty="0"/>
              <a:t> </a:t>
            </a:r>
            <a:r>
              <a:rPr lang="en-US" sz="1800" dirty="0" err="1"/>
              <a:t>merenje</a:t>
            </a:r>
            <a:r>
              <a:rPr lang="en-US" sz="1800" dirty="0"/>
              <a:t> </a:t>
            </a:r>
            <a:r>
              <a:rPr lang="en-US" sz="1800" dirty="0" err="1"/>
              <a:t>zahteva</a:t>
            </a:r>
            <a:r>
              <a:rPr lang="en-US" sz="1800" dirty="0"/>
              <a:t> </a:t>
            </a:r>
            <a:r>
              <a:rPr lang="en-US" sz="1800" dirty="0" err="1"/>
              <a:t>više</a:t>
            </a:r>
            <a:r>
              <a:rPr lang="en-US" sz="1800" dirty="0"/>
              <a:t> </a:t>
            </a:r>
            <a:r>
              <a:rPr lang="en-US" sz="1800" dirty="0" err="1"/>
              <a:t>vremena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Međutim</a:t>
            </a:r>
            <a:r>
              <a:rPr lang="en-US" sz="1800" dirty="0"/>
              <a:t>, </a:t>
            </a:r>
            <a:r>
              <a:rPr lang="en-US" sz="1800" i="1" dirty="0"/>
              <a:t>Metropolis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dalje</a:t>
            </a:r>
            <a:r>
              <a:rPr lang="en-US" sz="1800" dirty="0"/>
              <a:t> </a:t>
            </a:r>
            <a:r>
              <a:rPr lang="en-US" sz="1800" dirty="0" err="1"/>
              <a:t>uspeva</a:t>
            </a:r>
            <a:r>
              <a:rPr lang="en-US" sz="1800" dirty="0"/>
              <a:t> </a:t>
            </a:r>
            <a:r>
              <a:rPr lang="en-US" sz="1800" dirty="0" err="1"/>
              <a:t>održati</a:t>
            </a:r>
            <a:r>
              <a:rPr lang="en-US" sz="1800" dirty="0"/>
              <a:t> </a:t>
            </a:r>
            <a:r>
              <a:rPr lang="en-US" sz="1800" dirty="0" err="1"/>
              <a:t>stabilne</a:t>
            </a:r>
            <a:r>
              <a:rPr lang="en-US" sz="1800" dirty="0"/>
              <a:t> </a:t>
            </a:r>
            <a:r>
              <a:rPr lang="en-US" sz="1800" dirty="0" err="1"/>
              <a:t>vrednosti</a:t>
            </a:r>
            <a:r>
              <a:rPr lang="en-US" sz="1800" dirty="0"/>
              <a:t>, </a:t>
            </a:r>
            <a:r>
              <a:rPr lang="en-US" sz="1800" dirty="0" err="1"/>
              <a:t>dok</a:t>
            </a:r>
            <a:r>
              <a:rPr lang="en-US" sz="1800" dirty="0"/>
              <a:t> gossip </a:t>
            </a:r>
            <a:r>
              <a:rPr lang="en-US" sz="1800" dirty="0" err="1"/>
              <a:t>postaje</a:t>
            </a:r>
            <a:r>
              <a:rPr lang="en-US" sz="1800" dirty="0"/>
              <a:t> </a:t>
            </a:r>
            <a:r>
              <a:rPr lang="en-US" sz="1800" b="1" dirty="0" err="1"/>
              <a:t>potpuno</a:t>
            </a:r>
            <a:r>
              <a:rPr lang="en-US" sz="1800" dirty="0"/>
              <a:t> </a:t>
            </a:r>
            <a:r>
              <a:rPr lang="en-US" sz="1800" dirty="0" err="1"/>
              <a:t>neefikasan</a:t>
            </a:r>
            <a:r>
              <a:rPr lang="en-US" sz="1800" dirty="0"/>
              <a:t>.</a:t>
            </a:r>
          </a:p>
          <a:p>
            <a:r>
              <a:rPr lang="en-US" sz="1800" b="1" u="sng" dirty="0" err="1"/>
              <a:t>Uticaj</a:t>
            </a:r>
            <a:r>
              <a:rPr lang="en-US" sz="1800" b="1" u="sng" dirty="0"/>
              <a:t> </a:t>
            </a:r>
            <a:r>
              <a:rPr lang="en-US" b="1" u="sng" dirty="0"/>
              <a:t>alpha</a:t>
            </a:r>
            <a:endParaRPr lang="en-US" sz="1800" b="1" u="sng" dirty="0"/>
          </a:p>
          <a:p>
            <a:r>
              <a:rPr lang="en-US" sz="1800" dirty="0" err="1"/>
              <a:t>Viša</a:t>
            </a:r>
            <a:r>
              <a:rPr lang="en-US" sz="1800" dirty="0"/>
              <a:t> </a:t>
            </a:r>
            <a:r>
              <a:rPr lang="en-US" sz="1800" dirty="0" err="1"/>
              <a:t>vrednost</a:t>
            </a:r>
            <a:r>
              <a:rPr lang="en-US" sz="1800" dirty="0"/>
              <a:t> </a:t>
            </a:r>
            <a:r>
              <a:rPr lang="en-US" dirty="0"/>
              <a:t>alpha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</a:t>
            </a:r>
            <a:r>
              <a:rPr lang="en-US" dirty="0"/>
              <a:t>0.5</a:t>
            </a:r>
            <a:r>
              <a:rPr lang="en-US" sz="1800" dirty="0"/>
              <a:t>) </a:t>
            </a:r>
            <a:r>
              <a:rPr lang="en-US" sz="1800" dirty="0" err="1"/>
              <a:t>ubrzava</a:t>
            </a:r>
            <a:r>
              <a:rPr lang="en-US" sz="1800" dirty="0"/>
              <a:t> </a:t>
            </a:r>
            <a:r>
              <a:rPr lang="en-US" sz="1800" dirty="0" err="1"/>
              <a:t>konvergenciju</a:t>
            </a:r>
            <a:r>
              <a:rPr lang="en-US" sz="1800" dirty="0"/>
              <a:t> </a:t>
            </a:r>
            <a:r>
              <a:rPr lang="en-US" sz="1800" dirty="0" err="1"/>
              <a:t>ali</a:t>
            </a:r>
            <a:r>
              <a:rPr lang="en-US" sz="1800" dirty="0"/>
              <a:t> </a:t>
            </a:r>
            <a:r>
              <a:rPr lang="en-US" sz="1800" dirty="0" err="1"/>
              <a:t>povećava</a:t>
            </a:r>
            <a:r>
              <a:rPr lang="en-US" sz="1800" dirty="0"/>
              <a:t> </a:t>
            </a:r>
            <a:r>
              <a:rPr lang="en-US" sz="1800" dirty="0" err="1"/>
              <a:t>mogućnost</a:t>
            </a:r>
            <a:r>
              <a:rPr lang="en-US" sz="1800" dirty="0"/>
              <a:t> </a:t>
            </a:r>
            <a:r>
              <a:rPr lang="en-US" sz="1800" dirty="0" err="1"/>
              <a:t>oscilacija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divergence </a:t>
            </a:r>
            <a:r>
              <a:rPr lang="en-US" sz="1800" dirty="0" err="1"/>
              <a:t>ako</a:t>
            </a:r>
            <a:r>
              <a:rPr lang="en-US" sz="1800" dirty="0"/>
              <a:t> je </a:t>
            </a:r>
            <a:r>
              <a:rPr lang="en-US" sz="1800" dirty="0" err="1"/>
              <a:t>graf</a:t>
            </a:r>
            <a:r>
              <a:rPr lang="en-US" sz="1800" dirty="0"/>
              <a:t> </a:t>
            </a:r>
            <a:r>
              <a:rPr lang="en-US" sz="1800" dirty="0" err="1"/>
              <a:t>loše</a:t>
            </a:r>
            <a:r>
              <a:rPr lang="en-US" sz="1800" dirty="0"/>
              <a:t> </a:t>
            </a:r>
            <a:r>
              <a:rPr lang="en-US" sz="1800" dirty="0" err="1"/>
              <a:t>povezan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b="1" dirty="0" err="1"/>
              <a:t>ako</a:t>
            </a:r>
            <a:r>
              <a:rPr lang="en-US" sz="1800" b="1" dirty="0"/>
              <a:t> </a:t>
            </a:r>
            <a:r>
              <a:rPr lang="en-US" sz="1800" b="1" dirty="0" err="1"/>
              <a:t>postoji</a:t>
            </a:r>
            <a:r>
              <a:rPr lang="en-US" sz="1800" b="1" dirty="0"/>
              <a:t> </a:t>
            </a:r>
            <a:r>
              <a:rPr lang="en-US" b="1" dirty="0" err="1"/>
              <a:t>noise_std</a:t>
            </a:r>
            <a:r>
              <a:rPr lang="en-US" sz="1800" b="1" dirty="0"/>
              <a:t> &gt; 0.</a:t>
            </a:r>
          </a:p>
          <a:p>
            <a:r>
              <a:rPr lang="en-US" sz="1800" b="1" dirty="0" err="1"/>
              <a:t>Niže</a:t>
            </a:r>
            <a:r>
              <a:rPr lang="en-US" sz="1800" b="1" dirty="0"/>
              <a:t> </a:t>
            </a:r>
            <a:r>
              <a:rPr lang="en-US" b="1" dirty="0"/>
              <a:t>alpha</a:t>
            </a:r>
            <a:r>
              <a:rPr lang="en-US" sz="1800" b="1" dirty="0"/>
              <a:t> </a:t>
            </a:r>
            <a:r>
              <a:rPr lang="en-US" sz="1800" b="1" dirty="0" err="1"/>
              <a:t>vrednosti</a:t>
            </a:r>
            <a:r>
              <a:rPr lang="en-US" sz="1800" b="1" dirty="0"/>
              <a:t> </a:t>
            </a:r>
            <a:r>
              <a:rPr lang="en-US" sz="1800" b="1" dirty="0" err="1"/>
              <a:t>stabilizuju</a:t>
            </a:r>
            <a:r>
              <a:rPr lang="en-US" sz="1800" b="1" dirty="0"/>
              <a:t> </a:t>
            </a:r>
            <a:r>
              <a:rPr lang="en-US" sz="1800" b="1" dirty="0" err="1"/>
              <a:t>sistem</a:t>
            </a:r>
            <a:r>
              <a:rPr lang="en-US" sz="1800" b="1" dirty="0"/>
              <a:t> </a:t>
            </a:r>
            <a:r>
              <a:rPr lang="en-US" sz="1800" b="1" dirty="0" err="1"/>
              <a:t>ali</a:t>
            </a:r>
            <a:r>
              <a:rPr lang="en-US" sz="1800" b="1" dirty="0"/>
              <a:t> </a:t>
            </a:r>
            <a:r>
              <a:rPr lang="en-US" sz="1800" b="1" dirty="0" err="1"/>
              <a:t>usporavaju</a:t>
            </a:r>
            <a:r>
              <a:rPr lang="en-US" sz="1800" b="1" dirty="0"/>
              <a:t> </a:t>
            </a:r>
            <a:r>
              <a:rPr lang="en-US" sz="1800" b="1" dirty="0" err="1"/>
              <a:t>konvergenciju</a:t>
            </a:r>
            <a:r>
              <a:rPr lang="en-US" sz="1800" b="1" dirty="0"/>
              <a:t>.</a:t>
            </a:r>
            <a:endParaRPr lang="en-US" sz="1800" dirty="0"/>
          </a:p>
          <a:p>
            <a:r>
              <a:rPr lang="en-US" sz="1800" b="1" u="sng" dirty="0" err="1"/>
              <a:t>Uticaj</a:t>
            </a:r>
            <a:r>
              <a:rPr lang="en-US" sz="1800" b="1" u="sng" dirty="0"/>
              <a:t> </a:t>
            </a:r>
            <a:r>
              <a:rPr lang="en-US" b="1" u="sng" dirty="0" err="1"/>
              <a:t>noise_std</a:t>
            </a:r>
            <a:r>
              <a:rPr lang="en-US" sz="1800" b="1" u="sng" dirty="0"/>
              <a:t> </a:t>
            </a:r>
            <a:r>
              <a:rPr lang="en-US" sz="1800" b="1" u="sng" dirty="0" err="1"/>
              <a:t>i</a:t>
            </a:r>
            <a:r>
              <a:rPr lang="en-US" sz="1800" b="1" u="sng" dirty="0"/>
              <a:t> </a:t>
            </a:r>
            <a:r>
              <a:rPr lang="en-US" b="1" u="sng" dirty="0" err="1"/>
              <a:t>p_drop</a:t>
            </a:r>
            <a:endParaRPr lang="en-US" sz="1800" b="1" u="sng" dirty="0"/>
          </a:p>
          <a:p>
            <a:r>
              <a:rPr lang="en-US" sz="1800" dirty="0" err="1"/>
              <a:t>Čak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male </a:t>
            </a:r>
            <a:r>
              <a:rPr lang="en-US" sz="1800" dirty="0" err="1"/>
              <a:t>vrednosti</a:t>
            </a:r>
            <a:r>
              <a:rPr lang="en-US" sz="1800" dirty="0"/>
              <a:t> </a:t>
            </a:r>
            <a:r>
              <a:rPr lang="en-US" dirty="0" err="1"/>
              <a:t>noise_std</a:t>
            </a:r>
            <a:r>
              <a:rPr lang="en-US" sz="1800" dirty="0"/>
              <a:t> (</a:t>
            </a:r>
            <a:r>
              <a:rPr lang="en-US" dirty="0"/>
              <a:t>0.05</a:t>
            </a:r>
            <a:r>
              <a:rPr lang="en-US" sz="1800" dirty="0"/>
              <a:t>) </a:t>
            </a:r>
            <a:r>
              <a:rPr lang="en-US" sz="1800" dirty="0" err="1"/>
              <a:t>značajno</a:t>
            </a:r>
            <a:r>
              <a:rPr lang="en-US" sz="1800" dirty="0"/>
              <a:t> </a:t>
            </a:r>
            <a:r>
              <a:rPr lang="en-US" sz="1800" dirty="0" err="1"/>
              <a:t>pogoršavaju</a:t>
            </a:r>
            <a:r>
              <a:rPr lang="en-US" sz="1800" dirty="0"/>
              <a:t> </a:t>
            </a:r>
            <a:r>
              <a:rPr lang="en-US" sz="1800" dirty="0" err="1"/>
              <a:t>preciznost</a:t>
            </a:r>
            <a:r>
              <a:rPr lang="en-US" sz="1800" dirty="0"/>
              <a:t> </a:t>
            </a:r>
            <a:r>
              <a:rPr lang="en-US" sz="1800" dirty="0" err="1"/>
              <a:t>kod</a:t>
            </a:r>
            <a:r>
              <a:rPr lang="en-US" sz="1800" dirty="0"/>
              <a:t> </a:t>
            </a:r>
            <a:r>
              <a:rPr lang="en-US" sz="1800" dirty="0" err="1"/>
              <a:t>svih</a:t>
            </a:r>
            <a:r>
              <a:rPr lang="en-US" sz="1800" dirty="0"/>
              <a:t> </a:t>
            </a:r>
            <a:r>
              <a:rPr lang="en-US" sz="1800" dirty="0" err="1"/>
              <a:t>protokola</a:t>
            </a:r>
            <a:r>
              <a:rPr lang="en-US" sz="1800" dirty="0"/>
              <a:t>, </a:t>
            </a:r>
            <a:r>
              <a:rPr lang="en-US" sz="1800" dirty="0" err="1"/>
              <a:t>osim</a:t>
            </a:r>
            <a:r>
              <a:rPr lang="en-US" sz="1800" dirty="0"/>
              <a:t> </a:t>
            </a:r>
            <a:r>
              <a:rPr lang="en-US" sz="1800" dirty="0" err="1"/>
              <a:t>možda</a:t>
            </a:r>
            <a:r>
              <a:rPr lang="en-US" sz="1800" dirty="0"/>
              <a:t> </a:t>
            </a:r>
            <a:r>
              <a:rPr lang="en-US" sz="1800" dirty="0" err="1"/>
              <a:t>Metropolisa</a:t>
            </a:r>
            <a:r>
              <a:rPr lang="en-US" sz="1800" dirty="0"/>
              <a:t>.</a:t>
            </a:r>
          </a:p>
          <a:p>
            <a:r>
              <a:rPr lang="en-US" dirty="0" err="1"/>
              <a:t>p_drop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</a:t>
            </a:r>
            <a:r>
              <a:rPr lang="en-US" dirty="0"/>
              <a:t>0.2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dirty="0"/>
              <a:t>0.8</a:t>
            </a:r>
            <a:r>
              <a:rPr lang="en-US" sz="1800" dirty="0"/>
              <a:t>) </a:t>
            </a:r>
            <a:r>
              <a:rPr lang="en-US" sz="1800" dirty="0" err="1"/>
              <a:t>ima</a:t>
            </a:r>
            <a:r>
              <a:rPr lang="en-US" sz="1800" dirty="0"/>
              <a:t> </a:t>
            </a:r>
            <a:r>
              <a:rPr lang="en-US" sz="1800" b="1" dirty="0" err="1"/>
              <a:t>ogroman</a:t>
            </a:r>
            <a:r>
              <a:rPr lang="en-US" sz="1800" b="1" dirty="0"/>
              <a:t> </a:t>
            </a:r>
            <a:r>
              <a:rPr lang="en-US" sz="1800" b="1" dirty="0" err="1"/>
              <a:t>negativan</a:t>
            </a:r>
            <a:r>
              <a:rPr lang="en-US" sz="1800" b="1" dirty="0"/>
              <a:t> </a:t>
            </a:r>
            <a:r>
              <a:rPr lang="en-US" sz="1800" b="1" dirty="0" err="1"/>
              <a:t>efekat</a:t>
            </a:r>
            <a:r>
              <a:rPr lang="en-US" sz="1800" b="1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i="1" dirty="0"/>
              <a:t>gossip 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en-US" sz="1800" i="1" dirty="0" err="1"/>
              <a:t>simple_avg</a:t>
            </a:r>
            <a:r>
              <a:rPr lang="en-US" sz="1800" i="1" dirty="0"/>
              <a:t> </a:t>
            </a:r>
            <a:r>
              <a:rPr lang="en-US" sz="1800" i="1" dirty="0" err="1"/>
              <a:t>protokole</a:t>
            </a:r>
            <a:r>
              <a:rPr lang="en-US" sz="1800" dirty="0"/>
              <a:t>; Metropolis ga </a:t>
            </a:r>
            <a:r>
              <a:rPr lang="en-US" sz="1800" i="1" dirty="0" err="1"/>
              <a:t>donekle</a:t>
            </a:r>
            <a:r>
              <a:rPr lang="en-US" sz="1800" dirty="0"/>
              <a:t> </a:t>
            </a:r>
            <a:r>
              <a:rPr lang="en-US" sz="1800" dirty="0" err="1"/>
              <a:t>amortizuje</a:t>
            </a:r>
            <a:r>
              <a:rPr lang="en-US" sz="1800" dirty="0"/>
              <a:t>.</a:t>
            </a:r>
          </a:p>
          <a:p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6. </a:t>
            </a:r>
            <a:r>
              <a:rPr lang="en-US" sz="1800" b="1" dirty="0" err="1"/>
              <a:t>Uticaj</a:t>
            </a:r>
            <a:r>
              <a:rPr lang="en-US" sz="1800" b="1" dirty="0"/>
              <a:t> </a:t>
            </a:r>
            <a:r>
              <a:rPr lang="en-US" b="1" dirty="0" err="1"/>
              <a:t>byzantine_fraction</a:t>
            </a:r>
            <a:endParaRPr lang="en-US" sz="1800" b="1" dirty="0"/>
          </a:p>
          <a:p>
            <a:r>
              <a:rPr lang="en-US" sz="1800" dirty="0" err="1"/>
              <a:t>Već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dirty="0"/>
              <a:t>0.15</a:t>
            </a:r>
            <a:r>
              <a:rPr lang="en-US" sz="1800" dirty="0"/>
              <a:t> fraction (</a:t>
            </a:r>
            <a:r>
              <a:rPr lang="en-US" sz="1800" dirty="0" err="1"/>
              <a:t>tj</a:t>
            </a:r>
            <a:r>
              <a:rPr lang="en-US" sz="1800" dirty="0"/>
              <a:t>. 15% </a:t>
            </a:r>
            <a:r>
              <a:rPr lang="en-US" sz="1800" dirty="0" err="1"/>
              <a:t>agenata</a:t>
            </a:r>
            <a:r>
              <a:rPr lang="en-US" sz="1800" dirty="0"/>
              <a:t>) </a:t>
            </a:r>
            <a:r>
              <a:rPr lang="en-US" sz="1800" dirty="0" err="1"/>
              <a:t>ima</a:t>
            </a:r>
            <a:r>
              <a:rPr lang="en-US" sz="1800" dirty="0"/>
              <a:t> jak </a:t>
            </a:r>
            <a:r>
              <a:rPr lang="en-US" sz="1800" dirty="0" err="1"/>
              <a:t>negativan</a:t>
            </a:r>
            <a:r>
              <a:rPr lang="en-US" sz="1800" dirty="0"/>
              <a:t> </a:t>
            </a:r>
            <a:r>
              <a:rPr lang="en-US" sz="1800" dirty="0" err="1"/>
              <a:t>efekat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Najviše</a:t>
            </a:r>
            <a:r>
              <a:rPr lang="en-US" sz="1800" dirty="0"/>
              <a:t> </a:t>
            </a:r>
            <a:r>
              <a:rPr lang="en-US" sz="1800" dirty="0" err="1"/>
              <a:t>šteti</a:t>
            </a:r>
            <a:r>
              <a:rPr lang="en-US" sz="1800" dirty="0"/>
              <a:t> </a:t>
            </a:r>
            <a:r>
              <a:rPr lang="en-US" sz="1800" dirty="0" err="1"/>
              <a:t>protokolima</a:t>
            </a:r>
            <a:r>
              <a:rPr lang="en-US" sz="1800" dirty="0"/>
              <a:t> koji se </a:t>
            </a:r>
            <a:r>
              <a:rPr lang="en-US" sz="1800" dirty="0" err="1"/>
              <a:t>oslanjaju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proseke</a:t>
            </a:r>
            <a:r>
              <a:rPr lang="en-US" sz="1800" dirty="0"/>
              <a:t> (</a:t>
            </a:r>
            <a:r>
              <a:rPr lang="en-US" dirty="0" err="1"/>
              <a:t>simple_avg</a:t>
            </a:r>
            <a:r>
              <a:rPr lang="en-US" sz="1800" dirty="0"/>
              <a:t>, </a:t>
            </a:r>
            <a:r>
              <a:rPr lang="en-US" dirty="0"/>
              <a:t>gossip</a:t>
            </a:r>
            <a:r>
              <a:rPr lang="en-US" sz="1800" dirty="0"/>
              <a:t>), </a:t>
            </a:r>
            <a:r>
              <a:rPr lang="en-US" sz="1800" dirty="0" err="1"/>
              <a:t>dok</a:t>
            </a:r>
            <a:r>
              <a:rPr lang="en-US" sz="1800" dirty="0"/>
              <a:t> Metropolis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težinama</a:t>
            </a:r>
            <a:r>
              <a:rPr lang="en-US" sz="1800" dirty="0"/>
              <a:t> </a:t>
            </a:r>
            <a:r>
              <a:rPr lang="en-US" sz="1800" dirty="0" err="1"/>
              <a:t>bolje</a:t>
            </a:r>
            <a:r>
              <a:rPr lang="en-US" sz="1800" dirty="0"/>
              <a:t> </a:t>
            </a:r>
            <a:r>
              <a:rPr lang="en-US" sz="1800" dirty="0" err="1"/>
              <a:t>toleriše</a:t>
            </a:r>
            <a:r>
              <a:rPr lang="en-US" sz="1800" dirty="0"/>
              <a:t> </a:t>
            </a:r>
            <a:r>
              <a:rPr lang="en-US" sz="1800" dirty="0" err="1"/>
              <a:t>ekstremne</a:t>
            </a:r>
            <a:r>
              <a:rPr lang="en-US" sz="1800" dirty="0"/>
              <a:t> </a:t>
            </a:r>
            <a:r>
              <a:rPr lang="en-US" sz="1800" dirty="0" err="1"/>
              <a:t>vrednosti</a:t>
            </a:r>
            <a:r>
              <a:rPr lang="en-US" sz="18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29B2E-0B21-1F61-637D-CA25C730F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7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A94C-6E00-CE94-7DAA-C65D315B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3E2D-0D8B-F69D-0512-258C145F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8" y="-312219"/>
            <a:ext cx="10439401" cy="1617017"/>
          </a:xfrm>
        </p:spPr>
        <p:txBody>
          <a:bodyPr/>
          <a:lstStyle/>
          <a:p>
            <a:r>
              <a:rPr lang="en-US" dirty="0" err="1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86F5-C85A-599C-357E-3EE5C540C8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451" y="685819"/>
            <a:ext cx="3310129" cy="355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Nekih</a:t>
            </a:r>
            <a:r>
              <a:rPr lang="en-US" dirty="0"/>
              <a:t> </a:t>
            </a:r>
            <a:r>
              <a:rPr lang="en-US" dirty="0" err="1"/>
              <a:t>parametara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26D7E-DE4A-4043-F79D-C0763BB5BC6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3328" y="1304798"/>
            <a:ext cx="11085343" cy="37471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b="1" dirty="0" err="1"/>
              <a:t>Uticaj</a:t>
            </a:r>
            <a:r>
              <a:rPr lang="en-US" sz="1800" b="1" dirty="0"/>
              <a:t> </a:t>
            </a:r>
            <a:r>
              <a:rPr lang="en-US" b="1" i="1" dirty="0" err="1"/>
              <a:t>byzantine_fraction</a:t>
            </a:r>
            <a:endParaRPr lang="en-US" sz="1800" b="1" i="1" dirty="0"/>
          </a:p>
          <a:p>
            <a:r>
              <a:rPr lang="en-US" sz="1800" dirty="0" err="1"/>
              <a:t>Već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dirty="0"/>
              <a:t>0.15</a:t>
            </a:r>
            <a:r>
              <a:rPr lang="en-US" sz="1800" dirty="0"/>
              <a:t> fraction (15% </a:t>
            </a:r>
            <a:r>
              <a:rPr lang="en-US" sz="1800" dirty="0" err="1"/>
              <a:t>agenata</a:t>
            </a:r>
            <a:r>
              <a:rPr lang="en-US" sz="1800" dirty="0"/>
              <a:t>) </a:t>
            </a:r>
            <a:r>
              <a:rPr lang="en-US" sz="1800" dirty="0" err="1"/>
              <a:t>ima</a:t>
            </a:r>
            <a:r>
              <a:rPr lang="en-US" sz="1800" dirty="0"/>
              <a:t> </a:t>
            </a:r>
            <a:r>
              <a:rPr lang="en-US" sz="1800" b="1" dirty="0"/>
              <a:t>jak </a:t>
            </a:r>
            <a:r>
              <a:rPr lang="en-US" sz="1800" b="1" dirty="0" err="1"/>
              <a:t>negativan</a:t>
            </a:r>
            <a:r>
              <a:rPr lang="en-US" sz="1800" b="1" dirty="0"/>
              <a:t> </a:t>
            </a:r>
            <a:r>
              <a:rPr lang="en-US" sz="1800" b="1" dirty="0" err="1"/>
              <a:t>efekat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Najviše</a:t>
            </a:r>
            <a:r>
              <a:rPr lang="en-US" sz="1800" dirty="0"/>
              <a:t> </a:t>
            </a:r>
            <a:r>
              <a:rPr lang="en-US" sz="1800" dirty="0" err="1"/>
              <a:t>šteti</a:t>
            </a:r>
            <a:r>
              <a:rPr lang="en-US" sz="1800" dirty="0"/>
              <a:t> </a:t>
            </a:r>
            <a:r>
              <a:rPr lang="en-US" sz="1800" dirty="0" err="1"/>
              <a:t>protokolima</a:t>
            </a:r>
            <a:r>
              <a:rPr lang="en-US" sz="1800" dirty="0"/>
              <a:t> koji se </a:t>
            </a:r>
            <a:r>
              <a:rPr lang="en-US" sz="1800" dirty="0" err="1"/>
              <a:t>oslanjaju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proseke</a:t>
            </a:r>
            <a:r>
              <a:rPr lang="en-US" sz="1800" dirty="0"/>
              <a:t> (</a:t>
            </a:r>
            <a:r>
              <a:rPr lang="en-US" dirty="0" err="1"/>
              <a:t>simple_avg</a:t>
            </a:r>
            <a:r>
              <a:rPr lang="en-US" sz="1800" dirty="0"/>
              <a:t>, </a:t>
            </a:r>
            <a:r>
              <a:rPr lang="en-US" dirty="0"/>
              <a:t>gossip</a:t>
            </a:r>
            <a:r>
              <a:rPr lang="en-US" sz="1800" dirty="0"/>
              <a:t>), </a:t>
            </a:r>
            <a:r>
              <a:rPr lang="en-US" sz="1800" dirty="0" err="1"/>
              <a:t>dok</a:t>
            </a:r>
            <a:r>
              <a:rPr lang="en-US" sz="1800" dirty="0"/>
              <a:t> Metropolis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težinama</a:t>
            </a:r>
            <a:r>
              <a:rPr lang="en-US" sz="1800" dirty="0"/>
              <a:t> </a:t>
            </a:r>
            <a:r>
              <a:rPr lang="en-US" sz="1800" dirty="0" err="1"/>
              <a:t>bolje</a:t>
            </a:r>
            <a:r>
              <a:rPr lang="en-US" sz="1800" dirty="0"/>
              <a:t> </a:t>
            </a:r>
            <a:r>
              <a:rPr lang="en-US" sz="1800" dirty="0" err="1"/>
              <a:t>toleriše</a:t>
            </a:r>
            <a:r>
              <a:rPr lang="en-US" sz="1800" dirty="0"/>
              <a:t> </a:t>
            </a:r>
            <a:r>
              <a:rPr lang="en-US" sz="1800" dirty="0" err="1"/>
              <a:t>ekstremne</a:t>
            </a:r>
            <a:r>
              <a:rPr lang="en-US" sz="1800" dirty="0"/>
              <a:t> </a:t>
            </a:r>
            <a:r>
              <a:rPr lang="en-US" sz="1800" dirty="0" err="1"/>
              <a:t>vrednosti</a:t>
            </a:r>
            <a:r>
              <a:rPr lang="en-US" sz="18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C9D98-F1AC-9260-925B-402826917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28DA178-6AF9-86A5-982E-E7529BB3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2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5DF97-BBEF-5007-0BC0-17205515C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18C0-795B-DC0F-AA7F-9CD1AF5C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E80170A6-D96B-6CD3-BE84-7ACCFEA3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2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914400"/>
            <a:ext cx="6025896" cy="5059363"/>
          </a:xfrm>
        </p:spPr>
        <p:txBody>
          <a:bodyPr>
            <a:normAutofit/>
          </a:bodyPr>
          <a:lstStyle/>
          <a:p>
            <a:r>
              <a:rPr lang="en-US" sz="2200" b="1" dirty="0"/>
              <a:t>·  </a:t>
            </a:r>
            <a:r>
              <a:rPr lang="en-US" sz="2200" dirty="0" err="1"/>
              <a:t>Konsenzus</a:t>
            </a:r>
            <a:r>
              <a:rPr lang="en-US" sz="2200" dirty="0"/>
              <a:t> - </a:t>
            </a:r>
            <a:r>
              <a:rPr lang="en-US" sz="2200" dirty="0" err="1"/>
              <a:t>proces</a:t>
            </a:r>
            <a:r>
              <a:rPr lang="en-US" sz="2200" dirty="0"/>
              <a:t> </a:t>
            </a:r>
            <a:r>
              <a:rPr lang="en-US" sz="2200" dirty="0" err="1"/>
              <a:t>usaglašavanja</a:t>
            </a:r>
            <a:r>
              <a:rPr lang="en-US" sz="2200" dirty="0"/>
              <a:t> </a:t>
            </a:r>
            <a:r>
              <a:rPr lang="en-US" sz="2200" dirty="0" err="1"/>
              <a:t>vrednosti</a:t>
            </a:r>
            <a:r>
              <a:rPr lang="en-US" sz="2200" dirty="0"/>
              <a:t> </a:t>
            </a:r>
            <a:r>
              <a:rPr lang="en-US" sz="2200" dirty="0" err="1"/>
              <a:t>među</a:t>
            </a:r>
            <a:r>
              <a:rPr lang="en-US" sz="2200" dirty="0"/>
              <a:t> </a:t>
            </a:r>
            <a:r>
              <a:rPr lang="en-US" sz="2200" dirty="0" err="1"/>
              <a:t>više</a:t>
            </a:r>
            <a:r>
              <a:rPr lang="en-US" sz="2200" dirty="0"/>
              <a:t> </a:t>
            </a:r>
            <a:r>
              <a:rPr lang="en-US" sz="2200" dirty="0" err="1"/>
              <a:t>jedinki</a:t>
            </a:r>
            <a:r>
              <a:rPr lang="en-US" sz="2200" dirty="0"/>
              <a:t> koji </a:t>
            </a:r>
            <a:r>
              <a:rPr lang="en-US" sz="2200" dirty="0" err="1"/>
              <a:t>komuniciraju</a:t>
            </a:r>
            <a:r>
              <a:rPr lang="en-US" sz="2200" dirty="0"/>
              <a:t> u </a:t>
            </a:r>
            <a:r>
              <a:rPr lang="en-US" sz="2200" dirty="0" err="1"/>
              <a:t>mreži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b="1" dirty="0"/>
              <a:t>·  </a:t>
            </a:r>
            <a:r>
              <a:rPr lang="en-US" sz="2200" dirty="0" err="1"/>
              <a:t>Važan</a:t>
            </a:r>
            <a:r>
              <a:rPr lang="en-US" sz="2200" dirty="0"/>
              <a:t> je </a:t>
            </a:r>
            <a:r>
              <a:rPr lang="en-US" sz="2200" dirty="0" err="1"/>
              <a:t>jer</a:t>
            </a:r>
            <a:r>
              <a:rPr lang="en-US" sz="2200" dirty="0"/>
              <a:t> </a:t>
            </a:r>
            <a:r>
              <a:rPr lang="en-US" sz="2200" dirty="0" err="1"/>
              <a:t>omogućava</a:t>
            </a:r>
            <a:r>
              <a:rPr lang="en-US" sz="2200" dirty="0"/>
              <a:t> da </a:t>
            </a:r>
            <a:r>
              <a:rPr lang="en-US" sz="2200" dirty="0" err="1"/>
              <a:t>učesnici</a:t>
            </a:r>
            <a:r>
              <a:rPr lang="en-US" sz="2200" dirty="0"/>
              <a:t> bez </a:t>
            </a:r>
            <a:r>
              <a:rPr lang="en-US" sz="2200" dirty="0" err="1"/>
              <a:t>centralnog</a:t>
            </a:r>
            <a:r>
              <a:rPr lang="en-US" sz="2200" dirty="0"/>
              <a:t> </a:t>
            </a:r>
            <a:r>
              <a:rPr lang="en-US" sz="2200" dirty="0" err="1"/>
              <a:t>nadzora</a:t>
            </a:r>
            <a:r>
              <a:rPr lang="en-US" sz="2200" dirty="0"/>
              <a:t> </a:t>
            </a:r>
            <a:r>
              <a:rPr lang="en-US" sz="2200" dirty="0" err="1"/>
              <a:t>donesu</a:t>
            </a:r>
            <a:r>
              <a:rPr lang="en-US" sz="2200" dirty="0"/>
              <a:t> </a:t>
            </a:r>
            <a:r>
              <a:rPr lang="en-US" sz="2200" dirty="0" err="1"/>
              <a:t>zajedničku</a:t>
            </a:r>
            <a:r>
              <a:rPr lang="en-US" sz="2200" dirty="0"/>
              <a:t> </a:t>
            </a:r>
            <a:r>
              <a:rPr lang="en-US" sz="2200" dirty="0" err="1"/>
              <a:t>odluku</a:t>
            </a:r>
            <a:r>
              <a:rPr lang="en-US" sz="2200" dirty="0"/>
              <a:t>.</a:t>
            </a:r>
          </a:p>
          <a:p>
            <a:br>
              <a:rPr lang="en-US" sz="2200" dirty="0"/>
            </a:br>
            <a:r>
              <a:rPr lang="en-US" sz="2200" b="1" dirty="0"/>
              <a:t>·  </a:t>
            </a:r>
            <a:r>
              <a:rPr lang="en-US" sz="2200" dirty="0" err="1"/>
              <a:t>Potrebno</a:t>
            </a:r>
            <a:r>
              <a:rPr lang="en-US" sz="2200" dirty="0"/>
              <a:t> je </a:t>
            </a:r>
            <a:r>
              <a:rPr lang="en-US" sz="2200" dirty="0" err="1"/>
              <a:t>tamo</a:t>
            </a:r>
            <a:r>
              <a:rPr lang="en-US" sz="2200" dirty="0"/>
              <a:t> </a:t>
            </a:r>
            <a:r>
              <a:rPr lang="en-US" sz="2200" dirty="0" err="1"/>
              <a:t>gde</a:t>
            </a:r>
            <a:r>
              <a:rPr lang="en-US" sz="2200" dirty="0"/>
              <a:t> </a:t>
            </a:r>
            <a:r>
              <a:rPr lang="en-US" sz="2200" dirty="0" err="1"/>
              <a:t>učesnici</a:t>
            </a:r>
            <a:r>
              <a:rPr lang="en-US" sz="2200" dirty="0"/>
              <a:t> </a:t>
            </a:r>
            <a:r>
              <a:rPr lang="en-US" sz="2200" dirty="0" err="1"/>
              <a:t>poseduju</a:t>
            </a:r>
            <a:r>
              <a:rPr lang="en-US" sz="2200" dirty="0"/>
              <a:t> </a:t>
            </a:r>
            <a:r>
              <a:rPr lang="en-US" sz="2200" b="1" dirty="0" err="1"/>
              <a:t>lokalne</a:t>
            </a:r>
            <a:r>
              <a:rPr lang="en-US" sz="2200" dirty="0"/>
              <a:t> </a:t>
            </a:r>
            <a:r>
              <a:rPr lang="en-US" sz="2200" dirty="0" err="1"/>
              <a:t>informacije</a:t>
            </a:r>
            <a:r>
              <a:rPr lang="en-US" sz="2200" dirty="0"/>
              <a:t> </a:t>
            </a:r>
            <a:r>
              <a:rPr lang="en-US" sz="2200" dirty="0" err="1"/>
              <a:t>koje</a:t>
            </a:r>
            <a:r>
              <a:rPr lang="en-US" sz="2200" dirty="0"/>
              <a:t> </a:t>
            </a:r>
            <a:r>
              <a:rPr lang="en-US" sz="2200" dirty="0" err="1"/>
              <a:t>žele</a:t>
            </a:r>
            <a:r>
              <a:rPr lang="en-US" sz="2200" dirty="0"/>
              <a:t> da </a:t>
            </a:r>
            <a:r>
              <a:rPr lang="en-US" sz="2200" dirty="0" err="1"/>
              <a:t>podele</a:t>
            </a:r>
            <a:r>
              <a:rPr lang="en-US" sz="2200" dirty="0"/>
              <a:t> (</a:t>
            </a:r>
            <a:r>
              <a:rPr lang="en-US" sz="2200" dirty="0" err="1"/>
              <a:t>npr</a:t>
            </a:r>
            <a:r>
              <a:rPr lang="en-US" sz="2200" dirty="0"/>
              <a:t>. </a:t>
            </a:r>
            <a:r>
              <a:rPr lang="en-US" sz="2200" dirty="0" err="1"/>
              <a:t>senzorske</a:t>
            </a:r>
            <a:r>
              <a:rPr lang="en-US" sz="2200" dirty="0"/>
              <a:t> </a:t>
            </a:r>
            <a:r>
              <a:rPr lang="en-US" sz="2200" dirty="0" err="1"/>
              <a:t>mreže</a:t>
            </a:r>
            <a:r>
              <a:rPr lang="en-US" sz="2200" dirty="0"/>
              <a:t>, </a:t>
            </a:r>
            <a:r>
              <a:rPr lang="en-US" sz="2200" dirty="0" err="1"/>
              <a:t>robotika</a:t>
            </a:r>
            <a:r>
              <a:rPr lang="en-US" sz="2200" dirty="0"/>
              <a:t>, </a:t>
            </a:r>
            <a:r>
              <a:rPr lang="en-US" sz="2200" dirty="0" err="1"/>
              <a:t>finansijske</a:t>
            </a:r>
            <a:r>
              <a:rPr lang="en-US" sz="2200" dirty="0"/>
              <a:t> </a:t>
            </a:r>
            <a:r>
              <a:rPr lang="en-US" sz="2200" dirty="0" err="1"/>
              <a:t>mreže</a:t>
            </a:r>
            <a:r>
              <a:rPr lang="en-US" sz="2200" dirty="0"/>
              <a:t>, blockchain </a:t>
            </a:r>
            <a:r>
              <a:rPr lang="en-US" sz="2200" dirty="0" err="1"/>
              <a:t>itd</a:t>
            </a:r>
            <a:r>
              <a:rPr lang="en-US" sz="2200" dirty="0"/>
              <a:t>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164" y="388985"/>
            <a:ext cx="5181600" cy="990684"/>
          </a:xfrm>
        </p:spPr>
        <p:txBody>
          <a:bodyPr/>
          <a:lstStyle/>
          <a:p>
            <a:r>
              <a:rPr lang="en-US" dirty="0" err="1"/>
              <a:t>Potreba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5D63F-6A40-E56A-44EC-85FE21530C3E}"/>
              </a:ext>
            </a:extLst>
          </p:cNvPr>
          <p:cNvSpPr txBox="1"/>
          <p:nvPr/>
        </p:nvSpPr>
        <p:spPr>
          <a:xfrm>
            <a:off x="1508387" y="1963690"/>
            <a:ext cx="553249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Bez </a:t>
            </a:r>
            <a:r>
              <a:rPr lang="en-US" sz="2400" dirty="0" err="1">
                <a:solidFill>
                  <a:schemeClr val="bg1"/>
                </a:solidFill>
              </a:rPr>
              <a:t>algoritama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konsenzusa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Ne </a:t>
            </a:r>
            <a:r>
              <a:rPr lang="en-US" sz="2400" dirty="0" err="1">
                <a:solidFill>
                  <a:schemeClr val="bg1"/>
                </a:solidFill>
              </a:rPr>
              <a:t>postoji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garancija</a:t>
            </a:r>
            <a:r>
              <a:rPr lang="en-US" sz="2400" dirty="0">
                <a:solidFill>
                  <a:schemeClr val="bg1"/>
                </a:solidFill>
              </a:rPr>
              <a:t> da </a:t>
            </a:r>
            <a:r>
              <a:rPr lang="en-US" sz="2400" dirty="0" err="1">
                <a:solidFill>
                  <a:schemeClr val="bg1"/>
                </a:solidFill>
              </a:rPr>
              <a:t>će</a:t>
            </a:r>
            <a:r>
              <a:rPr lang="en-US" sz="2400" dirty="0">
                <a:solidFill>
                  <a:schemeClr val="bg1"/>
                </a:solidFill>
              </a:rPr>
              <a:t> se </a:t>
            </a:r>
            <a:r>
              <a:rPr lang="en-US" sz="2400" dirty="0" err="1">
                <a:solidFill>
                  <a:schemeClr val="bg1"/>
                </a:solidFill>
              </a:rPr>
              <a:t>svi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agenti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usaglasiti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istom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vrednosću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Podložni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neusklađenosti</a:t>
            </a:r>
            <a:r>
              <a:rPr lang="en-US" sz="2400" dirty="0">
                <a:solidFill>
                  <a:schemeClr val="bg1"/>
                </a:solidFill>
              </a:rPr>
              <a:t> u </a:t>
            </a:r>
            <a:r>
              <a:rPr lang="en-US" sz="2400" dirty="0" err="1">
                <a:solidFill>
                  <a:schemeClr val="bg1"/>
                </a:solidFill>
              </a:rPr>
              <a:t>prisustvu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šuma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gubitaka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otkaya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Byzantine </a:t>
            </a:r>
            <a:r>
              <a:rPr lang="en-US" sz="2400" dirty="0" err="1">
                <a:solidFill>
                  <a:schemeClr val="bg1"/>
                </a:solidFill>
              </a:rPr>
              <a:t>čvorova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Zato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razvijeni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različiti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protokoli</a:t>
            </a:r>
            <a:r>
              <a:rPr lang="en-US" sz="2400" dirty="0">
                <a:solidFill>
                  <a:schemeClr val="bg1"/>
                </a:solidFill>
              </a:rPr>
              <a:t>, koji </a:t>
            </a:r>
            <a:r>
              <a:rPr lang="en-US" sz="2400" dirty="0" err="1">
                <a:solidFill>
                  <a:schemeClr val="bg1"/>
                </a:solidFill>
              </a:rPr>
              <a:t>funkcionišu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nepouzdanim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mrežama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722777-60C0-89B8-B58C-57266F64E3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00D18-6248-8B68-76AB-ECFE31AF6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99213">
            <a:off x="7159400" y="-1182963"/>
            <a:ext cx="6656427" cy="84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21445" cy="11390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Grafovi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mrežne</a:t>
            </a:r>
            <a:r>
              <a:rPr lang="en-US" dirty="0"/>
              <a:t> </a:t>
            </a:r>
            <a:r>
              <a:rPr lang="en-US" dirty="0" err="1"/>
              <a:t>topologije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0268" y="1636268"/>
            <a:ext cx="6213320" cy="2389736"/>
          </a:xfrm>
        </p:spPr>
        <p:txBody>
          <a:bodyPr>
            <a:noAutofit/>
          </a:bodyPr>
          <a:lstStyle/>
          <a:p>
            <a:r>
              <a:rPr lang="en-US" dirty="0" err="1"/>
              <a:t>Sistem</a:t>
            </a:r>
            <a:r>
              <a:rPr lang="en-US" dirty="0"/>
              <a:t> se </a:t>
            </a:r>
            <a:r>
              <a:rPr lang="en-US" dirty="0" err="1"/>
              <a:t>modeluje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neusmeren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 = (V, E),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agente</a:t>
            </a:r>
            <a:r>
              <a:rPr lang="en-US" dirty="0"/>
              <a:t>, a </a:t>
            </a:r>
            <a:r>
              <a:rPr lang="en-US" dirty="0" err="1"/>
              <a:t>ivice</a:t>
            </a:r>
            <a:r>
              <a:rPr lang="en-US" dirty="0"/>
              <a:t> </a:t>
            </a:r>
            <a:r>
              <a:rPr lang="en-US" dirty="0" err="1"/>
              <a:t>komunikacione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Korišćene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:</a:t>
            </a:r>
          </a:p>
          <a:p>
            <a:r>
              <a:rPr lang="en-US" b="1" dirty="0"/>
              <a:t>Erdos-</a:t>
            </a:r>
            <a:r>
              <a:rPr lang="en-US" b="1" dirty="0" err="1"/>
              <a:t>Renyi</a:t>
            </a:r>
            <a:r>
              <a:rPr lang="en-US" b="1" dirty="0"/>
              <a:t>: </a:t>
            </a:r>
            <a:r>
              <a:rPr lang="en-US" dirty="0" err="1"/>
              <a:t>slučajno</a:t>
            </a:r>
            <a:r>
              <a:rPr lang="en-US" dirty="0"/>
              <a:t> </a:t>
            </a:r>
            <a:r>
              <a:rPr lang="en-US" dirty="0" err="1"/>
              <a:t>povezani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verovatnoćom</a:t>
            </a:r>
            <a:r>
              <a:rPr lang="en-US" i="1" dirty="0"/>
              <a:t> p </a:t>
            </a:r>
            <a:r>
              <a:rPr lang="en-US" dirty="0"/>
              <a:t>po </a:t>
            </a:r>
            <a:r>
              <a:rPr lang="en-US" dirty="0" err="1"/>
              <a:t>ivici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cvor</a:t>
            </a:r>
            <a:endParaRPr lang="en-US" dirty="0"/>
          </a:p>
          <a:p>
            <a:r>
              <a:rPr lang="en-US" b="1" dirty="0"/>
              <a:t>Ring</a:t>
            </a:r>
            <a:r>
              <a:rPr lang="en-US" dirty="0"/>
              <a:t>: </a:t>
            </a:r>
            <a:r>
              <a:rPr lang="en-US" i="1" dirty="0" err="1"/>
              <a:t>svaki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povezan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i="1" dirty="0" err="1"/>
              <a:t>dva</a:t>
            </a:r>
            <a:r>
              <a:rPr lang="en-US" dirty="0"/>
              <a:t> </a:t>
            </a:r>
            <a:r>
              <a:rPr lang="en-US" dirty="0" err="1"/>
              <a:t>suseda</a:t>
            </a:r>
            <a:r>
              <a:rPr lang="en-US" dirty="0"/>
              <a:t>.</a:t>
            </a:r>
          </a:p>
          <a:p>
            <a:r>
              <a:rPr lang="en-US" b="1" dirty="0"/>
              <a:t>Watts-</a:t>
            </a:r>
            <a:r>
              <a:rPr lang="en-US" b="1" dirty="0" err="1"/>
              <a:t>Strogatz</a:t>
            </a:r>
            <a:r>
              <a:rPr lang="en-US" b="1" dirty="0"/>
              <a:t> (Small world)</a:t>
            </a:r>
            <a:r>
              <a:rPr lang="en-US" dirty="0"/>
              <a:t>: </a:t>
            </a:r>
            <a:r>
              <a:rPr lang="en-US" dirty="0" err="1"/>
              <a:t>počinje</a:t>
            </a:r>
            <a:r>
              <a:rPr lang="en-US" dirty="0"/>
              <a:t> od </a:t>
            </a:r>
            <a:r>
              <a:rPr lang="en-US" i="1" dirty="0" err="1"/>
              <a:t>prstena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se deo </a:t>
            </a:r>
            <a:r>
              <a:rPr lang="en-US" dirty="0" err="1"/>
              <a:t>ivica</a:t>
            </a:r>
            <a:r>
              <a:rPr lang="en-US" dirty="0"/>
              <a:t> </a:t>
            </a:r>
            <a:r>
              <a:rPr lang="en-US" i="1" dirty="0"/>
              <a:t>rewire-</a:t>
            </a:r>
            <a:r>
              <a:rPr lang="en-US" i="1" dirty="0" err="1"/>
              <a:t>uje</a:t>
            </a:r>
            <a:r>
              <a:rPr lang="en-US" dirty="0"/>
              <a:t>.</a:t>
            </a:r>
          </a:p>
          <a:p>
            <a:r>
              <a:rPr lang="en-US" b="1" dirty="0" err="1"/>
              <a:t>Barabasi</a:t>
            </a:r>
            <a:r>
              <a:rPr lang="en-US" b="1" dirty="0"/>
              <a:t>-Albert</a:t>
            </a:r>
            <a:r>
              <a:rPr lang="en-US" dirty="0"/>
              <a:t>: </a:t>
            </a:r>
            <a:r>
              <a:rPr lang="en-US" i="1" dirty="0"/>
              <a:t>scale-free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novi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biraju</a:t>
            </a:r>
            <a:r>
              <a:rPr lang="en-US" dirty="0"/>
              <a:t> </a:t>
            </a:r>
            <a:r>
              <a:rPr lang="en-US" dirty="0" err="1"/>
              <a:t>veze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stepenu</a:t>
            </a:r>
            <a:r>
              <a:rPr lang="en-US" dirty="0"/>
              <a:t> </a:t>
            </a:r>
            <a:r>
              <a:rPr lang="en-US" dirty="0" err="1"/>
              <a:t>postojećih</a:t>
            </a:r>
            <a:r>
              <a:rPr lang="en-US" dirty="0"/>
              <a:t> (</a:t>
            </a:r>
            <a:r>
              <a:rPr lang="en-US" dirty="0" err="1"/>
              <a:t>preferencijalno</a:t>
            </a:r>
            <a:r>
              <a:rPr lang="en-US" dirty="0"/>
              <a:t> </a:t>
            </a:r>
            <a:r>
              <a:rPr lang="en-US" dirty="0" err="1"/>
              <a:t>povezivanje</a:t>
            </a:r>
            <a:r>
              <a:rPr lang="en-US" dirty="0"/>
              <a:t>). </a:t>
            </a:r>
          </a:p>
          <a:p>
            <a:r>
              <a:rPr lang="en-US" b="1" i="1" dirty="0" err="1"/>
              <a:t>Spektralni</a:t>
            </a:r>
            <a:r>
              <a:rPr lang="en-US" b="1" i="1" dirty="0"/>
              <a:t> </a:t>
            </a:r>
            <a:r>
              <a:rPr lang="en-US" b="1" i="1" dirty="0" err="1"/>
              <a:t>zazor</a:t>
            </a:r>
            <a:r>
              <a:rPr lang="en-US" b="1" i="1" dirty="0"/>
              <a:t>/gap </a:t>
            </a:r>
            <a:r>
              <a:rPr lang="el-GR" b="1" i="1" dirty="0"/>
              <a:t>λ₂</a:t>
            </a:r>
            <a:r>
              <a:rPr lang="el-GR" i="1" dirty="0"/>
              <a:t> </a:t>
            </a:r>
            <a:r>
              <a:rPr lang="en-US" i="1" dirty="0" err="1"/>
              <a:t>služi</a:t>
            </a:r>
            <a:r>
              <a:rPr lang="en-US" i="1" dirty="0"/>
              <a:t> </a:t>
            </a:r>
            <a:r>
              <a:rPr lang="en-US" i="1" dirty="0" err="1"/>
              <a:t>kao</a:t>
            </a:r>
            <a:r>
              <a:rPr lang="en-US" i="1" dirty="0"/>
              <a:t> </a:t>
            </a:r>
            <a:r>
              <a:rPr lang="en-US" i="1" dirty="0" err="1"/>
              <a:t>teorijski</a:t>
            </a:r>
            <a:r>
              <a:rPr lang="en-US" i="1" dirty="0"/>
              <a:t> </a:t>
            </a:r>
            <a:r>
              <a:rPr lang="en-US" i="1" dirty="0" err="1"/>
              <a:t>pokazatelj</a:t>
            </a:r>
            <a:r>
              <a:rPr lang="en-US" i="1" dirty="0"/>
              <a:t> </a:t>
            </a:r>
            <a:r>
              <a:rPr lang="en-US" i="1" dirty="0" err="1"/>
              <a:t>brzine</a:t>
            </a:r>
            <a:r>
              <a:rPr lang="en-US" i="1" dirty="0"/>
              <a:t> </a:t>
            </a:r>
            <a:r>
              <a:rPr lang="en-US" i="1" dirty="0" err="1"/>
              <a:t>konvergencije</a:t>
            </a:r>
            <a:r>
              <a:rPr lang="en-US" i="1" dirty="0"/>
              <a:t> - </a:t>
            </a:r>
            <a:r>
              <a:rPr lang="en-US" i="1" dirty="0" err="1"/>
              <a:t>veći</a:t>
            </a:r>
            <a:r>
              <a:rPr lang="en-US" i="1" dirty="0"/>
              <a:t> gap -&gt; </a:t>
            </a:r>
            <a:r>
              <a:rPr lang="en-US" i="1" dirty="0" err="1"/>
              <a:t>brži</a:t>
            </a:r>
            <a:r>
              <a:rPr lang="en-US" i="1" dirty="0"/>
              <a:t> </a:t>
            </a:r>
            <a:r>
              <a:rPr lang="en-US" i="1" dirty="0" err="1"/>
              <a:t>konsenzus</a:t>
            </a:r>
            <a:r>
              <a:rPr lang="en-US" i="1" dirty="0"/>
              <a:t>.</a:t>
            </a:r>
          </a:p>
        </p:txBody>
      </p:sp>
      <p:pic>
        <p:nvPicPr>
          <p:cNvPr id="16" name="Picture 15" descr="A network diagram with red dots and black lines&#10;&#10;AI-generated content may be incorrect.">
            <a:extLst>
              <a:ext uri="{FF2B5EF4-FFF2-40B4-BE49-F238E27FC236}">
                <a16:creationId xmlns:a16="http://schemas.microsoft.com/office/drawing/2014/main" id="{412D7E3E-28B0-4591-B1F3-37C6830A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25" y="2119153"/>
            <a:ext cx="4879108" cy="40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5" y="0"/>
            <a:ext cx="7273637" cy="922901"/>
          </a:xfrm>
        </p:spPr>
        <p:txBody>
          <a:bodyPr/>
          <a:lstStyle/>
          <a:p>
            <a:r>
              <a:rPr lang="en-US" dirty="0" err="1"/>
              <a:t>Protokoli</a:t>
            </a:r>
            <a:r>
              <a:rPr lang="en-US" dirty="0"/>
              <a:t> </a:t>
            </a:r>
            <a:r>
              <a:rPr lang="en-US" dirty="0" err="1"/>
              <a:t>konsenzusa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97739-E0DF-24F3-7886-013A799A52C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14400" y="1351121"/>
                <a:ext cx="7273638" cy="4155757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7200" b="1" dirty="0"/>
                  <a:t>Simple Average (DeGroot)</a:t>
                </a:r>
              </a:p>
              <a:p>
                <a:r>
                  <a:rPr lang="en-US" sz="7200" dirty="0" err="1"/>
                  <a:t>Svaki</a:t>
                </a:r>
                <a:r>
                  <a:rPr lang="en-US" sz="7200" dirty="0"/>
                  <a:t> </a:t>
                </a:r>
                <a:r>
                  <a:rPr lang="en-US" sz="7200" dirty="0" err="1"/>
                  <a:t>čvor</a:t>
                </a:r>
                <a:r>
                  <a:rPr lang="en-US" sz="7200" dirty="0"/>
                  <a:t> </a:t>
                </a:r>
                <a:r>
                  <a:rPr lang="en-US" sz="7200" dirty="0" err="1"/>
                  <a:t>uzima</a:t>
                </a:r>
                <a:r>
                  <a:rPr lang="en-US" sz="7200" dirty="0"/>
                  <a:t> </a:t>
                </a:r>
                <a:r>
                  <a:rPr lang="en-US" sz="7200" dirty="0" err="1"/>
                  <a:t>prosek</a:t>
                </a:r>
                <a:r>
                  <a:rPr lang="en-US" sz="7200" dirty="0"/>
                  <a:t> </a:t>
                </a:r>
                <a:r>
                  <a:rPr lang="en-US" sz="7200" dirty="0" err="1"/>
                  <a:t>vrednosti</a:t>
                </a:r>
                <a:r>
                  <a:rPr lang="en-US" sz="7200" dirty="0"/>
                  <a:t> </a:t>
                </a:r>
                <a:r>
                  <a:rPr lang="en-US" sz="7200" dirty="0" err="1"/>
                  <a:t>svojih</a:t>
                </a:r>
                <a:r>
                  <a:rPr lang="en-US" sz="7200" dirty="0"/>
                  <a:t> </a:t>
                </a:r>
                <a:r>
                  <a:rPr lang="en-US" sz="7200" dirty="0" err="1"/>
                  <a:t>suseda</a:t>
                </a:r>
                <a:r>
                  <a:rPr lang="en-US" sz="7200" dirty="0"/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ar-AE" sz="7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ar-AE" sz="7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7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72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ar-AE" sz="7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7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ar-AE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grow m:val="on"/>
                        <m:supHide m:val="on"/>
                        <m:ctrlPr>
                          <a:rPr lang="ar-AE" sz="7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sz="7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ar-AE" sz="7200"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ar-AE" sz="7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ar-AE" sz="7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ar-AE" sz="7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7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br>
                  <a:rPr lang="ar-AE" sz="7200" dirty="0"/>
                </a:br>
                <a:endParaRPr lang="ar-AE" sz="7200" dirty="0"/>
              </a:p>
              <a:p>
                <a:r>
                  <a:rPr lang="en-US" sz="7200" b="1" dirty="0"/>
                  <a:t>Metropolis</a:t>
                </a:r>
              </a:p>
              <a:p>
                <a:r>
                  <a:rPr lang="en-US" sz="7200" dirty="0" err="1"/>
                  <a:t>Težine</a:t>
                </a:r>
                <a:r>
                  <a:rPr lang="en-US" sz="7200" dirty="0"/>
                  <a:t> </a:t>
                </a:r>
                <a:r>
                  <a:rPr lang="en-US" sz="7200" dirty="0" err="1"/>
                  <a:t>uzimaju</a:t>
                </a:r>
                <a:r>
                  <a:rPr lang="en-US" sz="7200" dirty="0"/>
                  <a:t> u </a:t>
                </a:r>
                <a:r>
                  <a:rPr lang="en-US" sz="7200" dirty="0" err="1"/>
                  <a:t>obzir</a:t>
                </a:r>
                <a:r>
                  <a:rPr lang="en-US" sz="7200" dirty="0"/>
                  <a:t> </a:t>
                </a:r>
                <a:r>
                  <a:rPr lang="en-US" sz="7200" dirty="0" err="1"/>
                  <a:t>stepen</a:t>
                </a:r>
                <a:r>
                  <a:rPr lang="en-US" sz="7200" dirty="0"/>
                  <a:t> </a:t>
                </a:r>
                <a:r>
                  <a:rPr lang="en-US" sz="7200" dirty="0" err="1"/>
                  <a:t>čvorova</a:t>
                </a:r>
                <a:r>
                  <a:rPr lang="en-US" sz="72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ar-AE" sz="72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7200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sz="72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grow m:val="on"/>
                        <m:supHide m:val="on"/>
                        <m:ctrlPr>
                          <a:rPr lang="ar-AE" sz="7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sz="72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ar-AE" sz="7200"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ar-AE" sz="7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ar-AE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br>
                  <a:rPr lang="ar-AE" sz="7200" dirty="0"/>
                </a:br>
                <a:endParaRPr lang="ar-AE" sz="7200" dirty="0"/>
              </a:p>
              <a:p>
                <a:r>
                  <a:rPr lang="en-US" sz="7200" b="1" dirty="0"/>
                  <a:t>Gossip (</a:t>
                </a:r>
                <a:r>
                  <a:rPr lang="en-US" sz="7200" b="1" dirty="0" err="1"/>
                  <a:t>asinhroni</a:t>
                </a:r>
                <a:r>
                  <a:rPr lang="en-US" sz="7200" b="1" dirty="0"/>
                  <a:t>)</a:t>
                </a:r>
              </a:p>
              <a:p>
                <a:r>
                  <a:rPr lang="en-US" sz="7200" dirty="0"/>
                  <a:t>Bira se </a:t>
                </a:r>
                <a:r>
                  <a:rPr lang="en-US" sz="7200" dirty="0" err="1"/>
                  <a:t>jedna</a:t>
                </a:r>
                <a:r>
                  <a:rPr lang="en-US" sz="7200" dirty="0"/>
                  <a:t> </a:t>
                </a:r>
                <a:r>
                  <a:rPr lang="en-US" sz="7200" dirty="0" err="1"/>
                  <a:t>nasumična</a:t>
                </a:r>
                <a:r>
                  <a:rPr lang="en-US" sz="7200" dirty="0"/>
                  <a:t> </a:t>
                </a:r>
                <a:r>
                  <a:rPr lang="en-US" sz="7200" dirty="0" err="1"/>
                  <a:t>ivica</a:t>
                </a:r>
                <a:r>
                  <a:rPr lang="en-US" sz="7200" dirty="0"/>
                  <a:t> </a:t>
                </a:r>
                <a14:m>
                  <m:oMath xmlns:m="http://schemas.openxmlformats.org/officeDocument/2006/math">
                    <m:d>
                      <m:dPr>
                        <m:sepChr m:val=","/>
                        <m:ctrlPr>
                          <a:rPr lang="ar-AE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7200" dirty="0"/>
                  <a:t> </a:t>
                </a:r>
                <a:r>
                  <a:rPr lang="en-US" sz="7200" dirty="0" err="1"/>
                  <a:t>i</a:t>
                </a:r>
                <a:r>
                  <a:rPr lang="en-US" sz="7200" dirty="0"/>
                  <a:t> </a:t>
                </a:r>
                <a:r>
                  <a:rPr lang="en-US" sz="7200" dirty="0" err="1"/>
                  <a:t>agenti</a:t>
                </a:r>
                <a:r>
                  <a:rPr lang="en-US" sz="7200" dirty="0"/>
                  <a:t> </a:t>
                </a:r>
                <a:r>
                  <a:rPr lang="en-US" sz="7200" dirty="0" err="1"/>
                  <a:t>razmenjuju</a:t>
                </a:r>
                <a:r>
                  <a:rPr lang="en-US" sz="7200" dirty="0"/>
                  <a:t> </a:t>
                </a:r>
                <a:r>
                  <a:rPr lang="en-US" sz="7200" dirty="0" err="1"/>
                  <a:t>vrednosti</a:t>
                </a:r>
                <a:r>
                  <a:rPr lang="en-US" sz="7200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7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720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ar-AE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7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72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72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ar-AE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ar-AE" sz="7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sz="7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7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sz="7200" dirty="0"/>
              </a:p>
              <a:p>
                <a:endParaRPr lang="ar-AE" sz="7200" dirty="0"/>
              </a:p>
              <a:p>
                <a:br>
                  <a:rPr lang="ar-AE" dirty="0"/>
                </a:br>
                <a:endParaRPr lang="en-US" sz="2000" cap="none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97739-E0DF-24F3-7886-013A799A5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14400" y="1351121"/>
                <a:ext cx="7273638" cy="4155757"/>
              </a:xfrm>
              <a:blipFill>
                <a:blip r:embed="rId3"/>
                <a:stretch>
                  <a:fillRect l="-503" t="-2643" b="-14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217" y="171449"/>
            <a:ext cx="9797783" cy="780819"/>
          </a:xfrm>
        </p:spPr>
        <p:txBody>
          <a:bodyPr/>
          <a:lstStyle/>
          <a:p>
            <a:pPr algn="ctr"/>
            <a:r>
              <a:rPr lang="en-US" dirty="0" err="1"/>
              <a:t>Implementacija</a:t>
            </a:r>
            <a:r>
              <a:rPr lang="en-US" dirty="0"/>
              <a:t> model </a:t>
            </a:r>
            <a:r>
              <a:rPr lang="en-US" dirty="0" err="1"/>
              <a:t>i</a:t>
            </a:r>
            <a:r>
              <a:rPr lang="en-US" dirty="0"/>
              <a:t>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2250" y="952268"/>
            <a:ext cx="9051798" cy="5530448"/>
          </a:xfrm>
        </p:spPr>
        <p:txBody>
          <a:bodyPr>
            <a:normAutofit/>
          </a:bodyPr>
          <a:lstStyle/>
          <a:p>
            <a:r>
              <a:rPr lang="en-US" sz="2200" dirty="0" err="1"/>
              <a:t>Klasa</a:t>
            </a:r>
            <a:r>
              <a:rPr lang="en-US" sz="2200" dirty="0"/>
              <a:t> </a:t>
            </a:r>
            <a:r>
              <a:rPr lang="en-US" sz="2200" dirty="0" err="1"/>
              <a:t>ConsensusAgent</a:t>
            </a:r>
            <a:r>
              <a:rPr lang="en-US" sz="2200" dirty="0"/>
              <a:t> </a:t>
            </a:r>
            <a:r>
              <a:rPr lang="en-US" sz="2200" dirty="0" err="1"/>
              <a:t>sadrži</a:t>
            </a:r>
            <a:endParaRPr lang="en-US" sz="2200" dirty="0"/>
          </a:p>
          <a:p>
            <a:pPr algn="ctr"/>
            <a:r>
              <a:rPr lang="en-US" sz="2200" i="1" dirty="0"/>
              <a:t>value, </a:t>
            </a:r>
            <a:r>
              <a:rPr lang="en-US" sz="2200" i="1" dirty="0" err="1"/>
              <a:t>next_value</a:t>
            </a:r>
            <a:endParaRPr lang="en-US" sz="2200" i="1" dirty="0"/>
          </a:p>
          <a:p>
            <a:pPr algn="ctr"/>
            <a:r>
              <a:rPr lang="en-US" sz="2200" i="1" dirty="0" err="1"/>
              <a:t>is_stubborn</a:t>
            </a:r>
            <a:r>
              <a:rPr lang="en-US" sz="2200" i="1" dirty="0"/>
              <a:t>, </a:t>
            </a:r>
            <a:r>
              <a:rPr lang="en-US" sz="2200" i="1" dirty="0" err="1"/>
              <a:t>is_byzantine</a:t>
            </a:r>
            <a:endParaRPr lang="en-US" sz="2200" i="1" dirty="0"/>
          </a:p>
          <a:p>
            <a:r>
              <a:rPr lang="en-US" sz="2200" dirty="0"/>
              <a:t> </a:t>
            </a:r>
            <a:r>
              <a:rPr lang="en-US" sz="2200" dirty="0" err="1"/>
              <a:t>Klasa</a:t>
            </a:r>
            <a:r>
              <a:rPr lang="en-US" sz="2200" dirty="0"/>
              <a:t> </a:t>
            </a:r>
            <a:r>
              <a:rPr lang="en-US" sz="2200" dirty="0" err="1"/>
              <a:t>ConsensusModel</a:t>
            </a:r>
            <a:r>
              <a:rPr lang="en-US" sz="2200" dirty="0"/>
              <a:t> </a:t>
            </a:r>
            <a:r>
              <a:rPr lang="en-US" sz="2200" dirty="0" err="1"/>
              <a:t>upravlja</a:t>
            </a:r>
            <a:r>
              <a:rPr lang="en-US" sz="2200" dirty="0"/>
              <a:t>:</a:t>
            </a:r>
          </a:p>
          <a:p>
            <a:pPr algn="ctr"/>
            <a:r>
              <a:rPr lang="en-US" sz="2200" dirty="0" err="1"/>
              <a:t>grafom</a:t>
            </a:r>
            <a:r>
              <a:rPr lang="en-US" sz="2200" dirty="0"/>
              <a:t> (G), </a:t>
            </a:r>
            <a:r>
              <a:rPr lang="en-US" sz="2200" dirty="0" err="1"/>
              <a:t>protokolima</a:t>
            </a:r>
            <a:endParaRPr lang="en-US" sz="2200" dirty="0"/>
          </a:p>
          <a:p>
            <a:pPr algn="ctr"/>
            <a:r>
              <a:rPr lang="en-US" sz="2200" dirty="0" err="1"/>
              <a:t>parametrima</a:t>
            </a:r>
            <a:r>
              <a:rPr lang="en-US" sz="2200" dirty="0"/>
              <a:t> (alpha, </a:t>
            </a:r>
            <a:r>
              <a:rPr lang="en-US" sz="2200" dirty="0" err="1"/>
              <a:t>p_drop</a:t>
            </a:r>
            <a:r>
              <a:rPr lang="en-US" sz="2200" dirty="0"/>
              <a:t>, </a:t>
            </a:r>
            <a:r>
              <a:rPr lang="en-US" sz="2200" dirty="0" err="1"/>
              <a:t>noise_std</a:t>
            </a:r>
            <a:r>
              <a:rPr lang="en-US" sz="2200" dirty="0"/>
              <a:t>)</a:t>
            </a:r>
          </a:p>
          <a:p>
            <a:pPr algn="ctr"/>
            <a:r>
              <a:rPr lang="en-US" sz="2200" dirty="0" err="1"/>
              <a:t>gossip_step</a:t>
            </a:r>
            <a:r>
              <a:rPr lang="en-US" sz="2200" dirty="0"/>
              <a:t> </a:t>
            </a:r>
            <a:r>
              <a:rPr lang="en-US" sz="2200" dirty="0" err="1"/>
              <a:t>asinhrono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step </a:t>
            </a:r>
            <a:r>
              <a:rPr lang="en-US" sz="2200" dirty="0" err="1"/>
              <a:t>sinhrono</a:t>
            </a:r>
            <a:r>
              <a:rPr lang="en-US" sz="2200" dirty="0"/>
              <a:t> </a:t>
            </a:r>
            <a:r>
              <a:rPr lang="en-US" sz="2200" dirty="0" err="1"/>
              <a:t>ažuriranje</a:t>
            </a: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1EE949-DA50-8387-43DB-4E69E374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" y="0"/>
            <a:ext cx="238979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69B2D7-2C25-D31B-4CCB-04466B90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036" y="4416171"/>
            <a:ext cx="4086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75E12-B319-15A2-B5D4-04CC19C9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72" y="2058607"/>
            <a:ext cx="5629275" cy="409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8BFD6-C6FF-133C-84AD-0C34DFD6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" y="315532"/>
            <a:ext cx="48768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8" y="-312219"/>
            <a:ext cx="10439401" cy="1617017"/>
          </a:xfrm>
        </p:spPr>
        <p:txBody>
          <a:bodyPr/>
          <a:lstStyle/>
          <a:p>
            <a:r>
              <a:rPr lang="en-US" dirty="0" err="1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451" y="685819"/>
            <a:ext cx="3310129" cy="355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Uticaj</a:t>
            </a:r>
            <a:r>
              <a:rPr lang="en-US" dirty="0"/>
              <a:t> </a:t>
            </a:r>
            <a:r>
              <a:rPr lang="en-US" dirty="0" err="1"/>
              <a:t>protokola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451" y="1555410"/>
            <a:ext cx="11085343" cy="3747180"/>
          </a:xfrm>
        </p:spPr>
        <p:txBody>
          <a:bodyPr>
            <a:noAutofit/>
          </a:bodyPr>
          <a:lstStyle/>
          <a:p>
            <a:r>
              <a:rPr lang="en-US" sz="1800" b="1" dirty="0"/>
              <a:t>Metropolis:</a:t>
            </a:r>
            <a:endParaRPr lang="en-US" sz="1800" dirty="0"/>
          </a:p>
          <a:p>
            <a:r>
              <a:rPr lang="en-US" sz="1800" dirty="0" err="1"/>
              <a:t>Ubedljivo</a:t>
            </a:r>
            <a:r>
              <a:rPr lang="en-US" sz="1800" dirty="0"/>
              <a:t> </a:t>
            </a:r>
            <a:r>
              <a:rPr lang="en-US" sz="1800" dirty="0" err="1"/>
              <a:t>najstabilniji</a:t>
            </a:r>
            <a:r>
              <a:rPr lang="en-US" sz="1800" dirty="0"/>
              <a:t> </a:t>
            </a:r>
            <a:r>
              <a:rPr lang="en-US" sz="1800" dirty="0" err="1"/>
              <a:t>kod</a:t>
            </a:r>
            <a:r>
              <a:rPr lang="en-US" sz="1800" dirty="0"/>
              <a:t> </a:t>
            </a:r>
            <a:r>
              <a:rPr lang="en-US" sz="1800" dirty="0" err="1"/>
              <a:t>većine</a:t>
            </a:r>
            <a:r>
              <a:rPr lang="en-US" sz="1800" dirty="0"/>
              <a:t> </a:t>
            </a:r>
            <a:r>
              <a:rPr lang="en-US" sz="1800" dirty="0" err="1"/>
              <a:t>topologija</a:t>
            </a:r>
            <a:r>
              <a:rPr lang="en-US" sz="1800" dirty="0"/>
              <a:t>.</a:t>
            </a:r>
          </a:p>
          <a:p>
            <a:r>
              <a:rPr lang="en-US" sz="1800" dirty="0"/>
              <a:t>Ima </a:t>
            </a:r>
            <a:r>
              <a:rPr lang="en-US" sz="1800" dirty="0" err="1"/>
              <a:t>niže</a:t>
            </a:r>
            <a:r>
              <a:rPr lang="en-US" sz="1800" dirty="0"/>
              <a:t> </a:t>
            </a:r>
            <a:r>
              <a:rPr lang="en-US" sz="1800" dirty="0" err="1"/>
              <a:t>vrednosti</a:t>
            </a:r>
            <a:r>
              <a:rPr lang="en-US" sz="1800" dirty="0"/>
              <a:t> </a:t>
            </a:r>
            <a:r>
              <a:rPr lang="en-US" sz="1800" i="1" dirty="0" err="1"/>
              <a:t>final_var</a:t>
            </a:r>
            <a:r>
              <a:rPr lang="en-US" sz="1800" dirty="0"/>
              <a:t>, </a:t>
            </a:r>
            <a:r>
              <a:rPr lang="en-US" sz="1800" i="1" dirty="0" err="1"/>
              <a:t>final_range</a:t>
            </a:r>
            <a:r>
              <a:rPr lang="en-US" sz="1800" i="1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i="1" dirty="0"/>
              <a:t>final_l2_error </a:t>
            </a:r>
            <a:r>
              <a:rPr lang="en-US" sz="1800" dirty="0"/>
              <a:t> </a:t>
            </a:r>
            <a:r>
              <a:rPr lang="en-US" sz="1800" dirty="0" err="1"/>
              <a:t>što</a:t>
            </a:r>
            <a:r>
              <a:rPr lang="en-US" sz="1800" dirty="0"/>
              <a:t> </a:t>
            </a:r>
            <a:r>
              <a:rPr lang="en-US" sz="1800" dirty="0" err="1"/>
              <a:t>ukazuje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efikasniju</a:t>
            </a:r>
            <a:r>
              <a:rPr lang="en-US" sz="1800" dirty="0"/>
              <a:t> , </a:t>
            </a:r>
            <a:r>
              <a:rPr lang="en-US" sz="1800" dirty="0" err="1"/>
              <a:t>stabilniju</a:t>
            </a:r>
            <a:r>
              <a:rPr lang="en-US" sz="1800" dirty="0"/>
              <a:t> </a:t>
            </a:r>
            <a:r>
              <a:rPr lang="en-US" sz="1800" dirty="0" err="1"/>
              <a:t>konvergenciju</a:t>
            </a:r>
            <a:r>
              <a:rPr lang="en-US" sz="1800" dirty="0"/>
              <a:t>, </a:t>
            </a:r>
          </a:p>
          <a:p>
            <a:r>
              <a:rPr lang="en-US" sz="1800" dirty="0" err="1"/>
              <a:t>ali</a:t>
            </a:r>
            <a:r>
              <a:rPr lang="en-US" sz="1800" dirty="0"/>
              <a:t> </a:t>
            </a:r>
            <a:r>
              <a:rPr lang="en-US" sz="1800" dirty="0" err="1"/>
              <a:t>često</a:t>
            </a:r>
            <a:r>
              <a:rPr lang="en-US" sz="1800" dirty="0"/>
              <a:t> ne </a:t>
            </a:r>
            <a:r>
              <a:rPr lang="en-US" sz="1800" dirty="0" err="1"/>
              <a:t>konvergira</a:t>
            </a:r>
            <a:r>
              <a:rPr lang="en-US" sz="1800" dirty="0"/>
              <a:t> </a:t>
            </a:r>
            <a:r>
              <a:rPr lang="en-US" sz="1800" dirty="0" err="1"/>
              <a:t>unutar</a:t>
            </a:r>
            <a:r>
              <a:rPr lang="en-US" sz="1800" dirty="0"/>
              <a:t> 1000 </a:t>
            </a:r>
            <a:r>
              <a:rPr lang="en-US" sz="1800" dirty="0" err="1"/>
              <a:t>iteracija</a:t>
            </a:r>
            <a:r>
              <a:rPr lang="en-US" sz="1800" dirty="0"/>
              <a:t> </a:t>
            </a:r>
            <a:r>
              <a:rPr lang="en-US" sz="1800" dirty="0" err="1"/>
              <a:t>ako</a:t>
            </a:r>
            <a:r>
              <a:rPr lang="en-US" sz="1800" dirty="0"/>
              <a:t> </a:t>
            </a:r>
            <a:r>
              <a:rPr lang="en-US" sz="1800" dirty="0" err="1"/>
              <a:t>postoji</a:t>
            </a:r>
            <a:r>
              <a:rPr lang="en-US" sz="1800" dirty="0"/>
              <a:t> </a:t>
            </a:r>
            <a:r>
              <a:rPr lang="en-US" sz="1800" dirty="0" err="1"/>
              <a:t>značajan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</a:t>
            </a:r>
            <a:r>
              <a:rPr lang="en-US" sz="1800" dirty="0" err="1"/>
              <a:t>vizantijskih</a:t>
            </a:r>
            <a:r>
              <a:rPr lang="en-US" sz="1800" dirty="0"/>
              <a:t> </a:t>
            </a:r>
            <a:r>
              <a:rPr lang="en-US" sz="1800" dirty="0" err="1"/>
              <a:t>agenata</a:t>
            </a:r>
            <a:r>
              <a:rPr lang="en-US" sz="1800" dirty="0"/>
              <a:t>.</a:t>
            </a:r>
          </a:p>
          <a:p>
            <a:r>
              <a:rPr lang="en-US" sz="1800" b="1" dirty="0"/>
              <a:t>Simple Average:</a:t>
            </a:r>
            <a:endParaRPr lang="en-US" sz="1800" dirty="0"/>
          </a:p>
          <a:p>
            <a:r>
              <a:rPr lang="en-US" sz="1800" dirty="0" err="1"/>
              <a:t>Pokazuje</a:t>
            </a:r>
            <a:r>
              <a:rPr lang="en-US" sz="1800" dirty="0"/>
              <a:t> </a:t>
            </a:r>
            <a:r>
              <a:rPr lang="en-US" sz="1800" dirty="0" err="1"/>
              <a:t>slične</a:t>
            </a:r>
            <a:r>
              <a:rPr lang="en-US" sz="1800" dirty="0"/>
              <a:t> </a:t>
            </a:r>
            <a:r>
              <a:rPr lang="en-US" sz="1800" dirty="0" err="1"/>
              <a:t>rezultate</a:t>
            </a:r>
            <a:r>
              <a:rPr lang="en-US" sz="1800" dirty="0"/>
              <a:t> </a:t>
            </a:r>
            <a:r>
              <a:rPr lang="en-US" sz="1800" dirty="0" err="1"/>
              <a:t>kao</a:t>
            </a:r>
            <a:r>
              <a:rPr lang="en-US" sz="1800" dirty="0"/>
              <a:t> Metropolis, </a:t>
            </a:r>
            <a:r>
              <a:rPr lang="en-US" sz="1800" dirty="0" err="1"/>
              <a:t>ali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većom</a:t>
            </a:r>
            <a:r>
              <a:rPr lang="en-US" sz="1800" dirty="0"/>
              <a:t> </a:t>
            </a:r>
            <a:r>
              <a:rPr lang="en-US" sz="1800" dirty="0" err="1"/>
              <a:t>varijansom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greškom</a:t>
            </a:r>
            <a:r>
              <a:rPr lang="en-US" sz="1800" dirty="0"/>
              <a:t>, </a:t>
            </a:r>
            <a:r>
              <a:rPr lang="en-US" sz="1800" dirty="0" err="1"/>
              <a:t>posebno</a:t>
            </a:r>
            <a:r>
              <a:rPr lang="en-US" sz="1800" dirty="0"/>
              <a:t> u </a:t>
            </a:r>
            <a:r>
              <a:rPr lang="en-US" sz="1800" dirty="0" err="1"/>
              <a:t>prisustvu</a:t>
            </a:r>
            <a:r>
              <a:rPr lang="en-US" sz="1800" dirty="0"/>
              <a:t> </a:t>
            </a:r>
            <a:r>
              <a:rPr lang="en-US" sz="1800" dirty="0" err="1"/>
              <a:t>noisea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gubitka</a:t>
            </a:r>
            <a:r>
              <a:rPr lang="en-US" sz="1800" dirty="0"/>
              <a:t> </a:t>
            </a:r>
            <a:r>
              <a:rPr lang="en-US" sz="1800" dirty="0" err="1"/>
              <a:t>poruka</a:t>
            </a:r>
            <a:r>
              <a:rPr lang="en-US" sz="1800" dirty="0"/>
              <a:t> (</a:t>
            </a:r>
            <a:r>
              <a:rPr lang="en-US" sz="1800" i="1" dirty="0" err="1"/>
              <a:t>p_drop</a:t>
            </a:r>
            <a:r>
              <a:rPr lang="en-US" sz="1800" dirty="0"/>
              <a:t>).</a:t>
            </a:r>
          </a:p>
          <a:p>
            <a:r>
              <a:rPr lang="en-US" sz="1800" dirty="0" err="1"/>
              <a:t>Više</a:t>
            </a:r>
            <a:r>
              <a:rPr lang="en-US" sz="1800" dirty="0"/>
              <a:t> </a:t>
            </a:r>
            <a:r>
              <a:rPr lang="en-US" sz="1800" dirty="0" err="1"/>
              <a:t>osetljiv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strukturu</a:t>
            </a:r>
            <a:r>
              <a:rPr lang="en-US" sz="1800" dirty="0"/>
              <a:t> </a:t>
            </a:r>
            <a:r>
              <a:rPr lang="en-US" sz="1800" dirty="0" err="1"/>
              <a:t>grafa</a:t>
            </a:r>
            <a:r>
              <a:rPr lang="en-US" sz="1800" dirty="0"/>
              <a:t>.</a:t>
            </a:r>
          </a:p>
          <a:p>
            <a:r>
              <a:rPr lang="en-US" sz="1800" b="1" dirty="0"/>
              <a:t>Gossip:</a:t>
            </a:r>
            <a:endParaRPr lang="en-US" sz="1800" dirty="0"/>
          </a:p>
          <a:p>
            <a:r>
              <a:rPr lang="en-US" sz="1800" b="1" dirty="0" err="1"/>
              <a:t>Najnestabilniji</a:t>
            </a:r>
            <a:r>
              <a:rPr lang="en-US" sz="1800" b="1" dirty="0"/>
              <a:t> </a:t>
            </a:r>
            <a:r>
              <a:rPr lang="en-US" sz="1800" dirty="0" err="1"/>
              <a:t>iako</a:t>
            </a:r>
            <a:r>
              <a:rPr lang="en-US" sz="1800" dirty="0"/>
              <a:t> </a:t>
            </a:r>
            <a:r>
              <a:rPr lang="en-US" sz="1800" dirty="0" err="1"/>
              <a:t>asinhronost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korisna</a:t>
            </a:r>
            <a:r>
              <a:rPr lang="en-US" sz="1800" dirty="0"/>
              <a:t> u </a:t>
            </a:r>
            <a:r>
              <a:rPr lang="en-US" sz="1800" dirty="0" err="1"/>
              <a:t>realnim</a:t>
            </a:r>
            <a:r>
              <a:rPr lang="en-US" sz="1800" dirty="0"/>
              <a:t> </a:t>
            </a:r>
            <a:r>
              <a:rPr lang="en-US" sz="1800" dirty="0" err="1"/>
              <a:t>sistemima</a:t>
            </a:r>
            <a:r>
              <a:rPr lang="en-US" sz="1800" dirty="0"/>
              <a:t>, </a:t>
            </a:r>
            <a:r>
              <a:rPr lang="en-US" sz="1800" dirty="0" err="1"/>
              <a:t>dovodi</a:t>
            </a:r>
            <a:r>
              <a:rPr lang="en-US" sz="1800" dirty="0"/>
              <a:t> do </a:t>
            </a:r>
            <a:r>
              <a:rPr lang="en-US" sz="1800" dirty="0" err="1"/>
              <a:t>visokih</a:t>
            </a:r>
            <a:r>
              <a:rPr lang="en-US" sz="1800" dirty="0"/>
              <a:t> </a:t>
            </a:r>
            <a:r>
              <a:rPr lang="en-US" sz="1800" i="1" dirty="0" err="1"/>
              <a:t>final_range</a:t>
            </a:r>
            <a:r>
              <a:rPr lang="en-US" sz="1800" i="1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i="1" dirty="0"/>
              <a:t>l2_error</a:t>
            </a:r>
            <a:r>
              <a:rPr lang="en-US" sz="1800" dirty="0"/>
              <a:t>.</a:t>
            </a:r>
          </a:p>
          <a:p>
            <a:r>
              <a:rPr lang="en-US" sz="1800" dirty="0"/>
              <a:t>U </a:t>
            </a:r>
            <a:r>
              <a:rPr lang="en-US" sz="1800" dirty="0" err="1"/>
              <a:t>nekim</a:t>
            </a:r>
            <a:r>
              <a:rPr lang="en-US" sz="1800" dirty="0"/>
              <a:t> </a:t>
            </a:r>
            <a:r>
              <a:rPr lang="en-US" sz="1800" dirty="0" err="1"/>
              <a:t>slučajevima</a:t>
            </a:r>
            <a:r>
              <a:rPr lang="en-US" sz="1800" dirty="0"/>
              <a:t> se </a:t>
            </a:r>
            <a:r>
              <a:rPr lang="en-US" sz="1800" dirty="0" err="1"/>
              <a:t>približava</a:t>
            </a:r>
            <a:r>
              <a:rPr lang="en-US" sz="1800" dirty="0"/>
              <a:t> </a:t>
            </a:r>
            <a:r>
              <a:rPr lang="en-US" sz="1800" dirty="0" err="1"/>
              <a:t>rešenju</a:t>
            </a:r>
            <a:r>
              <a:rPr lang="en-US" sz="1800" dirty="0"/>
              <a:t>, </a:t>
            </a:r>
            <a:r>
              <a:rPr lang="en-US" sz="1800" dirty="0" err="1"/>
              <a:t>ali</a:t>
            </a:r>
            <a:r>
              <a:rPr lang="en-US" sz="1800" dirty="0"/>
              <a:t> </a:t>
            </a:r>
            <a:r>
              <a:rPr lang="en-US" sz="1800" i="1" dirty="0" err="1"/>
              <a:t>retko</a:t>
            </a:r>
            <a:r>
              <a:rPr lang="en-US" sz="1800" dirty="0"/>
              <a:t> </a:t>
            </a:r>
            <a:r>
              <a:rPr lang="en-US" sz="1800" dirty="0" err="1"/>
              <a:t>konvergira</a:t>
            </a:r>
            <a:r>
              <a:rPr lang="en-US" sz="1800" dirty="0"/>
              <a:t> </a:t>
            </a:r>
            <a:r>
              <a:rPr lang="en-US" sz="1800" dirty="0" err="1"/>
              <a:t>brzo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9DAF-92AD-4572-4E57-B60A671C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7516-839F-1262-8DC2-F67F17A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8" y="-312219"/>
            <a:ext cx="10439401" cy="1617017"/>
          </a:xfrm>
        </p:spPr>
        <p:txBody>
          <a:bodyPr/>
          <a:lstStyle/>
          <a:p>
            <a:r>
              <a:rPr lang="en-US" dirty="0" err="1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5E50-FC33-B13F-3B95-EE57356419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451" y="685819"/>
            <a:ext cx="3310129" cy="355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Uticaj</a:t>
            </a:r>
            <a:r>
              <a:rPr lang="en-US" dirty="0"/>
              <a:t> </a:t>
            </a:r>
            <a:r>
              <a:rPr lang="en-US" dirty="0" err="1"/>
              <a:t>grafa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60B6F-9971-E9C8-4C26-9841DAEC9D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3328" y="1304798"/>
            <a:ext cx="11085343" cy="3747180"/>
          </a:xfrm>
        </p:spPr>
        <p:txBody>
          <a:bodyPr>
            <a:noAutofit/>
          </a:bodyPr>
          <a:lstStyle/>
          <a:p>
            <a:r>
              <a:rPr lang="en-US" sz="1800" b="1" dirty="0"/>
              <a:t>Ring:</a:t>
            </a:r>
            <a:endParaRPr lang="en-US" sz="1800" dirty="0"/>
          </a:p>
          <a:p>
            <a:r>
              <a:rPr lang="en-US" sz="1800" dirty="0" err="1"/>
              <a:t>Najgori</a:t>
            </a:r>
            <a:r>
              <a:rPr lang="en-US" sz="1800" dirty="0"/>
              <a:t> </a:t>
            </a:r>
            <a:r>
              <a:rPr lang="en-US" sz="1800" dirty="0" err="1"/>
              <a:t>rezultati</a:t>
            </a:r>
            <a:r>
              <a:rPr lang="en-US" sz="1800" dirty="0"/>
              <a:t>, </a:t>
            </a:r>
            <a:r>
              <a:rPr lang="en-US" sz="1800" dirty="0" err="1"/>
              <a:t>zbog</a:t>
            </a:r>
            <a:r>
              <a:rPr lang="en-US" sz="1800" dirty="0"/>
              <a:t> male </a:t>
            </a:r>
            <a:r>
              <a:rPr lang="en-US" sz="1800" dirty="0" err="1"/>
              <a:t>povezanosti</a:t>
            </a:r>
            <a:r>
              <a:rPr lang="en-US" sz="1800" dirty="0"/>
              <a:t> u </a:t>
            </a:r>
            <a:r>
              <a:rPr lang="en-US" sz="1800" dirty="0" err="1"/>
              <a:t>poredjenju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ostalim</a:t>
            </a:r>
            <a:endParaRPr lang="en-US" sz="1800" dirty="0"/>
          </a:p>
          <a:p>
            <a:r>
              <a:rPr lang="en-US" sz="1800" dirty="0" err="1"/>
              <a:t>Dovodi</a:t>
            </a:r>
            <a:r>
              <a:rPr lang="en-US" sz="1800" dirty="0"/>
              <a:t> do </a:t>
            </a:r>
            <a:r>
              <a:rPr lang="en-US" sz="1800" dirty="0" err="1"/>
              <a:t>loše</a:t>
            </a:r>
            <a:r>
              <a:rPr lang="en-US" sz="1800" dirty="0"/>
              <a:t> </a:t>
            </a:r>
            <a:r>
              <a:rPr lang="en-US" sz="1800" dirty="0" err="1"/>
              <a:t>propagacije</a:t>
            </a:r>
            <a:r>
              <a:rPr lang="en-US" sz="1800" dirty="0"/>
              <a:t> </a:t>
            </a:r>
            <a:r>
              <a:rPr lang="en-US" sz="1800" dirty="0" err="1"/>
              <a:t>merenja</a:t>
            </a:r>
            <a:r>
              <a:rPr lang="en-US" sz="1800" dirty="0"/>
              <a:t>, </a:t>
            </a:r>
            <a:r>
              <a:rPr lang="en-US" sz="1800" dirty="0" err="1"/>
              <a:t>naročito</a:t>
            </a:r>
            <a:r>
              <a:rPr lang="en-US" sz="1800" dirty="0"/>
              <a:t> </a:t>
            </a:r>
            <a:r>
              <a:rPr lang="en-US" sz="1800" dirty="0" err="1"/>
              <a:t>loše</a:t>
            </a:r>
            <a:r>
              <a:rPr lang="en-US" sz="1800" dirty="0"/>
              <a:t> </a:t>
            </a:r>
            <a:r>
              <a:rPr lang="en-US" sz="1800" dirty="0" err="1"/>
              <a:t>kod</a:t>
            </a:r>
            <a:r>
              <a:rPr lang="en-US" sz="1800" dirty="0"/>
              <a:t> </a:t>
            </a:r>
            <a:r>
              <a:rPr lang="en-US" sz="1800" i="1" dirty="0"/>
              <a:t>gossip</a:t>
            </a:r>
            <a:r>
              <a:rPr lang="en-US" sz="1800" dirty="0"/>
              <a:t> </a:t>
            </a:r>
            <a:r>
              <a:rPr lang="en-US" sz="1800" dirty="0" err="1"/>
              <a:t>protokola</a:t>
            </a:r>
            <a:r>
              <a:rPr lang="en-US" sz="1800" dirty="0"/>
              <a:t>.</a:t>
            </a:r>
          </a:p>
          <a:p>
            <a:r>
              <a:rPr lang="en-US" sz="1800" b="1" dirty="0"/>
              <a:t>Erdos </a:t>
            </a:r>
            <a:r>
              <a:rPr lang="en-US" sz="1800" b="1" dirty="0" err="1"/>
              <a:t>Renyi</a:t>
            </a:r>
            <a:r>
              <a:rPr lang="en-US" sz="1800" b="1" dirty="0"/>
              <a:t> :</a:t>
            </a:r>
            <a:endParaRPr lang="en-US" sz="1800" dirty="0"/>
          </a:p>
          <a:p>
            <a:r>
              <a:rPr lang="en-US" sz="1800" dirty="0"/>
              <a:t>Dobri </a:t>
            </a:r>
            <a:r>
              <a:rPr lang="en-US" sz="1800" dirty="0" err="1"/>
              <a:t>rezultati</a:t>
            </a:r>
            <a:r>
              <a:rPr lang="en-US" sz="1800" dirty="0"/>
              <a:t> </a:t>
            </a:r>
            <a:r>
              <a:rPr lang="en-US" sz="1800" dirty="0" err="1"/>
              <a:t>kod</a:t>
            </a:r>
            <a:r>
              <a:rPr lang="en-US" sz="1800" dirty="0"/>
              <a:t> </a:t>
            </a:r>
            <a:r>
              <a:rPr lang="en-US" sz="1800" dirty="0" err="1"/>
              <a:t>svih</a:t>
            </a:r>
            <a:r>
              <a:rPr lang="en-US" sz="1800" dirty="0"/>
              <a:t> </a:t>
            </a:r>
            <a:r>
              <a:rPr lang="en-US" sz="1800" dirty="0" err="1"/>
              <a:t>protokola</a:t>
            </a:r>
            <a:r>
              <a:rPr lang="en-US" sz="1800" dirty="0"/>
              <a:t>, </a:t>
            </a:r>
            <a:r>
              <a:rPr lang="en-US" sz="1800" dirty="0" err="1"/>
              <a:t>naročito</a:t>
            </a:r>
            <a:r>
              <a:rPr lang="en-US" sz="1800" dirty="0"/>
              <a:t> Metropolis.</a:t>
            </a:r>
          </a:p>
          <a:p>
            <a:r>
              <a:rPr lang="en-US" sz="1800" dirty="0" err="1"/>
              <a:t>Srednja</a:t>
            </a:r>
            <a:r>
              <a:rPr lang="en-US" sz="1800" dirty="0"/>
              <a:t> </a:t>
            </a:r>
            <a:r>
              <a:rPr lang="en-US" sz="1800" dirty="0" err="1"/>
              <a:t>povezanost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</a:t>
            </a:r>
            <a:r>
              <a:rPr lang="en-US" dirty="0"/>
              <a:t>p = 0.08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dirty="0"/>
              <a:t>0.2</a:t>
            </a:r>
            <a:r>
              <a:rPr lang="en-US" sz="1800" dirty="0"/>
              <a:t>) je </a:t>
            </a:r>
            <a:r>
              <a:rPr lang="en-US" sz="1800" dirty="0" err="1"/>
              <a:t>dovoljan</a:t>
            </a:r>
            <a:r>
              <a:rPr lang="en-US" sz="1800" dirty="0"/>
              <a:t> </a:t>
            </a:r>
            <a:r>
              <a:rPr lang="en-US" sz="1800" dirty="0" err="1"/>
              <a:t>kompromis</a:t>
            </a:r>
            <a:r>
              <a:rPr lang="en-US" sz="1800" dirty="0"/>
              <a:t> </a:t>
            </a:r>
            <a:r>
              <a:rPr lang="en-US" sz="1800" dirty="0" err="1"/>
              <a:t>između</a:t>
            </a:r>
            <a:r>
              <a:rPr lang="en-US" sz="1800" dirty="0"/>
              <a:t> </a:t>
            </a:r>
            <a:r>
              <a:rPr lang="en-US" sz="1800" dirty="0" err="1"/>
              <a:t>šuma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brzine</a:t>
            </a:r>
            <a:r>
              <a:rPr lang="en-US" sz="1800" dirty="0"/>
              <a:t> </a:t>
            </a:r>
            <a:r>
              <a:rPr lang="en-US" sz="1800" dirty="0" err="1"/>
              <a:t>širenja</a:t>
            </a:r>
            <a:r>
              <a:rPr lang="en-US" sz="1800" dirty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.</a:t>
            </a:r>
          </a:p>
          <a:p>
            <a:r>
              <a:rPr lang="en-US" sz="1800" dirty="0"/>
              <a:t>Nije </a:t>
            </a:r>
            <a:r>
              <a:rPr lang="en-US" sz="1800" dirty="0" err="1"/>
              <a:t>uspevao</a:t>
            </a:r>
            <a:r>
              <a:rPr lang="en-US" sz="1800" dirty="0"/>
              <a:t> da </a:t>
            </a:r>
            <a:r>
              <a:rPr lang="en-US" sz="1800" dirty="0" err="1"/>
              <a:t>izkonvergira</a:t>
            </a:r>
            <a:r>
              <a:rPr lang="en-US" sz="1800" dirty="0"/>
              <a:t> </a:t>
            </a:r>
            <a:r>
              <a:rPr lang="en-US" sz="1800" dirty="0" err="1"/>
              <a:t>ako</a:t>
            </a:r>
            <a:r>
              <a:rPr lang="en-US" sz="1800" dirty="0"/>
              <a:t> je </a:t>
            </a:r>
            <a:r>
              <a:rPr lang="sr-Latn-ME" sz="1800" dirty="0"/>
              <a:t>šum prevelik</a:t>
            </a:r>
            <a:r>
              <a:rPr lang="en-US" sz="1800" dirty="0"/>
              <a:t>.</a:t>
            </a:r>
          </a:p>
          <a:p>
            <a:r>
              <a:rPr lang="en-US" sz="1800" b="1" dirty="0"/>
              <a:t>Watts–</a:t>
            </a:r>
            <a:r>
              <a:rPr lang="en-US" sz="1800" b="1" dirty="0" err="1"/>
              <a:t>Strogatz</a:t>
            </a:r>
            <a:r>
              <a:rPr lang="en-US" sz="1800" b="1" dirty="0"/>
              <a:t>:</a:t>
            </a:r>
            <a:endParaRPr lang="en-US" sz="1800" dirty="0"/>
          </a:p>
          <a:p>
            <a:r>
              <a:rPr lang="en-US" sz="1800" dirty="0" err="1"/>
              <a:t>Blizu</a:t>
            </a:r>
            <a:r>
              <a:rPr lang="en-US" sz="1800" dirty="0"/>
              <a:t> ER, </a:t>
            </a:r>
            <a:r>
              <a:rPr lang="en-US" sz="1800" dirty="0" err="1"/>
              <a:t>ali</a:t>
            </a:r>
            <a:r>
              <a:rPr lang="en-US" sz="1800" dirty="0"/>
              <a:t> se </a:t>
            </a:r>
            <a:r>
              <a:rPr lang="en-US" sz="1800" dirty="0" err="1"/>
              <a:t>ponašanje</a:t>
            </a:r>
            <a:r>
              <a:rPr lang="en-US" sz="1800" dirty="0"/>
              <a:t> </a:t>
            </a:r>
            <a:r>
              <a:rPr lang="en-US" sz="1800" dirty="0" err="1"/>
              <a:t>razlikuje</a:t>
            </a:r>
            <a:r>
              <a:rPr lang="en-US" sz="1800" dirty="0"/>
              <a:t> u </a:t>
            </a:r>
            <a:r>
              <a:rPr lang="en-US" sz="1800" dirty="0" err="1"/>
              <a:t>zavisnosti</a:t>
            </a:r>
            <a:r>
              <a:rPr lang="en-US" sz="1800" dirty="0"/>
              <a:t> od </a:t>
            </a:r>
            <a:r>
              <a:rPr lang="en-US" sz="1800" dirty="0" err="1"/>
              <a:t>parametra</a:t>
            </a:r>
            <a:r>
              <a:rPr lang="en-US" sz="1800" dirty="0"/>
              <a:t> </a:t>
            </a:r>
            <a:r>
              <a:rPr lang="en-US" dirty="0"/>
              <a:t>p</a:t>
            </a:r>
            <a:r>
              <a:rPr lang="en-US" sz="1800" dirty="0"/>
              <a:t> (rewiring-a).</a:t>
            </a:r>
          </a:p>
          <a:p>
            <a:r>
              <a:rPr lang="en-US" sz="1800" dirty="0"/>
              <a:t>Kada je </a:t>
            </a:r>
            <a:r>
              <a:rPr lang="en-US" dirty="0"/>
              <a:t>p</a:t>
            </a:r>
            <a:r>
              <a:rPr lang="en-US" sz="1800" dirty="0"/>
              <a:t> </a:t>
            </a:r>
            <a:r>
              <a:rPr lang="en-US" sz="1800" dirty="0" err="1"/>
              <a:t>veći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</a:t>
            </a:r>
            <a:r>
              <a:rPr lang="en-US" dirty="0"/>
              <a:t>0.2</a:t>
            </a:r>
            <a:r>
              <a:rPr lang="en-US" sz="1800" dirty="0"/>
              <a:t>), </a:t>
            </a:r>
            <a:r>
              <a:rPr lang="en-US" sz="1800" dirty="0" err="1"/>
              <a:t>postiže</a:t>
            </a:r>
            <a:r>
              <a:rPr lang="en-US" sz="1800" dirty="0"/>
              <a:t> se </a:t>
            </a:r>
            <a:r>
              <a:rPr lang="en-US" sz="1800" dirty="0" err="1"/>
              <a:t>bolji</a:t>
            </a:r>
            <a:r>
              <a:rPr lang="en-US" sz="1800" dirty="0"/>
              <a:t> </a:t>
            </a:r>
            <a:r>
              <a:rPr lang="en-US" sz="1800" dirty="0" err="1"/>
              <a:t>kompromis</a:t>
            </a:r>
            <a:r>
              <a:rPr lang="en-US" sz="1800" dirty="0"/>
              <a:t> </a:t>
            </a:r>
            <a:r>
              <a:rPr lang="en-US" sz="1800" dirty="0" err="1"/>
              <a:t>između</a:t>
            </a:r>
            <a:r>
              <a:rPr lang="en-US" sz="1800" dirty="0"/>
              <a:t> </a:t>
            </a:r>
            <a:r>
              <a:rPr lang="en-US" sz="1800" dirty="0" err="1"/>
              <a:t>lokalne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globalne</a:t>
            </a:r>
            <a:r>
              <a:rPr lang="en-US" sz="1800" dirty="0"/>
              <a:t> </a:t>
            </a:r>
            <a:r>
              <a:rPr lang="en-US" sz="1800" dirty="0" err="1"/>
              <a:t>povezanosti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Barabasi</a:t>
            </a:r>
            <a:r>
              <a:rPr lang="en-US" sz="1800" b="1" dirty="0"/>
              <a:t> Albert:</a:t>
            </a:r>
            <a:endParaRPr lang="en-US" sz="1800" dirty="0"/>
          </a:p>
          <a:p>
            <a:r>
              <a:rPr lang="en-US" sz="1800" dirty="0"/>
              <a:t>Daje </a:t>
            </a:r>
            <a:r>
              <a:rPr lang="en-US" sz="1800" dirty="0" err="1"/>
              <a:t>solidne</a:t>
            </a:r>
            <a:r>
              <a:rPr lang="en-US" sz="1800" dirty="0"/>
              <a:t> </a:t>
            </a:r>
            <a:r>
              <a:rPr lang="en-US" sz="1800" dirty="0" err="1"/>
              <a:t>rezultate</a:t>
            </a:r>
            <a:r>
              <a:rPr lang="en-US" sz="1800" dirty="0"/>
              <a:t> </a:t>
            </a:r>
            <a:r>
              <a:rPr lang="en-US" sz="1800" dirty="0" err="1"/>
              <a:t>kod</a:t>
            </a:r>
            <a:r>
              <a:rPr lang="en-US" sz="1800" dirty="0"/>
              <a:t> </a:t>
            </a:r>
            <a:r>
              <a:rPr lang="en-US" sz="1800" dirty="0" err="1"/>
              <a:t>Metropolisa</a:t>
            </a:r>
            <a:r>
              <a:rPr lang="en-US" sz="1800" dirty="0"/>
              <a:t>, </a:t>
            </a:r>
            <a:r>
              <a:rPr lang="en-US" sz="1800" dirty="0" err="1"/>
              <a:t>ali</a:t>
            </a:r>
            <a:r>
              <a:rPr lang="en-US" sz="1800" dirty="0"/>
              <a:t> </a:t>
            </a:r>
            <a:r>
              <a:rPr lang="en-US" sz="1800" dirty="0" err="1"/>
              <a:t>varijabilnost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velika</a:t>
            </a:r>
            <a:r>
              <a:rPr lang="en-US" sz="1800" dirty="0"/>
              <a:t> </a:t>
            </a:r>
            <a:r>
              <a:rPr lang="en-US" sz="1800" dirty="0" err="1"/>
              <a:t>zbog</a:t>
            </a:r>
            <a:r>
              <a:rPr lang="en-US" sz="1800" dirty="0"/>
              <a:t> </a:t>
            </a:r>
            <a:r>
              <a:rPr lang="en-US" sz="1800" dirty="0" err="1"/>
              <a:t>centralizacije</a:t>
            </a:r>
            <a:r>
              <a:rPr lang="en-US" sz="1800" dirty="0"/>
              <a:t>.</a:t>
            </a:r>
          </a:p>
          <a:p>
            <a:r>
              <a:rPr lang="en-US" sz="1800" dirty="0"/>
              <a:t>Nije </a:t>
            </a:r>
            <a:r>
              <a:rPr lang="en-US" sz="1800" dirty="0" err="1"/>
              <a:t>idealan</a:t>
            </a:r>
            <a:r>
              <a:rPr lang="en-US" sz="1800" dirty="0"/>
              <a:t> </a:t>
            </a:r>
            <a:r>
              <a:rPr lang="en-US" sz="1800" dirty="0" err="1"/>
              <a:t>kod</a:t>
            </a:r>
            <a:r>
              <a:rPr lang="en-US" sz="1800" dirty="0"/>
              <a:t> gossip </a:t>
            </a:r>
            <a:r>
              <a:rPr lang="en-US" sz="1800" dirty="0" err="1"/>
              <a:t>protokola</a:t>
            </a:r>
            <a:r>
              <a:rPr lang="en-US" sz="18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E50D5-1C65-382E-A575-494E3485B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597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{92815D17-647F-4B79-B1DE-CFB79F6418A4}TF44172dc5-d19e-4d2a-aaf3-e2c69a283fd81f4275d0_win32-950e754c5494</Template>
  <TotalTime>710</TotalTime>
  <Words>838</Words>
  <Application>Microsoft Office PowerPoint</Application>
  <PresentationFormat>Widescreen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Tenorite</vt:lpstr>
      <vt:lpstr>Custom</vt:lpstr>
      <vt:lpstr>Projekat iz primenjenih teorija igara</vt:lpstr>
      <vt:lpstr>PowerPoint Presentation</vt:lpstr>
      <vt:lpstr>Potreba</vt:lpstr>
      <vt:lpstr>Grafovi i mrežne topologije</vt:lpstr>
      <vt:lpstr>Protokoli konsenzusa </vt:lpstr>
      <vt:lpstr>Implementacija model i agent</vt:lpstr>
      <vt:lpstr>PowerPoint Presentation</vt:lpstr>
      <vt:lpstr>Rezultati</vt:lpstr>
      <vt:lpstr>Rezultati</vt:lpstr>
      <vt:lpstr>Rezultati</vt:lpstr>
      <vt:lpstr>Rezultati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Blizanac Mladen</dc:creator>
  <cp:lastModifiedBy>Blizanac Mladen</cp:lastModifiedBy>
  <cp:revision>13</cp:revision>
  <dcterms:created xsi:type="dcterms:W3CDTF">2025-10-20T16:16:46Z</dcterms:created>
  <dcterms:modified xsi:type="dcterms:W3CDTF">2025-10-23T07:06:09Z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