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5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6.xml" ContentType="application/vnd.openxmlformats-officedocument.theme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theme/theme7.xml" ContentType="application/vnd.openxmlformats-officedocument.theme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theme/theme8.xml" ContentType="application/vnd.openxmlformats-officedocument.theme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theme/theme9.xml" ContentType="application/vnd.openxmlformats-officedocument.theme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ppt/tags/tag12.xml" ContentType="application/vnd.openxmlformats-officedocument.presentationml.tags+xml"/>
  <Override PartName="/ppt/notesSlides/notesSlide12.xml" ContentType="application/vnd.openxmlformats-officedocument.presentationml.notesSlide+xml"/>
  <Override PartName="/ppt/tags/tag13.xml" ContentType="application/vnd.openxmlformats-officedocument.presentationml.tags+xml"/>
  <Override PartName="/ppt/notesSlides/notesSlide13.xml" ContentType="application/vnd.openxmlformats-officedocument.presentationml.notesSlide+xml"/>
  <Override PartName="/ppt/tags/tag14.xml" ContentType="application/vnd.openxmlformats-officedocument.presentationml.tags+xml"/>
  <Override PartName="/ppt/notesSlides/notesSlide14.xml" ContentType="application/vnd.openxmlformats-officedocument.presentationml.notesSlide+xml"/>
  <Override PartName="/ppt/tags/tag15.xml" ContentType="application/vnd.openxmlformats-officedocument.presentationml.tags+xml"/>
  <Override PartName="/ppt/notesSlides/notesSlide15.xml" ContentType="application/vnd.openxmlformats-officedocument.presentationml.notesSlide+xml"/>
  <Override PartName="/ppt/tags/tag16.xml" ContentType="application/vnd.openxmlformats-officedocument.presentationml.tags+xml"/>
  <Override PartName="/ppt/notesSlides/notesSlide16.xml" ContentType="application/vnd.openxmlformats-officedocument.presentationml.notesSlide+xml"/>
  <Override PartName="/ppt/tags/tag17.xml" ContentType="application/vnd.openxmlformats-officedocument.presentationml.tags+xml"/>
  <Override PartName="/ppt/notesSlides/notesSlide17.xml" ContentType="application/vnd.openxmlformats-officedocument.presentationml.notesSlide+xml"/>
  <Override PartName="/ppt/tags/tag18.xml" ContentType="application/vnd.openxmlformats-officedocument.presentationml.tags+xml"/>
  <Override PartName="/ppt/notesSlides/notesSlide18.xml" ContentType="application/vnd.openxmlformats-officedocument.presentationml.notesSlide+xml"/>
  <Override PartName="/ppt/tags/tag19.xml" ContentType="application/vnd.openxmlformats-officedocument.presentationml.tags+xml"/>
  <Override PartName="/ppt/notesSlides/notesSlide19.xml" ContentType="application/vnd.openxmlformats-officedocument.presentationml.notesSlide+xml"/>
  <Override PartName="/ppt/tags/tag20.xml" ContentType="application/vnd.openxmlformats-officedocument.presentationml.tags+xml"/>
  <Override PartName="/ppt/notesSlides/notesSlide20.xml" ContentType="application/vnd.openxmlformats-officedocument.presentationml.notesSlide+xml"/>
  <Override PartName="/ppt/tags/tag21.xml" ContentType="application/vnd.openxmlformats-officedocument.presentationml.tags+xml"/>
  <Override PartName="/ppt/notesSlides/notesSlide21.xml" ContentType="application/vnd.openxmlformats-officedocument.presentationml.notesSlide+xml"/>
  <Override PartName="/ppt/tags/tag22.xml" ContentType="application/vnd.openxmlformats-officedocument.presentationml.tags+xml"/>
  <Override PartName="/ppt/notesSlides/notesSlide22.xml" ContentType="application/vnd.openxmlformats-officedocument.presentationml.notesSlide+xml"/>
  <Override PartName="/ppt/tags/tag23.xml" ContentType="application/vnd.openxmlformats-officedocument.presentationml.tags+xml"/>
  <Override PartName="/ppt/notesSlides/notesSlide23.xml" ContentType="application/vnd.openxmlformats-officedocument.presentationml.notesSlide+xml"/>
  <Override PartName="/ppt/tags/tag24.xml" ContentType="application/vnd.openxmlformats-officedocument.presentationml.tags+xml"/>
  <Override PartName="/ppt/notesSlides/notesSlide24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25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26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notesSlides/notesSlide27.xml" ContentType="application/vnd.openxmlformats-officedocument.presentationml.notesSlide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notesSlides/notesSlide28.xml" ContentType="application/vnd.openxmlformats-officedocument.presentationml.notesSlide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notesSlides/notesSlide29.xml" ContentType="application/vnd.openxmlformats-officedocument.presentationml.notesSlide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notesSlides/notesSlide30.xml" ContentType="application/vnd.openxmlformats-officedocument.presentationml.notesSlide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notesSlides/notesSlide31.xml" ContentType="application/vnd.openxmlformats-officedocument.presentationml.notesSlide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notesSlides/notesSlide32.xml" ContentType="application/vnd.openxmlformats-officedocument.presentationml.notesSlid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notesSlides/notesSlide33.xml" ContentType="application/vnd.openxmlformats-officedocument.presentationml.notesSlide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notesSlides/notesSlide34.xml" ContentType="application/vnd.openxmlformats-officedocument.presentationml.notesSlide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notesSlides/notesSlide35.xml" ContentType="application/vnd.openxmlformats-officedocument.presentationml.notesSlide+xml"/>
  <Override PartName="/ppt/tags/tag86.xml" ContentType="application/vnd.openxmlformats-officedocument.presentationml.tags+xml"/>
  <Override PartName="/ppt/notesSlides/notesSlide36.xml" ContentType="application/vnd.openxmlformats-officedocument.presentationml.notesSlide+xml"/>
  <Override PartName="/ppt/tags/tag87.xml" ContentType="application/vnd.openxmlformats-officedocument.presentationml.tags+xml"/>
  <Override PartName="/ppt/notesSlides/notesSlide37.xml" ContentType="application/vnd.openxmlformats-officedocument.presentationml.notesSlide+xml"/>
  <Override PartName="/ppt/tags/tag88.xml" ContentType="application/vnd.openxmlformats-officedocument.presentationml.tags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  <p:sldMasterId id="2147483697" r:id="rId3"/>
    <p:sldMasterId id="2147483710" r:id="rId4"/>
    <p:sldMasterId id="2147483723" r:id="rId5"/>
    <p:sldMasterId id="2147483736" r:id="rId6"/>
    <p:sldMasterId id="2147483749" r:id="rId7"/>
    <p:sldMasterId id="2147483762" r:id="rId8"/>
    <p:sldMasterId id="2147483775" r:id="rId9"/>
    <p:sldMasterId id="2147483788" r:id="rId10"/>
  </p:sldMasterIdLst>
  <p:notesMasterIdLst>
    <p:notesMasterId r:id="rId71"/>
  </p:notesMasterIdLst>
  <p:sldIdLst>
    <p:sldId id="256" r:id="rId11"/>
    <p:sldId id="258" r:id="rId12"/>
    <p:sldId id="260" r:id="rId13"/>
    <p:sldId id="259" r:id="rId14"/>
    <p:sldId id="261" r:id="rId15"/>
    <p:sldId id="262" r:id="rId16"/>
    <p:sldId id="304" r:id="rId17"/>
    <p:sldId id="263" r:id="rId18"/>
    <p:sldId id="264" r:id="rId19"/>
    <p:sldId id="265" r:id="rId20"/>
    <p:sldId id="266" r:id="rId21"/>
    <p:sldId id="327" r:id="rId22"/>
    <p:sldId id="267" r:id="rId23"/>
    <p:sldId id="268" r:id="rId24"/>
    <p:sldId id="279" r:id="rId25"/>
    <p:sldId id="273" r:id="rId26"/>
    <p:sldId id="270" r:id="rId27"/>
    <p:sldId id="271" r:id="rId28"/>
    <p:sldId id="277" r:id="rId29"/>
    <p:sldId id="278" r:id="rId30"/>
    <p:sldId id="280" r:id="rId31"/>
    <p:sldId id="281" r:id="rId32"/>
    <p:sldId id="283" r:id="rId33"/>
    <p:sldId id="284" r:id="rId34"/>
    <p:sldId id="306" r:id="rId35"/>
    <p:sldId id="286" r:id="rId36"/>
    <p:sldId id="287" r:id="rId37"/>
    <p:sldId id="307" r:id="rId38"/>
    <p:sldId id="292" r:id="rId39"/>
    <p:sldId id="293" r:id="rId40"/>
    <p:sldId id="282" r:id="rId41"/>
    <p:sldId id="308" r:id="rId42"/>
    <p:sldId id="288" r:id="rId43"/>
    <p:sldId id="289" r:id="rId44"/>
    <p:sldId id="290" r:id="rId45"/>
    <p:sldId id="291" r:id="rId46"/>
    <p:sldId id="305" r:id="rId47"/>
    <p:sldId id="311" r:id="rId48"/>
    <p:sldId id="312" r:id="rId49"/>
    <p:sldId id="313" r:id="rId50"/>
    <p:sldId id="314" r:id="rId51"/>
    <p:sldId id="319" r:id="rId52"/>
    <p:sldId id="320" r:id="rId53"/>
    <p:sldId id="309" r:id="rId54"/>
    <p:sldId id="310" r:id="rId55"/>
    <p:sldId id="315" r:id="rId56"/>
    <p:sldId id="316" r:id="rId57"/>
    <p:sldId id="317" r:id="rId58"/>
    <p:sldId id="318" r:id="rId59"/>
    <p:sldId id="321" r:id="rId60"/>
    <p:sldId id="322" r:id="rId61"/>
    <p:sldId id="323" r:id="rId62"/>
    <p:sldId id="324" r:id="rId63"/>
    <p:sldId id="325" r:id="rId64"/>
    <p:sldId id="326" r:id="rId65"/>
    <p:sldId id="257" r:id="rId66"/>
    <p:sldId id="328" r:id="rId67"/>
    <p:sldId id="272" r:id="rId68"/>
    <p:sldId id="275" r:id="rId69"/>
    <p:sldId id="274" r:id="rId7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C2F7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431" autoAdjust="0"/>
    <p:restoredTop sz="94660"/>
  </p:normalViewPr>
  <p:slideViewPr>
    <p:cSldViewPr>
      <p:cViewPr varScale="1">
        <p:scale>
          <a:sx n="94" d="100"/>
          <a:sy n="94" d="100"/>
        </p:scale>
        <p:origin x="782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slide" Target="slides/slide16.xml"/><Relationship Id="rId39" Type="http://schemas.openxmlformats.org/officeDocument/2006/relationships/slide" Target="slides/slide29.xml"/><Relationship Id="rId21" Type="http://schemas.openxmlformats.org/officeDocument/2006/relationships/slide" Target="slides/slide11.xml"/><Relationship Id="rId34" Type="http://schemas.openxmlformats.org/officeDocument/2006/relationships/slide" Target="slides/slide24.xml"/><Relationship Id="rId42" Type="http://schemas.openxmlformats.org/officeDocument/2006/relationships/slide" Target="slides/slide32.xml"/><Relationship Id="rId47" Type="http://schemas.openxmlformats.org/officeDocument/2006/relationships/slide" Target="slides/slide37.xml"/><Relationship Id="rId50" Type="http://schemas.openxmlformats.org/officeDocument/2006/relationships/slide" Target="slides/slide40.xml"/><Relationship Id="rId55" Type="http://schemas.openxmlformats.org/officeDocument/2006/relationships/slide" Target="slides/slide45.xml"/><Relationship Id="rId63" Type="http://schemas.openxmlformats.org/officeDocument/2006/relationships/slide" Target="slides/slide53.xml"/><Relationship Id="rId68" Type="http://schemas.openxmlformats.org/officeDocument/2006/relationships/slide" Target="slides/slide58.xml"/><Relationship Id="rId7" Type="http://schemas.openxmlformats.org/officeDocument/2006/relationships/slideMaster" Target="slideMasters/slideMaster7.xml"/><Relationship Id="rId71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6.xml"/><Relationship Id="rId29" Type="http://schemas.openxmlformats.org/officeDocument/2006/relationships/slide" Target="slides/slide19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slide" Target="slides/slide22.xml"/><Relationship Id="rId37" Type="http://schemas.openxmlformats.org/officeDocument/2006/relationships/slide" Target="slides/slide27.xml"/><Relationship Id="rId40" Type="http://schemas.openxmlformats.org/officeDocument/2006/relationships/slide" Target="slides/slide30.xml"/><Relationship Id="rId45" Type="http://schemas.openxmlformats.org/officeDocument/2006/relationships/slide" Target="slides/slide35.xml"/><Relationship Id="rId53" Type="http://schemas.openxmlformats.org/officeDocument/2006/relationships/slide" Target="slides/slide43.xml"/><Relationship Id="rId58" Type="http://schemas.openxmlformats.org/officeDocument/2006/relationships/slide" Target="slides/slide48.xml"/><Relationship Id="rId66" Type="http://schemas.openxmlformats.org/officeDocument/2006/relationships/slide" Target="slides/slide56.xml"/><Relationship Id="rId7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slide" Target="slides/slide18.xml"/><Relationship Id="rId36" Type="http://schemas.openxmlformats.org/officeDocument/2006/relationships/slide" Target="slides/slide26.xml"/><Relationship Id="rId49" Type="http://schemas.openxmlformats.org/officeDocument/2006/relationships/slide" Target="slides/slide39.xml"/><Relationship Id="rId57" Type="http://schemas.openxmlformats.org/officeDocument/2006/relationships/slide" Target="slides/slide47.xml"/><Relationship Id="rId61" Type="http://schemas.openxmlformats.org/officeDocument/2006/relationships/slide" Target="slides/slide5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9.xml"/><Relationship Id="rId31" Type="http://schemas.openxmlformats.org/officeDocument/2006/relationships/slide" Target="slides/slide21.xml"/><Relationship Id="rId44" Type="http://schemas.openxmlformats.org/officeDocument/2006/relationships/slide" Target="slides/slide34.xml"/><Relationship Id="rId52" Type="http://schemas.openxmlformats.org/officeDocument/2006/relationships/slide" Target="slides/slide42.xml"/><Relationship Id="rId60" Type="http://schemas.openxmlformats.org/officeDocument/2006/relationships/slide" Target="slides/slide50.xml"/><Relationship Id="rId65" Type="http://schemas.openxmlformats.org/officeDocument/2006/relationships/slide" Target="slides/slide55.xml"/><Relationship Id="rId73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30" Type="http://schemas.openxmlformats.org/officeDocument/2006/relationships/slide" Target="slides/slide20.xml"/><Relationship Id="rId35" Type="http://schemas.openxmlformats.org/officeDocument/2006/relationships/slide" Target="slides/slide25.xml"/><Relationship Id="rId43" Type="http://schemas.openxmlformats.org/officeDocument/2006/relationships/slide" Target="slides/slide33.xml"/><Relationship Id="rId48" Type="http://schemas.openxmlformats.org/officeDocument/2006/relationships/slide" Target="slides/slide38.xml"/><Relationship Id="rId56" Type="http://schemas.openxmlformats.org/officeDocument/2006/relationships/slide" Target="slides/slide46.xml"/><Relationship Id="rId64" Type="http://schemas.openxmlformats.org/officeDocument/2006/relationships/slide" Target="slides/slide54.xml"/><Relationship Id="rId69" Type="http://schemas.openxmlformats.org/officeDocument/2006/relationships/slide" Target="slides/slide59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1.xml"/><Relationship Id="rId72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openxmlformats.org/officeDocument/2006/relationships/slide" Target="slides/slide23.xml"/><Relationship Id="rId38" Type="http://schemas.openxmlformats.org/officeDocument/2006/relationships/slide" Target="slides/slide28.xml"/><Relationship Id="rId46" Type="http://schemas.openxmlformats.org/officeDocument/2006/relationships/slide" Target="slides/slide36.xml"/><Relationship Id="rId59" Type="http://schemas.openxmlformats.org/officeDocument/2006/relationships/slide" Target="slides/slide49.xml"/><Relationship Id="rId67" Type="http://schemas.openxmlformats.org/officeDocument/2006/relationships/slide" Target="slides/slide57.xml"/><Relationship Id="rId20" Type="http://schemas.openxmlformats.org/officeDocument/2006/relationships/slide" Target="slides/slide10.xml"/><Relationship Id="rId41" Type="http://schemas.openxmlformats.org/officeDocument/2006/relationships/slide" Target="slides/slide31.xml"/><Relationship Id="rId54" Type="http://schemas.openxmlformats.org/officeDocument/2006/relationships/slide" Target="slides/slide44.xml"/><Relationship Id="rId62" Type="http://schemas.openxmlformats.org/officeDocument/2006/relationships/slide" Target="slides/slide52.xml"/><Relationship Id="rId70" Type="http://schemas.openxmlformats.org/officeDocument/2006/relationships/slide" Target="slides/slide60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png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4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21.wmf"/><Relationship Id="rId4" Type="http://schemas.openxmlformats.org/officeDocument/2006/relationships/image" Target="../media/image2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69E397-34AC-4569-ADF4-583F62E7561B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414364-F79F-41DB-AE90-1694149D9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722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AE497-C547-4DE2-8701-467131032778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CAB7B-D912-4A54-84AE-E0D7B7991EF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AE497-C547-4DE2-8701-467131032778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CAB7B-D912-4A54-84AE-E0D7B7991E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356685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921664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1631370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0366464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57585833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215421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609600"/>
            <a:ext cx="17907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609600"/>
            <a:ext cx="52197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243972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09600"/>
            <a:ext cx="8458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981200"/>
            <a:ext cx="41529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981200"/>
            <a:ext cx="41529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04800" y="6248400"/>
            <a:ext cx="35052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Tro, Chemistry: A Molecular Approach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193FEA0A-EAFF-451A-8D98-A14D44A39F0F}" type="slidenum">
              <a:rPr lang="en-US" sz="2800"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2800">
              <a:solidFill>
                <a:srgbClr val="FAFD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87184845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503913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5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AE497-C547-4DE2-8701-467131032778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CAB7B-D912-4A54-84AE-E0D7B7991E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40607116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981200"/>
            <a:ext cx="35052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5052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384391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236197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431445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2476469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77240911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19517319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672299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609600"/>
            <a:ext cx="17907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609600"/>
            <a:ext cx="52197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450923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09600"/>
            <a:ext cx="8458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981200"/>
            <a:ext cx="41529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981200"/>
            <a:ext cx="41529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04800" y="6248400"/>
            <a:ext cx="35052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Tro, Chemistry: A Molecular Approach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193FEA0A-EAFF-451A-8D98-A14D44A39F0F}" type="slidenum">
              <a:rPr lang="en-US" sz="2800"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2800">
              <a:solidFill>
                <a:srgbClr val="FAFD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88415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1044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0211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42302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981200"/>
            <a:ext cx="35052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5052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178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2206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0414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96108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75506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AE497-C547-4DE2-8701-467131032778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CAB7B-D912-4A54-84AE-E0D7B7991E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25777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3901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609600"/>
            <a:ext cx="17907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609600"/>
            <a:ext cx="52197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02799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09600"/>
            <a:ext cx="8458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981200"/>
            <a:ext cx="41529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981200"/>
            <a:ext cx="41529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04800" y="6248400"/>
            <a:ext cx="35052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Tro, Chemistry: A Molecular Approach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193FEA0A-EAFF-451A-8D98-A14D44A39F0F}" type="slidenum">
              <a:rPr lang="en-US" sz="2800"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2800">
              <a:solidFill>
                <a:srgbClr val="FAFD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066240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12763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79288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523066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981200"/>
            <a:ext cx="35052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5052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78563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83320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252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AE497-C547-4DE2-8701-467131032778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CAB7B-D912-4A54-84AE-E0D7B7991EF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587175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2643452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504427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68475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609600"/>
            <a:ext cx="17907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609600"/>
            <a:ext cx="52197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65634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09600"/>
            <a:ext cx="8458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981200"/>
            <a:ext cx="41529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981200"/>
            <a:ext cx="41529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04800" y="6248400"/>
            <a:ext cx="35052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Tro, Chemistry: A Molecular Approach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193FEA0A-EAFF-451A-8D98-A14D44A39F0F}" type="slidenum">
              <a:rPr lang="en-US" sz="2800"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2800">
              <a:solidFill>
                <a:srgbClr val="FAFD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7603396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50880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05230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2870643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981200"/>
            <a:ext cx="35052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5052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479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AE497-C547-4DE2-8701-467131032778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CAB7B-D912-4A54-84AE-E0D7B7991E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85848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16950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142446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8715050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564135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67862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609600"/>
            <a:ext cx="17907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609600"/>
            <a:ext cx="52197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6769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09600"/>
            <a:ext cx="8458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981200"/>
            <a:ext cx="41529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981200"/>
            <a:ext cx="41529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04800" y="6248400"/>
            <a:ext cx="35052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Tro, Chemistry: A Molecular Approach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193FEA0A-EAFF-451A-8D98-A14D44A39F0F}" type="slidenum">
              <a:rPr lang="en-US" sz="2800"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2800">
              <a:solidFill>
                <a:srgbClr val="FAFD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221246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93538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939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AE497-C547-4DE2-8701-467131032778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CAB7B-D912-4A54-84AE-E0D7B7991E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3848472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981200"/>
            <a:ext cx="35052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5052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95065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46718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58446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423575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83295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3964175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64072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609600"/>
            <a:ext cx="17907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609600"/>
            <a:ext cx="52197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0280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09600"/>
            <a:ext cx="8458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981200"/>
            <a:ext cx="41529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981200"/>
            <a:ext cx="41529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04800" y="6248400"/>
            <a:ext cx="35052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Tro, Chemistry: A Molecular Approach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193FEA0A-EAFF-451A-8D98-A14D44A39F0F}" type="slidenum">
              <a:rPr lang="en-US" sz="2800"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2800">
              <a:solidFill>
                <a:srgbClr val="FAFD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80059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AE497-C547-4DE2-8701-467131032778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CAB7B-D912-4A54-84AE-E0D7B7991E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05180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76487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8341012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981200"/>
            <a:ext cx="35052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5052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67944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91524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63903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340843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4441691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62538464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979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AE497-C547-4DE2-8701-467131032778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CAB7B-D912-4A54-84AE-E0D7B7991E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609600"/>
            <a:ext cx="17907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609600"/>
            <a:ext cx="52197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68860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09600"/>
            <a:ext cx="8458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981200"/>
            <a:ext cx="41529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981200"/>
            <a:ext cx="41529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04800" y="6248400"/>
            <a:ext cx="35052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Tro, Chemistry: A Molecular Approach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193FEA0A-EAFF-451A-8D98-A14D44A39F0F}" type="slidenum">
              <a:rPr lang="en-US" sz="2800"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2800">
              <a:solidFill>
                <a:srgbClr val="FAFD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79108074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781535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09253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50947616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981200"/>
            <a:ext cx="35052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5052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876057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708685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599201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9357095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73436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AE497-C547-4DE2-8701-467131032778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CAB7B-D912-4A54-84AE-E0D7B7991EF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22597343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930576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609600"/>
            <a:ext cx="17907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609600"/>
            <a:ext cx="52197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470811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09600"/>
            <a:ext cx="8458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981200"/>
            <a:ext cx="41529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981200"/>
            <a:ext cx="41529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04800" y="6248400"/>
            <a:ext cx="35052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Tro, Chemistry: A Molecular Approach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193FEA0A-EAFF-451A-8D98-A14D44A39F0F}" type="slidenum">
              <a:rPr lang="en-US" sz="2800"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2800">
              <a:solidFill>
                <a:srgbClr val="FAFD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72660049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13820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428748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64580380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981200"/>
            <a:ext cx="35052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5052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775306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351211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701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AE497-C547-4DE2-8701-467131032778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D2CAB7B-D912-4A54-84AE-E0D7B7991EF1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0481174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78325414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3669778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754852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609600"/>
            <a:ext cx="17907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609600"/>
            <a:ext cx="52197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242860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09600"/>
            <a:ext cx="8458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981200"/>
            <a:ext cx="41529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981200"/>
            <a:ext cx="41529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04800" y="6248400"/>
            <a:ext cx="35052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Tro, Chemistry: A Molecular Approach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193FEA0A-EAFF-451A-8D98-A14D44A39F0F}" type="slidenum">
              <a:rPr lang="en-US" sz="2800"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2800">
              <a:solidFill>
                <a:srgbClr val="FAFD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84108067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7642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263515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66319530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981200"/>
            <a:ext cx="35052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5052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49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5.xml"/><Relationship Id="rId13" Type="http://schemas.openxmlformats.org/officeDocument/2006/relationships/theme" Target="../theme/theme10.xml"/><Relationship Id="rId3" Type="http://schemas.openxmlformats.org/officeDocument/2006/relationships/slideLayout" Target="../slideLayouts/slideLayout110.xml"/><Relationship Id="rId7" Type="http://schemas.openxmlformats.org/officeDocument/2006/relationships/slideLayout" Target="../slideLayouts/slideLayout114.xml"/><Relationship Id="rId12" Type="http://schemas.openxmlformats.org/officeDocument/2006/relationships/slideLayout" Target="../slideLayouts/slideLayout119.xml"/><Relationship Id="rId2" Type="http://schemas.openxmlformats.org/officeDocument/2006/relationships/slideLayout" Target="../slideLayouts/slideLayout109.xml"/><Relationship Id="rId1" Type="http://schemas.openxmlformats.org/officeDocument/2006/relationships/slideLayout" Target="../slideLayouts/slideLayout108.xml"/><Relationship Id="rId6" Type="http://schemas.openxmlformats.org/officeDocument/2006/relationships/slideLayout" Target="../slideLayouts/slideLayout113.xml"/><Relationship Id="rId11" Type="http://schemas.openxmlformats.org/officeDocument/2006/relationships/slideLayout" Target="../slideLayouts/slideLayout118.xml"/><Relationship Id="rId5" Type="http://schemas.openxmlformats.org/officeDocument/2006/relationships/slideLayout" Target="../slideLayouts/slideLayout112.xml"/><Relationship Id="rId10" Type="http://schemas.openxmlformats.org/officeDocument/2006/relationships/slideLayout" Target="../slideLayouts/slideLayout117.xml"/><Relationship Id="rId4" Type="http://schemas.openxmlformats.org/officeDocument/2006/relationships/slideLayout" Target="../slideLayouts/slideLayout111.xml"/><Relationship Id="rId9" Type="http://schemas.openxmlformats.org/officeDocument/2006/relationships/slideLayout" Target="../slideLayouts/slideLayout116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7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6.xml"/><Relationship Id="rId12" Type="http://schemas.openxmlformats.org/officeDocument/2006/relationships/slideLayout" Target="../slideLayouts/slideLayout71.xml"/><Relationship Id="rId2" Type="http://schemas.openxmlformats.org/officeDocument/2006/relationships/slideLayout" Target="../slideLayouts/slideLayout61.xml"/><Relationship Id="rId1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70.xml"/><Relationship Id="rId5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9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9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8.xml"/><Relationship Id="rId12" Type="http://schemas.openxmlformats.org/officeDocument/2006/relationships/slideLayout" Target="../slideLayouts/slideLayout83.xml"/><Relationship Id="rId2" Type="http://schemas.openxmlformats.org/officeDocument/2006/relationships/slideLayout" Target="../slideLayouts/slideLayout73.xml"/><Relationship Id="rId1" Type="http://schemas.openxmlformats.org/officeDocument/2006/relationships/slideLayout" Target="../slideLayouts/slideLayout72.xml"/><Relationship Id="rId6" Type="http://schemas.openxmlformats.org/officeDocument/2006/relationships/slideLayout" Target="../slideLayouts/slideLayout77.xml"/><Relationship Id="rId11" Type="http://schemas.openxmlformats.org/officeDocument/2006/relationships/slideLayout" Target="../slideLayouts/slideLayout82.xml"/><Relationship Id="rId5" Type="http://schemas.openxmlformats.org/officeDocument/2006/relationships/slideLayout" Target="../slideLayouts/slideLayout76.xml"/><Relationship Id="rId10" Type="http://schemas.openxmlformats.org/officeDocument/2006/relationships/slideLayout" Target="../slideLayouts/slideLayout81.xml"/><Relationship Id="rId4" Type="http://schemas.openxmlformats.org/officeDocument/2006/relationships/slideLayout" Target="../slideLayouts/slideLayout75.xml"/><Relationship Id="rId9" Type="http://schemas.openxmlformats.org/officeDocument/2006/relationships/slideLayout" Target="../slideLayouts/slideLayout80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1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6.xml"/><Relationship Id="rId7" Type="http://schemas.openxmlformats.org/officeDocument/2006/relationships/slideLayout" Target="../slideLayouts/slideLayout90.xml"/><Relationship Id="rId12" Type="http://schemas.openxmlformats.org/officeDocument/2006/relationships/slideLayout" Target="../slideLayouts/slideLayout95.xml"/><Relationship Id="rId2" Type="http://schemas.openxmlformats.org/officeDocument/2006/relationships/slideLayout" Target="../slideLayouts/slideLayout85.xml"/><Relationship Id="rId1" Type="http://schemas.openxmlformats.org/officeDocument/2006/relationships/slideLayout" Target="../slideLayouts/slideLayout84.xml"/><Relationship Id="rId6" Type="http://schemas.openxmlformats.org/officeDocument/2006/relationships/slideLayout" Target="../slideLayouts/slideLayout89.xml"/><Relationship Id="rId11" Type="http://schemas.openxmlformats.org/officeDocument/2006/relationships/slideLayout" Target="../slideLayouts/slideLayout94.xml"/><Relationship Id="rId5" Type="http://schemas.openxmlformats.org/officeDocument/2006/relationships/slideLayout" Target="../slideLayouts/slideLayout88.xml"/><Relationship Id="rId10" Type="http://schemas.openxmlformats.org/officeDocument/2006/relationships/slideLayout" Target="../slideLayouts/slideLayout93.xml"/><Relationship Id="rId4" Type="http://schemas.openxmlformats.org/officeDocument/2006/relationships/slideLayout" Target="../slideLayouts/slideLayout87.xml"/><Relationship Id="rId9" Type="http://schemas.openxmlformats.org/officeDocument/2006/relationships/slideLayout" Target="../slideLayouts/slideLayout92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3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98.xml"/><Relationship Id="rId7" Type="http://schemas.openxmlformats.org/officeDocument/2006/relationships/slideLayout" Target="../slideLayouts/slideLayout102.xml"/><Relationship Id="rId12" Type="http://schemas.openxmlformats.org/officeDocument/2006/relationships/slideLayout" Target="../slideLayouts/slideLayout107.xml"/><Relationship Id="rId2" Type="http://schemas.openxmlformats.org/officeDocument/2006/relationships/slideLayout" Target="../slideLayouts/slideLayout97.xml"/><Relationship Id="rId1" Type="http://schemas.openxmlformats.org/officeDocument/2006/relationships/slideLayout" Target="../slideLayouts/slideLayout96.xml"/><Relationship Id="rId6" Type="http://schemas.openxmlformats.org/officeDocument/2006/relationships/slideLayout" Target="../slideLayouts/slideLayout101.xml"/><Relationship Id="rId11" Type="http://schemas.openxmlformats.org/officeDocument/2006/relationships/slideLayout" Target="../slideLayouts/slideLayout106.xml"/><Relationship Id="rId5" Type="http://schemas.openxmlformats.org/officeDocument/2006/relationships/slideLayout" Target="../slideLayouts/slideLayout100.xml"/><Relationship Id="rId10" Type="http://schemas.openxmlformats.org/officeDocument/2006/relationships/slideLayout" Target="../slideLayouts/slideLayout105.xml"/><Relationship Id="rId4" Type="http://schemas.openxmlformats.org/officeDocument/2006/relationships/slideLayout" Target="../slideLayouts/slideLayout99.xml"/><Relationship Id="rId9" Type="http://schemas.openxmlformats.org/officeDocument/2006/relationships/slideLayout" Target="../slideLayouts/slideLayout10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0">
          <a:gsLst>
            <a:gs pos="0">
              <a:schemeClr val="accent5">
                <a:lumMod val="50000"/>
              </a:schemeClr>
            </a:gs>
            <a:gs pos="100000">
              <a:srgbClr val="FFFFFF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C0AE497-C547-4DE2-8701-467131032778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D2CAB7B-D912-4A54-84AE-E0D7B7991EF1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0">
          <a:gsLst>
            <a:gs pos="0">
              <a:schemeClr val="accent5">
                <a:lumMod val="50000"/>
              </a:schemeClr>
            </a:gs>
            <a:gs pos="100000">
              <a:srgbClr val="FFFFFF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609600"/>
            <a:ext cx="716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7" tIns="44450" rIns="90487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981200"/>
            <a:ext cx="7162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8520113" y="144463"/>
            <a:ext cx="490537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sz="2800">
                <a:solidFill>
                  <a:srgbClr val="FAFD00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rgbClr val="FAFD00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rgbClr val="FAFD00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rgbClr val="FAFD00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rgbClr val="FAFD00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AFD00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AFD00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AFD00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AFD00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E6B65C04-9383-420E-8F77-B044F7169117}" type="slidenum">
              <a:rPr lang="en-US" altLang="en-US" sz="2000" b="1" smtClean="0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sz="2000" b="1" smtClean="0">
              <a:solidFill>
                <a:srgbClr val="FCFEB9"/>
              </a:solidFill>
            </a:endParaRPr>
          </a:p>
        </p:txBody>
      </p:sp>
      <p:sp>
        <p:nvSpPr>
          <p:cNvPr id="1029" name="Text Box 5"/>
          <p:cNvSpPr txBox="1">
            <a:spLocks noChangeArrowheads="1"/>
          </p:cNvSpPr>
          <p:nvPr userDrawn="1"/>
        </p:nvSpPr>
        <p:spPr bwMode="auto">
          <a:xfrm>
            <a:off x="0" y="6613525"/>
            <a:ext cx="1955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rgbClr val="FAFD00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rgbClr val="FAFD00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rgbClr val="FAFD00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rgbClr val="FAFD00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rgbClr val="FAFD00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AFD00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AFD00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AFD00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AFD00"/>
                </a:solidFill>
                <a:latin typeface="Arial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smtClean="0">
                <a:solidFill>
                  <a:srgbClr val="000000"/>
                </a:solidFill>
              </a:rPr>
              <a:t>© 2006 Brooks/Cole - Thomson</a:t>
            </a:r>
          </a:p>
        </p:txBody>
      </p:sp>
    </p:spTree>
    <p:extLst>
      <p:ext uri="{BB962C8B-B14F-4D97-AF65-F5344CB8AC3E}">
        <p14:creationId xmlns:p14="http://schemas.microsoft.com/office/powerpoint/2010/main" val="2116204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  <p:sldLayoutId id="2147483800" r:id="rId1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b="1">
          <a:solidFill>
            <a:schemeClr val="tx1"/>
          </a:solidFill>
          <a:latin typeface="+mn-lt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 b="1">
          <a:solidFill>
            <a:schemeClr val="tx1"/>
          </a:solidFill>
          <a:latin typeface="+mn-lt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0">
          <a:gsLst>
            <a:gs pos="0">
              <a:schemeClr val="accent5">
                <a:lumMod val="50000"/>
              </a:schemeClr>
            </a:gs>
            <a:gs pos="100000">
              <a:srgbClr val="FFFFFF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609600"/>
            <a:ext cx="716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7" tIns="44450" rIns="90487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981200"/>
            <a:ext cx="7162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8520113" y="144463"/>
            <a:ext cx="490537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sz="2800">
                <a:solidFill>
                  <a:srgbClr val="FAFD00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rgbClr val="FAFD00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rgbClr val="FAFD00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rgbClr val="FAFD00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rgbClr val="FAFD00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AFD00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AFD00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AFD00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AFD00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E6B65C04-9383-420E-8F77-B044F7169117}" type="slidenum">
              <a:rPr lang="en-US" altLang="en-US" sz="2000" b="1" smtClean="0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sz="2000" b="1" smtClean="0">
              <a:solidFill>
                <a:srgbClr val="FCFEB9"/>
              </a:solidFill>
            </a:endParaRPr>
          </a:p>
        </p:txBody>
      </p:sp>
      <p:sp>
        <p:nvSpPr>
          <p:cNvPr id="1029" name="Text Box 5"/>
          <p:cNvSpPr txBox="1">
            <a:spLocks noChangeArrowheads="1"/>
          </p:cNvSpPr>
          <p:nvPr userDrawn="1"/>
        </p:nvSpPr>
        <p:spPr bwMode="auto">
          <a:xfrm>
            <a:off x="0" y="6613525"/>
            <a:ext cx="1955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rgbClr val="FAFD00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rgbClr val="FAFD00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rgbClr val="FAFD00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rgbClr val="FAFD00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rgbClr val="FAFD00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AFD00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AFD00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AFD00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AFD00"/>
                </a:solidFill>
                <a:latin typeface="Arial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smtClean="0">
                <a:solidFill>
                  <a:srgbClr val="000000"/>
                </a:solidFill>
              </a:rPr>
              <a:t>© 2006 Brooks/Cole - Thomson</a:t>
            </a:r>
          </a:p>
        </p:txBody>
      </p:sp>
    </p:spTree>
    <p:extLst>
      <p:ext uri="{BB962C8B-B14F-4D97-AF65-F5344CB8AC3E}">
        <p14:creationId xmlns:p14="http://schemas.microsoft.com/office/powerpoint/2010/main" val="3884762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b="1">
          <a:solidFill>
            <a:schemeClr val="tx1"/>
          </a:solidFill>
          <a:latin typeface="+mn-lt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 b="1">
          <a:solidFill>
            <a:schemeClr val="tx1"/>
          </a:solidFill>
          <a:latin typeface="+mn-lt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0">
          <a:gsLst>
            <a:gs pos="0">
              <a:schemeClr val="accent5">
                <a:lumMod val="50000"/>
              </a:schemeClr>
            </a:gs>
            <a:gs pos="100000">
              <a:srgbClr val="FFFFFF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609600"/>
            <a:ext cx="716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7" tIns="44450" rIns="90487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981200"/>
            <a:ext cx="7162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8520113" y="144463"/>
            <a:ext cx="490537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sz="2800">
                <a:solidFill>
                  <a:srgbClr val="FAFD00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rgbClr val="FAFD00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rgbClr val="FAFD00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rgbClr val="FAFD00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rgbClr val="FAFD00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AFD00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AFD00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AFD00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AFD00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E6B65C04-9383-420E-8F77-B044F7169117}" type="slidenum">
              <a:rPr lang="en-US" altLang="en-US" sz="2000" b="1" smtClean="0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sz="2000" b="1" smtClean="0">
              <a:solidFill>
                <a:srgbClr val="FCFEB9"/>
              </a:solidFill>
            </a:endParaRPr>
          </a:p>
        </p:txBody>
      </p:sp>
      <p:sp>
        <p:nvSpPr>
          <p:cNvPr id="1029" name="Text Box 5"/>
          <p:cNvSpPr txBox="1">
            <a:spLocks noChangeArrowheads="1"/>
          </p:cNvSpPr>
          <p:nvPr userDrawn="1"/>
        </p:nvSpPr>
        <p:spPr bwMode="auto">
          <a:xfrm>
            <a:off x="0" y="6613525"/>
            <a:ext cx="1955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rgbClr val="FAFD00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rgbClr val="FAFD00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rgbClr val="FAFD00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rgbClr val="FAFD00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rgbClr val="FAFD00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AFD00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AFD00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AFD00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AFD00"/>
                </a:solidFill>
                <a:latin typeface="Arial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smtClean="0">
                <a:solidFill>
                  <a:srgbClr val="000000"/>
                </a:solidFill>
              </a:rPr>
              <a:t>© 2006 Brooks/Cole - Thomson</a:t>
            </a:r>
          </a:p>
        </p:txBody>
      </p:sp>
    </p:spTree>
    <p:extLst>
      <p:ext uri="{BB962C8B-B14F-4D97-AF65-F5344CB8AC3E}">
        <p14:creationId xmlns:p14="http://schemas.microsoft.com/office/powerpoint/2010/main" val="2706755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b="1">
          <a:solidFill>
            <a:schemeClr val="tx1"/>
          </a:solidFill>
          <a:latin typeface="+mn-lt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 b="1">
          <a:solidFill>
            <a:schemeClr val="tx1"/>
          </a:solidFill>
          <a:latin typeface="+mn-lt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0">
          <a:gsLst>
            <a:gs pos="0">
              <a:schemeClr val="accent5">
                <a:lumMod val="50000"/>
              </a:schemeClr>
            </a:gs>
            <a:gs pos="100000">
              <a:srgbClr val="FFFFFF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609600"/>
            <a:ext cx="716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7" tIns="44450" rIns="90487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981200"/>
            <a:ext cx="7162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8520113" y="144463"/>
            <a:ext cx="490537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sz="2800">
                <a:solidFill>
                  <a:srgbClr val="FAFD00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rgbClr val="FAFD00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rgbClr val="FAFD00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rgbClr val="FAFD00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rgbClr val="FAFD00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AFD00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AFD00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AFD00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AFD00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E6B65C04-9383-420E-8F77-B044F7169117}" type="slidenum">
              <a:rPr lang="en-US" altLang="en-US" sz="2000" b="1" smtClean="0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sz="2000" b="1" smtClean="0">
              <a:solidFill>
                <a:srgbClr val="FCFEB9"/>
              </a:solidFill>
            </a:endParaRPr>
          </a:p>
        </p:txBody>
      </p:sp>
      <p:sp>
        <p:nvSpPr>
          <p:cNvPr id="1029" name="Text Box 5"/>
          <p:cNvSpPr txBox="1">
            <a:spLocks noChangeArrowheads="1"/>
          </p:cNvSpPr>
          <p:nvPr userDrawn="1"/>
        </p:nvSpPr>
        <p:spPr bwMode="auto">
          <a:xfrm>
            <a:off x="0" y="6613525"/>
            <a:ext cx="1955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rgbClr val="FAFD00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rgbClr val="FAFD00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rgbClr val="FAFD00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rgbClr val="FAFD00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rgbClr val="FAFD00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AFD00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AFD00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AFD00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AFD00"/>
                </a:solidFill>
                <a:latin typeface="Arial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smtClean="0">
                <a:solidFill>
                  <a:srgbClr val="000000"/>
                </a:solidFill>
              </a:rPr>
              <a:t>© 2006 Brooks/Cole - Thomson</a:t>
            </a:r>
          </a:p>
        </p:txBody>
      </p:sp>
    </p:spTree>
    <p:extLst>
      <p:ext uri="{BB962C8B-B14F-4D97-AF65-F5344CB8AC3E}">
        <p14:creationId xmlns:p14="http://schemas.microsoft.com/office/powerpoint/2010/main" val="4110572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b="1">
          <a:solidFill>
            <a:schemeClr val="tx1"/>
          </a:solidFill>
          <a:latin typeface="+mn-lt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 b="1">
          <a:solidFill>
            <a:schemeClr val="tx1"/>
          </a:solidFill>
          <a:latin typeface="+mn-lt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0">
          <a:gsLst>
            <a:gs pos="0">
              <a:schemeClr val="accent5">
                <a:lumMod val="50000"/>
              </a:schemeClr>
            </a:gs>
            <a:gs pos="100000">
              <a:srgbClr val="FFFFFF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609600"/>
            <a:ext cx="716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7" tIns="44450" rIns="90487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981200"/>
            <a:ext cx="7162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8520113" y="144463"/>
            <a:ext cx="490537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sz="2800">
                <a:solidFill>
                  <a:srgbClr val="FAFD00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rgbClr val="FAFD00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rgbClr val="FAFD00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rgbClr val="FAFD00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rgbClr val="FAFD00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AFD00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AFD00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AFD00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AFD00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E6B65C04-9383-420E-8F77-B044F7169117}" type="slidenum">
              <a:rPr lang="en-US" altLang="en-US" sz="2000" b="1" smtClean="0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sz="2000" b="1" smtClean="0">
              <a:solidFill>
                <a:srgbClr val="FCFEB9"/>
              </a:solidFill>
            </a:endParaRPr>
          </a:p>
        </p:txBody>
      </p:sp>
      <p:sp>
        <p:nvSpPr>
          <p:cNvPr id="1029" name="Text Box 5"/>
          <p:cNvSpPr txBox="1">
            <a:spLocks noChangeArrowheads="1"/>
          </p:cNvSpPr>
          <p:nvPr userDrawn="1"/>
        </p:nvSpPr>
        <p:spPr bwMode="auto">
          <a:xfrm>
            <a:off x="0" y="6613525"/>
            <a:ext cx="1955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rgbClr val="FAFD00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rgbClr val="FAFD00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rgbClr val="FAFD00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rgbClr val="FAFD00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rgbClr val="FAFD00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AFD00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AFD00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AFD00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AFD00"/>
                </a:solidFill>
                <a:latin typeface="Arial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smtClean="0">
                <a:solidFill>
                  <a:srgbClr val="000000"/>
                </a:solidFill>
              </a:rPr>
              <a:t>© 2006 Brooks/Cole - Thomson</a:t>
            </a:r>
          </a:p>
        </p:txBody>
      </p:sp>
    </p:spTree>
    <p:extLst>
      <p:ext uri="{BB962C8B-B14F-4D97-AF65-F5344CB8AC3E}">
        <p14:creationId xmlns:p14="http://schemas.microsoft.com/office/powerpoint/2010/main" val="678325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b="1">
          <a:solidFill>
            <a:schemeClr val="tx1"/>
          </a:solidFill>
          <a:latin typeface="+mn-lt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 b="1">
          <a:solidFill>
            <a:schemeClr val="tx1"/>
          </a:solidFill>
          <a:latin typeface="+mn-lt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0">
          <a:gsLst>
            <a:gs pos="0">
              <a:schemeClr val="accent5">
                <a:lumMod val="50000"/>
              </a:schemeClr>
            </a:gs>
            <a:gs pos="100000">
              <a:srgbClr val="FFFFFF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609600"/>
            <a:ext cx="716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7" tIns="44450" rIns="90487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981200"/>
            <a:ext cx="7162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8520113" y="144463"/>
            <a:ext cx="490537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sz="2800">
                <a:solidFill>
                  <a:srgbClr val="FAFD00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rgbClr val="FAFD00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rgbClr val="FAFD00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rgbClr val="FAFD00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rgbClr val="FAFD00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AFD00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AFD00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AFD00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AFD00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E6B65C04-9383-420E-8F77-B044F7169117}" type="slidenum">
              <a:rPr lang="en-US" altLang="en-US" sz="2000" b="1" smtClean="0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sz="2000" b="1" smtClean="0">
              <a:solidFill>
                <a:srgbClr val="FCFEB9"/>
              </a:solidFill>
            </a:endParaRPr>
          </a:p>
        </p:txBody>
      </p:sp>
      <p:sp>
        <p:nvSpPr>
          <p:cNvPr id="1029" name="Text Box 5"/>
          <p:cNvSpPr txBox="1">
            <a:spLocks noChangeArrowheads="1"/>
          </p:cNvSpPr>
          <p:nvPr userDrawn="1"/>
        </p:nvSpPr>
        <p:spPr bwMode="auto">
          <a:xfrm>
            <a:off x="0" y="6613525"/>
            <a:ext cx="1955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rgbClr val="FAFD00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rgbClr val="FAFD00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rgbClr val="FAFD00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rgbClr val="FAFD00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rgbClr val="FAFD00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AFD00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AFD00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AFD00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AFD00"/>
                </a:solidFill>
                <a:latin typeface="Arial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smtClean="0">
                <a:solidFill>
                  <a:srgbClr val="000000"/>
                </a:solidFill>
              </a:rPr>
              <a:t>© 2006 Brooks/Cole - Thomson</a:t>
            </a:r>
          </a:p>
        </p:txBody>
      </p:sp>
    </p:spTree>
    <p:extLst>
      <p:ext uri="{BB962C8B-B14F-4D97-AF65-F5344CB8AC3E}">
        <p14:creationId xmlns:p14="http://schemas.microsoft.com/office/powerpoint/2010/main" val="2395991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b="1">
          <a:solidFill>
            <a:schemeClr val="tx1"/>
          </a:solidFill>
          <a:latin typeface="+mn-lt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 b="1">
          <a:solidFill>
            <a:schemeClr val="tx1"/>
          </a:solidFill>
          <a:latin typeface="+mn-lt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0">
          <a:gsLst>
            <a:gs pos="0">
              <a:schemeClr val="accent5">
                <a:lumMod val="50000"/>
              </a:schemeClr>
            </a:gs>
            <a:gs pos="100000">
              <a:srgbClr val="FFFFFF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609600"/>
            <a:ext cx="716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7" tIns="44450" rIns="90487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981200"/>
            <a:ext cx="7162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8520113" y="144463"/>
            <a:ext cx="490537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sz="2800">
                <a:solidFill>
                  <a:srgbClr val="FAFD00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rgbClr val="FAFD00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rgbClr val="FAFD00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rgbClr val="FAFD00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rgbClr val="FAFD00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AFD00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AFD00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AFD00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AFD00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E6B65C04-9383-420E-8F77-B044F7169117}" type="slidenum">
              <a:rPr lang="en-US" altLang="en-US" sz="2000" b="1" smtClean="0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sz="2000" b="1" smtClean="0">
              <a:solidFill>
                <a:srgbClr val="FCFEB9"/>
              </a:solidFill>
            </a:endParaRPr>
          </a:p>
        </p:txBody>
      </p:sp>
      <p:sp>
        <p:nvSpPr>
          <p:cNvPr id="1029" name="Text Box 5"/>
          <p:cNvSpPr txBox="1">
            <a:spLocks noChangeArrowheads="1"/>
          </p:cNvSpPr>
          <p:nvPr userDrawn="1"/>
        </p:nvSpPr>
        <p:spPr bwMode="auto">
          <a:xfrm>
            <a:off x="0" y="6613525"/>
            <a:ext cx="1955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rgbClr val="FAFD00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rgbClr val="FAFD00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rgbClr val="FAFD00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rgbClr val="FAFD00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rgbClr val="FAFD00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AFD00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AFD00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AFD00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AFD00"/>
                </a:solidFill>
                <a:latin typeface="Arial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smtClean="0">
                <a:solidFill>
                  <a:srgbClr val="000000"/>
                </a:solidFill>
              </a:rPr>
              <a:t>© 2006 Brooks/Cole - Thomson</a:t>
            </a:r>
          </a:p>
        </p:txBody>
      </p:sp>
    </p:spTree>
    <p:extLst>
      <p:ext uri="{BB962C8B-B14F-4D97-AF65-F5344CB8AC3E}">
        <p14:creationId xmlns:p14="http://schemas.microsoft.com/office/powerpoint/2010/main" val="4009139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b="1">
          <a:solidFill>
            <a:schemeClr val="tx1"/>
          </a:solidFill>
          <a:latin typeface="+mn-lt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 b="1">
          <a:solidFill>
            <a:schemeClr val="tx1"/>
          </a:solidFill>
          <a:latin typeface="+mn-lt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0">
          <a:gsLst>
            <a:gs pos="0">
              <a:schemeClr val="accent5">
                <a:lumMod val="50000"/>
              </a:schemeClr>
            </a:gs>
            <a:gs pos="100000">
              <a:srgbClr val="FFFFFF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609600"/>
            <a:ext cx="716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7" tIns="44450" rIns="90487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981200"/>
            <a:ext cx="7162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8520113" y="144463"/>
            <a:ext cx="490537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sz="2800">
                <a:solidFill>
                  <a:srgbClr val="FAFD00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rgbClr val="FAFD00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rgbClr val="FAFD00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rgbClr val="FAFD00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rgbClr val="FAFD00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AFD00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AFD00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AFD00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AFD00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E6B65C04-9383-420E-8F77-B044F7169117}" type="slidenum">
              <a:rPr lang="en-US" altLang="en-US" sz="2000" b="1" smtClean="0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sz="2000" b="1" smtClean="0">
              <a:solidFill>
                <a:srgbClr val="FCFEB9"/>
              </a:solidFill>
            </a:endParaRPr>
          </a:p>
        </p:txBody>
      </p:sp>
      <p:sp>
        <p:nvSpPr>
          <p:cNvPr id="1029" name="Text Box 5"/>
          <p:cNvSpPr txBox="1">
            <a:spLocks noChangeArrowheads="1"/>
          </p:cNvSpPr>
          <p:nvPr userDrawn="1"/>
        </p:nvSpPr>
        <p:spPr bwMode="auto">
          <a:xfrm>
            <a:off x="0" y="6613525"/>
            <a:ext cx="1955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rgbClr val="FAFD00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rgbClr val="FAFD00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rgbClr val="FAFD00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rgbClr val="FAFD00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rgbClr val="FAFD00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AFD00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AFD00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AFD00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AFD00"/>
                </a:solidFill>
                <a:latin typeface="Arial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smtClean="0">
                <a:solidFill>
                  <a:srgbClr val="000000"/>
                </a:solidFill>
              </a:rPr>
              <a:t>© 2006 Brooks/Cole - Thomson</a:t>
            </a:r>
          </a:p>
        </p:txBody>
      </p:sp>
    </p:spTree>
    <p:extLst>
      <p:ext uri="{BB962C8B-B14F-4D97-AF65-F5344CB8AC3E}">
        <p14:creationId xmlns:p14="http://schemas.microsoft.com/office/powerpoint/2010/main" val="2307497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b="1">
          <a:solidFill>
            <a:schemeClr val="tx1"/>
          </a:solidFill>
          <a:latin typeface="+mn-lt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 b="1">
          <a:solidFill>
            <a:schemeClr val="tx1"/>
          </a:solidFill>
          <a:latin typeface="+mn-lt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0">
          <a:gsLst>
            <a:gs pos="0">
              <a:schemeClr val="accent5">
                <a:lumMod val="50000"/>
              </a:schemeClr>
            </a:gs>
            <a:gs pos="100000">
              <a:srgbClr val="FFFFFF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609600"/>
            <a:ext cx="716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7" tIns="44450" rIns="90487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981200"/>
            <a:ext cx="7162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8520113" y="144463"/>
            <a:ext cx="490537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sz="2800">
                <a:solidFill>
                  <a:srgbClr val="FAFD00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rgbClr val="FAFD00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rgbClr val="FAFD00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rgbClr val="FAFD00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rgbClr val="FAFD00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AFD00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AFD00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AFD00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AFD00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E6B65C04-9383-420E-8F77-B044F7169117}" type="slidenum">
              <a:rPr lang="en-US" altLang="en-US" sz="2000" b="1" smtClean="0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sz="2000" b="1" smtClean="0">
              <a:solidFill>
                <a:srgbClr val="FCFEB9"/>
              </a:solidFill>
            </a:endParaRPr>
          </a:p>
        </p:txBody>
      </p:sp>
      <p:sp>
        <p:nvSpPr>
          <p:cNvPr id="1029" name="Text Box 5"/>
          <p:cNvSpPr txBox="1">
            <a:spLocks noChangeArrowheads="1"/>
          </p:cNvSpPr>
          <p:nvPr userDrawn="1"/>
        </p:nvSpPr>
        <p:spPr bwMode="auto">
          <a:xfrm>
            <a:off x="0" y="6613525"/>
            <a:ext cx="1955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rgbClr val="FAFD00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rgbClr val="FAFD00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rgbClr val="FAFD00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rgbClr val="FAFD00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rgbClr val="FAFD00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AFD00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AFD00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AFD00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AFD00"/>
                </a:solidFill>
                <a:latin typeface="Arial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smtClean="0">
                <a:solidFill>
                  <a:srgbClr val="000000"/>
                </a:solidFill>
              </a:rPr>
              <a:t>© 2006 Brooks/Cole - Thomson</a:t>
            </a:r>
          </a:p>
        </p:txBody>
      </p:sp>
    </p:spTree>
    <p:extLst>
      <p:ext uri="{BB962C8B-B14F-4D97-AF65-F5344CB8AC3E}">
        <p14:creationId xmlns:p14="http://schemas.microsoft.com/office/powerpoint/2010/main" val="94767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  <p:sldLayoutId id="2147483787" r:id="rId1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b="1">
          <a:solidFill>
            <a:schemeClr val="tx1"/>
          </a:solidFill>
          <a:latin typeface="+mn-lt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 b="1">
          <a:solidFill>
            <a:schemeClr val="tx1"/>
          </a:solidFill>
          <a:latin typeface="+mn-lt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8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4" Type="http://schemas.openxmlformats.org/officeDocument/2006/relationships/image" Target="../media/image12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14.png"/><Relationship Id="rId2" Type="http://schemas.openxmlformats.org/officeDocument/2006/relationships/slideLayout" Target="../slideLayouts/slideLayout73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6.wmf"/><Relationship Id="rId11" Type="http://schemas.openxmlformats.org/officeDocument/2006/relationships/image" Target="../media/image19.jpeg"/><Relationship Id="rId5" Type="http://schemas.openxmlformats.org/officeDocument/2006/relationships/oleObject" Target="../embeddings/oleObject5.bin"/><Relationship Id="rId10" Type="http://schemas.openxmlformats.org/officeDocument/2006/relationships/image" Target="../media/image18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7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9.xml"/><Relationship Id="rId1" Type="http://schemas.openxmlformats.org/officeDocument/2006/relationships/tags" Target="../tags/tag5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85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8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4.png"/><Relationship Id="rId2" Type="http://schemas.openxmlformats.org/officeDocument/2006/relationships/slideLayout" Target="../slideLayouts/slideLayout85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6.wmf"/><Relationship Id="rId11" Type="http://schemas.openxmlformats.org/officeDocument/2006/relationships/image" Target="../media/image23.jpeg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22.w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12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97.xml"/><Relationship Id="rId1" Type="http://schemas.openxmlformats.org/officeDocument/2006/relationships/tags" Target="../tags/tag6.xml"/><Relationship Id="rId4" Type="http://schemas.openxmlformats.org/officeDocument/2006/relationships/image" Target="../media/image24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85.xml"/><Relationship Id="rId1" Type="http://schemas.openxmlformats.org/officeDocument/2006/relationships/tags" Target="../tags/tag7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85.xml"/><Relationship Id="rId1" Type="http://schemas.openxmlformats.org/officeDocument/2006/relationships/tags" Target="../tags/tag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85.xml"/><Relationship Id="rId1" Type="http://schemas.openxmlformats.org/officeDocument/2006/relationships/tags" Target="../tags/tag9.xml"/><Relationship Id="rId4" Type="http://schemas.openxmlformats.org/officeDocument/2006/relationships/image" Target="../media/image26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97.xml"/><Relationship Id="rId1" Type="http://schemas.openxmlformats.org/officeDocument/2006/relationships/tags" Target="../tags/tag10.xml"/><Relationship Id="rId4" Type="http://schemas.openxmlformats.org/officeDocument/2006/relationships/image" Target="../media/image27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7.xml"/><Relationship Id="rId1" Type="http://schemas.openxmlformats.org/officeDocument/2006/relationships/tags" Target="../tags/tag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97.xml"/><Relationship Id="rId1" Type="http://schemas.openxmlformats.org/officeDocument/2006/relationships/tags" Target="../tags/tag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97.xml"/><Relationship Id="rId1" Type="http://schemas.openxmlformats.org/officeDocument/2006/relationships/tags" Target="../tags/tag12.xml"/><Relationship Id="rId4" Type="http://schemas.openxmlformats.org/officeDocument/2006/relationships/image" Target="../media/image24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0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97.xml"/><Relationship Id="rId1" Type="http://schemas.openxmlformats.org/officeDocument/2006/relationships/tags" Target="../tags/tag13.xml"/><Relationship Id="rId4" Type="http://schemas.openxmlformats.org/officeDocument/2006/relationships/image" Target="../media/image29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97.xml"/><Relationship Id="rId1" Type="http://schemas.openxmlformats.org/officeDocument/2006/relationships/tags" Target="../tags/tag14.xml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0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97.xml"/><Relationship Id="rId1" Type="http://schemas.openxmlformats.org/officeDocument/2006/relationships/tags" Target="../tags/tag1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09.xml"/><Relationship Id="rId1" Type="http://schemas.openxmlformats.org/officeDocument/2006/relationships/tags" Target="../tags/tag16.xml"/><Relationship Id="rId5" Type="http://schemas.openxmlformats.org/officeDocument/2006/relationships/image" Target="../media/image32.png"/><Relationship Id="rId4" Type="http://schemas.openxmlformats.org/officeDocument/2006/relationships/image" Target="../media/image31.w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0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09.xml"/><Relationship Id="rId1" Type="http://schemas.openxmlformats.org/officeDocument/2006/relationships/tags" Target="../tags/tag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59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09.xml"/><Relationship Id="rId1" Type="http://schemas.openxmlformats.org/officeDocument/2006/relationships/tags" Target="../tags/tag18.xml"/><Relationship Id="rId4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file:///E:\Media\Movies\07M13AN7.MOV" TargetMode="External"/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35.jpeg"/><Relationship Id="rId2" Type="http://schemas.openxmlformats.org/officeDocument/2006/relationships/slideLayout" Target="../slideLayouts/slideLayout97.xml"/><Relationship Id="rId1" Type="http://schemas.openxmlformats.org/officeDocument/2006/relationships/tags" Target="../tags/tag19.xml"/><Relationship Id="rId6" Type="http://schemas.openxmlformats.org/officeDocument/2006/relationships/hyperlink" Target="file:///E:\Media\Movies\07M13AN6.MOV" TargetMode="External"/><Relationship Id="rId5" Type="http://schemas.openxmlformats.org/officeDocument/2006/relationships/image" Target="../media/image34.jpeg"/><Relationship Id="rId10" Type="http://schemas.openxmlformats.org/officeDocument/2006/relationships/image" Target="../media/image33.png"/><Relationship Id="rId4" Type="http://schemas.openxmlformats.org/officeDocument/2006/relationships/hyperlink" Target="file:///E:\Media\Movies\07M13AND.MOV" TargetMode="External"/><Relationship Id="rId9" Type="http://schemas.openxmlformats.org/officeDocument/2006/relationships/image" Target="../media/image36.jpe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1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39.jpeg"/><Relationship Id="rId2" Type="http://schemas.openxmlformats.org/officeDocument/2006/relationships/slideLayout" Target="../slideLayouts/slideLayout113.xml"/><Relationship Id="rId1" Type="http://schemas.openxmlformats.org/officeDocument/2006/relationships/tags" Target="../tags/tag20.xml"/><Relationship Id="rId6" Type="http://schemas.openxmlformats.org/officeDocument/2006/relationships/image" Target="../media/image38.jpeg"/><Relationship Id="rId5" Type="http://schemas.openxmlformats.org/officeDocument/2006/relationships/hyperlink" Target="file:///E:\Media\Movies\07M13AN1.MOV" TargetMode="External"/><Relationship Id="rId4" Type="http://schemas.openxmlformats.org/officeDocument/2006/relationships/image" Target="../media/image3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39.jpeg"/><Relationship Id="rId2" Type="http://schemas.openxmlformats.org/officeDocument/2006/relationships/slideLayout" Target="../slideLayouts/slideLayout113.xml"/><Relationship Id="rId1" Type="http://schemas.openxmlformats.org/officeDocument/2006/relationships/tags" Target="../tags/tag21.xml"/><Relationship Id="rId6" Type="http://schemas.openxmlformats.org/officeDocument/2006/relationships/image" Target="../media/image41.jpeg"/><Relationship Id="rId5" Type="http://schemas.openxmlformats.org/officeDocument/2006/relationships/hyperlink" Target="file:///E:\Media\Movies\07M13AN2.MOV" TargetMode="External"/><Relationship Id="rId4" Type="http://schemas.openxmlformats.org/officeDocument/2006/relationships/image" Target="../media/image4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39.jpeg"/><Relationship Id="rId2" Type="http://schemas.openxmlformats.org/officeDocument/2006/relationships/slideLayout" Target="../slideLayouts/slideLayout113.xml"/><Relationship Id="rId1" Type="http://schemas.openxmlformats.org/officeDocument/2006/relationships/tags" Target="../tags/tag22.xml"/><Relationship Id="rId6" Type="http://schemas.openxmlformats.org/officeDocument/2006/relationships/image" Target="../media/image35.jpeg"/><Relationship Id="rId5" Type="http://schemas.openxmlformats.org/officeDocument/2006/relationships/hyperlink" Target="file:///E:\Media\Movies\07M13AN6.MOV" TargetMode="External"/><Relationship Id="rId4" Type="http://schemas.openxmlformats.org/officeDocument/2006/relationships/image" Target="../media/image4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09.xml"/><Relationship Id="rId1" Type="http://schemas.openxmlformats.org/officeDocument/2006/relationships/tags" Target="../tags/tag2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9.xml"/><Relationship Id="rId2" Type="http://schemas.openxmlformats.org/officeDocument/2006/relationships/tags" Target="../tags/tag24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3.png"/><Relationship Id="rId5" Type="http://schemas.openxmlformats.org/officeDocument/2006/relationships/oleObject" Target="../embeddings/oleObject13.bin"/><Relationship Id="rId4" Type="http://schemas.openxmlformats.org/officeDocument/2006/relationships/notesSlide" Target="../notesSlides/notesSlide24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5.xml"/><Relationship Id="rId3" Type="http://schemas.openxmlformats.org/officeDocument/2006/relationships/tags" Target="../tags/tag26.xml"/><Relationship Id="rId7" Type="http://schemas.openxmlformats.org/officeDocument/2006/relationships/slideLayout" Target="../slideLayouts/slideLayout109.xml"/><Relationship Id="rId2" Type="http://schemas.openxmlformats.org/officeDocument/2006/relationships/tags" Target="../tags/tag25.xml"/><Relationship Id="rId1" Type="http://schemas.openxmlformats.org/officeDocument/2006/relationships/vmlDrawing" Target="../drawings/vmlDrawing8.v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10" Type="http://schemas.openxmlformats.org/officeDocument/2006/relationships/image" Target="../media/image44.emf"/><Relationship Id="rId4" Type="http://schemas.openxmlformats.org/officeDocument/2006/relationships/tags" Target="../tags/tag27.xml"/><Relationship Id="rId9" Type="http://schemas.openxmlformats.org/officeDocument/2006/relationships/oleObject" Target="../embeddings/oleObject14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6.xml"/><Relationship Id="rId3" Type="http://schemas.openxmlformats.org/officeDocument/2006/relationships/tags" Target="../tags/tag31.xml"/><Relationship Id="rId7" Type="http://schemas.openxmlformats.org/officeDocument/2006/relationships/slideLayout" Target="../slideLayouts/slideLayout109.xml"/><Relationship Id="rId2" Type="http://schemas.openxmlformats.org/officeDocument/2006/relationships/tags" Target="../tags/tag30.xml"/><Relationship Id="rId1" Type="http://schemas.openxmlformats.org/officeDocument/2006/relationships/vmlDrawing" Target="../drawings/vmlDrawing9.vml"/><Relationship Id="rId6" Type="http://schemas.openxmlformats.org/officeDocument/2006/relationships/tags" Target="../tags/tag34.xml"/><Relationship Id="rId11" Type="http://schemas.openxmlformats.org/officeDocument/2006/relationships/image" Target="../media/image45.jpeg"/><Relationship Id="rId5" Type="http://schemas.openxmlformats.org/officeDocument/2006/relationships/tags" Target="../tags/tag33.xml"/><Relationship Id="rId10" Type="http://schemas.openxmlformats.org/officeDocument/2006/relationships/image" Target="../media/image44.emf"/><Relationship Id="rId4" Type="http://schemas.openxmlformats.org/officeDocument/2006/relationships/tags" Target="../tags/tag32.xml"/><Relationship Id="rId9" Type="http://schemas.openxmlformats.org/officeDocument/2006/relationships/oleObject" Target="../embeddings/oleObject15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9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109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emf"/><Relationship Id="rId3" Type="http://schemas.openxmlformats.org/officeDocument/2006/relationships/tags" Target="../tags/tag36.xml"/><Relationship Id="rId7" Type="http://schemas.openxmlformats.org/officeDocument/2006/relationships/oleObject" Target="../embeddings/oleObject16.bin"/><Relationship Id="rId2" Type="http://schemas.openxmlformats.org/officeDocument/2006/relationships/tags" Target="../tags/tag35.xml"/><Relationship Id="rId1" Type="http://schemas.openxmlformats.org/officeDocument/2006/relationships/vmlDrawing" Target="../drawings/vmlDrawing10.vml"/><Relationship Id="rId6" Type="http://schemas.openxmlformats.org/officeDocument/2006/relationships/slideLayout" Target="../slideLayouts/slideLayout109.xml"/><Relationship Id="rId5" Type="http://schemas.openxmlformats.org/officeDocument/2006/relationships/tags" Target="../tags/tag38.xml"/><Relationship Id="rId4" Type="http://schemas.openxmlformats.org/officeDocument/2006/relationships/tags" Target="../tags/tag37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emf"/><Relationship Id="rId3" Type="http://schemas.openxmlformats.org/officeDocument/2006/relationships/tags" Target="../tags/tag40.xml"/><Relationship Id="rId7" Type="http://schemas.openxmlformats.org/officeDocument/2006/relationships/oleObject" Target="../embeddings/oleObject17.bin"/><Relationship Id="rId2" Type="http://schemas.openxmlformats.org/officeDocument/2006/relationships/tags" Target="../tags/tag39.xml"/><Relationship Id="rId1" Type="http://schemas.openxmlformats.org/officeDocument/2006/relationships/vmlDrawing" Target="../drawings/vmlDrawing11.vml"/><Relationship Id="rId6" Type="http://schemas.openxmlformats.org/officeDocument/2006/relationships/slideLayout" Target="../slideLayouts/slideLayout109.xml"/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9" Type="http://schemas.openxmlformats.org/officeDocument/2006/relationships/image" Target="../media/image46.jpe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7.xml"/><Relationship Id="rId3" Type="http://schemas.openxmlformats.org/officeDocument/2006/relationships/tags" Target="../tags/tag44.xml"/><Relationship Id="rId7" Type="http://schemas.openxmlformats.org/officeDocument/2006/relationships/slideLayout" Target="../slideLayouts/slideLayout109.xml"/><Relationship Id="rId2" Type="http://schemas.openxmlformats.org/officeDocument/2006/relationships/tags" Target="../tags/tag43.xml"/><Relationship Id="rId1" Type="http://schemas.openxmlformats.org/officeDocument/2006/relationships/vmlDrawing" Target="../drawings/vmlDrawing12.v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10" Type="http://schemas.openxmlformats.org/officeDocument/2006/relationships/image" Target="../media/image49.emf"/><Relationship Id="rId4" Type="http://schemas.openxmlformats.org/officeDocument/2006/relationships/tags" Target="../tags/tag45.xml"/><Relationship Id="rId9" Type="http://schemas.openxmlformats.org/officeDocument/2006/relationships/oleObject" Target="../embeddings/oleObject18.bin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8.xml"/><Relationship Id="rId3" Type="http://schemas.openxmlformats.org/officeDocument/2006/relationships/tags" Target="../tags/tag49.xml"/><Relationship Id="rId7" Type="http://schemas.openxmlformats.org/officeDocument/2006/relationships/slideLayout" Target="../slideLayouts/slideLayout109.xml"/><Relationship Id="rId2" Type="http://schemas.openxmlformats.org/officeDocument/2006/relationships/tags" Target="../tags/tag48.xml"/><Relationship Id="rId1" Type="http://schemas.openxmlformats.org/officeDocument/2006/relationships/vmlDrawing" Target="../drawings/vmlDrawing13.v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10" Type="http://schemas.openxmlformats.org/officeDocument/2006/relationships/image" Target="../media/image49.emf"/><Relationship Id="rId4" Type="http://schemas.openxmlformats.org/officeDocument/2006/relationships/tags" Target="../tags/tag50.xml"/><Relationship Id="rId9" Type="http://schemas.openxmlformats.org/officeDocument/2006/relationships/oleObject" Target="../embeddings/oleObject19.bin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9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10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9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10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9.xml"/><Relationship Id="rId1" Type="http://schemas.openxmlformats.org/officeDocument/2006/relationships/tags" Target="../tags/tag4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tags" Target="../tags/tag54.xml"/><Relationship Id="rId7" Type="http://schemas.openxmlformats.org/officeDocument/2006/relationships/notesSlide" Target="../notesSlides/notesSlide29.xml"/><Relationship Id="rId2" Type="http://schemas.openxmlformats.org/officeDocument/2006/relationships/tags" Target="../tags/tag53.xml"/><Relationship Id="rId1" Type="http://schemas.openxmlformats.org/officeDocument/2006/relationships/vmlDrawing" Target="../drawings/vmlDrawing14.vml"/><Relationship Id="rId6" Type="http://schemas.openxmlformats.org/officeDocument/2006/relationships/slideLayout" Target="../slideLayouts/slideLayout109.xml"/><Relationship Id="rId5" Type="http://schemas.openxmlformats.org/officeDocument/2006/relationships/tags" Target="../tags/tag56.xml"/><Relationship Id="rId4" Type="http://schemas.openxmlformats.org/officeDocument/2006/relationships/tags" Target="../tags/tag55.xml"/><Relationship Id="rId9" Type="http://schemas.openxmlformats.org/officeDocument/2006/relationships/image" Target="../media/image44.emf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3" Type="http://schemas.openxmlformats.org/officeDocument/2006/relationships/tags" Target="../tags/tag58.xml"/><Relationship Id="rId7" Type="http://schemas.openxmlformats.org/officeDocument/2006/relationships/notesSlide" Target="../notesSlides/notesSlide30.xml"/><Relationship Id="rId2" Type="http://schemas.openxmlformats.org/officeDocument/2006/relationships/tags" Target="../tags/tag57.xml"/><Relationship Id="rId1" Type="http://schemas.openxmlformats.org/officeDocument/2006/relationships/vmlDrawing" Target="../drawings/vmlDrawing15.vml"/><Relationship Id="rId6" Type="http://schemas.openxmlformats.org/officeDocument/2006/relationships/slideLayout" Target="../slideLayouts/slideLayout109.xml"/><Relationship Id="rId5" Type="http://schemas.openxmlformats.org/officeDocument/2006/relationships/tags" Target="../tags/tag60.xml"/><Relationship Id="rId10" Type="http://schemas.openxmlformats.org/officeDocument/2006/relationships/image" Target="../media/image46.jpeg"/><Relationship Id="rId4" Type="http://schemas.openxmlformats.org/officeDocument/2006/relationships/tags" Target="../tags/tag59.xml"/><Relationship Id="rId9" Type="http://schemas.openxmlformats.org/officeDocument/2006/relationships/image" Target="../media/image44.emf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1.xml"/><Relationship Id="rId3" Type="http://schemas.openxmlformats.org/officeDocument/2006/relationships/tags" Target="../tags/tag62.xml"/><Relationship Id="rId7" Type="http://schemas.openxmlformats.org/officeDocument/2006/relationships/slideLayout" Target="../slideLayouts/slideLayout109.xml"/><Relationship Id="rId2" Type="http://schemas.openxmlformats.org/officeDocument/2006/relationships/tags" Target="../tags/tag61.xml"/><Relationship Id="rId1" Type="http://schemas.openxmlformats.org/officeDocument/2006/relationships/vmlDrawing" Target="../drawings/vmlDrawing16.vml"/><Relationship Id="rId6" Type="http://schemas.openxmlformats.org/officeDocument/2006/relationships/tags" Target="../tags/tag65.xml"/><Relationship Id="rId5" Type="http://schemas.openxmlformats.org/officeDocument/2006/relationships/tags" Target="../tags/tag64.xml"/><Relationship Id="rId10" Type="http://schemas.openxmlformats.org/officeDocument/2006/relationships/image" Target="../media/image44.emf"/><Relationship Id="rId4" Type="http://schemas.openxmlformats.org/officeDocument/2006/relationships/tags" Target="../tags/tag63.xml"/><Relationship Id="rId9" Type="http://schemas.openxmlformats.org/officeDocument/2006/relationships/oleObject" Target="../embeddings/oleObject22.bin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2.xml"/><Relationship Id="rId3" Type="http://schemas.openxmlformats.org/officeDocument/2006/relationships/tags" Target="../tags/tag67.xml"/><Relationship Id="rId7" Type="http://schemas.openxmlformats.org/officeDocument/2006/relationships/slideLayout" Target="../slideLayouts/slideLayout109.xml"/><Relationship Id="rId2" Type="http://schemas.openxmlformats.org/officeDocument/2006/relationships/tags" Target="../tags/tag66.xml"/><Relationship Id="rId1" Type="http://schemas.openxmlformats.org/officeDocument/2006/relationships/vmlDrawing" Target="../drawings/vmlDrawing17.vml"/><Relationship Id="rId6" Type="http://schemas.openxmlformats.org/officeDocument/2006/relationships/tags" Target="../tags/tag70.xml"/><Relationship Id="rId11" Type="http://schemas.openxmlformats.org/officeDocument/2006/relationships/image" Target="../media/image50.jpeg"/><Relationship Id="rId5" Type="http://schemas.openxmlformats.org/officeDocument/2006/relationships/tags" Target="../tags/tag69.xml"/><Relationship Id="rId10" Type="http://schemas.openxmlformats.org/officeDocument/2006/relationships/image" Target="../media/image44.emf"/><Relationship Id="rId4" Type="http://schemas.openxmlformats.org/officeDocument/2006/relationships/tags" Target="../tags/tag68.xml"/><Relationship Id="rId9" Type="http://schemas.openxmlformats.org/officeDocument/2006/relationships/oleObject" Target="../embeddings/oleObject23.bin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3.xml"/><Relationship Id="rId3" Type="http://schemas.openxmlformats.org/officeDocument/2006/relationships/tags" Target="../tags/tag72.xml"/><Relationship Id="rId7" Type="http://schemas.openxmlformats.org/officeDocument/2006/relationships/slideLayout" Target="../slideLayouts/slideLayout109.xml"/><Relationship Id="rId2" Type="http://schemas.openxmlformats.org/officeDocument/2006/relationships/tags" Target="../tags/tag71.xml"/><Relationship Id="rId1" Type="http://schemas.openxmlformats.org/officeDocument/2006/relationships/vmlDrawing" Target="../drawings/vmlDrawing18.v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10" Type="http://schemas.openxmlformats.org/officeDocument/2006/relationships/image" Target="../media/image49.emf"/><Relationship Id="rId4" Type="http://schemas.openxmlformats.org/officeDocument/2006/relationships/tags" Target="../tags/tag73.xml"/><Relationship Id="rId9" Type="http://schemas.openxmlformats.org/officeDocument/2006/relationships/oleObject" Target="../embeddings/oleObject24.bin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4.xml"/><Relationship Id="rId3" Type="http://schemas.openxmlformats.org/officeDocument/2006/relationships/tags" Target="../tags/tag77.xml"/><Relationship Id="rId7" Type="http://schemas.openxmlformats.org/officeDocument/2006/relationships/slideLayout" Target="../slideLayouts/slideLayout109.xml"/><Relationship Id="rId2" Type="http://schemas.openxmlformats.org/officeDocument/2006/relationships/tags" Target="../tags/tag76.xml"/><Relationship Id="rId1" Type="http://schemas.openxmlformats.org/officeDocument/2006/relationships/vmlDrawing" Target="../drawings/vmlDrawing19.vml"/><Relationship Id="rId6" Type="http://schemas.openxmlformats.org/officeDocument/2006/relationships/tags" Target="../tags/tag80.xml"/><Relationship Id="rId11" Type="http://schemas.openxmlformats.org/officeDocument/2006/relationships/image" Target="../media/image46.jpeg"/><Relationship Id="rId5" Type="http://schemas.openxmlformats.org/officeDocument/2006/relationships/tags" Target="../tags/tag79.xml"/><Relationship Id="rId10" Type="http://schemas.openxmlformats.org/officeDocument/2006/relationships/image" Target="../media/image49.emf"/><Relationship Id="rId4" Type="http://schemas.openxmlformats.org/officeDocument/2006/relationships/tags" Target="../tags/tag78.xml"/><Relationship Id="rId9" Type="http://schemas.openxmlformats.org/officeDocument/2006/relationships/oleObject" Target="../embeddings/oleObject25.bin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5.xml"/><Relationship Id="rId3" Type="http://schemas.openxmlformats.org/officeDocument/2006/relationships/tags" Target="../tags/tag82.xml"/><Relationship Id="rId7" Type="http://schemas.openxmlformats.org/officeDocument/2006/relationships/slideLayout" Target="../slideLayouts/slideLayout25.xml"/><Relationship Id="rId2" Type="http://schemas.openxmlformats.org/officeDocument/2006/relationships/tags" Target="../tags/tag81.xml"/><Relationship Id="rId1" Type="http://schemas.openxmlformats.org/officeDocument/2006/relationships/vmlDrawing" Target="../drawings/vmlDrawing20.vml"/><Relationship Id="rId6" Type="http://schemas.openxmlformats.org/officeDocument/2006/relationships/tags" Target="../tags/tag85.xml"/><Relationship Id="rId5" Type="http://schemas.openxmlformats.org/officeDocument/2006/relationships/tags" Target="../tags/tag84.xml"/><Relationship Id="rId10" Type="http://schemas.openxmlformats.org/officeDocument/2006/relationships/image" Target="../media/image44.emf"/><Relationship Id="rId4" Type="http://schemas.openxmlformats.org/officeDocument/2006/relationships/tags" Target="../tags/tag83.xml"/><Relationship Id="rId9" Type="http://schemas.openxmlformats.org/officeDocument/2006/relationships/oleObject" Target="../embeddings/oleObject26.bin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85.xml"/><Relationship Id="rId1" Type="http://schemas.openxmlformats.org/officeDocument/2006/relationships/tags" Target="../tags/tag86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7.xml"/><Relationship Id="rId2" Type="http://schemas.openxmlformats.org/officeDocument/2006/relationships/tags" Target="../tags/tag8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43.png"/><Relationship Id="rId5" Type="http://schemas.openxmlformats.org/officeDocument/2006/relationships/oleObject" Target="../embeddings/oleObject27.bin"/><Relationship Id="rId4" Type="http://schemas.openxmlformats.org/officeDocument/2006/relationships/notesSlide" Target="../notesSlides/notesSlide3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5.xml"/><Relationship Id="rId7" Type="http://schemas.openxmlformats.org/officeDocument/2006/relationships/image" Target="../media/image43.png"/><Relationship Id="rId2" Type="http://schemas.openxmlformats.org/officeDocument/2006/relationships/tags" Target="../tags/tag88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28.bin"/><Relationship Id="rId5" Type="http://schemas.openxmlformats.org/officeDocument/2006/relationships/image" Target="../media/image25.png"/><Relationship Id="rId4" Type="http://schemas.openxmlformats.org/officeDocument/2006/relationships/notesSlide" Target="../notesSlides/notesSlide3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0">
          <a:gsLst>
            <a:gs pos="12000">
              <a:schemeClr val="accent5">
                <a:lumMod val="50000"/>
              </a:schemeClr>
            </a:gs>
            <a:gs pos="100000">
              <a:srgbClr val="FFFFFF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81000"/>
            <a:ext cx="7543800" cy="1905000"/>
          </a:xfrm>
        </p:spPr>
        <p:txBody>
          <a:bodyPr/>
          <a:lstStyle/>
          <a:p>
            <a:r>
              <a:rPr lang="en-US" altLang="en-US" sz="2000" dirty="0" smtClean="0">
                <a:solidFill>
                  <a:srgbClr val="FFFFFF"/>
                </a:solidFill>
              </a:rPr>
              <a:t>CHMG-141</a:t>
            </a:r>
            <a:br>
              <a:rPr lang="en-US" altLang="en-US" sz="2000" dirty="0" smtClean="0">
                <a:solidFill>
                  <a:srgbClr val="FFFFFF"/>
                </a:solidFill>
              </a:rPr>
            </a:br>
            <a:r>
              <a:rPr lang="en-US" altLang="en-US" sz="2000" dirty="0" smtClean="0">
                <a:solidFill>
                  <a:srgbClr val="FFFFFF"/>
                </a:solidFill>
              </a:rPr>
              <a:t>General and Analytical Chemistry I</a:t>
            </a:r>
            <a:br>
              <a:rPr lang="en-US" altLang="en-US" sz="2000" dirty="0" smtClean="0">
                <a:solidFill>
                  <a:srgbClr val="FFFFFF"/>
                </a:solidFill>
              </a:rPr>
            </a:br>
            <a:r>
              <a:rPr lang="en-US" altLang="en-US" sz="3200" dirty="0" smtClean="0">
                <a:solidFill>
                  <a:srgbClr val="FFFFFF"/>
                </a:solidFill>
              </a:rPr>
              <a:t>Lecture </a:t>
            </a:r>
            <a:r>
              <a:rPr lang="en-US" altLang="en-US" sz="3200" smtClean="0">
                <a:solidFill>
                  <a:srgbClr val="FFFFFF"/>
                </a:solidFill>
              </a:rPr>
              <a:t>6 </a:t>
            </a:r>
            <a:r>
              <a:rPr lang="en-US" altLang="en-US" sz="3200" dirty="0" smtClean="0">
                <a:solidFill>
                  <a:srgbClr val="FFFFFF"/>
                </a:solidFill>
              </a:rPr>
              <a:t/>
            </a:r>
            <a:br>
              <a:rPr lang="en-US" altLang="en-US" sz="3200" dirty="0" smtClean="0">
                <a:solidFill>
                  <a:srgbClr val="FFFFFF"/>
                </a:solidFill>
              </a:rPr>
            </a:br>
            <a:r>
              <a:rPr lang="en-US" altLang="en-US" sz="2000" dirty="0" smtClean="0">
                <a:solidFill>
                  <a:srgbClr val="FFFFFF"/>
                </a:solidFill>
              </a:rPr>
              <a:t>(Ch. 2)</a:t>
            </a:r>
            <a:br>
              <a:rPr lang="en-US" altLang="en-US" sz="2000" dirty="0" smtClean="0">
                <a:solidFill>
                  <a:srgbClr val="FFFFFF"/>
                </a:solidFill>
              </a:rPr>
            </a:br>
            <a:r>
              <a:rPr lang="en-US" altLang="en-US" sz="2000" dirty="0" smtClean="0">
                <a:solidFill>
                  <a:srgbClr val="FFFFFF"/>
                </a:solidFill>
              </a:rPr>
              <a:t>with Dr. Bailey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2971800"/>
            <a:ext cx="6705600" cy="2057400"/>
          </a:xfrm>
        </p:spPr>
        <p:txBody>
          <a:bodyPr/>
          <a:lstStyle/>
          <a:p>
            <a:pPr marL="457200" indent="-457200" algn="l">
              <a:lnSpc>
                <a:spcPct val="80000"/>
              </a:lnSpc>
              <a:buFontTx/>
              <a:buChar char="•"/>
            </a:pPr>
            <a:r>
              <a:rPr lang="en-US" altLang="en-US" dirty="0" smtClean="0">
                <a:solidFill>
                  <a:srgbClr val="FFFFFF"/>
                </a:solidFill>
              </a:rPr>
              <a:t>Quantum Mechanical View of the Atom</a:t>
            </a:r>
          </a:p>
          <a:p>
            <a:pPr marL="457200" indent="-457200" algn="l">
              <a:lnSpc>
                <a:spcPct val="80000"/>
              </a:lnSpc>
              <a:buFontTx/>
              <a:buChar char="•"/>
            </a:pPr>
            <a:r>
              <a:rPr lang="en-US" altLang="en-US" dirty="0">
                <a:solidFill>
                  <a:srgbClr val="FFFFFF"/>
                </a:solidFill>
              </a:rPr>
              <a:t>Electron Energy, Electron </a:t>
            </a:r>
            <a:r>
              <a:rPr lang="en-US" altLang="en-US" dirty="0" smtClean="0">
                <a:solidFill>
                  <a:srgbClr val="FFFFFF"/>
                </a:solidFill>
              </a:rPr>
              <a:t>Transitions</a:t>
            </a:r>
          </a:p>
          <a:p>
            <a:pPr marL="457200" indent="-457200" algn="l">
              <a:lnSpc>
                <a:spcPct val="80000"/>
              </a:lnSpc>
              <a:buFontTx/>
              <a:buChar char="•"/>
            </a:pPr>
            <a:r>
              <a:rPr lang="en-US" altLang="en-US" dirty="0" smtClean="0">
                <a:solidFill>
                  <a:srgbClr val="FFFFFF"/>
                </a:solidFill>
              </a:rPr>
              <a:t>Quantum Numbers</a:t>
            </a:r>
          </a:p>
          <a:p>
            <a:pPr marL="457200" indent="-457200" algn="l">
              <a:lnSpc>
                <a:spcPct val="80000"/>
              </a:lnSpc>
              <a:buFontTx/>
              <a:buChar char="•"/>
            </a:pPr>
            <a:r>
              <a:rPr lang="en-US" altLang="en-US" dirty="0" smtClean="0">
                <a:solidFill>
                  <a:srgbClr val="FFFFFF"/>
                </a:solidFill>
              </a:rPr>
              <a:t>The Shapes of Atomic Orbitals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712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905000" y="6553200"/>
            <a:ext cx="1905000" cy="152400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686800" y="6477000"/>
            <a:ext cx="76200" cy="228600"/>
          </a:xfrm>
        </p:spPr>
        <p:txBody>
          <a:bodyPr/>
          <a:lstStyle/>
          <a:p>
            <a:pPr>
              <a:defRPr/>
            </a:pPr>
            <a:fld id="{F539FAE5-E6AF-4FB7-AC91-BD4DA4707017}" type="slidenum">
              <a:rPr lang="en-US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4419600" cy="990600"/>
          </a:xfrm>
        </p:spPr>
        <p:txBody>
          <a:bodyPr/>
          <a:lstStyle/>
          <a:p>
            <a:r>
              <a:rPr lang="en-US" altLang="en-US" sz="2800" smtClean="0">
                <a:solidFill>
                  <a:srgbClr val="FFFF00"/>
                </a:solidFill>
              </a:rPr>
              <a:t>Predicting the Spectrum of Hydrogen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371600"/>
            <a:ext cx="4419600" cy="3429000"/>
          </a:xfrm>
        </p:spPr>
        <p:txBody>
          <a:bodyPr/>
          <a:lstStyle/>
          <a:p>
            <a:pPr>
              <a:defRPr/>
            </a:pPr>
            <a:r>
              <a:rPr lang="en-US" sz="1800" dirty="0" smtClean="0">
                <a:solidFill>
                  <a:srgbClr val="FFFFFF"/>
                </a:solidFill>
              </a:rPr>
              <a:t>the </a:t>
            </a:r>
            <a:r>
              <a:rPr lang="en-US" sz="1800" u="sng" dirty="0" smtClean="0">
                <a:solidFill>
                  <a:srgbClr val="FFFFFF"/>
                </a:solidFill>
              </a:rPr>
              <a:t>wavelengths of lines </a:t>
            </a:r>
            <a:r>
              <a:rPr lang="en-US" sz="1800" dirty="0" smtClean="0">
                <a:solidFill>
                  <a:srgbClr val="FFFFFF"/>
                </a:solidFill>
              </a:rPr>
              <a:t>in the emission spectrum of hydrogen can be predicted by calculating the difference in energy between any two states</a:t>
            </a:r>
          </a:p>
          <a:p>
            <a:pPr>
              <a:defRPr/>
            </a:pPr>
            <a:r>
              <a:rPr lang="en-US" sz="1800" dirty="0" smtClean="0"/>
              <a:t>for an electron in energy state </a:t>
            </a:r>
            <a:r>
              <a:rPr lang="en-US" sz="1800" i="1" dirty="0" smtClean="0"/>
              <a:t>n</a:t>
            </a:r>
            <a:r>
              <a:rPr lang="en-US" sz="1800" dirty="0" smtClean="0"/>
              <a:t>, there are (</a:t>
            </a:r>
            <a:r>
              <a:rPr lang="en-US" sz="1800" i="1" dirty="0" smtClean="0"/>
              <a:t>n</a:t>
            </a:r>
            <a:r>
              <a:rPr lang="en-US" sz="1800" dirty="0" smtClean="0"/>
              <a:t> – 1) energy states it can transition to, therefore </a:t>
            </a:r>
            <a:r>
              <a:rPr lang="en-US" sz="1800" dirty="0" smtClean="0">
                <a:solidFill>
                  <a:srgbClr val="FF0000"/>
                </a:solidFill>
              </a:rPr>
              <a:t>(</a:t>
            </a:r>
            <a:r>
              <a:rPr lang="en-US" sz="1800" i="1" dirty="0" smtClean="0">
                <a:solidFill>
                  <a:srgbClr val="FF0000"/>
                </a:solidFill>
              </a:rPr>
              <a:t>n</a:t>
            </a:r>
            <a:r>
              <a:rPr lang="en-US" sz="1800" dirty="0" smtClean="0">
                <a:solidFill>
                  <a:srgbClr val="FF0000"/>
                </a:solidFill>
              </a:rPr>
              <a:t> – 1) lines it can </a:t>
            </a:r>
            <a:r>
              <a:rPr lang="en-US" sz="1800" dirty="0" smtClean="0">
                <a:solidFill>
                  <a:srgbClr val="FF0000"/>
                </a:solidFill>
              </a:rPr>
              <a:t>generate. </a:t>
            </a:r>
            <a:r>
              <a:rPr lang="en-US" sz="1800" dirty="0" smtClean="0"/>
              <a:t>Example: if n=7, there are 21 lines</a:t>
            </a:r>
            <a:endParaRPr lang="en-US" sz="1800" dirty="0" smtClean="0"/>
          </a:p>
          <a:p>
            <a:pPr>
              <a:defRPr/>
            </a:pPr>
            <a:r>
              <a:rPr lang="en-US" sz="1800" dirty="0" smtClean="0">
                <a:solidFill>
                  <a:schemeClr val="accent5">
                    <a:lumMod val="25000"/>
                  </a:schemeClr>
                </a:solidFill>
              </a:rPr>
              <a:t>both the Bohr and Quantum Mechanical Models can predict these lines very accurately</a:t>
            </a:r>
          </a:p>
        </p:txBody>
      </p:sp>
      <p:graphicFrame>
        <p:nvGraphicFramePr>
          <p:cNvPr id="13318" name="Object 2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13899665"/>
              </p:ext>
            </p:extLst>
          </p:nvPr>
        </p:nvGraphicFramePr>
        <p:xfrm>
          <a:off x="457200" y="4871105"/>
          <a:ext cx="5794243" cy="118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8" name="Equation" r:id="rId3" imgW="4089400" imgH="838200" progId="Equation.3">
                  <p:embed/>
                </p:oleObj>
              </mc:Choice>
              <mc:Fallback>
                <p:oleObj name="Equation" r:id="rId3" imgW="4089400" imgH="83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871105"/>
                        <a:ext cx="5794243" cy="1188962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319" name="Picture 6" descr="07_21[1]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" b="5000"/>
          <a:stretch>
            <a:fillRect/>
          </a:stretch>
        </p:blipFill>
        <p:spPr bwMode="auto">
          <a:xfrm>
            <a:off x="4800600" y="190500"/>
            <a:ext cx="4091509" cy="446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91145" y="6036049"/>
            <a:ext cx="4252855" cy="881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90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226" name="Object 2"/>
          <p:cNvGraphicFramePr>
            <a:graphicFrameLocks noChangeAspect="1"/>
          </p:cNvGraphicFramePr>
          <p:nvPr/>
        </p:nvGraphicFramePr>
        <p:xfrm>
          <a:off x="2286000" y="5029200"/>
          <a:ext cx="6400800" cy="92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45" name="Equation" r:id="rId3" imgW="3429000" imgH="495300" progId="Equation.3">
                  <p:embed/>
                </p:oleObj>
              </mc:Choice>
              <mc:Fallback>
                <p:oleObj name="Equation" r:id="rId3" imgW="3429000" imgH="495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5029200"/>
                        <a:ext cx="6400800" cy="922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27" name="Rectangle 3"/>
          <p:cNvSpPr>
            <a:spLocks noChangeArrowheads="1"/>
          </p:cNvSpPr>
          <p:nvPr/>
        </p:nvSpPr>
        <p:spPr bwMode="auto">
          <a:xfrm>
            <a:off x="304800" y="3657600"/>
            <a:ext cx="213360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eaLnBrk="0" fontAlgn="base" hangingPunct="0">
              <a:spcBef>
                <a:spcPct val="20000"/>
              </a:spcBef>
              <a:spcAft>
                <a:spcPct val="0"/>
              </a:spcAft>
              <a:buSzPct val="120000"/>
              <a:defRPr/>
            </a:pPr>
            <a:r>
              <a:rPr lang="en-US" sz="2400" b="1" dirty="0"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Solve: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title"/>
          </p:nvPr>
        </p:nvSpPr>
        <p:spPr>
          <a:xfrm>
            <a:off x="4419600" y="228600"/>
            <a:ext cx="4572000" cy="1066800"/>
          </a:xfrm>
        </p:spPr>
        <p:txBody>
          <a:bodyPr/>
          <a:lstStyle/>
          <a:p>
            <a:r>
              <a:rPr lang="en-US" altLang="en-US" sz="1800" dirty="0" smtClean="0">
                <a:solidFill>
                  <a:srgbClr val="FFFF00"/>
                </a:solidFill>
              </a:rPr>
              <a:t>Example :  </a:t>
            </a:r>
            <a:r>
              <a:rPr lang="en-US" altLang="en-US" sz="1800" dirty="0" smtClean="0">
                <a:solidFill>
                  <a:srgbClr val="FFFFFF"/>
                </a:solidFill>
              </a:rPr>
              <a:t>Calculate the wavelength of light emitted when the hydrogen electron transitions from </a:t>
            </a:r>
            <a:r>
              <a:rPr lang="en-US" altLang="en-US" sz="1800" i="1" dirty="0" smtClean="0">
                <a:solidFill>
                  <a:srgbClr val="FFFFFF"/>
                </a:solidFill>
              </a:rPr>
              <a:t>n</a:t>
            </a:r>
            <a:r>
              <a:rPr lang="en-US" altLang="en-US" sz="1800" dirty="0" smtClean="0">
                <a:solidFill>
                  <a:srgbClr val="FFFFFF"/>
                </a:solidFill>
              </a:rPr>
              <a:t> = 6 to </a:t>
            </a:r>
            <a:r>
              <a:rPr lang="en-US" altLang="en-US" sz="1800" i="1" dirty="0" smtClean="0">
                <a:solidFill>
                  <a:srgbClr val="FFFFFF"/>
                </a:solidFill>
              </a:rPr>
              <a:t>n</a:t>
            </a:r>
            <a:r>
              <a:rPr lang="en-US" altLang="en-US" sz="1800" dirty="0" smtClean="0">
                <a:solidFill>
                  <a:srgbClr val="FFFFFF"/>
                </a:solidFill>
              </a:rPr>
              <a:t> = 5</a:t>
            </a:r>
          </a:p>
        </p:txBody>
      </p:sp>
      <p:sp>
        <p:nvSpPr>
          <p:cNvPr id="52229" name="Rectangle 5"/>
          <p:cNvSpPr>
            <a:spLocks noChangeArrowheads="1"/>
          </p:cNvSpPr>
          <p:nvPr/>
        </p:nvSpPr>
        <p:spPr bwMode="auto">
          <a:xfrm>
            <a:off x="2438400" y="2265363"/>
            <a:ext cx="6553200" cy="140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SzPct val="120000"/>
              <a:defRPr/>
            </a:pPr>
            <a:endParaRPr lang="en-US" sz="2000" dirty="0">
              <a:solidFill>
                <a:srgbClr val="FAFD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SzPct val="120000"/>
              <a:defRPr/>
            </a:pPr>
            <a:endParaRPr lang="en-US" sz="2000" dirty="0">
              <a:solidFill>
                <a:srgbClr val="FAFD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0" fontAlgn="base" hangingPunct="0">
              <a:spcBef>
                <a:spcPct val="115000"/>
              </a:spcBef>
              <a:spcAft>
                <a:spcPct val="0"/>
              </a:spcAft>
              <a:buSzPct val="120000"/>
              <a:defRPr/>
            </a:pPr>
            <a:r>
              <a:rPr lang="en-US" sz="2000" dirty="0"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E=</a:t>
            </a:r>
            <a:r>
              <a:rPr lang="en-US" sz="2000" dirty="0" err="1"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hc</a:t>
            </a:r>
            <a:r>
              <a:rPr lang="en-US" sz="2000" dirty="0"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en-US" sz="2000" dirty="0"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itchFamily="18" charset="2"/>
              </a:rPr>
              <a:t>l, </a:t>
            </a:r>
            <a:r>
              <a:rPr lang="en-US" sz="2000" dirty="0"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lang="en-US" sz="2000" i="1" baseline="-25000" dirty="0"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en-US" sz="2000" dirty="0"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-2.18 x 10</a:t>
            </a:r>
            <a:r>
              <a:rPr lang="en-US" sz="2000" baseline="30000" dirty="0"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-18</a:t>
            </a:r>
            <a:r>
              <a:rPr lang="en-US" sz="2000" dirty="0"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J (1/</a:t>
            </a:r>
            <a:r>
              <a:rPr lang="en-US" sz="2000" i="1" dirty="0"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en-US" sz="2000" baseline="30000" dirty="0"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US" sz="2000" dirty="0"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sp>
        <p:nvSpPr>
          <p:cNvPr id="52230" name="Rectangle 6"/>
          <p:cNvSpPr>
            <a:spLocks noChangeArrowheads="1"/>
          </p:cNvSpPr>
          <p:nvPr/>
        </p:nvSpPr>
        <p:spPr bwMode="auto">
          <a:xfrm>
            <a:off x="304800" y="2265363"/>
            <a:ext cx="2133600" cy="140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eaLnBrk="0" fontAlgn="base" hangingPunct="0">
              <a:spcBef>
                <a:spcPct val="20000"/>
              </a:spcBef>
              <a:spcAft>
                <a:spcPct val="0"/>
              </a:spcAft>
              <a:buSzPct val="120000"/>
              <a:defRPr/>
            </a:pPr>
            <a:r>
              <a:rPr lang="en-US" sz="2400" b="1" dirty="0"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Concept Plan:</a:t>
            </a:r>
          </a:p>
          <a:p>
            <a:pPr algn="r" eaLnBrk="0" fontAlgn="base" hangingPunct="0">
              <a:spcBef>
                <a:spcPct val="40000"/>
              </a:spcBef>
              <a:spcAft>
                <a:spcPct val="0"/>
              </a:spcAft>
              <a:buSzPct val="120000"/>
              <a:defRPr/>
            </a:pPr>
            <a:r>
              <a:rPr lang="en-US" sz="2000" b="1" dirty="0"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Relationships:</a:t>
            </a:r>
            <a:endParaRPr lang="en-US" sz="2000" dirty="0">
              <a:solidFill>
                <a:srgbClr val="FAFD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2231" name="Rectangle 7"/>
          <p:cNvSpPr>
            <a:spLocks noChangeArrowheads="1"/>
          </p:cNvSpPr>
          <p:nvPr/>
        </p:nvSpPr>
        <p:spPr bwMode="auto">
          <a:xfrm>
            <a:off x="2438400" y="1371600"/>
            <a:ext cx="6324600" cy="893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SzPct val="120000"/>
              <a:defRPr/>
            </a:pPr>
            <a:r>
              <a:rPr lang="en-US" sz="2400" dirty="0" err="1"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en-US" sz="2400" baseline="-25000" dirty="0" err="1"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sz="2400" dirty="0"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6, </a:t>
            </a:r>
            <a:r>
              <a:rPr lang="en-US" sz="2400" dirty="0" err="1"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en-US" sz="2400" baseline="-25000" dirty="0" err="1"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  <a:r>
              <a:rPr lang="en-US" sz="2400" dirty="0"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5 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SzPct val="120000"/>
              <a:defRPr/>
            </a:pPr>
            <a:r>
              <a:rPr lang="en-US" sz="2400" dirty="0"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itchFamily="18" charset="2"/>
              </a:rPr>
              <a:t>l, </a:t>
            </a:r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endParaRPr lang="en-US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mbol" pitchFamily="18" charset="2"/>
            </a:endParaRPr>
          </a:p>
        </p:txBody>
      </p:sp>
      <p:sp>
        <p:nvSpPr>
          <p:cNvPr id="52232" name="Rectangle 8"/>
          <p:cNvSpPr>
            <a:spLocks noChangeArrowheads="1"/>
          </p:cNvSpPr>
          <p:nvPr/>
        </p:nvSpPr>
        <p:spPr bwMode="auto">
          <a:xfrm>
            <a:off x="304800" y="1371600"/>
            <a:ext cx="2133600" cy="893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eaLnBrk="0" fontAlgn="base" hangingPunct="0">
              <a:spcBef>
                <a:spcPct val="20000"/>
              </a:spcBef>
              <a:spcAft>
                <a:spcPct val="0"/>
              </a:spcAft>
              <a:buSzPct val="120000"/>
              <a:defRPr/>
            </a:pPr>
            <a:r>
              <a:rPr lang="en-US" sz="2400" b="1" dirty="0"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Given:</a:t>
            </a:r>
          </a:p>
          <a:p>
            <a:pPr algn="r" eaLnBrk="0" fontAlgn="base" hangingPunct="0">
              <a:spcBef>
                <a:spcPct val="20000"/>
              </a:spcBef>
              <a:spcAft>
                <a:spcPct val="0"/>
              </a:spcAft>
              <a:buSzPct val="120000"/>
              <a:defRPr/>
            </a:pPr>
            <a:r>
              <a:rPr lang="en-US" sz="2400" b="1" dirty="0"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Find:</a:t>
            </a:r>
          </a:p>
        </p:txBody>
      </p:sp>
      <p:sp>
        <p:nvSpPr>
          <p:cNvPr id="52233" name="Line 9"/>
          <p:cNvSpPr>
            <a:spLocks noChangeShapeType="1"/>
          </p:cNvSpPr>
          <p:nvPr/>
        </p:nvSpPr>
        <p:spPr bwMode="auto">
          <a:xfrm>
            <a:off x="304800" y="1295400"/>
            <a:ext cx="86106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800">
              <a:solidFill>
                <a:srgbClr val="FAFD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2234" name="Line 10"/>
          <p:cNvSpPr>
            <a:spLocks noChangeShapeType="1"/>
          </p:cNvSpPr>
          <p:nvPr/>
        </p:nvSpPr>
        <p:spPr bwMode="auto">
          <a:xfrm>
            <a:off x="304800" y="2265363"/>
            <a:ext cx="8610600" cy="206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800">
              <a:solidFill>
                <a:srgbClr val="FAFD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2235" name="Line 11"/>
          <p:cNvSpPr>
            <a:spLocks noChangeShapeType="1"/>
          </p:cNvSpPr>
          <p:nvPr/>
        </p:nvSpPr>
        <p:spPr bwMode="auto">
          <a:xfrm>
            <a:off x="304800" y="6629400"/>
            <a:ext cx="8610600" cy="17463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800">
              <a:solidFill>
                <a:srgbClr val="FAFD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2236" name="Line 12"/>
          <p:cNvSpPr>
            <a:spLocks noChangeShapeType="1"/>
          </p:cNvSpPr>
          <p:nvPr/>
        </p:nvSpPr>
        <p:spPr bwMode="auto">
          <a:xfrm>
            <a:off x="304800" y="1371600"/>
            <a:ext cx="0" cy="52578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800">
              <a:solidFill>
                <a:srgbClr val="FAFD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2237" name="Line 13"/>
          <p:cNvSpPr>
            <a:spLocks noChangeShapeType="1"/>
          </p:cNvSpPr>
          <p:nvPr/>
        </p:nvSpPr>
        <p:spPr bwMode="auto">
          <a:xfrm>
            <a:off x="2438400" y="1371600"/>
            <a:ext cx="0" cy="2286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800">
              <a:solidFill>
                <a:srgbClr val="FAFD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2238" name="Line 14"/>
          <p:cNvSpPr>
            <a:spLocks noChangeShapeType="1"/>
          </p:cNvSpPr>
          <p:nvPr/>
        </p:nvSpPr>
        <p:spPr bwMode="auto">
          <a:xfrm>
            <a:off x="8915400" y="1371600"/>
            <a:ext cx="0" cy="52578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800">
              <a:solidFill>
                <a:srgbClr val="FAFD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2239" name="Line 15"/>
          <p:cNvSpPr>
            <a:spLocks noChangeShapeType="1"/>
          </p:cNvSpPr>
          <p:nvPr/>
        </p:nvSpPr>
        <p:spPr bwMode="auto">
          <a:xfrm flipV="1">
            <a:off x="304800" y="3657600"/>
            <a:ext cx="8610600" cy="12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800">
              <a:solidFill>
                <a:srgbClr val="FAFD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2240" name="Object 3"/>
          <p:cNvGraphicFramePr>
            <a:graphicFrameLocks noChangeAspect="1"/>
          </p:cNvGraphicFramePr>
          <p:nvPr/>
        </p:nvGraphicFramePr>
        <p:xfrm>
          <a:off x="3048000" y="2743200"/>
          <a:ext cx="1312863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46" name="Equation" r:id="rId5" imgW="914400" imgH="431800" progId="Equation.3">
                  <p:embed/>
                </p:oleObj>
              </mc:Choice>
              <mc:Fallback>
                <p:oleObj name="Equation" r:id="rId5" imgW="9144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2743200"/>
                        <a:ext cx="1312863" cy="620713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41" name="Line 17"/>
          <p:cNvSpPr>
            <a:spLocks noChangeShapeType="1"/>
          </p:cNvSpPr>
          <p:nvPr/>
        </p:nvSpPr>
        <p:spPr bwMode="auto">
          <a:xfrm flipV="1">
            <a:off x="4876800" y="5105400"/>
            <a:ext cx="304800" cy="3048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800">
              <a:solidFill>
                <a:srgbClr val="FAFD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2246" name="Line 22"/>
          <p:cNvSpPr>
            <a:spLocks noChangeShapeType="1"/>
          </p:cNvSpPr>
          <p:nvPr/>
        </p:nvSpPr>
        <p:spPr bwMode="auto">
          <a:xfrm flipV="1">
            <a:off x="5181600" y="5105400"/>
            <a:ext cx="304800" cy="3048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800">
              <a:solidFill>
                <a:srgbClr val="FAFD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2247" name="Line 23"/>
          <p:cNvSpPr>
            <a:spLocks noChangeShapeType="1"/>
          </p:cNvSpPr>
          <p:nvPr/>
        </p:nvSpPr>
        <p:spPr bwMode="auto">
          <a:xfrm flipV="1">
            <a:off x="5791200" y="5562600"/>
            <a:ext cx="304800" cy="3048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800">
              <a:solidFill>
                <a:srgbClr val="FAFD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2249" name="Line 25"/>
          <p:cNvSpPr>
            <a:spLocks noChangeShapeType="1"/>
          </p:cNvSpPr>
          <p:nvPr/>
        </p:nvSpPr>
        <p:spPr bwMode="auto">
          <a:xfrm flipV="1">
            <a:off x="6553200" y="5257800"/>
            <a:ext cx="304800" cy="3048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800">
              <a:solidFill>
                <a:srgbClr val="FAFD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2590800" y="2362200"/>
            <a:ext cx="5753100" cy="457200"/>
            <a:chOff x="1632" y="1488"/>
            <a:chExt cx="3624" cy="288"/>
          </a:xfrm>
        </p:grpSpPr>
        <p:sp>
          <p:nvSpPr>
            <p:cNvPr id="52243" name="AutoShape 19"/>
            <p:cNvSpPr>
              <a:spLocks noChangeArrowheads="1"/>
            </p:cNvSpPr>
            <p:nvPr/>
          </p:nvSpPr>
          <p:spPr bwMode="auto">
            <a:xfrm>
              <a:off x="1632" y="1488"/>
              <a:ext cx="504" cy="288"/>
            </a:xfrm>
            <a:prstGeom prst="roundRect">
              <a:avLst>
                <a:gd name="adj" fmla="val 25000"/>
              </a:avLst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i="1" dirty="0" err="1">
                  <a:solidFill>
                    <a:srgbClr val="6600C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</a:t>
              </a:r>
              <a:r>
                <a:rPr lang="en-US" sz="2400" i="1" baseline="-25000" dirty="0" err="1">
                  <a:solidFill>
                    <a:srgbClr val="6600C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</a:t>
              </a:r>
              <a:r>
                <a:rPr lang="en-US" sz="2400" dirty="0">
                  <a:solidFill>
                    <a:srgbClr val="6600C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, </a:t>
              </a:r>
              <a:r>
                <a:rPr lang="en-US" sz="2400" i="1" dirty="0" err="1">
                  <a:solidFill>
                    <a:srgbClr val="6600C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</a:t>
              </a:r>
              <a:r>
                <a:rPr lang="en-US" sz="2400" i="1" baseline="-25000" dirty="0" err="1">
                  <a:solidFill>
                    <a:srgbClr val="6600C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</a:t>
              </a:r>
              <a:endParaRPr lang="en-US" sz="2400" i="1" dirty="0">
                <a:solidFill>
                  <a:srgbClr val="66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2244" name="AutoShape 20"/>
            <p:cNvSpPr>
              <a:spLocks noChangeArrowheads="1"/>
            </p:cNvSpPr>
            <p:nvPr/>
          </p:nvSpPr>
          <p:spPr bwMode="auto">
            <a:xfrm flipV="1">
              <a:off x="2210" y="1584"/>
              <a:ext cx="434" cy="86"/>
            </a:xfrm>
            <a:prstGeom prst="rightArrow">
              <a:avLst>
                <a:gd name="adj1" fmla="val 50000"/>
                <a:gd name="adj2" fmla="val 126163"/>
              </a:avLst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2245" name="AutoShape 21"/>
            <p:cNvSpPr>
              <a:spLocks noChangeArrowheads="1"/>
            </p:cNvSpPr>
            <p:nvPr/>
          </p:nvSpPr>
          <p:spPr bwMode="auto">
            <a:xfrm>
              <a:off x="2688" y="1488"/>
              <a:ext cx="552" cy="288"/>
            </a:xfrm>
            <a:prstGeom prst="roundRect">
              <a:avLst>
                <a:gd name="adj" fmla="val 25000"/>
              </a:avLst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dirty="0" err="1">
                  <a:solidFill>
                    <a:srgbClr val="6600C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ymbol" pitchFamily="18" charset="2"/>
                </a:rPr>
                <a:t>D</a:t>
              </a:r>
              <a:r>
                <a:rPr lang="en-US" sz="2400" dirty="0" err="1">
                  <a:solidFill>
                    <a:srgbClr val="6600C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</a:t>
              </a:r>
              <a:r>
                <a:rPr lang="en-US" sz="2400" baseline="-25000" dirty="0" err="1">
                  <a:solidFill>
                    <a:srgbClr val="6600C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atom</a:t>
              </a:r>
              <a:endParaRPr lang="en-US" sz="2400" dirty="0">
                <a:solidFill>
                  <a:srgbClr val="66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2251" name="AutoShape 27"/>
            <p:cNvSpPr>
              <a:spLocks noChangeArrowheads="1"/>
            </p:cNvSpPr>
            <p:nvPr/>
          </p:nvSpPr>
          <p:spPr bwMode="auto">
            <a:xfrm flipV="1">
              <a:off x="3264" y="1584"/>
              <a:ext cx="434" cy="86"/>
            </a:xfrm>
            <a:prstGeom prst="rightArrow">
              <a:avLst>
                <a:gd name="adj1" fmla="val 50000"/>
                <a:gd name="adj2" fmla="val 126163"/>
              </a:avLst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2252" name="AutoShape 28"/>
            <p:cNvSpPr>
              <a:spLocks noChangeArrowheads="1"/>
            </p:cNvSpPr>
            <p:nvPr/>
          </p:nvSpPr>
          <p:spPr bwMode="auto">
            <a:xfrm>
              <a:off x="3696" y="1488"/>
              <a:ext cx="552" cy="288"/>
            </a:xfrm>
            <a:prstGeom prst="roundRect">
              <a:avLst>
                <a:gd name="adj" fmla="val 25000"/>
              </a:avLst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dirty="0" err="1">
                  <a:solidFill>
                    <a:srgbClr val="6600C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</a:t>
              </a:r>
              <a:r>
                <a:rPr lang="en-US" sz="2400" baseline="-25000" dirty="0" err="1">
                  <a:solidFill>
                    <a:srgbClr val="6600C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photon</a:t>
              </a:r>
              <a:endParaRPr lang="en-US" sz="2400" dirty="0">
                <a:solidFill>
                  <a:srgbClr val="66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2253" name="AutoShape 29"/>
            <p:cNvSpPr>
              <a:spLocks noChangeArrowheads="1"/>
            </p:cNvSpPr>
            <p:nvPr/>
          </p:nvSpPr>
          <p:spPr bwMode="auto">
            <a:xfrm flipV="1">
              <a:off x="4272" y="1584"/>
              <a:ext cx="434" cy="86"/>
            </a:xfrm>
            <a:prstGeom prst="rightArrow">
              <a:avLst>
                <a:gd name="adj1" fmla="val 50000"/>
                <a:gd name="adj2" fmla="val 126163"/>
              </a:avLst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2254" name="AutoShape 30"/>
            <p:cNvSpPr>
              <a:spLocks noChangeArrowheads="1"/>
            </p:cNvSpPr>
            <p:nvPr/>
          </p:nvSpPr>
          <p:spPr bwMode="auto">
            <a:xfrm>
              <a:off x="4752" y="1488"/>
              <a:ext cx="504" cy="288"/>
            </a:xfrm>
            <a:prstGeom prst="roundRect">
              <a:avLst>
                <a:gd name="adj" fmla="val 25000"/>
              </a:avLst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dirty="0">
                  <a:solidFill>
                    <a:srgbClr val="6600C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ymbol" pitchFamily="18" charset="2"/>
                </a:rPr>
                <a:t>l</a:t>
              </a:r>
            </a:p>
          </p:txBody>
        </p:sp>
      </p:grpSp>
      <p:graphicFrame>
        <p:nvGraphicFramePr>
          <p:cNvPr id="52256" name="Object 4"/>
          <p:cNvGraphicFramePr>
            <a:graphicFrameLocks noChangeAspect="1"/>
          </p:cNvGraphicFramePr>
          <p:nvPr/>
        </p:nvGraphicFramePr>
        <p:xfrm>
          <a:off x="6705600" y="2743200"/>
          <a:ext cx="904875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47" name="Equation" r:id="rId7" imgW="583947" imgH="393529" progId="Equation.3">
                  <p:embed/>
                </p:oleObj>
              </mc:Choice>
              <mc:Fallback>
                <p:oleObj name="Equation" r:id="rId7" imgW="583947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2743200"/>
                        <a:ext cx="904875" cy="612775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57" name="Text Box 33"/>
          <p:cNvSpPr txBox="1">
            <a:spLocks noChangeArrowheads="1"/>
          </p:cNvSpPr>
          <p:nvPr/>
        </p:nvSpPr>
        <p:spPr bwMode="auto">
          <a:xfrm>
            <a:off x="4495800" y="2895600"/>
            <a:ext cx="19970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err="1"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itchFamily="18" charset="2"/>
              </a:rPr>
              <a:t>D</a:t>
            </a:r>
            <a:r>
              <a:rPr lang="en-US" dirty="0" err="1"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lang="en-US" baseline="-25000" dirty="0" err="1"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atom</a:t>
            </a:r>
            <a:r>
              <a:rPr lang="en-US" dirty="0"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-</a:t>
            </a:r>
            <a:r>
              <a:rPr lang="en-US" dirty="0" err="1"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lang="en-US" baseline="-25000" dirty="0" err="1"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photon</a:t>
            </a:r>
            <a:endParaRPr lang="en-US" dirty="0">
              <a:solidFill>
                <a:srgbClr val="FAFD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2258" name="Object 5"/>
          <p:cNvGraphicFramePr>
            <a:graphicFrameLocks noChangeAspect="1"/>
          </p:cNvGraphicFramePr>
          <p:nvPr/>
        </p:nvGraphicFramePr>
        <p:xfrm>
          <a:off x="2590800" y="3657600"/>
          <a:ext cx="6324600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48" name="Equation" r:id="rId9" imgW="3289300" imgH="431800" progId="Equation.3">
                  <p:embed/>
                </p:oleObj>
              </mc:Choice>
              <mc:Fallback>
                <p:oleObj name="Equation" r:id="rId9" imgW="32893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657600"/>
                        <a:ext cx="6324600" cy="830263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59" name="Text Box 35"/>
          <p:cNvSpPr txBox="1">
            <a:spLocks noChangeArrowheads="1"/>
          </p:cNvSpPr>
          <p:nvPr/>
        </p:nvSpPr>
        <p:spPr bwMode="auto">
          <a:xfrm>
            <a:off x="304800" y="4214812"/>
            <a:ext cx="3962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lang="en-US" sz="2000" baseline="-25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photon</a:t>
            </a:r>
            <a:r>
              <a:rPr 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-(-2.6</a:t>
            </a:r>
            <a:r>
              <a:rPr lang="en-US" sz="2000" u="sng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r>
              <a:rPr 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44 x 10</a:t>
            </a:r>
            <a:r>
              <a:rPr lang="en-US" sz="2000" baseline="30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-20</a:t>
            </a:r>
            <a:r>
              <a:rPr 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J) = 2.6</a:t>
            </a:r>
            <a:r>
              <a:rPr lang="en-US" sz="2000" u="sng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r>
              <a:rPr 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44 x 10</a:t>
            </a:r>
            <a:r>
              <a:rPr lang="en-US" sz="2000" baseline="30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-20</a:t>
            </a:r>
            <a:r>
              <a:rPr 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J</a:t>
            </a:r>
          </a:p>
        </p:txBody>
      </p:sp>
      <p:sp>
        <p:nvSpPr>
          <p:cNvPr id="52260" name="Rectangle 36"/>
          <p:cNvSpPr>
            <a:spLocks noChangeArrowheads="1"/>
          </p:cNvSpPr>
          <p:nvPr/>
        </p:nvSpPr>
        <p:spPr bwMode="auto">
          <a:xfrm>
            <a:off x="2438400" y="6019800"/>
            <a:ext cx="6324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120000"/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unit is correct, the wavelength is in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infrared</a:t>
            </a: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which is appropriate because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less energy than 4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→2 (in the visible)</a:t>
            </a:r>
          </a:p>
        </p:txBody>
      </p:sp>
      <p:sp>
        <p:nvSpPr>
          <p:cNvPr id="52261" name="Rectangle 37"/>
          <p:cNvSpPr>
            <a:spLocks noChangeArrowheads="1"/>
          </p:cNvSpPr>
          <p:nvPr/>
        </p:nvSpPr>
        <p:spPr bwMode="auto">
          <a:xfrm>
            <a:off x="304800" y="5943600"/>
            <a:ext cx="2133600" cy="74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eaLnBrk="0" fontAlgn="base" hangingPunct="0">
              <a:spcBef>
                <a:spcPct val="20000"/>
              </a:spcBef>
              <a:spcAft>
                <a:spcPct val="0"/>
              </a:spcAft>
              <a:buSzPct val="120000"/>
              <a:defRPr/>
            </a:pPr>
            <a:r>
              <a:rPr lang="en-US" sz="2400" b="1" dirty="0"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Check:</a:t>
            </a:r>
          </a:p>
        </p:txBody>
      </p:sp>
      <p:sp>
        <p:nvSpPr>
          <p:cNvPr id="52262" name="Line 38"/>
          <p:cNvSpPr>
            <a:spLocks noChangeShapeType="1"/>
          </p:cNvSpPr>
          <p:nvPr/>
        </p:nvSpPr>
        <p:spPr bwMode="auto">
          <a:xfrm flipV="1">
            <a:off x="304800" y="6019800"/>
            <a:ext cx="8610600" cy="12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800">
              <a:solidFill>
                <a:srgbClr val="FAFD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2263" name="Line 39"/>
          <p:cNvSpPr>
            <a:spLocks noChangeShapeType="1"/>
          </p:cNvSpPr>
          <p:nvPr/>
        </p:nvSpPr>
        <p:spPr bwMode="auto">
          <a:xfrm>
            <a:off x="2438400" y="60198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800">
              <a:solidFill>
                <a:srgbClr val="FAFD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8" name="Picture 6" descr="07_21[1]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" b="5000"/>
          <a:stretch>
            <a:fillRect/>
          </a:stretch>
        </p:blipFill>
        <p:spPr bwMode="auto">
          <a:xfrm>
            <a:off x="202932" y="4839474"/>
            <a:ext cx="1854467" cy="2023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8263" y="187325"/>
            <a:ext cx="4351337" cy="902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822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22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2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2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2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2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2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2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2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52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52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52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52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2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9" grpId="0"/>
      <p:bldP spid="52231" grpId="0" build="p"/>
      <p:bldP spid="52257" grpId="0"/>
      <p:bldP spid="52259" grpId="0"/>
      <p:bldP spid="5226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620000" cy="1143000"/>
          </a:xfrm>
          <a:effectLst>
            <a:outerShdw dist="71842" dir="2700000" algn="ctr" rotWithShape="0">
              <a:srgbClr val="FFFFFF"/>
            </a:outerShdw>
          </a:effectLst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63DE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Electro</a:t>
            </a:r>
            <a:r>
              <a:rPr 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magnetic</a:t>
            </a:r>
            <a:r>
              <a:rPr lang="en-US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</a:rPr>
              <a:t> </a:t>
            </a:r>
            <a:r>
              <a:rPr lang="en-US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Spectrum</a:t>
            </a:r>
            <a:endParaRPr lang="en-US" dirty="0" smtClean="0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95400"/>
            <a:ext cx="8763000" cy="356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2" name="Rectangle 3"/>
          <p:cNvSpPr>
            <a:spLocks noChangeArrowheads="1"/>
          </p:cNvSpPr>
          <p:nvPr/>
        </p:nvSpPr>
        <p:spPr bwMode="auto">
          <a:xfrm>
            <a:off x="228600" y="5103813"/>
            <a:ext cx="8153400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SzPct val="120000"/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spcBef>
                <a:spcPct val="20000"/>
              </a:spcBef>
              <a:buFont typeface="Wingdings" pitchFamily="2" charset="2"/>
              <a:buChar char="ü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Font typeface="Wingdings" pitchFamily="2" charset="2"/>
              <a:buChar char="Ø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SzTx/>
              <a:buFont typeface="Wingdings" pitchFamily="2" charset="2"/>
              <a:buChar char="Ø"/>
            </a:pPr>
            <a:r>
              <a:rPr lang="en-US" altLang="en-US" sz="2000"/>
              <a:t>visible light comprises only a small fraction of </a:t>
            </a:r>
            <a:r>
              <a:rPr lang="en-US" altLang="en-US" sz="2000" b="1" u="sng">
                <a:solidFill>
                  <a:srgbClr val="FF0000"/>
                </a:solidFill>
              </a:rPr>
              <a:t>all the wavelengths of light </a:t>
            </a:r>
            <a:r>
              <a:rPr lang="en-US" altLang="en-US" sz="2000"/>
              <a:t>–   called the </a:t>
            </a:r>
            <a:r>
              <a:rPr lang="en-US" altLang="en-US" sz="2000" b="1">
                <a:solidFill>
                  <a:schemeClr val="hlink"/>
                </a:solidFill>
              </a:rPr>
              <a:t>electromagnetic spectrum</a:t>
            </a:r>
            <a:endParaRPr lang="en-US" altLang="en-US" sz="2000">
              <a:solidFill>
                <a:schemeClr val="hlink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SzTx/>
              <a:buFont typeface="Wingdings" pitchFamily="2" charset="2"/>
              <a:buChar char="Ø"/>
            </a:pPr>
            <a:r>
              <a:rPr lang="en-US" altLang="en-US" sz="2000"/>
              <a:t>short wavelength (high frequency) light has high energy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altLang="en-US" sz="2000"/>
              <a:t>radiowave light has the </a:t>
            </a:r>
            <a:r>
              <a:rPr lang="en-US" altLang="en-US" sz="2000" u="sng"/>
              <a:t>lowest energy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altLang="en-US" sz="2000"/>
              <a:t>gamma ray light has the </a:t>
            </a:r>
            <a:r>
              <a:rPr lang="en-US" altLang="en-US" sz="2000" u="sng"/>
              <a:t>highest energy</a:t>
            </a:r>
          </a:p>
        </p:txBody>
      </p:sp>
      <p:sp>
        <p:nvSpPr>
          <p:cNvPr id="2" name="Rectangle 1"/>
          <p:cNvSpPr/>
          <p:nvPr/>
        </p:nvSpPr>
        <p:spPr>
          <a:xfrm>
            <a:off x="370408" y="43934"/>
            <a:ext cx="9412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eaLnBrk="0" fontAlgn="base" hangingPunct="0">
              <a:spcBef>
                <a:spcPct val="20000"/>
              </a:spcBef>
              <a:spcAft>
                <a:spcPct val="0"/>
              </a:spcAft>
              <a:buSzPct val="120000"/>
              <a:defRPr/>
            </a:pPr>
            <a:r>
              <a:rPr lang="en-US" b="1" dirty="0" smtClean="0"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Recall:</a:t>
            </a:r>
            <a:endParaRPr lang="en-US" b="1" dirty="0">
              <a:solidFill>
                <a:srgbClr val="FAFD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09725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261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261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122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304800" y="6248400"/>
            <a:ext cx="3505200" cy="457200"/>
          </a:xfrm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800" dirty="0">
              <a:solidFill>
                <a:srgbClr val="FAFD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7A679AD5-B43B-4BFF-B200-EBF0822C1F82}" type="slidenum">
              <a:rPr lang="en-US" sz="2800"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 sz="2800">
              <a:solidFill>
                <a:srgbClr val="FAFD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458200" cy="1143000"/>
          </a:xfrm>
        </p:spPr>
        <p:txBody>
          <a:bodyPr/>
          <a:lstStyle/>
          <a:p>
            <a:r>
              <a:rPr lang="en-US" altLang="en-US" sz="2800" smtClean="0">
                <a:solidFill>
                  <a:srgbClr val="FFFF00"/>
                </a:solidFill>
              </a:rPr>
              <a:t>Practice –</a:t>
            </a:r>
            <a:r>
              <a:rPr lang="en-US" altLang="en-US" sz="2800" smtClean="0">
                <a:solidFill>
                  <a:srgbClr val="FFFFFF"/>
                </a:solidFill>
              </a:rPr>
              <a:t> Calculate the wavelength of light emitted when the hydrogen electron transitions from </a:t>
            </a:r>
            <a:r>
              <a:rPr lang="en-US" altLang="en-US" sz="2800" i="1" smtClean="0">
                <a:solidFill>
                  <a:srgbClr val="FFFFFF"/>
                </a:solidFill>
              </a:rPr>
              <a:t>n</a:t>
            </a:r>
            <a:r>
              <a:rPr lang="en-US" altLang="en-US" sz="2800" smtClean="0">
                <a:solidFill>
                  <a:srgbClr val="FFFFFF"/>
                </a:solidFill>
              </a:rPr>
              <a:t> = 2 to </a:t>
            </a:r>
            <a:r>
              <a:rPr lang="en-US" altLang="en-US" sz="2800" i="1" smtClean="0">
                <a:solidFill>
                  <a:srgbClr val="FFFFFF"/>
                </a:solidFill>
              </a:rPr>
              <a:t>n</a:t>
            </a:r>
            <a:r>
              <a:rPr lang="en-US" altLang="en-US" sz="2800" smtClean="0">
                <a:solidFill>
                  <a:srgbClr val="FFFFFF"/>
                </a:solidFill>
              </a:rPr>
              <a:t> = 1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187" y="4502150"/>
            <a:ext cx="6981825" cy="1447800"/>
          </a:xfrm>
          <a:prstGeom prst="rect">
            <a:avLst/>
          </a:prstGeom>
        </p:spPr>
      </p:pic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 smtClean="0"/>
          </a:p>
        </p:txBody>
      </p:sp>
      <p:graphicFrame>
        <p:nvGraphicFramePr>
          <p:cNvPr id="15366" name="Object 2"/>
          <p:cNvGraphicFramePr>
            <a:graphicFrameLocks noChangeAspect="1"/>
          </p:cNvGraphicFramePr>
          <p:nvPr/>
        </p:nvGraphicFramePr>
        <p:xfrm>
          <a:off x="1066800" y="2514600"/>
          <a:ext cx="7086600" cy="1454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6" name="Equation" r:id="rId4" imgW="4089400" imgH="838200" progId="Equation.3">
                  <p:embed/>
                </p:oleObj>
              </mc:Choice>
              <mc:Fallback>
                <p:oleObj name="Equation" r:id="rId4" imgW="4089400" imgH="83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514600"/>
                        <a:ext cx="7086600" cy="145415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65919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274" name="Object 2"/>
          <p:cNvGraphicFramePr>
            <a:graphicFrameLocks noChangeAspect="1"/>
          </p:cNvGraphicFramePr>
          <p:nvPr/>
        </p:nvGraphicFramePr>
        <p:xfrm>
          <a:off x="2309813" y="5029200"/>
          <a:ext cx="6353175" cy="92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50" name="Equation" r:id="rId3" imgW="3403600" imgH="495300" progId="Equation.3">
                  <p:embed/>
                </p:oleObj>
              </mc:Choice>
              <mc:Fallback>
                <p:oleObj name="Equation" r:id="rId3" imgW="3403600" imgH="495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9813" y="5029200"/>
                        <a:ext cx="6353175" cy="922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304800" y="3657600"/>
            <a:ext cx="213360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eaLnBrk="0" fontAlgn="base" hangingPunct="0">
              <a:spcBef>
                <a:spcPct val="20000"/>
              </a:spcBef>
              <a:spcAft>
                <a:spcPct val="0"/>
              </a:spcAft>
              <a:buSzPct val="120000"/>
              <a:defRPr/>
            </a:pPr>
            <a:r>
              <a:rPr lang="en-US" sz="2400" b="1" dirty="0"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Solve: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8991600" cy="914400"/>
          </a:xfrm>
        </p:spPr>
        <p:txBody>
          <a:bodyPr/>
          <a:lstStyle/>
          <a:p>
            <a:r>
              <a:rPr lang="en-US" altLang="en-US" sz="2400" smtClean="0">
                <a:solidFill>
                  <a:srgbClr val="FFFFFF"/>
                </a:solidFill>
              </a:rPr>
              <a:t>Calculate the wavelength of light emitted when the hydrogen electron transitions from </a:t>
            </a:r>
            <a:r>
              <a:rPr lang="en-US" altLang="en-US" sz="2400" i="1" smtClean="0">
                <a:solidFill>
                  <a:srgbClr val="FFFFFF"/>
                </a:solidFill>
              </a:rPr>
              <a:t>n</a:t>
            </a:r>
            <a:r>
              <a:rPr lang="en-US" altLang="en-US" sz="2400" smtClean="0">
                <a:solidFill>
                  <a:srgbClr val="FFFFFF"/>
                </a:solidFill>
              </a:rPr>
              <a:t> = 2 to </a:t>
            </a:r>
            <a:r>
              <a:rPr lang="en-US" altLang="en-US" sz="2400" i="1" smtClean="0">
                <a:solidFill>
                  <a:srgbClr val="FFFFFF"/>
                </a:solidFill>
              </a:rPr>
              <a:t>n</a:t>
            </a:r>
            <a:r>
              <a:rPr lang="en-US" altLang="en-US" sz="2400" smtClean="0">
                <a:solidFill>
                  <a:srgbClr val="FFFFFF"/>
                </a:solidFill>
              </a:rPr>
              <a:t> = 1</a:t>
            </a:r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2438400" y="2265363"/>
            <a:ext cx="6553200" cy="140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SzPct val="120000"/>
              <a:defRPr/>
            </a:pPr>
            <a:endParaRPr lang="en-US" sz="2000" dirty="0">
              <a:solidFill>
                <a:srgbClr val="FAFD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SzPct val="120000"/>
              <a:defRPr/>
            </a:pPr>
            <a:endParaRPr lang="en-US" sz="2000" dirty="0">
              <a:solidFill>
                <a:srgbClr val="FAFD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0" fontAlgn="base" hangingPunct="0">
              <a:spcBef>
                <a:spcPct val="115000"/>
              </a:spcBef>
              <a:spcAft>
                <a:spcPct val="0"/>
              </a:spcAft>
              <a:buSzPct val="120000"/>
              <a:defRPr/>
            </a:pPr>
            <a:r>
              <a:rPr 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E=</a:t>
            </a:r>
            <a:r>
              <a:rPr lang="en-US" sz="2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hc</a:t>
            </a:r>
            <a:r>
              <a:rPr 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itchFamily="18" charset="2"/>
              </a:rPr>
              <a:t>l, </a:t>
            </a:r>
            <a:r>
              <a:rPr 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lang="en-US" sz="2000" i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-2.18 x 10</a:t>
            </a:r>
            <a:r>
              <a:rPr lang="en-US" sz="2000" baseline="30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-18</a:t>
            </a:r>
            <a:r>
              <a:rPr 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J (1/</a:t>
            </a:r>
            <a:r>
              <a:rPr lang="en-US" sz="20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en-US" sz="2000" baseline="30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sp>
        <p:nvSpPr>
          <p:cNvPr id="54278" name="Rectangle 6"/>
          <p:cNvSpPr>
            <a:spLocks noChangeArrowheads="1"/>
          </p:cNvSpPr>
          <p:nvPr/>
        </p:nvSpPr>
        <p:spPr bwMode="auto">
          <a:xfrm>
            <a:off x="304800" y="2265363"/>
            <a:ext cx="2133600" cy="140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eaLnBrk="0" fontAlgn="base" hangingPunct="0">
              <a:spcBef>
                <a:spcPct val="20000"/>
              </a:spcBef>
              <a:spcAft>
                <a:spcPct val="0"/>
              </a:spcAft>
              <a:buSzPct val="120000"/>
              <a:defRPr/>
            </a:pPr>
            <a:r>
              <a:rPr lang="en-US" sz="2400" b="1" dirty="0"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Concept Plan:</a:t>
            </a:r>
          </a:p>
          <a:p>
            <a:pPr algn="r" eaLnBrk="0" fontAlgn="base" hangingPunct="0">
              <a:spcBef>
                <a:spcPct val="40000"/>
              </a:spcBef>
              <a:spcAft>
                <a:spcPct val="0"/>
              </a:spcAft>
              <a:buSzPct val="120000"/>
              <a:defRPr/>
            </a:pPr>
            <a:r>
              <a:rPr lang="en-US" sz="2000" b="1" dirty="0"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Relationships</a:t>
            </a:r>
            <a:r>
              <a:rPr lang="en-US" sz="2800" b="1" dirty="0"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en-US" sz="2800" dirty="0">
              <a:solidFill>
                <a:srgbClr val="FAFD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279" name="Rectangle 7"/>
          <p:cNvSpPr>
            <a:spLocks noChangeArrowheads="1"/>
          </p:cNvSpPr>
          <p:nvPr/>
        </p:nvSpPr>
        <p:spPr bwMode="auto">
          <a:xfrm>
            <a:off x="2438400" y="1371600"/>
            <a:ext cx="6324600" cy="893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SzPct val="120000"/>
              <a:defRPr/>
            </a:pPr>
            <a:r>
              <a:rPr lang="en-US" sz="2400" dirty="0" err="1"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en-US" sz="2400" baseline="-25000" dirty="0" err="1"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sz="2400" dirty="0"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2, </a:t>
            </a:r>
            <a:r>
              <a:rPr lang="en-US" sz="2400" dirty="0" err="1"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en-US" sz="2400" baseline="-25000" dirty="0" err="1"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  <a:r>
              <a:rPr lang="en-US" sz="2400" dirty="0"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1 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SzPct val="120000"/>
              <a:defRPr/>
            </a:pPr>
            <a:r>
              <a:rPr lang="en-US" sz="2400" dirty="0"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itchFamily="18" charset="2"/>
              </a:rPr>
              <a:t>l, </a:t>
            </a:r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endParaRPr lang="en-US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mbol" pitchFamily="18" charset="2"/>
            </a:endParaRPr>
          </a:p>
        </p:txBody>
      </p:sp>
      <p:sp>
        <p:nvSpPr>
          <p:cNvPr id="54280" name="Rectangle 8"/>
          <p:cNvSpPr>
            <a:spLocks noChangeArrowheads="1"/>
          </p:cNvSpPr>
          <p:nvPr/>
        </p:nvSpPr>
        <p:spPr bwMode="auto">
          <a:xfrm>
            <a:off x="304800" y="1371600"/>
            <a:ext cx="2133600" cy="893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eaLnBrk="0" fontAlgn="base" hangingPunct="0">
              <a:spcBef>
                <a:spcPct val="20000"/>
              </a:spcBef>
              <a:spcAft>
                <a:spcPct val="0"/>
              </a:spcAft>
              <a:buSzPct val="120000"/>
              <a:defRPr/>
            </a:pPr>
            <a:r>
              <a:rPr lang="en-US" sz="2400" b="1" dirty="0"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Given:</a:t>
            </a:r>
          </a:p>
          <a:p>
            <a:pPr algn="r" eaLnBrk="0" fontAlgn="base" hangingPunct="0">
              <a:spcBef>
                <a:spcPct val="20000"/>
              </a:spcBef>
              <a:spcAft>
                <a:spcPct val="0"/>
              </a:spcAft>
              <a:buSzPct val="120000"/>
              <a:defRPr/>
            </a:pPr>
            <a:r>
              <a:rPr lang="en-US" sz="2400" b="1" dirty="0"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Find:</a:t>
            </a:r>
          </a:p>
        </p:txBody>
      </p:sp>
      <p:sp>
        <p:nvSpPr>
          <p:cNvPr id="54281" name="Line 9"/>
          <p:cNvSpPr>
            <a:spLocks noChangeShapeType="1"/>
          </p:cNvSpPr>
          <p:nvPr/>
        </p:nvSpPr>
        <p:spPr bwMode="auto">
          <a:xfrm>
            <a:off x="304800" y="1371600"/>
            <a:ext cx="86106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800">
              <a:solidFill>
                <a:srgbClr val="FAFD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282" name="Line 10"/>
          <p:cNvSpPr>
            <a:spLocks noChangeShapeType="1"/>
          </p:cNvSpPr>
          <p:nvPr/>
        </p:nvSpPr>
        <p:spPr bwMode="auto">
          <a:xfrm>
            <a:off x="304800" y="2265363"/>
            <a:ext cx="8610600" cy="206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800">
              <a:solidFill>
                <a:srgbClr val="FAFD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283" name="Line 11"/>
          <p:cNvSpPr>
            <a:spLocks noChangeShapeType="1"/>
          </p:cNvSpPr>
          <p:nvPr/>
        </p:nvSpPr>
        <p:spPr bwMode="auto">
          <a:xfrm>
            <a:off x="304800" y="6629400"/>
            <a:ext cx="8610600" cy="17463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800">
              <a:solidFill>
                <a:srgbClr val="FAFD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284" name="Line 12"/>
          <p:cNvSpPr>
            <a:spLocks noChangeShapeType="1"/>
          </p:cNvSpPr>
          <p:nvPr/>
        </p:nvSpPr>
        <p:spPr bwMode="auto">
          <a:xfrm>
            <a:off x="304800" y="1371600"/>
            <a:ext cx="0" cy="52578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800">
              <a:solidFill>
                <a:srgbClr val="FAFD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285" name="Line 13"/>
          <p:cNvSpPr>
            <a:spLocks noChangeShapeType="1"/>
          </p:cNvSpPr>
          <p:nvPr/>
        </p:nvSpPr>
        <p:spPr bwMode="auto">
          <a:xfrm>
            <a:off x="2438400" y="1371600"/>
            <a:ext cx="0" cy="2286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800">
              <a:solidFill>
                <a:srgbClr val="FAFD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286" name="Line 14"/>
          <p:cNvSpPr>
            <a:spLocks noChangeShapeType="1"/>
          </p:cNvSpPr>
          <p:nvPr/>
        </p:nvSpPr>
        <p:spPr bwMode="auto">
          <a:xfrm>
            <a:off x="8915400" y="1371600"/>
            <a:ext cx="0" cy="52578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800">
              <a:solidFill>
                <a:srgbClr val="FAFD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287" name="Line 15"/>
          <p:cNvSpPr>
            <a:spLocks noChangeShapeType="1"/>
          </p:cNvSpPr>
          <p:nvPr/>
        </p:nvSpPr>
        <p:spPr bwMode="auto">
          <a:xfrm flipV="1">
            <a:off x="304800" y="3657600"/>
            <a:ext cx="8610600" cy="12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800">
              <a:solidFill>
                <a:srgbClr val="FAFD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4288" name="Object 3"/>
          <p:cNvGraphicFramePr>
            <a:graphicFrameLocks noChangeAspect="1"/>
          </p:cNvGraphicFramePr>
          <p:nvPr/>
        </p:nvGraphicFramePr>
        <p:xfrm>
          <a:off x="3048000" y="2667000"/>
          <a:ext cx="1312863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51" name="Equation" r:id="rId5" imgW="914400" imgH="431800" progId="Equation.3">
                  <p:embed/>
                </p:oleObj>
              </mc:Choice>
              <mc:Fallback>
                <p:oleObj name="Equation" r:id="rId5" imgW="9144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2667000"/>
                        <a:ext cx="1312863" cy="620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9" name="Line 17"/>
          <p:cNvSpPr>
            <a:spLocks noChangeShapeType="1"/>
          </p:cNvSpPr>
          <p:nvPr/>
        </p:nvSpPr>
        <p:spPr bwMode="auto">
          <a:xfrm flipV="1">
            <a:off x="4876800" y="5105400"/>
            <a:ext cx="304800" cy="3048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800">
              <a:solidFill>
                <a:srgbClr val="FAFD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290" name="Line 18"/>
          <p:cNvSpPr>
            <a:spLocks noChangeShapeType="1"/>
          </p:cNvSpPr>
          <p:nvPr/>
        </p:nvSpPr>
        <p:spPr bwMode="auto">
          <a:xfrm flipV="1">
            <a:off x="5181600" y="5105400"/>
            <a:ext cx="304800" cy="3048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800">
              <a:solidFill>
                <a:srgbClr val="FAFD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291" name="Line 19"/>
          <p:cNvSpPr>
            <a:spLocks noChangeShapeType="1"/>
          </p:cNvSpPr>
          <p:nvPr/>
        </p:nvSpPr>
        <p:spPr bwMode="auto">
          <a:xfrm flipV="1">
            <a:off x="5791200" y="5562600"/>
            <a:ext cx="304800" cy="3048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800">
              <a:solidFill>
                <a:srgbClr val="FAFD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292" name="Line 20"/>
          <p:cNvSpPr>
            <a:spLocks noChangeShapeType="1"/>
          </p:cNvSpPr>
          <p:nvPr/>
        </p:nvSpPr>
        <p:spPr bwMode="auto">
          <a:xfrm flipV="1">
            <a:off x="6553200" y="5257800"/>
            <a:ext cx="304800" cy="3048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800">
              <a:solidFill>
                <a:srgbClr val="FAFD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2590800" y="2362200"/>
            <a:ext cx="5753100" cy="457200"/>
            <a:chOff x="1632" y="1488"/>
            <a:chExt cx="3624" cy="288"/>
          </a:xfrm>
        </p:grpSpPr>
        <p:sp>
          <p:nvSpPr>
            <p:cNvPr id="54294" name="AutoShape 22"/>
            <p:cNvSpPr>
              <a:spLocks noChangeArrowheads="1"/>
            </p:cNvSpPr>
            <p:nvPr/>
          </p:nvSpPr>
          <p:spPr bwMode="auto">
            <a:xfrm>
              <a:off x="1632" y="1488"/>
              <a:ext cx="504" cy="288"/>
            </a:xfrm>
            <a:prstGeom prst="roundRect">
              <a:avLst>
                <a:gd name="adj" fmla="val 25000"/>
              </a:avLst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i="1" dirty="0" err="1">
                  <a:solidFill>
                    <a:srgbClr val="6600C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</a:t>
              </a:r>
              <a:r>
                <a:rPr lang="en-US" sz="2400" i="1" baseline="-25000" dirty="0" err="1">
                  <a:solidFill>
                    <a:srgbClr val="6600C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</a:t>
              </a:r>
              <a:r>
                <a:rPr lang="en-US" sz="2400" dirty="0">
                  <a:solidFill>
                    <a:srgbClr val="6600C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, </a:t>
              </a:r>
              <a:r>
                <a:rPr lang="en-US" sz="2400" i="1" dirty="0" err="1">
                  <a:solidFill>
                    <a:srgbClr val="6600C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</a:t>
              </a:r>
              <a:r>
                <a:rPr lang="en-US" sz="2400" i="1" baseline="-25000" dirty="0" err="1">
                  <a:solidFill>
                    <a:srgbClr val="6600C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</a:t>
              </a:r>
              <a:endParaRPr lang="en-US" sz="2400" i="1" dirty="0">
                <a:solidFill>
                  <a:srgbClr val="66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4295" name="AutoShape 23"/>
            <p:cNvSpPr>
              <a:spLocks noChangeArrowheads="1"/>
            </p:cNvSpPr>
            <p:nvPr/>
          </p:nvSpPr>
          <p:spPr bwMode="auto">
            <a:xfrm flipV="1">
              <a:off x="2210" y="1584"/>
              <a:ext cx="434" cy="86"/>
            </a:xfrm>
            <a:prstGeom prst="rightArrow">
              <a:avLst>
                <a:gd name="adj1" fmla="val 50000"/>
                <a:gd name="adj2" fmla="val 126163"/>
              </a:avLst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4296" name="AutoShape 24"/>
            <p:cNvSpPr>
              <a:spLocks noChangeArrowheads="1"/>
            </p:cNvSpPr>
            <p:nvPr/>
          </p:nvSpPr>
          <p:spPr bwMode="auto">
            <a:xfrm>
              <a:off x="2688" y="1488"/>
              <a:ext cx="552" cy="288"/>
            </a:xfrm>
            <a:prstGeom prst="roundRect">
              <a:avLst>
                <a:gd name="adj" fmla="val 25000"/>
              </a:avLst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dirty="0" err="1">
                  <a:solidFill>
                    <a:srgbClr val="6600C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ymbol" pitchFamily="18" charset="2"/>
                </a:rPr>
                <a:t>D</a:t>
              </a:r>
              <a:r>
                <a:rPr lang="en-US" sz="2400" dirty="0" err="1">
                  <a:solidFill>
                    <a:srgbClr val="6600C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</a:t>
              </a:r>
              <a:r>
                <a:rPr lang="en-US" sz="2400" baseline="-25000" dirty="0" err="1">
                  <a:solidFill>
                    <a:srgbClr val="6600C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atom</a:t>
              </a:r>
              <a:endParaRPr lang="en-US" sz="2400" dirty="0">
                <a:solidFill>
                  <a:srgbClr val="66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4297" name="AutoShape 25"/>
            <p:cNvSpPr>
              <a:spLocks noChangeArrowheads="1"/>
            </p:cNvSpPr>
            <p:nvPr/>
          </p:nvSpPr>
          <p:spPr bwMode="auto">
            <a:xfrm flipV="1">
              <a:off x="3264" y="1584"/>
              <a:ext cx="434" cy="86"/>
            </a:xfrm>
            <a:prstGeom prst="rightArrow">
              <a:avLst>
                <a:gd name="adj1" fmla="val 50000"/>
                <a:gd name="adj2" fmla="val 126163"/>
              </a:avLst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4298" name="AutoShape 26"/>
            <p:cNvSpPr>
              <a:spLocks noChangeArrowheads="1"/>
            </p:cNvSpPr>
            <p:nvPr/>
          </p:nvSpPr>
          <p:spPr bwMode="auto">
            <a:xfrm>
              <a:off x="3696" y="1488"/>
              <a:ext cx="552" cy="288"/>
            </a:xfrm>
            <a:prstGeom prst="roundRect">
              <a:avLst>
                <a:gd name="adj" fmla="val 25000"/>
              </a:avLst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dirty="0" err="1">
                  <a:solidFill>
                    <a:srgbClr val="6600C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</a:t>
              </a:r>
              <a:r>
                <a:rPr lang="en-US" sz="2400" baseline="-25000" dirty="0" err="1">
                  <a:solidFill>
                    <a:srgbClr val="6600C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photon</a:t>
              </a:r>
              <a:endParaRPr lang="en-US" sz="2400" dirty="0">
                <a:solidFill>
                  <a:srgbClr val="66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4299" name="AutoShape 27"/>
            <p:cNvSpPr>
              <a:spLocks noChangeArrowheads="1"/>
            </p:cNvSpPr>
            <p:nvPr/>
          </p:nvSpPr>
          <p:spPr bwMode="auto">
            <a:xfrm flipV="1">
              <a:off x="4272" y="1584"/>
              <a:ext cx="434" cy="86"/>
            </a:xfrm>
            <a:prstGeom prst="rightArrow">
              <a:avLst>
                <a:gd name="adj1" fmla="val 50000"/>
                <a:gd name="adj2" fmla="val 126163"/>
              </a:avLst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4300" name="AutoShape 28"/>
            <p:cNvSpPr>
              <a:spLocks noChangeArrowheads="1"/>
            </p:cNvSpPr>
            <p:nvPr/>
          </p:nvSpPr>
          <p:spPr bwMode="auto">
            <a:xfrm>
              <a:off x="4752" y="1488"/>
              <a:ext cx="504" cy="288"/>
            </a:xfrm>
            <a:prstGeom prst="roundRect">
              <a:avLst>
                <a:gd name="adj" fmla="val 25000"/>
              </a:avLst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dirty="0">
                  <a:solidFill>
                    <a:srgbClr val="6600C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ymbol" pitchFamily="18" charset="2"/>
                </a:rPr>
                <a:t>l</a:t>
              </a:r>
            </a:p>
          </p:txBody>
        </p:sp>
      </p:grpSp>
      <p:graphicFrame>
        <p:nvGraphicFramePr>
          <p:cNvPr id="54301" name="Object 4"/>
          <p:cNvGraphicFramePr>
            <a:graphicFrameLocks noChangeAspect="1"/>
          </p:cNvGraphicFramePr>
          <p:nvPr/>
        </p:nvGraphicFramePr>
        <p:xfrm>
          <a:off x="6700838" y="2667000"/>
          <a:ext cx="904875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52" name="Equation" r:id="rId7" imgW="583947" imgH="393529" progId="Equation.3">
                  <p:embed/>
                </p:oleObj>
              </mc:Choice>
              <mc:Fallback>
                <p:oleObj name="Equation" r:id="rId7" imgW="583947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0838" y="2667000"/>
                        <a:ext cx="904875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302" name="Text Box 30"/>
          <p:cNvSpPr txBox="1">
            <a:spLocks noChangeArrowheads="1"/>
          </p:cNvSpPr>
          <p:nvPr/>
        </p:nvSpPr>
        <p:spPr bwMode="auto">
          <a:xfrm>
            <a:off x="4495800" y="2743200"/>
            <a:ext cx="19970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itchFamily="18" charset="2"/>
              </a:rPr>
              <a:t>D</a:t>
            </a:r>
            <a:r>
              <a:rPr lang="en-US"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lang="en-US" baseline="-25000"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atom</a:t>
            </a:r>
            <a:r>
              <a:rPr lang="en-US"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-E</a:t>
            </a:r>
            <a:r>
              <a:rPr lang="en-US" baseline="-25000"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photon</a:t>
            </a:r>
            <a:endParaRPr lang="en-US">
              <a:solidFill>
                <a:srgbClr val="FAFD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430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7147197"/>
              </p:ext>
            </p:extLst>
          </p:nvPr>
        </p:nvGraphicFramePr>
        <p:xfrm>
          <a:off x="2903437" y="3736975"/>
          <a:ext cx="5957887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53" name="Equation" r:id="rId9" imgW="3098800" imgH="431800" progId="Equation.3">
                  <p:embed/>
                </p:oleObj>
              </mc:Choice>
              <mc:Fallback>
                <p:oleObj name="Equation" r:id="rId9" imgW="30988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3437" y="3736975"/>
                        <a:ext cx="5957887" cy="830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304" name="Text Box 32"/>
          <p:cNvSpPr txBox="1">
            <a:spLocks noChangeArrowheads="1"/>
          </p:cNvSpPr>
          <p:nvPr/>
        </p:nvSpPr>
        <p:spPr bwMode="auto">
          <a:xfrm>
            <a:off x="304800" y="4214812"/>
            <a:ext cx="31242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lang="en-US" sz="2000" baseline="-25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photon</a:t>
            </a:r>
            <a:r>
              <a:rPr 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-(-1.64 x 10</a:t>
            </a:r>
            <a:r>
              <a:rPr lang="en-US" sz="2000" baseline="30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-18</a:t>
            </a:r>
            <a:r>
              <a:rPr 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J) = 1.64 x 10</a:t>
            </a:r>
            <a:r>
              <a:rPr lang="en-US" sz="2000" baseline="30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-18</a:t>
            </a:r>
            <a:r>
              <a:rPr 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J</a:t>
            </a:r>
          </a:p>
        </p:txBody>
      </p:sp>
      <p:sp>
        <p:nvSpPr>
          <p:cNvPr id="54305" name="Rectangle 33"/>
          <p:cNvSpPr>
            <a:spLocks noChangeArrowheads="1"/>
          </p:cNvSpPr>
          <p:nvPr/>
        </p:nvSpPr>
        <p:spPr bwMode="auto">
          <a:xfrm>
            <a:off x="2438400" y="6019800"/>
            <a:ext cx="6324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120000"/>
              <a:defRPr/>
            </a:pPr>
            <a:r>
              <a:rPr lang="en-US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unit is correct, the wavelength is in the UV, which is appropriate because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more energy than 3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→2 (in the visible)</a:t>
            </a:r>
          </a:p>
        </p:txBody>
      </p:sp>
      <p:sp>
        <p:nvSpPr>
          <p:cNvPr id="54306" name="Rectangle 34"/>
          <p:cNvSpPr>
            <a:spLocks noChangeArrowheads="1"/>
          </p:cNvSpPr>
          <p:nvPr/>
        </p:nvSpPr>
        <p:spPr bwMode="auto">
          <a:xfrm>
            <a:off x="228600" y="0"/>
            <a:ext cx="2057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eaLnBrk="0" fontAlgn="base" hangingPunct="0">
              <a:spcBef>
                <a:spcPct val="20000"/>
              </a:spcBef>
              <a:spcAft>
                <a:spcPct val="0"/>
              </a:spcAft>
              <a:buSzPct val="120000"/>
              <a:defRPr/>
            </a:pPr>
            <a:r>
              <a:rPr lang="en-US" sz="2400" b="1" dirty="0"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Practice:</a:t>
            </a:r>
          </a:p>
        </p:txBody>
      </p:sp>
      <p:sp>
        <p:nvSpPr>
          <p:cNvPr id="54307" name="Line 35"/>
          <p:cNvSpPr>
            <a:spLocks noChangeShapeType="1"/>
          </p:cNvSpPr>
          <p:nvPr/>
        </p:nvSpPr>
        <p:spPr bwMode="auto">
          <a:xfrm flipV="1">
            <a:off x="304800" y="6019800"/>
            <a:ext cx="8610600" cy="12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800">
              <a:solidFill>
                <a:srgbClr val="FAFD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308" name="Line 36"/>
          <p:cNvSpPr>
            <a:spLocks noChangeShapeType="1"/>
          </p:cNvSpPr>
          <p:nvPr/>
        </p:nvSpPr>
        <p:spPr bwMode="auto">
          <a:xfrm>
            <a:off x="2438400" y="60198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800">
              <a:solidFill>
                <a:srgbClr val="FAFD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7" name="Picture 6" descr="07_21[1]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" b="5000"/>
          <a:stretch>
            <a:fillRect/>
          </a:stretch>
        </p:blipFill>
        <p:spPr bwMode="auto">
          <a:xfrm>
            <a:off x="202933" y="4911313"/>
            <a:ext cx="1752600" cy="1912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496140" y="3257897"/>
            <a:ext cx="2392832" cy="496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202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2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42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4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4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4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4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4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4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4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54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54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54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54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4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7" grpId="0"/>
      <p:bldP spid="54279" grpId="0" build="p"/>
      <p:bldP spid="54302" grpId="0"/>
      <p:bldP spid="54304" grpId="0"/>
      <p:bldP spid="5430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81000"/>
            <a:ext cx="7162800" cy="1143000"/>
          </a:xfrm>
          <a:effectLst>
            <a:outerShdw dist="35921" dir="2700000" algn="ctr" rotWithShape="0">
              <a:schemeClr val="tx1"/>
            </a:outerShdw>
          </a:effectLst>
        </p:spPr>
        <p:txBody>
          <a:bodyPr/>
          <a:lstStyle/>
          <a:p>
            <a:pPr>
              <a:defRPr/>
            </a:pPr>
            <a:r>
              <a:rPr lang="en-US" sz="4400" dirty="0" smtClean="0">
                <a:solidFill>
                  <a:srgbClr val="FAFD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Arrangement of Electrons in Atoms</a:t>
            </a:r>
            <a:endParaRPr lang="en-US" sz="4400" dirty="0" smtClean="0">
              <a:solidFill>
                <a:srgbClr val="FAFD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752600"/>
            <a:ext cx="7162800" cy="3962400"/>
          </a:xfrm>
        </p:spPr>
        <p:txBody>
          <a:bodyPr/>
          <a:lstStyle/>
          <a:p>
            <a:pPr>
              <a:spcBef>
                <a:spcPct val="153000"/>
              </a:spcBef>
              <a:buFontTx/>
              <a:buNone/>
              <a:defRPr/>
            </a:pPr>
            <a:r>
              <a:rPr lang="en-US" sz="2800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Electrons in atoms are arranged as</a:t>
            </a:r>
          </a:p>
          <a:p>
            <a:pPr>
              <a:spcBef>
                <a:spcPct val="108000"/>
              </a:spcBef>
              <a:buFontTx/>
              <a:buNone/>
              <a:defRPr/>
            </a:pPr>
            <a:r>
              <a:rPr lang="en-US" sz="3200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SHELLS</a:t>
            </a:r>
            <a:r>
              <a:rPr lang="en-US" sz="2800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 (n)</a:t>
            </a:r>
          </a:p>
          <a:p>
            <a:pPr>
              <a:spcBef>
                <a:spcPct val="150000"/>
              </a:spcBef>
              <a:buFontTx/>
              <a:buNone/>
              <a:defRPr/>
            </a:pPr>
            <a:r>
              <a:rPr lang="en-US" sz="3200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SUBSHELLS</a:t>
            </a:r>
            <a:r>
              <a:rPr lang="en-US" sz="2800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 (l)</a:t>
            </a:r>
          </a:p>
          <a:p>
            <a:pPr>
              <a:spcBef>
                <a:spcPct val="150000"/>
              </a:spcBef>
              <a:buFontTx/>
              <a:buNone/>
              <a:defRPr/>
            </a:pPr>
            <a:r>
              <a:rPr lang="en-US" sz="3200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ORBITALS</a:t>
            </a:r>
            <a:r>
              <a:rPr lang="en-US" sz="2800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 (m</a:t>
            </a:r>
            <a:r>
              <a:rPr lang="en-US" sz="2800" baseline="-25000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l</a:t>
            </a:r>
            <a:r>
              <a:rPr lang="en-US" sz="2800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)</a:t>
            </a:r>
          </a:p>
        </p:txBody>
      </p:sp>
      <p:sp>
        <p:nvSpPr>
          <p:cNvPr id="13316" name="AutoShape 4"/>
          <p:cNvSpPr>
            <a:spLocks noChangeArrowheads="1"/>
          </p:cNvSpPr>
          <p:nvPr/>
        </p:nvSpPr>
        <p:spPr bwMode="auto">
          <a:xfrm rot="16200000" flipH="1">
            <a:off x="1981200" y="3200400"/>
            <a:ext cx="603250" cy="603250"/>
          </a:xfrm>
          <a:prstGeom prst="rightArrow">
            <a:avLst>
              <a:gd name="adj1" fmla="val 50000"/>
              <a:gd name="adj2" fmla="val 50005"/>
            </a:avLst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800">
              <a:solidFill>
                <a:srgbClr val="FAFD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317" name="AutoShape 5"/>
          <p:cNvSpPr>
            <a:spLocks noChangeArrowheads="1"/>
          </p:cNvSpPr>
          <p:nvPr/>
        </p:nvSpPr>
        <p:spPr bwMode="auto">
          <a:xfrm rot="16200000" flipH="1">
            <a:off x="1981200" y="4343400"/>
            <a:ext cx="603250" cy="603250"/>
          </a:xfrm>
          <a:prstGeom prst="rightArrow">
            <a:avLst>
              <a:gd name="adj1" fmla="val 50000"/>
              <a:gd name="adj2" fmla="val 50005"/>
            </a:avLst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800">
              <a:solidFill>
                <a:srgbClr val="FAFD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7654" name="Picture 6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2200275"/>
            <a:ext cx="1427163" cy="2746375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4267200" y="5638800"/>
            <a:ext cx="4572000" cy="954088"/>
          </a:xfrm>
          <a:prstGeom prst="rect">
            <a:avLst/>
          </a:prstGeom>
          <a:solidFill>
            <a:srgbClr val="003AF2"/>
          </a:solidFill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dirty="0">
                <a:solidFill>
                  <a:srgbClr val="FAFD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Orbitals grouped in s, p, d (and f) </a:t>
            </a:r>
            <a:r>
              <a:rPr lang="en-US" sz="2800" dirty="0" err="1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subshells</a:t>
            </a:r>
            <a:endParaRPr lang="en-US" sz="28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143226" y="5132715"/>
            <a:ext cx="50561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Subshells grouped in shells</a:t>
            </a:r>
            <a:r>
              <a:rPr lang="en-US" sz="28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648145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0" y="609600"/>
            <a:ext cx="5486400" cy="1143000"/>
          </a:xfrm>
          <a:effectLst>
            <a:outerShdw dist="53882" dir="2700000" algn="ctr" rotWithShape="0">
              <a:srgbClr val="000000"/>
            </a:outerShdw>
          </a:effectLst>
        </p:spPr>
        <p:txBody>
          <a:bodyPr/>
          <a:lstStyle/>
          <a:p>
            <a:pPr>
              <a:defRPr/>
            </a:pPr>
            <a:r>
              <a:rPr lang="en-US" sz="440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Subshells &amp; Shells</a:t>
            </a:r>
            <a:endParaRPr lang="en-US" sz="4400" smtClean="0">
              <a:solidFill>
                <a:srgbClr val="FAFD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981200"/>
            <a:ext cx="7467600" cy="4114800"/>
          </a:xfrm>
        </p:spPr>
        <p:txBody>
          <a:bodyPr/>
          <a:lstStyle/>
          <a:p>
            <a:pPr>
              <a:defRPr/>
            </a:pPr>
            <a:r>
              <a:rPr lang="en-US" sz="3600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Each shell has a number called the</a:t>
            </a:r>
            <a:r>
              <a:rPr lang="en-US" sz="3600" dirty="0" smtClean="0">
                <a:solidFill>
                  <a:srgbClr val="FAFD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36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PRINCIPAL QUANTUM NUMBER, n</a:t>
            </a:r>
          </a:p>
          <a:p>
            <a:pPr>
              <a:defRPr/>
            </a:pPr>
            <a:endParaRPr lang="en-US" sz="3600" dirty="0" smtClean="0">
              <a:solidFill>
                <a:srgbClr val="FAFD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21508" name="Picture 4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0" y="660400"/>
            <a:ext cx="18669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6501" name="Line 5"/>
          <p:cNvSpPr>
            <a:spLocks noChangeShapeType="1"/>
          </p:cNvSpPr>
          <p:nvPr/>
        </p:nvSpPr>
        <p:spPr bwMode="auto">
          <a:xfrm>
            <a:off x="2755900" y="1600200"/>
            <a:ext cx="5308600" cy="0"/>
          </a:xfrm>
          <a:prstGeom prst="line">
            <a:avLst/>
          </a:prstGeom>
          <a:noFill/>
          <a:ln w="25400">
            <a:solidFill>
              <a:srgbClr val="FAFD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800">
              <a:solidFill>
                <a:srgbClr val="FAFD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00140346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9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762000" y="914400"/>
            <a:ext cx="7696200" cy="5715000"/>
          </a:xfrm>
        </p:spPr>
        <p:txBody>
          <a:bodyPr/>
          <a:lstStyle/>
          <a:p>
            <a:r>
              <a:rPr lang="en-US" altLang="en-US" dirty="0" smtClean="0">
                <a:solidFill>
                  <a:srgbClr val="FFFFFF"/>
                </a:solidFill>
              </a:rPr>
              <a:t>Orbitals are characterized by a set of three </a:t>
            </a:r>
            <a:r>
              <a:rPr lang="en-US" altLang="en-US" b="0" u="sng" dirty="0" smtClean="0">
                <a:solidFill>
                  <a:srgbClr val="FFFFFF"/>
                </a:solidFill>
              </a:rPr>
              <a:t>quantum numbers</a:t>
            </a:r>
            <a:r>
              <a:rPr lang="en-US" altLang="en-US" u="sng" dirty="0" smtClean="0">
                <a:solidFill>
                  <a:srgbClr val="FFFFFF"/>
                </a:solidFill>
              </a:rPr>
              <a:t>:</a:t>
            </a:r>
          </a:p>
          <a:p>
            <a:pPr marL="457200" lvl="1" indent="0">
              <a:buNone/>
            </a:pPr>
            <a:r>
              <a:rPr lang="en-US" altLang="en-US" sz="3200" i="1" dirty="0" smtClean="0">
                <a:solidFill>
                  <a:schemeClr val="hlink"/>
                </a:solidFill>
              </a:rPr>
              <a:t>n</a:t>
            </a:r>
            <a:r>
              <a:rPr lang="en-US" altLang="en-US" dirty="0" smtClean="0"/>
              <a:t>   = principle  (major) quantum number. All orbitals with the same principle quantum number are in the same </a:t>
            </a:r>
            <a:r>
              <a:rPr lang="en-US" altLang="en-US" dirty="0" smtClean="0">
                <a:solidFill>
                  <a:srgbClr val="FFFF00"/>
                </a:solidFill>
              </a:rPr>
              <a:t>shell</a:t>
            </a:r>
            <a:r>
              <a:rPr lang="en-US" altLang="en-US" dirty="0" smtClean="0"/>
              <a:t>.</a:t>
            </a:r>
          </a:p>
          <a:p>
            <a:pPr lvl="2"/>
            <a:r>
              <a:rPr lang="en-US" altLang="en-US" dirty="0" smtClean="0"/>
              <a:t>Allowed values: the set of positive integers.</a:t>
            </a:r>
          </a:p>
          <a:p>
            <a:pPr lvl="2">
              <a:buFontTx/>
              <a:buNone/>
            </a:pPr>
            <a:endParaRPr lang="en-US" altLang="en-US" dirty="0" smtClean="0"/>
          </a:p>
          <a:p>
            <a:pPr lvl="2">
              <a:buFontTx/>
              <a:buNone/>
            </a:pPr>
            <a:endParaRPr lang="en-US" altLang="en-US" dirty="0" smtClean="0"/>
          </a:p>
          <a:p>
            <a:pPr marL="457200" lvl="1" indent="0">
              <a:buNone/>
            </a:pPr>
            <a:r>
              <a:rPr lang="en-US" altLang="en-US" sz="3200" i="1" dirty="0" smtClean="0">
                <a:solidFill>
                  <a:schemeClr val="hlink"/>
                </a:solidFill>
              </a:rPr>
              <a:t>l </a:t>
            </a:r>
            <a:r>
              <a:rPr lang="en-US" altLang="en-US" i="1" dirty="0" smtClean="0"/>
              <a:t>  </a:t>
            </a:r>
            <a:r>
              <a:rPr lang="en-US" altLang="en-US" dirty="0" smtClean="0"/>
              <a:t>= secondary quantum number which divides the orbitals in a shell into </a:t>
            </a:r>
            <a:r>
              <a:rPr lang="en-US" altLang="en-US" u="sng" dirty="0" smtClean="0"/>
              <a:t>smaller groups </a:t>
            </a:r>
            <a:r>
              <a:rPr lang="en-US" altLang="en-US" dirty="0" smtClean="0"/>
              <a:t>called </a:t>
            </a:r>
            <a:r>
              <a:rPr lang="en-US" altLang="en-US" dirty="0" smtClean="0">
                <a:solidFill>
                  <a:srgbClr val="FF0000"/>
                </a:solidFill>
              </a:rPr>
              <a:t>subshells</a:t>
            </a:r>
            <a:r>
              <a:rPr lang="en-US" altLang="en-US" dirty="0" smtClean="0"/>
              <a:t>.</a:t>
            </a:r>
          </a:p>
          <a:p>
            <a:pPr lvl="2"/>
            <a:r>
              <a:rPr lang="en-US" altLang="en-US" dirty="0" smtClean="0"/>
              <a:t>Allowed values: from 0 to (</a:t>
            </a:r>
            <a:r>
              <a:rPr lang="en-US" altLang="en-US" i="1" dirty="0" smtClean="0"/>
              <a:t>n</a:t>
            </a:r>
            <a:r>
              <a:rPr lang="en-US" altLang="en-US" dirty="0" smtClean="0"/>
              <a:t> – 1).</a:t>
            </a:r>
          </a:p>
          <a:p>
            <a:pPr lvl="2">
              <a:buFontTx/>
              <a:buNone/>
            </a:pPr>
            <a:endParaRPr lang="en-US" altLang="en-US" dirty="0" smtClean="0"/>
          </a:p>
          <a:p>
            <a:pPr lvl="2">
              <a:buFontTx/>
              <a:buNone/>
            </a:pPr>
            <a:endParaRPr lang="en-US" altLang="en-US" dirty="0" smtClean="0"/>
          </a:p>
          <a:p>
            <a:pPr marL="457200" lvl="1" indent="0">
              <a:buNone/>
            </a:pPr>
            <a:r>
              <a:rPr lang="en-US" altLang="en-US" sz="3200" i="1" dirty="0" smtClean="0">
                <a:solidFill>
                  <a:schemeClr val="hlink"/>
                </a:solidFill>
              </a:rPr>
              <a:t>m</a:t>
            </a:r>
            <a:r>
              <a:rPr lang="en-US" altLang="en-US" sz="3200" i="1" baseline="-25000" dirty="0" smtClean="0">
                <a:solidFill>
                  <a:schemeClr val="hlink"/>
                </a:solidFill>
              </a:rPr>
              <a:t>l</a:t>
            </a:r>
            <a:r>
              <a:rPr lang="en-US" altLang="en-US" sz="3200" baseline="-25000" dirty="0" smtClean="0">
                <a:solidFill>
                  <a:schemeClr val="hlink"/>
                </a:solidFill>
              </a:rPr>
              <a:t> </a:t>
            </a:r>
            <a:r>
              <a:rPr lang="en-US" altLang="en-US" baseline="-25000" dirty="0" smtClean="0"/>
              <a:t>  </a:t>
            </a:r>
            <a:r>
              <a:rPr lang="en-US" altLang="en-US" dirty="0" smtClean="0"/>
              <a:t>= magnetic quantum number which divides the subshells into </a:t>
            </a:r>
            <a:r>
              <a:rPr lang="en-US" altLang="en-US" dirty="0" smtClean="0">
                <a:solidFill>
                  <a:srgbClr val="FF0000"/>
                </a:solidFill>
              </a:rPr>
              <a:t>individual orbitals</a:t>
            </a:r>
            <a:r>
              <a:rPr lang="en-US" altLang="en-US" dirty="0" smtClean="0"/>
              <a:t>. </a:t>
            </a:r>
          </a:p>
          <a:p>
            <a:pPr lvl="1">
              <a:buFontTx/>
              <a:buNone/>
            </a:pPr>
            <a:r>
              <a:rPr lang="en-US" altLang="en-US" dirty="0" smtClean="0"/>
              <a:t>          Allowed values: integers from –</a:t>
            </a:r>
            <a:r>
              <a:rPr lang="en-US" altLang="en-US" i="1" dirty="0" smtClean="0"/>
              <a:t>l</a:t>
            </a:r>
            <a:r>
              <a:rPr lang="en-US" altLang="en-US" dirty="0" smtClean="0"/>
              <a:t> to +</a:t>
            </a:r>
            <a:r>
              <a:rPr lang="en-US" altLang="en-US" i="1" dirty="0" smtClean="0"/>
              <a:t>l</a:t>
            </a:r>
            <a:r>
              <a:rPr lang="en-US" altLang="en-US" dirty="0" smtClean="0"/>
              <a:t>.</a:t>
            </a:r>
            <a:endParaRPr lang="en-US" altLang="en-US" i="1" baseline="-25000" dirty="0" smtClean="0"/>
          </a:p>
          <a:p>
            <a:pPr lvl="1"/>
            <a:endParaRPr lang="en-US" altLang="en-US" dirty="0" smtClean="0"/>
          </a:p>
          <a:p>
            <a:pPr lvl="1"/>
            <a:endParaRPr lang="en-US" altLang="en-US" dirty="0" smtClean="0"/>
          </a:p>
        </p:txBody>
      </p:sp>
      <p:sp>
        <p:nvSpPr>
          <p:cNvPr id="2" name="Rectangle 1"/>
          <p:cNvSpPr/>
          <p:nvPr/>
        </p:nvSpPr>
        <p:spPr>
          <a:xfrm>
            <a:off x="152400" y="228600"/>
            <a:ext cx="2142574" cy="369332"/>
          </a:xfrm>
          <a:prstGeom prst="rect">
            <a:avLst/>
          </a:prstGeom>
          <a:solidFill>
            <a:srgbClr val="C2F7FE"/>
          </a:solidFill>
        </p:spPr>
        <p:txBody>
          <a:bodyPr wrap="none">
            <a:spAutoFit/>
          </a:bodyPr>
          <a:lstStyle/>
          <a:p>
            <a:r>
              <a:rPr lang="en-US" altLang="en-US" dirty="0" smtClean="0"/>
              <a:t>Let’s  come back…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0281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ChangeArrowheads="1"/>
          </p:cNvSpPr>
          <p:nvPr/>
        </p:nvSpPr>
        <p:spPr bwMode="auto">
          <a:xfrm>
            <a:off x="228600" y="4800600"/>
            <a:ext cx="8610600" cy="1600200"/>
          </a:xfrm>
          <a:prstGeom prst="rect">
            <a:avLst/>
          </a:prstGeom>
          <a:solidFill>
            <a:srgbClr val="C1CEFF"/>
          </a:solidFill>
          <a:ln w="12700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800">
              <a:solidFill>
                <a:srgbClr val="FAFD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9571" name="Rectangle 3"/>
          <p:cNvSpPr>
            <a:spLocks noChangeArrowheads="1"/>
          </p:cNvSpPr>
          <p:nvPr/>
        </p:nvSpPr>
        <p:spPr bwMode="auto">
          <a:xfrm>
            <a:off x="228600" y="3505200"/>
            <a:ext cx="8610600" cy="1219200"/>
          </a:xfrm>
          <a:prstGeom prst="rect">
            <a:avLst/>
          </a:prstGeom>
          <a:solidFill>
            <a:srgbClr val="DBFFB8"/>
          </a:solidFill>
          <a:ln w="12700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800">
              <a:solidFill>
                <a:srgbClr val="FAFD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9572" name="Rectangle 4"/>
          <p:cNvSpPr>
            <a:spLocks noChangeArrowheads="1"/>
          </p:cNvSpPr>
          <p:nvPr/>
        </p:nvSpPr>
        <p:spPr bwMode="auto">
          <a:xfrm>
            <a:off x="228600" y="2057400"/>
            <a:ext cx="8610600" cy="1371600"/>
          </a:xfrm>
          <a:prstGeom prst="rect">
            <a:avLst/>
          </a:prstGeom>
          <a:solidFill>
            <a:srgbClr val="FCFEB9"/>
          </a:solidFill>
          <a:ln w="12700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800">
              <a:solidFill>
                <a:srgbClr val="FAFD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957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229600" cy="5029200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US" sz="2800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Symbol		Values		Description</a:t>
            </a:r>
          </a:p>
          <a:p>
            <a:pPr>
              <a:spcBef>
                <a:spcPct val="150000"/>
              </a:spcBef>
              <a:buFontTx/>
              <a:buNone/>
              <a:defRPr/>
            </a:pPr>
            <a:r>
              <a:rPr lang="en-US" sz="2800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n (major)		1, 2, 3, ..		Orbital size       						and energy 					where E = -R(1/n</a:t>
            </a:r>
            <a:r>
              <a:rPr lang="en-US" sz="2800" baseline="30000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2</a:t>
            </a:r>
            <a:r>
              <a:rPr lang="en-US" sz="2800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)</a:t>
            </a:r>
          </a:p>
          <a:p>
            <a:pPr>
              <a:buFontTx/>
              <a:buNone/>
              <a:defRPr/>
            </a:pPr>
            <a:r>
              <a:rPr lang="en-US" sz="2800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l (angular)		0, 1, 2, .. n-1	Orbital shape 						or type 							(subshell) </a:t>
            </a:r>
          </a:p>
          <a:p>
            <a:pPr>
              <a:buFontTx/>
              <a:buNone/>
              <a:defRPr/>
            </a:pPr>
            <a:r>
              <a:rPr lang="en-US" sz="2800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m</a:t>
            </a:r>
            <a:r>
              <a:rPr lang="en-US" sz="2800" baseline="-25000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l</a:t>
            </a:r>
            <a:r>
              <a:rPr lang="en-US" sz="2800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 (magnetic)	-l..0..+l		Orbital 							orientation</a:t>
            </a:r>
          </a:p>
          <a:p>
            <a:pPr>
              <a:buFontTx/>
              <a:buNone/>
              <a:defRPr/>
            </a:pPr>
            <a:r>
              <a:rPr lang="en-US" sz="2800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                       # of orbitals in subshell = 2 l + 1</a:t>
            </a:r>
          </a:p>
        </p:txBody>
      </p:sp>
      <p:sp>
        <p:nvSpPr>
          <p:cNvPr id="109574" name="Line 6"/>
          <p:cNvSpPr>
            <a:spLocks noChangeShapeType="1"/>
          </p:cNvSpPr>
          <p:nvPr/>
        </p:nvSpPr>
        <p:spPr bwMode="auto">
          <a:xfrm>
            <a:off x="254000" y="1752600"/>
            <a:ext cx="8255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800">
              <a:solidFill>
                <a:srgbClr val="FAFD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9463" name="Picture 7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048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576" name="Rectangle 8"/>
          <p:cNvSpPr>
            <a:spLocks noChangeArrowheads="1"/>
          </p:cNvSpPr>
          <p:nvPr/>
        </p:nvSpPr>
        <p:spPr bwMode="auto">
          <a:xfrm>
            <a:off x="2722563" y="588963"/>
            <a:ext cx="353060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solidFill>
                  <a:srgbClr val="FCFEB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QUANTUM NUMBERS</a:t>
            </a:r>
            <a:endParaRPr lang="en-US" sz="24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03925670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95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95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95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95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95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3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762000"/>
            <a:ext cx="8458200" cy="5562600"/>
          </a:xfrm>
        </p:spPr>
        <p:txBody>
          <a:bodyPr/>
          <a:lstStyle/>
          <a:p>
            <a:r>
              <a:rPr lang="en-US" altLang="en-US" sz="2000" dirty="0" smtClean="0">
                <a:solidFill>
                  <a:srgbClr val="FFFFFF"/>
                </a:solidFill>
              </a:rPr>
              <a:t>Electrons behave like tiny magnets</a:t>
            </a:r>
          </a:p>
          <a:p>
            <a:r>
              <a:rPr lang="en-US" altLang="en-US" sz="2000" dirty="0" smtClean="0">
                <a:solidFill>
                  <a:srgbClr val="FFFF00"/>
                </a:solidFill>
              </a:rPr>
              <a:t>There are two opposite directions in which the electron can spin in the presence of an external magnetic field</a:t>
            </a:r>
          </a:p>
          <a:p>
            <a:r>
              <a:rPr lang="en-US" altLang="en-US" sz="2000" dirty="0" smtClean="0">
                <a:solidFill>
                  <a:srgbClr val="FFFFFF"/>
                </a:solidFill>
              </a:rPr>
              <a:t>If one electron in an orbital has a </a:t>
            </a:r>
            <a:r>
              <a:rPr lang="en-US" altLang="en-US" sz="2000" u="sng" dirty="0" smtClean="0">
                <a:solidFill>
                  <a:srgbClr val="FFFF00"/>
                </a:solidFill>
              </a:rPr>
              <a:t>clockwise spin</a:t>
            </a:r>
            <a:r>
              <a:rPr lang="en-US" altLang="en-US" sz="2000" dirty="0" smtClean="0">
                <a:solidFill>
                  <a:srgbClr val="FFFFFF"/>
                </a:solidFill>
              </a:rPr>
              <a:t>, the other electron in the same orbital must have </a:t>
            </a:r>
            <a:r>
              <a:rPr lang="en-US" altLang="en-US" sz="2000" dirty="0" smtClean="0">
                <a:solidFill>
                  <a:srgbClr val="FFFF00"/>
                </a:solidFill>
              </a:rPr>
              <a:t>a </a:t>
            </a:r>
            <a:r>
              <a:rPr lang="en-US" altLang="en-US" sz="2000" u="sng" dirty="0" smtClean="0">
                <a:solidFill>
                  <a:srgbClr val="FFFF00"/>
                </a:solidFill>
              </a:rPr>
              <a:t>counter-clockwise</a:t>
            </a:r>
            <a:r>
              <a:rPr lang="en-US" altLang="en-US" sz="2000" dirty="0" smtClean="0">
                <a:solidFill>
                  <a:srgbClr val="FFFF00"/>
                </a:solidFill>
              </a:rPr>
              <a:t> </a:t>
            </a:r>
            <a:r>
              <a:rPr lang="en-US" altLang="en-US" sz="2000" dirty="0" smtClean="0">
                <a:solidFill>
                  <a:srgbClr val="FFFFFF"/>
                </a:solidFill>
              </a:rPr>
              <a:t>spin</a:t>
            </a:r>
          </a:p>
          <a:p>
            <a:endParaRPr lang="en-US" altLang="en-US" dirty="0" smtClean="0">
              <a:solidFill>
                <a:srgbClr val="FFFFFF"/>
              </a:solidFill>
            </a:endParaRPr>
          </a:p>
          <a:p>
            <a:endParaRPr lang="en-US" altLang="en-US" dirty="0" smtClean="0">
              <a:solidFill>
                <a:srgbClr val="F7FC18"/>
              </a:solidFill>
            </a:endParaRPr>
          </a:p>
        </p:txBody>
      </p:sp>
      <p:sp>
        <p:nvSpPr>
          <p:cNvPr id="25603" name="Text Box 4"/>
          <p:cNvSpPr txBox="1">
            <a:spLocks noChangeArrowheads="1"/>
          </p:cNvSpPr>
          <p:nvPr/>
        </p:nvSpPr>
        <p:spPr bwMode="auto">
          <a:xfrm>
            <a:off x="4648200" y="2895600"/>
            <a:ext cx="36576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rgbClr val="FAFD00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rgbClr val="FAFD00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rgbClr val="FAFD00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rgbClr val="FAFD00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rgbClr val="FAFD00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AFD00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AFD00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AFD00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AFD00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endParaRPr lang="en-US" altLang="en-US" sz="24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altLang="en-US" sz="2400" dirty="0" smtClean="0">
                <a:solidFill>
                  <a:srgbClr val="000000"/>
                </a:solidFill>
                <a:latin typeface="Times New Roman" pitchFamily="18" charset="0"/>
              </a:rPr>
              <a:t>This gives rise to the </a:t>
            </a:r>
            <a:r>
              <a:rPr lang="en-US" altLang="en-US" sz="2400" u="sng" dirty="0" smtClean="0">
                <a:solidFill>
                  <a:srgbClr val="000000"/>
                </a:solidFill>
                <a:latin typeface="Times New Roman" pitchFamily="18" charset="0"/>
              </a:rPr>
              <a:t>spin quantum number</a:t>
            </a:r>
            <a:r>
              <a:rPr lang="en-US" altLang="en-US" sz="2400" dirty="0" smtClean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US" altLang="en-US" sz="2400" b="1" i="1" dirty="0" err="1" smtClean="0">
                <a:solidFill>
                  <a:srgbClr val="FF0000"/>
                </a:solidFill>
                <a:latin typeface="Times New Roman" pitchFamily="18" charset="0"/>
              </a:rPr>
              <a:t>m</a:t>
            </a:r>
            <a:r>
              <a:rPr lang="en-US" altLang="en-US" sz="2400" b="1" baseline="-25000" dirty="0" err="1" smtClean="0">
                <a:solidFill>
                  <a:srgbClr val="FF0000"/>
                </a:solidFill>
                <a:latin typeface="Times New Roman" pitchFamily="18" charset="0"/>
              </a:rPr>
              <a:t>s</a:t>
            </a:r>
            <a:r>
              <a:rPr lang="en-US" altLang="en-US" sz="2400" dirty="0" smtClean="0">
                <a:solidFill>
                  <a:srgbClr val="000000"/>
                </a:solidFill>
                <a:latin typeface="Times New Roman" pitchFamily="18" charset="0"/>
              </a:rPr>
              <a:t> with allowed values of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altLang="en-US" sz="2400" dirty="0" smtClean="0">
                <a:solidFill>
                  <a:srgbClr val="000000"/>
                </a:solidFill>
                <a:latin typeface="Times New Roman" pitchFamily="18" charset="0"/>
              </a:rPr>
              <a:t> +1/2 (spin “up”) or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altLang="en-US" sz="2400" dirty="0" smtClean="0">
                <a:solidFill>
                  <a:srgbClr val="000000"/>
                </a:solidFill>
                <a:latin typeface="Times New Roman" pitchFamily="18" charset="0"/>
              </a:rPr>
              <a:t> –1/2 (spin “down”).</a:t>
            </a:r>
          </a:p>
        </p:txBody>
      </p:sp>
      <p:sp>
        <p:nvSpPr>
          <p:cNvPr id="5" name="Rectangle 4"/>
          <p:cNvSpPr/>
          <p:nvPr/>
        </p:nvSpPr>
        <p:spPr>
          <a:xfrm>
            <a:off x="4114800" y="5334000"/>
            <a:ext cx="4572000" cy="954088"/>
          </a:xfrm>
          <a:prstGeom prst="rect">
            <a:avLst/>
          </a:prstGeom>
          <a:solidFill>
            <a:srgbClr val="19D3FF">
              <a:alpha val="25000"/>
            </a:srgbClr>
          </a:solidFill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Each orbital can hold only (maximum) 2 electrons</a:t>
            </a:r>
          </a:p>
        </p:txBody>
      </p:sp>
      <p:pic>
        <p:nvPicPr>
          <p:cNvPr id="2560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514600"/>
            <a:ext cx="3505200" cy="324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2743200" y="0"/>
            <a:ext cx="3235325" cy="7080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000" dirty="0">
                <a:solidFill>
                  <a:srgbClr val="FC012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Electron Spin</a:t>
            </a:r>
            <a:endParaRPr lang="en-US" sz="4000" dirty="0">
              <a:solidFill>
                <a:srgbClr val="FAFD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84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3400" y="457200"/>
            <a:ext cx="8305800" cy="4038600"/>
          </a:xfrm>
        </p:spPr>
        <p:txBody>
          <a:bodyPr/>
          <a:lstStyle/>
          <a:p>
            <a:r>
              <a:rPr lang="en-US" altLang="en-US" dirty="0" smtClean="0">
                <a:solidFill>
                  <a:srgbClr val="FFFF00"/>
                </a:solidFill>
              </a:rPr>
              <a:t>Erwin Schr</a:t>
            </a:r>
            <a:r>
              <a:rPr lang="en-US" altLang="en-US" dirty="0" smtClean="0">
                <a:solidFill>
                  <a:srgbClr val="FFFF00"/>
                </a:solidFill>
                <a:cs typeface="Times New Roman" pitchFamily="18" charset="0"/>
              </a:rPr>
              <a:t>ödinger </a:t>
            </a:r>
            <a:r>
              <a:rPr lang="en-US" altLang="en-US" dirty="0" smtClean="0">
                <a:solidFill>
                  <a:srgbClr val="FFFFFF"/>
                </a:solidFill>
                <a:cs typeface="Times New Roman" pitchFamily="18" charset="0"/>
              </a:rPr>
              <a:t>was the first to successfully apply the concept of the wave nature of matter to </a:t>
            </a:r>
            <a:r>
              <a:rPr lang="en-US" altLang="en-US" dirty="0">
                <a:solidFill>
                  <a:srgbClr val="FFFFFF"/>
                </a:solidFill>
              </a:rPr>
              <a:t>the electron configuration of an atom </a:t>
            </a:r>
            <a:endParaRPr lang="en-US" altLang="en-US" dirty="0" smtClean="0">
              <a:solidFill>
                <a:srgbClr val="FFFFFF"/>
              </a:solidFill>
            </a:endParaRPr>
          </a:p>
          <a:p>
            <a:endParaRPr lang="en-US" altLang="en-US" u="sng" dirty="0">
              <a:solidFill>
                <a:srgbClr val="FFFFFF"/>
              </a:solidFill>
            </a:endParaRPr>
          </a:p>
          <a:p>
            <a:r>
              <a:rPr lang="en-US" altLang="en-US" u="sng" dirty="0" smtClean="0">
                <a:solidFill>
                  <a:srgbClr val="FFFFFF"/>
                </a:solidFill>
              </a:rPr>
              <a:t>Schr</a:t>
            </a:r>
            <a:r>
              <a:rPr lang="en-US" altLang="en-US" u="sng" dirty="0" smtClean="0">
                <a:solidFill>
                  <a:srgbClr val="FFFFFF"/>
                </a:solidFill>
                <a:cs typeface="Times New Roman" pitchFamily="18" charset="0"/>
              </a:rPr>
              <a:t>ödinger’s equation</a:t>
            </a:r>
            <a:r>
              <a:rPr lang="en-US" altLang="en-US" dirty="0" smtClean="0">
                <a:solidFill>
                  <a:srgbClr val="FFFFFF"/>
                </a:solidFill>
                <a:cs typeface="Times New Roman" pitchFamily="18" charset="0"/>
              </a:rPr>
              <a:t>, when solved, gives </a:t>
            </a:r>
            <a:r>
              <a:rPr lang="en-US" altLang="en-US" i="1" dirty="0" smtClean="0">
                <a:solidFill>
                  <a:srgbClr val="FF0000"/>
                </a:solidFill>
                <a:cs typeface="Times New Roman" pitchFamily="18" charset="0"/>
              </a:rPr>
              <a:t>wave functions</a:t>
            </a:r>
            <a:r>
              <a:rPr lang="en-US" altLang="en-US" dirty="0" smtClean="0">
                <a:solidFill>
                  <a:srgbClr val="FF0000"/>
                </a:solidFill>
                <a:cs typeface="Times New Roman" pitchFamily="18" charset="0"/>
              </a:rPr>
              <a:t> </a:t>
            </a:r>
            <a:r>
              <a:rPr lang="en-US" altLang="en-US" dirty="0" smtClean="0">
                <a:solidFill>
                  <a:srgbClr val="FFFFFF"/>
                </a:solidFill>
                <a:cs typeface="Times New Roman" pitchFamily="18" charset="0"/>
              </a:rPr>
              <a:t>and energy levels for electrons trapped in them</a:t>
            </a:r>
          </a:p>
          <a:p>
            <a:r>
              <a:rPr lang="en-US" altLang="en-US" dirty="0" smtClean="0">
                <a:solidFill>
                  <a:schemeClr val="hlink"/>
                </a:solidFill>
                <a:cs typeface="Times New Roman" pitchFamily="18" charset="0"/>
              </a:rPr>
              <a:t>Wave functions for electrons in atoms are called </a:t>
            </a:r>
            <a:r>
              <a:rPr lang="en-US" altLang="en-US" u="sng" dirty="0" smtClean="0">
                <a:solidFill>
                  <a:schemeClr val="hlink"/>
                </a:solidFill>
                <a:cs typeface="Times New Roman" pitchFamily="18" charset="0"/>
              </a:rPr>
              <a:t>orbitals</a:t>
            </a:r>
            <a:r>
              <a:rPr lang="en-US" altLang="en-US" u="sng" dirty="0" smtClean="0">
                <a:cs typeface="Times New Roman" pitchFamily="18" charset="0"/>
              </a:rPr>
              <a:t> </a:t>
            </a:r>
          </a:p>
        </p:txBody>
      </p:sp>
      <p:pic>
        <p:nvPicPr>
          <p:cNvPr id="5123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4038600"/>
            <a:ext cx="2387600" cy="25781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4267200" y="5638800"/>
            <a:ext cx="4572000" cy="708025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34" charset="0"/>
              </a:rPr>
              <a:t>E. Schrodinger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34" charset="0"/>
              </a:rPr>
              <a:t>1887-1961</a:t>
            </a:r>
            <a:endParaRPr lang="en-US" sz="2000" dirty="0">
              <a:solidFill>
                <a:srgbClr val="FAFD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2913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52500" y="2286000"/>
            <a:ext cx="7239000" cy="2819400"/>
          </a:xfrm>
          <a:solidFill>
            <a:srgbClr val="FCFEB9"/>
          </a:solidFill>
          <a:effectLst>
            <a:outerShdw dist="107763" dir="2700000" algn="ctr" rotWithShape="0">
              <a:schemeClr val="bg2"/>
            </a:outerShdw>
          </a:effectLst>
        </p:spPr>
        <p:txBody>
          <a:bodyPr/>
          <a:lstStyle/>
          <a:p>
            <a:pPr>
              <a:lnSpc>
                <a:spcPct val="120000"/>
              </a:lnSpc>
              <a:buFontTx/>
              <a:buNone/>
              <a:defRPr/>
            </a:pPr>
            <a:r>
              <a:rPr lang="en-US" sz="280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n  ---&gt;  shell			1, 2, 3, 4, ...</a:t>
            </a:r>
          </a:p>
          <a:p>
            <a:pPr>
              <a:lnSpc>
                <a:spcPct val="120000"/>
              </a:lnSpc>
              <a:buFontTx/>
              <a:buNone/>
              <a:defRPr/>
            </a:pPr>
            <a:r>
              <a:rPr lang="en-US" sz="280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l  ---&gt;   subshell			0, 1, 2, ... n - 1</a:t>
            </a:r>
          </a:p>
          <a:p>
            <a:pPr>
              <a:lnSpc>
                <a:spcPct val="120000"/>
              </a:lnSpc>
              <a:buFontTx/>
              <a:buNone/>
              <a:defRPr/>
            </a:pPr>
            <a:r>
              <a:rPr lang="en-US" sz="280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m</a:t>
            </a:r>
            <a:r>
              <a:rPr lang="en-US" sz="2800" baseline="-2500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l</a:t>
            </a:r>
            <a:r>
              <a:rPr lang="en-US" sz="280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   ---&gt;   orbital 			-l  ... 0 ... +l</a:t>
            </a:r>
          </a:p>
          <a:p>
            <a:pPr>
              <a:lnSpc>
                <a:spcPct val="120000"/>
              </a:lnSpc>
              <a:buFontTx/>
              <a:buNone/>
              <a:defRPr/>
            </a:pPr>
            <a:r>
              <a:rPr lang="en-US" sz="280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</a:t>
            </a:r>
            <a:r>
              <a:rPr lang="en-US" sz="2800" baseline="-2500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</a:t>
            </a:r>
            <a:r>
              <a:rPr lang="en-US" sz="280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---&gt;  electron spin	+1/2 and -1/2</a:t>
            </a:r>
            <a:endParaRPr lang="en-US" sz="2800" smtClean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1295400" y="457200"/>
            <a:ext cx="6553200" cy="698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QUANTUM NUMBERS</a:t>
            </a: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2362200" y="1371600"/>
            <a:ext cx="4473575" cy="579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Now there are four!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59912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609600"/>
            <a:ext cx="7010400" cy="609600"/>
          </a:xfrm>
          <a:solidFill>
            <a:srgbClr val="FCFEB9"/>
          </a:solidFill>
          <a:effectLst>
            <a:outerShdw dist="107763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sz="4400" smtClean="0"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</a:rPr>
              <a:t>Shells and Subshells</a:t>
            </a:r>
            <a:endParaRPr lang="en-US" sz="4400" smtClean="0">
              <a:effectLst>
                <a:outerShdw blurRad="38100" dist="38100" dir="2700000" algn="tl">
                  <a:srgbClr val="FFFFFF"/>
                </a:outerShdw>
              </a:effectLst>
              <a:latin typeface="Helvetica" pitchFamily="34" charset="0"/>
            </a:endParaRP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6553200" cy="4724400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US" sz="28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34" charset="0"/>
              </a:rPr>
              <a:t>When n = 1, then l = 0 and m</a:t>
            </a:r>
            <a:r>
              <a:rPr lang="en-US" sz="2800" baseline="-250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34" charset="0"/>
              </a:rPr>
              <a:t>l</a:t>
            </a:r>
            <a:r>
              <a:rPr lang="en-US" sz="28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34" charset="0"/>
              </a:rPr>
              <a:t> = 0</a:t>
            </a:r>
          </a:p>
          <a:p>
            <a:pPr>
              <a:buFontTx/>
              <a:buNone/>
              <a:defRPr/>
            </a:pPr>
            <a:r>
              <a:rPr lang="en-US" sz="28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34" charset="0"/>
              </a:rPr>
              <a:t>Therefore, in n = 1, there is 1 type of </a:t>
            </a:r>
            <a:r>
              <a:rPr lang="en-US" sz="2800" dirty="0" err="1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subshell</a:t>
            </a:r>
            <a:endParaRPr lang="en-US" sz="2800" dirty="0" smtClean="0">
              <a:effectLst>
                <a:outerShdw blurRad="38100" dist="38100" dir="2700000" algn="tl">
                  <a:srgbClr val="FFFFFF"/>
                </a:outerShdw>
              </a:effectLst>
              <a:latin typeface="Helvetica" pitchFamily="34" charset="0"/>
            </a:endParaRPr>
          </a:p>
          <a:p>
            <a:pPr>
              <a:buFontTx/>
              <a:buNone/>
              <a:defRPr/>
            </a:pPr>
            <a:r>
              <a:rPr lang="en-US" sz="28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34" charset="0"/>
              </a:rPr>
              <a:t>and that </a:t>
            </a:r>
            <a:r>
              <a:rPr lang="en-US" sz="2800" dirty="0" err="1" smtClean="0"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34" charset="0"/>
              </a:rPr>
              <a:t>subshell</a:t>
            </a:r>
            <a:r>
              <a:rPr lang="en-US" sz="28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34" charset="0"/>
              </a:rPr>
              <a:t> has a </a:t>
            </a:r>
            <a:r>
              <a:rPr lang="en-US" sz="2800" u="sng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34" charset="0"/>
              </a:rPr>
              <a:t>single orbital</a:t>
            </a:r>
          </a:p>
          <a:p>
            <a:pPr>
              <a:buFontTx/>
              <a:buNone/>
              <a:defRPr/>
            </a:pPr>
            <a:r>
              <a:rPr lang="en-US" sz="28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34" charset="0"/>
              </a:rPr>
              <a:t>(m</a:t>
            </a:r>
            <a:r>
              <a:rPr lang="en-US" sz="2800" baseline="-250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34" charset="0"/>
              </a:rPr>
              <a:t>l</a:t>
            </a:r>
            <a:r>
              <a:rPr lang="en-US" sz="28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34" charset="0"/>
              </a:rPr>
              <a:t> has a single value ---&gt; 1 orbital)</a:t>
            </a:r>
          </a:p>
          <a:p>
            <a:pPr>
              <a:buFontTx/>
              <a:buNone/>
              <a:defRPr/>
            </a:pPr>
            <a:r>
              <a:rPr lang="en-US" sz="28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34" charset="0"/>
              </a:rPr>
              <a:t>This </a:t>
            </a:r>
            <a:r>
              <a:rPr lang="en-US" sz="2800" dirty="0" err="1" smtClean="0"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34" charset="0"/>
              </a:rPr>
              <a:t>subshell</a:t>
            </a:r>
            <a:r>
              <a:rPr lang="en-US" sz="28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34" charset="0"/>
              </a:rPr>
              <a:t> is labeled </a:t>
            </a:r>
            <a:r>
              <a:rPr lang="en-US" sz="44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s</a:t>
            </a:r>
            <a:r>
              <a:rPr lang="en-US" sz="28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34" charset="0"/>
              </a:rPr>
              <a:t> (“</a:t>
            </a:r>
            <a:r>
              <a:rPr lang="en-US" sz="2800" dirty="0" err="1" smtClean="0"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34" charset="0"/>
              </a:rPr>
              <a:t>ess</a:t>
            </a:r>
            <a:r>
              <a:rPr lang="en-US" sz="28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34" charset="0"/>
              </a:rPr>
              <a:t>”)</a:t>
            </a:r>
          </a:p>
          <a:p>
            <a:pPr>
              <a:buFontTx/>
              <a:buNone/>
              <a:defRPr/>
            </a:pPr>
            <a:r>
              <a:rPr lang="en-US" sz="28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Each shell has 1 orbital labeled s, and it is </a:t>
            </a:r>
            <a:r>
              <a:rPr lang="en-US" sz="3200" i="1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SPHERICAL</a:t>
            </a:r>
            <a:r>
              <a:rPr lang="en-US" sz="32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 </a:t>
            </a:r>
            <a:r>
              <a:rPr lang="en-US" sz="28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in shape.</a:t>
            </a:r>
          </a:p>
          <a:p>
            <a:pPr>
              <a:defRPr/>
            </a:pPr>
            <a:endParaRPr lang="en-US" sz="2800" dirty="0" smtClean="0">
              <a:effectLst>
                <a:outerShdw blurRad="38100" dist="38100" dir="2700000" algn="tl">
                  <a:srgbClr val="FFFFFF"/>
                </a:outerShdw>
              </a:effectLst>
              <a:latin typeface="Helvetica" pitchFamily="34" charset="0"/>
            </a:endParaRPr>
          </a:p>
        </p:txBody>
      </p:sp>
      <p:pic>
        <p:nvPicPr>
          <p:cNvPr id="28676" name="Picture 4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713" y="3275013"/>
            <a:ext cx="1655762" cy="3203575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47725717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1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11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9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382125" cy="689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210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4876800" cy="762000"/>
          </a:xfrm>
          <a:effectLst>
            <a:outerShdw dist="35921" dir="2700000" algn="ctr" rotWithShape="0">
              <a:srgbClr val="000000"/>
            </a:outerShdw>
          </a:effectLst>
        </p:spPr>
        <p:txBody>
          <a:bodyPr/>
          <a:lstStyle/>
          <a:p>
            <a:pPr>
              <a:defRPr/>
            </a:pPr>
            <a:r>
              <a:rPr lang="en-US" sz="4400" smtClean="0">
                <a:solidFill>
                  <a:srgbClr val="FAFD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p Orbitals</a:t>
            </a:r>
            <a:endParaRPr lang="en-US" sz="4400" smtClean="0">
              <a:solidFill>
                <a:srgbClr val="FAFD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</a:endParaRP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7350" y="1301750"/>
            <a:ext cx="4864100" cy="4483100"/>
          </a:xfrm>
          <a:solidFill>
            <a:srgbClr val="FCFEB9"/>
          </a:solidFill>
          <a:ln cap="flat">
            <a:solidFill>
              <a:schemeClr val="tx1"/>
            </a:solidFill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/>
          <a:p>
            <a:pPr>
              <a:buFontTx/>
              <a:buNone/>
              <a:defRPr/>
            </a:pPr>
            <a:r>
              <a:rPr lang="en-US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34" charset="0"/>
              </a:rPr>
              <a:t>When n = 2, then l = 0 and 1</a:t>
            </a:r>
          </a:p>
          <a:p>
            <a:pPr>
              <a:buFontTx/>
              <a:buNone/>
              <a:defRPr/>
            </a:pPr>
            <a:r>
              <a:rPr lang="en-US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34" charset="0"/>
              </a:rPr>
              <a:t>Therefore, in n = 2 shell there are </a:t>
            </a:r>
            <a:r>
              <a:rPr lang="en-US" u="sng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34" charset="0"/>
              </a:rPr>
              <a:t>2 types of orbitals </a:t>
            </a:r>
            <a:r>
              <a:rPr lang="en-US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34" charset="0"/>
              </a:rPr>
              <a:t>— 2 subshells</a:t>
            </a:r>
          </a:p>
          <a:p>
            <a:pPr>
              <a:buFontTx/>
              <a:buNone/>
              <a:defRPr/>
            </a:pPr>
            <a:r>
              <a:rPr lang="en-US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34" charset="0"/>
              </a:rPr>
              <a:t>For l = 0	m</a:t>
            </a:r>
            <a:r>
              <a:rPr lang="en-US" baseline="-250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34" charset="0"/>
              </a:rPr>
              <a:t>l</a:t>
            </a:r>
            <a:r>
              <a:rPr lang="en-US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34" charset="0"/>
              </a:rPr>
              <a:t> = 0</a:t>
            </a:r>
          </a:p>
          <a:p>
            <a:pPr>
              <a:buFontTx/>
              <a:buNone/>
              <a:defRPr/>
            </a:pPr>
            <a:r>
              <a:rPr lang="en-US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34" charset="0"/>
              </a:rPr>
              <a:t>      this is a s subshell</a:t>
            </a:r>
          </a:p>
          <a:p>
            <a:pPr>
              <a:buFontTx/>
              <a:buNone/>
              <a:defRPr/>
            </a:pPr>
            <a:r>
              <a:rPr lang="en-US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34" charset="0"/>
              </a:rPr>
              <a:t>For l = 1     m</a:t>
            </a:r>
            <a:r>
              <a:rPr lang="en-US" baseline="-250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34" charset="0"/>
              </a:rPr>
              <a:t>l</a:t>
            </a:r>
            <a:r>
              <a:rPr lang="en-US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34" charset="0"/>
              </a:rPr>
              <a:t> = -1, 0, +1</a:t>
            </a:r>
          </a:p>
          <a:p>
            <a:pPr>
              <a:buFontTx/>
              <a:buNone/>
              <a:defRPr/>
            </a:pPr>
            <a:r>
              <a:rPr lang="en-US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34" charset="0"/>
              </a:rPr>
              <a:t>      this is a </a:t>
            </a:r>
            <a:r>
              <a:rPr lang="en-US" sz="32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p subshell</a:t>
            </a:r>
            <a:r>
              <a:rPr lang="en-US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34" charset="0"/>
              </a:rPr>
              <a:t> 		with </a:t>
            </a:r>
            <a:r>
              <a:rPr lang="en-US" sz="32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3 orbitals</a:t>
            </a:r>
            <a:endParaRPr lang="en-US" dirty="0" smtClean="0">
              <a:effectLst>
                <a:outerShdw blurRad="38100" dist="38100" dir="2700000" algn="tl">
                  <a:srgbClr val="FFFFFF"/>
                </a:outerShdw>
              </a:effectLst>
              <a:latin typeface="Helvetica" pitchFamily="34" charset="0"/>
            </a:endParaRPr>
          </a:p>
          <a:p>
            <a:pPr>
              <a:defRPr/>
            </a:pPr>
            <a:endParaRPr lang="en-US" dirty="0" smtClean="0">
              <a:effectLst>
                <a:outerShdw blurRad="38100" dist="38100" dir="2700000" algn="tl">
                  <a:srgbClr val="FFFFFF"/>
                </a:outerShdw>
              </a:effectLst>
              <a:latin typeface="Helvetica" pitchFamily="34" charset="0"/>
            </a:endParaRPr>
          </a:p>
        </p:txBody>
      </p:sp>
      <p:pic>
        <p:nvPicPr>
          <p:cNvPr id="116740" name="Picture 4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3700" y="673100"/>
            <a:ext cx="3200400" cy="2324100"/>
          </a:xfrm>
          <a:prstGeom prst="rect">
            <a:avLst/>
          </a:prstGeom>
          <a:noFill/>
          <a:ln>
            <a:noFill/>
          </a:ln>
          <a:effectLst>
            <a:outerShdw dist="45791" dir="2021404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6742" name="Rectangle 6"/>
          <p:cNvSpPr>
            <a:spLocks noChangeArrowheads="1"/>
          </p:cNvSpPr>
          <p:nvPr/>
        </p:nvSpPr>
        <p:spPr bwMode="auto">
          <a:xfrm>
            <a:off x="5465763" y="3179763"/>
            <a:ext cx="3530600" cy="19335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When l = 1, there is a </a:t>
            </a:r>
            <a:r>
              <a:rPr lang="en-US" sz="2800" b="1">
                <a:solidFill>
                  <a:srgbClr val="FC012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PLANAR </a:t>
            </a:r>
            <a:br>
              <a:rPr lang="en-US" sz="2800" b="1">
                <a:solidFill>
                  <a:srgbClr val="FC012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</a:br>
            <a:r>
              <a:rPr lang="en-US" sz="2800" b="1">
                <a:solidFill>
                  <a:srgbClr val="FC012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NODE</a:t>
            </a:r>
            <a:r>
              <a:rPr 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thru the nucleus.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05976752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6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6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16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16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16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16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39" grpId="0" build="p" autoUpdateAnimBg="0"/>
      <p:bldP spid="116742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077200" cy="685800"/>
          </a:xfrm>
          <a:solidFill>
            <a:srgbClr val="FCFEB9"/>
          </a:solidFill>
          <a:effectLst>
            <a:outerShdw dist="107763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sz="4000" smtClean="0"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</a:rPr>
              <a:t>p Orbitals</a:t>
            </a:r>
            <a:endParaRPr lang="en-US" sz="4000" smtClean="0">
              <a:effectLst>
                <a:outerShdw blurRad="38100" dist="38100" dir="2700000" algn="tl">
                  <a:srgbClr val="FFFFFF"/>
                </a:outerShdw>
              </a:effectLst>
              <a:latin typeface="Helvetica" pitchFamily="34" charset="0"/>
            </a:endParaRP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876800"/>
            <a:ext cx="7772400" cy="609600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US" sz="2800" smtClean="0"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</a:rPr>
              <a:t>The three p orbitals lie 90</a:t>
            </a:r>
            <a:r>
              <a:rPr lang="en-US" sz="2800" baseline="30000" smtClean="0"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</a:rPr>
              <a:t>o</a:t>
            </a:r>
            <a:r>
              <a:rPr lang="en-US" sz="2800" smtClean="0"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</a:rPr>
              <a:t> apart in space</a:t>
            </a:r>
          </a:p>
        </p:txBody>
      </p:sp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50" y="1371600"/>
            <a:ext cx="839470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72393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7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3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382125" cy="689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597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ChangeArrowheads="1"/>
          </p:cNvSpPr>
          <p:nvPr/>
        </p:nvSpPr>
        <p:spPr bwMode="auto">
          <a:xfrm>
            <a:off x="381000" y="4953000"/>
            <a:ext cx="7924800" cy="1371600"/>
          </a:xfrm>
          <a:prstGeom prst="rect">
            <a:avLst/>
          </a:prstGeom>
          <a:solidFill>
            <a:srgbClr val="FFC5CF"/>
          </a:solidFill>
          <a:ln w="12700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800">
              <a:solidFill>
                <a:srgbClr val="FAFD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9811" name="Rectangle 3"/>
          <p:cNvSpPr>
            <a:spLocks noChangeArrowheads="1"/>
          </p:cNvSpPr>
          <p:nvPr/>
        </p:nvSpPr>
        <p:spPr bwMode="auto">
          <a:xfrm>
            <a:off x="381000" y="3886200"/>
            <a:ext cx="7924800" cy="990600"/>
          </a:xfrm>
          <a:prstGeom prst="rect">
            <a:avLst/>
          </a:prstGeom>
          <a:solidFill>
            <a:srgbClr val="C1CEFF"/>
          </a:solidFill>
          <a:ln w="12700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800">
              <a:solidFill>
                <a:srgbClr val="FAFD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9812" name="Rectangle 4"/>
          <p:cNvSpPr>
            <a:spLocks noChangeArrowheads="1"/>
          </p:cNvSpPr>
          <p:nvPr/>
        </p:nvSpPr>
        <p:spPr bwMode="auto">
          <a:xfrm>
            <a:off x="381000" y="2819400"/>
            <a:ext cx="7924800" cy="990600"/>
          </a:xfrm>
          <a:prstGeom prst="rect">
            <a:avLst/>
          </a:prstGeom>
          <a:solidFill>
            <a:srgbClr val="FCFEB9"/>
          </a:solidFill>
          <a:ln w="12700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800">
              <a:solidFill>
                <a:srgbClr val="FAFD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9813" name="Rectangle 5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162800" cy="685800"/>
          </a:xfrm>
          <a:solidFill>
            <a:srgbClr val="DBFFB8"/>
          </a:solidFill>
          <a:effectLst>
            <a:outerShdw dist="107763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sz="4400" smtClean="0"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34" charset="0"/>
              </a:rPr>
              <a:t>d Orbitals</a:t>
            </a:r>
          </a:p>
        </p:txBody>
      </p:sp>
      <p:sp>
        <p:nvSpPr>
          <p:cNvPr id="11981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467600" cy="4648200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US" sz="2800" smtClean="0"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34" charset="0"/>
              </a:rPr>
              <a:t>When n = 3, what are the values of l?</a:t>
            </a:r>
          </a:p>
          <a:p>
            <a:pPr>
              <a:buFontTx/>
              <a:buNone/>
              <a:defRPr/>
            </a:pPr>
            <a:r>
              <a:rPr lang="en-US" sz="3200" smtClean="0"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34" charset="0"/>
              </a:rPr>
              <a:t>l = 0, 1, 2 </a:t>
            </a:r>
          </a:p>
          <a:p>
            <a:pPr>
              <a:buFontTx/>
              <a:buNone/>
              <a:defRPr/>
            </a:pPr>
            <a:r>
              <a:rPr lang="en-US" sz="2800" smtClean="0"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34" charset="0"/>
              </a:rPr>
              <a:t>and so there are 3 subshells in the shell.</a:t>
            </a:r>
          </a:p>
          <a:p>
            <a:pPr>
              <a:buFontTx/>
              <a:buNone/>
              <a:defRPr/>
            </a:pPr>
            <a:r>
              <a:rPr lang="en-US" sz="2800" smtClean="0"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34" charset="0"/>
              </a:rPr>
              <a:t>For l = 0, m</a:t>
            </a:r>
            <a:r>
              <a:rPr lang="en-US" sz="2800" baseline="-25000" smtClean="0"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34" charset="0"/>
              </a:rPr>
              <a:t>l</a:t>
            </a:r>
            <a:r>
              <a:rPr lang="en-US" sz="2800" smtClean="0"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34" charset="0"/>
              </a:rPr>
              <a:t> = 0 </a:t>
            </a:r>
          </a:p>
          <a:p>
            <a:pPr>
              <a:buFontTx/>
              <a:buNone/>
              <a:defRPr/>
            </a:pPr>
            <a:r>
              <a:rPr lang="en-US" sz="2800" smtClean="0"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34" charset="0"/>
              </a:rPr>
              <a:t>          ---&gt; s subshell with single orbital</a:t>
            </a:r>
          </a:p>
          <a:p>
            <a:pPr>
              <a:buFontTx/>
              <a:buNone/>
              <a:defRPr/>
            </a:pPr>
            <a:r>
              <a:rPr lang="en-US" sz="2800" smtClean="0"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34" charset="0"/>
              </a:rPr>
              <a:t>For l = 1, m</a:t>
            </a:r>
            <a:r>
              <a:rPr lang="en-US" sz="2800" baseline="-25000" smtClean="0"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34" charset="0"/>
              </a:rPr>
              <a:t>l</a:t>
            </a:r>
            <a:r>
              <a:rPr lang="en-US" sz="2800" smtClean="0"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34" charset="0"/>
              </a:rPr>
              <a:t> = -1, 0, +1 </a:t>
            </a:r>
          </a:p>
          <a:p>
            <a:pPr>
              <a:buFontTx/>
              <a:buNone/>
              <a:defRPr/>
            </a:pPr>
            <a:r>
              <a:rPr lang="en-US" sz="2800" smtClean="0"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34" charset="0"/>
              </a:rPr>
              <a:t>  		---&gt;  p subshell with 3 orbitals</a:t>
            </a:r>
          </a:p>
          <a:p>
            <a:pPr>
              <a:buFontTx/>
              <a:buNone/>
              <a:defRPr/>
            </a:pPr>
            <a:r>
              <a:rPr lang="en-US" sz="2800" smtClean="0"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34" charset="0"/>
              </a:rPr>
              <a:t>For l = 2, m</a:t>
            </a:r>
            <a:r>
              <a:rPr lang="en-US" sz="2800" baseline="-25000" smtClean="0"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34" charset="0"/>
              </a:rPr>
              <a:t>l</a:t>
            </a:r>
            <a:r>
              <a:rPr lang="en-US" sz="2800" smtClean="0"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34" charset="0"/>
              </a:rPr>
              <a:t>  =  -2, -1, 0, +1, +2</a:t>
            </a:r>
          </a:p>
          <a:p>
            <a:pPr>
              <a:buFontTx/>
              <a:buNone/>
              <a:defRPr/>
            </a:pPr>
            <a:r>
              <a:rPr lang="en-US" sz="2800" smtClean="0"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34" charset="0"/>
              </a:rPr>
              <a:t>  		---&gt;  </a:t>
            </a:r>
            <a:r>
              <a:rPr lang="en-US" sz="360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</a:rPr>
              <a:t>d subshell with 5 orbitals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47376459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98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98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98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98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98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98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98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98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98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98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98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98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98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98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98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98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98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98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4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3657600" cy="762000"/>
          </a:xfrm>
          <a:solidFill>
            <a:srgbClr val="FCFEB9"/>
          </a:solidFill>
          <a:effectLst>
            <a:outerShdw dist="107763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sz="4400" smtClean="0"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</a:rPr>
              <a:t>d Orbitals</a:t>
            </a:r>
            <a:endParaRPr lang="en-US" sz="4400" smtClean="0">
              <a:effectLst>
                <a:outerShdw blurRad="38100" dist="38100" dir="2700000" algn="tl">
                  <a:srgbClr val="FFFFFF"/>
                </a:outerShdw>
              </a:effectLst>
              <a:latin typeface="Helvetica" pitchFamily="34" charset="0"/>
            </a:endParaRP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4953000" cy="4572000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34" charset="0"/>
              </a:rPr>
              <a:t>s</a:t>
            </a:r>
            <a:r>
              <a:rPr lang="en-US" sz="28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34" charset="0"/>
              </a:rPr>
              <a:t> orbitals have no planar node (l = 0) and so are </a:t>
            </a:r>
            <a:r>
              <a:rPr lang="en-US" sz="2800" u="sng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34" charset="0"/>
              </a:rPr>
              <a:t>spherical</a:t>
            </a:r>
            <a:r>
              <a:rPr lang="en-US" sz="28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34" charset="0"/>
              </a:rPr>
              <a:t>.</a:t>
            </a:r>
          </a:p>
          <a:p>
            <a:pPr>
              <a:buFontTx/>
              <a:buNone/>
              <a:defRPr/>
            </a:pPr>
            <a:r>
              <a:rPr 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34" charset="0"/>
              </a:rPr>
              <a:t>p</a:t>
            </a:r>
            <a:r>
              <a:rPr lang="en-US" sz="28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34" charset="0"/>
              </a:rPr>
              <a:t> orbitals have l = 1, and have </a:t>
            </a:r>
            <a:r>
              <a:rPr lang="en-US" sz="2800" u="sng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34" charset="0"/>
              </a:rPr>
              <a:t>1 planar node</a:t>
            </a:r>
            <a:r>
              <a:rPr lang="en-US" sz="28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34" charset="0"/>
              </a:rPr>
              <a:t>,</a:t>
            </a:r>
          </a:p>
          <a:p>
            <a:pPr>
              <a:buFontTx/>
              <a:buNone/>
              <a:defRPr/>
            </a:pPr>
            <a:r>
              <a:rPr lang="en-US" sz="28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34" charset="0"/>
              </a:rPr>
              <a:t>and so are “dumbbell” shaped.</a:t>
            </a:r>
          </a:p>
          <a:p>
            <a:pPr>
              <a:buFontTx/>
              <a:buNone/>
              <a:defRPr/>
            </a:pPr>
            <a:r>
              <a:rPr lang="en-US" sz="28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This means d orbitals (with l = 2) have </a:t>
            </a:r>
            <a:r>
              <a:rPr lang="en-US" sz="2800" u="sng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2 planar nodes</a:t>
            </a:r>
            <a:endParaRPr lang="en-US" sz="2800" u="sng" dirty="0" smtClean="0">
              <a:effectLst>
                <a:outerShdw blurRad="38100" dist="38100" dir="2700000" algn="tl">
                  <a:srgbClr val="FFFFFF"/>
                </a:outerShdw>
              </a:effectLst>
              <a:latin typeface="Helvetica" pitchFamily="34" charset="0"/>
            </a:endParaRPr>
          </a:p>
          <a:p>
            <a:pPr>
              <a:defRPr/>
            </a:pPr>
            <a:endParaRPr lang="en-US" sz="2800" dirty="0" smtClean="0">
              <a:effectLst>
                <a:outerShdw blurRad="38100" dist="38100" dir="2700000" algn="tl">
                  <a:srgbClr val="FFFFFF"/>
                </a:outerShdw>
              </a:effectLst>
              <a:latin typeface="Helvetica" pitchFamily="34" charset="0"/>
            </a:endParaRPr>
          </a:p>
        </p:txBody>
      </p:sp>
      <p:pic>
        <p:nvPicPr>
          <p:cNvPr id="120836" name="Picture 4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81000"/>
            <a:ext cx="4178300" cy="250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486400" y="3124200"/>
            <a:ext cx="2654300" cy="3368675"/>
            <a:chOff x="3456" y="1968"/>
            <a:chExt cx="1672" cy="2122"/>
          </a:xfrm>
        </p:grpSpPr>
        <p:sp>
          <p:nvSpPr>
            <p:cNvPr id="120838" name="Rectangle 6"/>
            <p:cNvSpPr>
              <a:spLocks noChangeArrowheads="1"/>
            </p:cNvSpPr>
            <p:nvPr/>
          </p:nvSpPr>
          <p:spPr bwMode="auto">
            <a:xfrm>
              <a:off x="3793" y="3840"/>
              <a:ext cx="115" cy="250"/>
            </a:xfrm>
            <a:prstGeom prst="rect">
              <a:avLst/>
            </a:prstGeom>
            <a:solidFill>
              <a:srgbClr val="C8FEC8"/>
            </a:solidFill>
            <a:ln w="12700">
              <a:noFill/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90487" tIns="44450" rIns="90487" bIns="4445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pic>
          <p:nvPicPr>
            <p:cNvPr id="35847" name="Picture 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6" y="1968"/>
              <a:ext cx="1672" cy="1768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3974854920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0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0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0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0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0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0" presetClass="entr" presetSubtype="4817337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5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382125" cy="689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597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ChangeArrowheads="1"/>
          </p:cNvSpPr>
          <p:nvPr/>
        </p:nvSpPr>
        <p:spPr bwMode="auto">
          <a:xfrm>
            <a:off x="381000" y="5029200"/>
            <a:ext cx="7924800" cy="1219200"/>
          </a:xfrm>
          <a:prstGeom prst="rect">
            <a:avLst/>
          </a:prstGeom>
          <a:solidFill>
            <a:srgbClr val="C8FEC8"/>
          </a:solidFill>
          <a:ln w="12700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800">
              <a:solidFill>
                <a:srgbClr val="FAFD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6979" name="Rectangle 3"/>
          <p:cNvSpPr>
            <a:spLocks noChangeArrowheads="1"/>
          </p:cNvSpPr>
          <p:nvPr/>
        </p:nvSpPr>
        <p:spPr bwMode="auto">
          <a:xfrm>
            <a:off x="381000" y="4038600"/>
            <a:ext cx="7924800" cy="914400"/>
          </a:xfrm>
          <a:prstGeom prst="rect">
            <a:avLst/>
          </a:prstGeom>
          <a:solidFill>
            <a:srgbClr val="FFC5CF"/>
          </a:solidFill>
          <a:ln w="12700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800">
              <a:solidFill>
                <a:srgbClr val="FAFD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6980" name="Rectangle 4"/>
          <p:cNvSpPr>
            <a:spLocks noChangeArrowheads="1"/>
          </p:cNvSpPr>
          <p:nvPr/>
        </p:nvSpPr>
        <p:spPr bwMode="auto">
          <a:xfrm>
            <a:off x="381000" y="2971800"/>
            <a:ext cx="7924800" cy="990600"/>
          </a:xfrm>
          <a:prstGeom prst="rect">
            <a:avLst/>
          </a:prstGeom>
          <a:solidFill>
            <a:srgbClr val="C1CEFF"/>
          </a:solidFill>
          <a:ln w="12700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800">
              <a:solidFill>
                <a:srgbClr val="FAFD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6981" name="Rectangle 5"/>
          <p:cNvSpPr>
            <a:spLocks noChangeArrowheads="1"/>
          </p:cNvSpPr>
          <p:nvPr/>
        </p:nvSpPr>
        <p:spPr bwMode="auto">
          <a:xfrm>
            <a:off x="381000" y="1981200"/>
            <a:ext cx="7924800" cy="990600"/>
          </a:xfrm>
          <a:prstGeom prst="rect">
            <a:avLst/>
          </a:prstGeom>
          <a:solidFill>
            <a:srgbClr val="FCFEB9"/>
          </a:solidFill>
          <a:ln w="12700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800">
              <a:solidFill>
                <a:srgbClr val="FAFD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6982" name="Rectangle 6"/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7162800" cy="685800"/>
          </a:xfrm>
          <a:solidFill>
            <a:srgbClr val="DBFFB8"/>
          </a:solidFill>
          <a:effectLst>
            <a:outerShdw dist="107763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en-US" sz="44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</a:rPr>
              <a:t>f Orbitals</a:t>
            </a:r>
            <a:endParaRPr lang="en-US" sz="4400" dirty="0" smtClean="0">
              <a:effectLst>
                <a:outerShdw blurRad="38100" dist="38100" dir="2700000" algn="tl">
                  <a:srgbClr val="FFFFFF"/>
                </a:outerShdw>
              </a:effectLst>
              <a:latin typeface="Helvetica" pitchFamily="34" charset="0"/>
            </a:endParaRPr>
          </a:p>
        </p:txBody>
      </p:sp>
      <p:sp>
        <p:nvSpPr>
          <p:cNvPr id="12698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762000" y="1066800"/>
            <a:ext cx="7467600" cy="4648200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US" sz="2800" smtClean="0"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34" charset="0"/>
              </a:rPr>
              <a:t>When n = 4, l = 0, 1, 2, 3 so there are 4 subshells in the shell.</a:t>
            </a:r>
          </a:p>
          <a:p>
            <a:pPr>
              <a:buFontTx/>
              <a:buNone/>
              <a:defRPr/>
            </a:pPr>
            <a:r>
              <a:rPr lang="en-US" sz="2800" smtClean="0"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34" charset="0"/>
              </a:rPr>
              <a:t>For l = 0, m</a:t>
            </a:r>
            <a:r>
              <a:rPr lang="en-US" sz="2800" baseline="-25000" smtClean="0"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34" charset="0"/>
              </a:rPr>
              <a:t>l</a:t>
            </a:r>
            <a:r>
              <a:rPr lang="en-US" sz="2800" smtClean="0"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34" charset="0"/>
              </a:rPr>
              <a:t> = 0 </a:t>
            </a:r>
          </a:p>
          <a:p>
            <a:pPr>
              <a:buFontTx/>
              <a:buNone/>
              <a:defRPr/>
            </a:pPr>
            <a:r>
              <a:rPr lang="en-US" sz="2800" smtClean="0"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34" charset="0"/>
              </a:rPr>
              <a:t>          ---&gt; s subshell with single orbital</a:t>
            </a:r>
          </a:p>
          <a:p>
            <a:pPr>
              <a:buFontTx/>
              <a:buNone/>
              <a:defRPr/>
            </a:pPr>
            <a:r>
              <a:rPr lang="en-US" sz="2800" smtClean="0"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34" charset="0"/>
              </a:rPr>
              <a:t>For l = 1, m</a:t>
            </a:r>
            <a:r>
              <a:rPr lang="en-US" sz="2800" baseline="-25000" smtClean="0"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34" charset="0"/>
              </a:rPr>
              <a:t>l</a:t>
            </a:r>
            <a:r>
              <a:rPr lang="en-US" sz="2800" smtClean="0"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34" charset="0"/>
              </a:rPr>
              <a:t> = -1, 0, +1 </a:t>
            </a:r>
          </a:p>
          <a:p>
            <a:pPr>
              <a:buFontTx/>
              <a:buNone/>
              <a:defRPr/>
            </a:pPr>
            <a:r>
              <a:rPr lang="en-US" sz="2800" smtClean="0"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34" charset="0"/>
              </a:rPr>
              <a:t>  		---&gt;  p subshell with 3 orbitals</a:t>
            </a:r>
          </a:p>
          <a:p>
            <a:pPr>
              <a:buFontTx/>
              <a:buNone/>
              <a:defRPr/>
            </a:pPr>
            <a:r>
              <a:rPr lang="en-US" sz="2800" smtClean="0"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34" charset="0"/>
              </a:rPr>
              <a:t>For l = 2, m</a:t>
            </a:r>
            <a:r>
              <a:rPr lang="en-US" sz="2800" baseline="-25000" smtClean="0"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34" charset="0"/>
              </a:rPr>
              <a:t>l</a:t>
            </a:r>
            <a:r>
              <a:rPr lang="en-US" sz="2800" smtClean="0"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34" charset="0"/>
              </a:rPr>
              <a:t>  =  -2, -1, 0, +1, +2</a:t>
            </a:r>
          </a:p>
          <a:p>
            <a:pPr>
              <a:buFontTx/>
              <a:buNone/>
              <a:defRPr/>
            </a:pPr>
            <a:r>
              <a:rPr lang="en-US" sz="2800" smtClean="0"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34" charset="0"/>
              </a:rPr>
              <a:t>  		---&gt;  d subshell with 5 orbitals</a:t>
            </a:r>
          </a:p>
          <a:p>
            <a:pPr>
              <a:buFontTx/>
              <a:buNone/>
              <a:defRPr/>
            </a:pPr>
            <a:r>
              <a:rPr lang="en-US" sz="3200" smtClean="0"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34" charset="0"/>
              </a:rPr>
              <a:t>For l = 3, m</a:t>
            </a:r>
            <a:r>
              <a:rPr lang="en-US" sz="3200" baseline="-25000" smtClean="0"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34" charset="0"/>
              </a:rPr>
              <a:t>l</a:t>
            </a:r>
            <a:r>
              <a:rPr lang="en-US" sz="3200" smtClean="0"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34" charset="0"/>
              </a:rPr>
              <a:t> = -3, -2, -1, 0, +1, +2, +3</a:t>
            </a:r>
          </a:p>
          <a:p>
            <a:pPr>
              <a:buFontTx/>
              <a:buNone/>
              <a:defRPr/>
            </a:pPr>
            <a:r>
              <a:rPr lang="en-US" sz="3200" smtClean="0">
                <a:effectLst>
                  <a:outerShdw blurRad="38100" dist="38100" dir="2700000" algn="tl">
                    <a:srgbClr val="FFFFFF"/>
                  </a:outerShdw>
                </a:effectLst>
                <a:latin typeface="Helvetica" pitchFamily="34" charset="0"/>
              </a:rPr>
              <a:t>  		---&gt;  f subshell with 7 orbitals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21873842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69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69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69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69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69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269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269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269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269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83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D0BEAA8-4E68-4704-A319-608D70B0538E}" type="slidenum">
              <a:rPr lang="en-US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5410200" cy="1143000"/>
          </a:xfrm>
        </p:spPr>
        <p:txBody>
          <a:bodyPr/>
          <a:lstStyle/>
          <a:p>
            <a:r>
              <a:rPr lang="en-US" altLang="en-US" smtClean="0">
                <a:solidFill>
                  <a:srgbClr val="FFFFFF"/>
                </a:solidFill>
              </a:rPr>
              <a:t>Electron Energy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828800"/>
            <a:ext cx="8153400" cy="37338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  <a:cs typeface="Times New Roman" pitchFamily="18" charset="0"/>
              </a:rPr>
              <a:t>for </a:t>
            </a:r>
            <a:r>
              <a:rPr lang="en-US" dirty="0">
                <a:solidFill>
                  <a:srgbClr val="FFFFFF"/>
                </a:solidFill>
                <a:cs typeface="Times New Roman" pitchFamily="18" charset="0"/>
              </a:rPr>
              <a:t>an electron with a given energy, the best we can do is describe a </a:t>
            </a:r>
            <a:r>
              <a:rPr lang="en-US" u="sng" dirty="0">
                <a:solidFill>
                  <a:srgbClr val="FFFFFF"/>
                </a:solidFill>
                <a:cs typeface="Times New Roman" pitchFamily="18" charset="0"/>
              </a:rPr>
              <a:t>region</a:t>
            </a:r>
            <a:r>
              <a:rPr lang="en-US" dirty="0">
                <a:solidFill>
                  <a:srgbClr val="FFFFFF"/>
                </a:solidFill>
                <a:cs typeface="Times New Roman" pitchFamily="18" charset="0"/>
              </a:rPr>
              <a:t> in the atom of high </a:t>
            </a:r>
            <a:r>
              <a:rPr lang="en-US" u="sng" dirty="0">
                <a:solidFill>
                  <a:srgbClr val="FFFFFF"/>
                </a:solidFill>
                <a:cs typeface="Times New Roman" pitchFamily="18" charset="0"/>
              </a:rPr>
              <a:t>probability of finding </a:t>
            </a:r>
            <a:r>
              <a:rPr lang="en-US" dirty="0">
                <a:solidFill>
                  <a:srgbClr val="FFFFFF"/>
                </a:solidFill>
                <a:cs typeface="Times New Roman" pitchFamily="18" charset="0"/>
              </a:rPr>
              <a:t>it – called an </a:t>
            </a:r>
            <a:r>
              <a:rPr lang="en-US" dirty="0">
                <a:solidFill>
                  <a:schemeClr val="hlink"/>
                </a:solidFill>
                <a:cs typeface="Times New Roman" pitchFamily="18" charset="0"/>
              </a:rPr>
              <a:t>orbital</a:t>
            </a:r>
          </a:p>
          <a:p>
            <a:pPr lvl="1">
              <a:defRPr/>
            </a:pPr>
            <a:r>
              <a:rPr lang="en-US" sz="2000" dirty="0">
                <a:cs typeface="Times New Roman" pitchFamily="18" charset="0"/>
              </a:rPr>
              <a:t>a probability distribution map of a region where the electron is likely to be </a:t>
            </a:r>
            <a:r>
              <a:rPr lang="en-US" sz="2000" dirty="0" smtClean="0">
                <a:cs typeface="Times New Roman" pitchFamily="18" charset="0"/>
              </a:rPr>
              <a:t>found</a:t>
            </a:r>
          </a:p>
          <a:p>
            <a:pPr lvl="1">
              <a:defRPr/>
            </a:pPr>
            <a:r>
              <a:rPr lang="en-US" sz="2000" dirty="0" smtClean="0">
                <a:solidFill>
                  <a:schemeClr val="bg1"/>
                </a:solidFill>
              </a:rPr>
              <a:t>wave Function, </a:t>
            </a:r>
            <a:r>
              <a:rPr lang="en-US" sz="2000" dirty="0" smtClean="0">
                <a:solidFill>
                  <a:schemeClr val="bg1"/>
                </a:solidFill>
                <a:latin typeface="Symbol" pitchFamily="18" charset="2"/>
              </a:rPr>
              <a:t>y</a:t>
            </a:r>
            <a:endParaRPr lang="en-US" sz="2000" dirty="0">
              <a:solidFill>
                <a:schemeClr val="bg1"/>
              </a:solidFill>
              <a:cs typeface="Times New Roman" pitchFamily="18" charset="0"/>
            </a:endParaRPr>
          </a:p>
          <a:p>
            <a:pPr lvl="1">
              <a:defRPr/>
            </a:pPr>
            <a:r>
              <a:rPr lang="en-US" sz="2000" dirty="0">
                <a:cs typeface="Times New Roman" pitchFamily="18" charset="0"/>
              </a:rPr>
              <a:t>distance vs. </a:t>
            </a:r>
            <a:r>
              <a:rPr lang="en-US" sz="2000" dirty="0">
                <a:latin typeface="Symbol" pitchFamily="18" charset="2"/>
                <a:cs typeface="Times New Roman" pitchFamily="18" charset="0"/>
              </a:rPr>
              <a:t>y</a:t>
            </a:r>
            <a:r>
              <a:rPr lang="en-US" sz="2000" baseline="30000" dirty="0">
                <a:cs typeface="Times New Roman" pitchFamily="18" charset="0"/>
              </a:rPr>
              <a:t>2</a:t>
            </a:r>
            <a:endParaRPr lang="en-US" sz="2000" dirty="0">
              <a:cs typeface="Times New Roman" pitchFamily="18" charset="0"/>
            </a:endParaRPr>
          </a:p>
          <a:p>
            <a:pPr>
              <a:defRPr/>
            </a:pPr>
            <a:r>
              <a:rPr lang="en-US" dirty="0">
                <a:cs typeface="Times New Roman" pitchFamily="18" charset="0"/>
              </a:rPr>
              <a:t>many of the properties of atoms are related to the energies of the electrons</a:t>
            </a:r>
          </a:p>
        </p:txBody>
      </p:sp>
      <p:graphicFrame>
        <p:nvGraphicFramePr>
          <p:cNvPr id="7174" name="Object 2"/>
          <p:cNvGraphicFramePr>
            <a:graphicFrameLocks noGrp="1" noChangeAspect="1"/>
          </p:cNvGraphicFramePr>
          <p:nvPr>
            <p:ph sz="half" idx="2"/>
          </p:nvPr>
        </p:nvGraphicFramePr>
        <p:xfrm>
          <a:off x="6029325" y="619125"/>
          <a:ext cx="264795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4" name="Equation" r:id="rId3" imgW="596641" imgH="203112" progId="Equation.3">
                  <p:embed/>
                </p:oleObj>
              </mc:Choice>
              <mc:Fallback>
                <p:oleObj name="Equation" r:id="rId3" imgW="596641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9325" y="619125"/>
                        <a:ext cx="264795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7621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f — Orbitals</a:t>
            </a:r>
            <a:endParaRPr lang="en-US" smtClean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24400" y="1981200"/>
            <a:ext cx="3886200" cy="38862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mtClean="0"/>
              <a:t>One of 7 possible f orbitals.</a:t>
            </a:r>
          </a:p>
          <a:p>
            <a:pPr>
              <a:buFontTx/>
              <a:buNone/>
            </a:pPr>
            <a:r>
              <a:rPr lang="en-US" altLang="en-US" smtClean="0"/>
              <a:t>All have 3 planar surfaces.</a:t>
            </a:r>
          </a:p>
          <a:p>
            <a:pPr>
              <a:buFontTx/>
              <a:buNone/>
            </a:pPr>
            <a:r>
              <a:rPr lang="en-US" altLang="en-US" smtClean="0"/>
              <a:t>Can you find the 3 surfaces here?</a:t>
            </a:r>
          </a:p>
        </p:txBody>
      </p:sp>
      <p:pic>
        <p:nvPicPr>
          <p:cNvPr id="4198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88" y="1905000"/>
            <a:ext cx="3998912" cy="4078288"/>
          </a:xfrm>
          <a:prstGeom prst="rect">
            <a:avLst/>
          </a:prstGeom>
          <a:noFill/>
          <a:ln>
            <a:noFill/>
          </a:ln>
          <a:effectLst>
            <a:outerShdw dist="71842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8005" name="Line 5"/>
          <p:cNvSpPr>
            <a:spLocks noChangeShapeType="1"/>
          </p:cNvSpPr>
          <p:nvPr/>
        </p:nvSpPr>
        <p:spPr bwMode="auto">
          <a:xfrm>
            <a:off x="762000" y="1600200"/>
            <a:ext cx="7162800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800">
              <a:solidFill>
                <a:srgbClr val="FAFD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88343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1320800" y="228600"/>
            <a:ext cx="6324600" cy="1524000"/>
          </a:xfrm>
        </p:spPr>
        <p:txBody>
          <a:bodyPr/>
          <a:lstStyle/>
          <a:p>
            <a:pPr algn="l">
              <a:defRPr/>
            </a:pPr>
            <a:r>
              <a:rPr lang="en-US" sz="48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Types of </a:t>
            </a:r>
            <a:r>
              <a:rPr lang="en-US" sz="5400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Orbitals</a:t>
            </a:r>
            <a:endParaRPr lang="en-US" sz="6000" dirty="0" smtClean="0">
              <a:solidFill>
                <a:srgbClr val="FAFD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03427" name="Rectangle 3"/>
          <p:cNvSpPr>
            <a:spLocks noChangeArrowheads="1"/>
          </p:cNvSpPr>
          <p:nvPr/>
        </p:nvSpPr>
        <p:spPr bwMode="auto">
          <a:xfrm>
            <a:off x="252413" y="4738688"/>
            <a:ext cx="1958975" cy="638175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 orbital</a:t>
            </a:r>
          </a:p>
        </p:txBody>
      </p:sp>
      <p:sp>
        <p:nvSpPr>
          <p:cNvPr id="103428" name="Rectangle 4"/>
          <p:cNvSpPr>
            <a:spLocks noChangeArrowheads="1"/>
          </p:cNvSpPr>
          <p:nvPr/>
        </p:nvSpPr>
        <p:spPr bwMode="auto">
          <a:xfrm>
            <a:off x="2438400" y="4738688"/>
            <a:ext cx="1984375" cy="638175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 orbital</a:t>
            </a:r>
          </a:p>
        </p:txBody>
      </p:sp>
      <p:sp>
        <p:nvSpPr>
          <p:cNvPr id="103429" name="Rectangle 5"/>
          <p:cNvSpPr>
            <a:spLocks noChangeArrowheads="1"/>
          </p:cNvSpPr>
          <p:nvPr/>
        </p:nvSpPr>
        <p:spPr bwMode="auto">
          <a:xfrm>
            <a:off x="4700588" y="4738688"/>
            <a:ext cx="1984375" cy="638175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 orbital</a:t>
            </a:r>
          </a:p>
        </p:txBody>
      </p:sp>
      <p:pic>
        <p:nvPicPr>
          <p:cNvPr id="30726" name="Picture 6">
            <a:hlinkClick r:id="rId4" action="ppaction://hlinkfil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71625"/>
            <a:ext cx="1846263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27" name="Picture 8">
            <a:hlinkClick r:id="rId6" action="ppaction://hlinkfile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1568450"/>
            <a:ext cx="1846262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28" name="Picture 10">
            <a:hlinkClick r:id="rId8" action="ppaction://hlinkfile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4263" y="1571625"/>
            <a:ext cx="1844675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29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4800" y="1827213"/>
            <a:ext cx="2181225" cy="2224087"/>
          </a:xfrm>
          <a:prstGeom prst="rect">
            <a:avLst/>
          </a:prstGeom>
          <a:noFill/>
          <a:ln>
            <a:noFill/>
          </a:ln>
          <a:effectLst>
            <a:outerShdw dist="71842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7078663" y="4730750"/>
            <a:ext cx="1878012" cy="6461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f orbital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5538922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3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3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3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7" grpId="0" autoUpdateAnimBg="0"/>
      <p:bldP spid="103428" grpId="0" autoUpdateAnimBg="0"/>
      <p:bldP spid="103429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382125" cy="689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0206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0" y="838200"/>
            <a:ext cx="4572000" cy="762000"/>
          </a:xfrm>
        </p:spPr>
        <p:txBody>
          <a:bodyPr/>
          <a:lstStyle/>
          <a:p>
            <a:pPr>
              <a:defRPr/>
            </a:pPr>
            <a:r>
              <a:rPr lang="en-US" sz="4800" dirty="0" smtClean="0">
                <a:solidFill>
                  <a:srgbClr val="FAFD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1s Orbital</a:t>
            </a:r>
            <a:endParaRPr lang="en-US" sz="4800" dirty="0" smtClean="0">
              <a:solidFill>
                <a:srgbClr val="FAFD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36867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752600"/>
            <a:ext cx="4437063" cy="4772025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668" name="Line 4"/>
          <p:cNvSpPr>
            <a:spLocks noChangeShapeType="1"/>
          </p:cNvSpPr>
          <p:nvPr/>
        </p:nvSpPr>
        <p:spPr bwMode="auto">
          <a:xfrm>
            <a:off x="1447800" y="2743200"/>
            <a:ext cx="914400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800">
              <a:solidFill>
                <a:srgbClr val="FAFD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6869" name="Picture 5">
            <a:hlinkClick r:id="rId5" action="ppaction://hlinkfil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819400"/>
            <a:ext cx="1692275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0" name="Picture 6">
            <a:hlinkClick r:id="rId5" action="ppaction://hlinkfile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5257800"/>
            <a:ext cx="21590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304800" y="152400"/>
            <a:ext cx="4114800" cy="954088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larger the value of </a:t>
            </a:r>
            <a:r>
              <a:rPr lang="en-US" sz="28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the larger the orbital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65568923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28600"/>
            <a:ext cx="7162800" cy="1143000"/>
          </a:xfrm>
        </p:spPr>
        <p:txBody>
          <a:bodyPr/>
          <a:lstStyle/>
          <a:p>
            <a:pPr>
              <a:defRPr/>
            </a:pPr>
            <a:r>
              <a:rPr lang="en-US" sz="4800" smtClean="0">
                <a:solidFill>
                  <a:srgbClr val="FAFD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2s Orbital</a:t>
            </a:r>
            <a:endParaRPr lang="en-US" sz="4800" smtClean="0">
              <a:solidFill>
                <a:srgbClr val="FAFD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37891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295400"/>
            <a:ext cx="4437063" cy="4772025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692" name="Line 4"/>
          <p:cNvSpPr>
            <a:spLocks noChangeShapeType="1"/>
          </p:cNvSpPr>
          <p:nvPr/>
        </p:nvSpPr>
        <p:spPr bwMode="auto">
          <a:xfrm>
            <a:off x="1447800" y="1905000"/>
            <a:ext cx="914400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800">
              <a:solidFill>
                <a:srgbClr val="FAFD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7893" name="Picture 5">
            <a:hlinkClick r:id="rId5" action="ppaction://hlinkfil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819400"/>
            <a:ext cx="1795463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4" name="Picture 6">
            <a:hlinkClick r:id="rId5" action="ppaction://hlinkfile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5257800"/>
            <a:ext cx="21590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63432315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28600"/>
            <a:ext cx="7162800" cy="1143000"/>
          </a:xfrm>
        </p:spPr>
        <p:txBody>
          <a:bodyPr/>
          <a:lstStyle/>
          <a:p>
            <a:pPr>
              <a:defRPr/>
            </a:pPr>
            <a:r>
              <a:rPr lang="en-US" sz="4800" smtClean="0">
                <a:solidFill>
                  <a:srgbClr val="FAFD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3s Orbital</a:t>
            </a:r>
            <a:endParaRPr lang="en-US" sz="4800" smtClean="0">
              <a:solidFill>
                <a:srgbClr val="FAFD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38915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7763" y="1525588"/>
            <a:ext cx="4437062" cy="4772025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5716" name="Line 4"/>
          <p:cNvSpPr>
            <a:spLocks noChangeShapeType="1"/>
          </p:cNvSpPr>
          <p:nvPr/>
        </p:nvSpPr>
        <p:spPr bwMode="auto">
          <a:xfrm>
            <a:off x="1447800" y="1676400"/>
            <a:ext cx="914400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800">
              <a:solidFill>
                <a:srgbClr val="FAFD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8917" name="Picture 5">
            <a:hlinkClick r:id="rId5" action="ppaction://hlinkfil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048000"/>
            <a:ext cx="1846263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8" name="Picture 6">
            <a:hlinkClick r:id="rId5" action="ppaction://hlinkfile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5638800"/>
            <a:ext cx="21590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6854825" y="6327692"/>
            <a:ext cx="22220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</a:rPr>
              <a:t>f </a:t>
            </a:r>
            <a:r>
              <a:rPr lang="en-US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</a:rPr>
              <a:t>Orbitals…. n = 4…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7603019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ChangeArrowheads="1"/>
          </p:cNvSpPr>
          <p:nvPr/>
        </p:nvSpPr>
        <p:spPr bwMode="auto">
          <a:xfrm>
            <a:off x="1676400" y="914400"/>
            <a:ext cx="2438400" cy="46482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800">
              <a:solidFill>
                <a:srgbClr val="FAFD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0947" name="Rectangle 3"/>
          <p:cNvSpPr>
            <a:spLocks noChangeArrowheads="1"/>
          </p:cNvSpPr>
          <p:nvPr/>
        </p:nvSpPr>
        <p:spPr bwMode="auto">
          <a:xfrm>
            <a:off x="4191000" y="914400"/>
            <a:ext cx="1219200" cy="4648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800">
              <a:solidFill>
                <a:srgbClr val="FAFD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0948" name="Rectangle 4"/>
          <p:cNvSpPr>
            <a:spLocks noChangeArrowheads="1"/>
          </p:cNvSpPr>
          <p:nvPr/>
        </p:nvSpPr>
        <p:spPr bwMode="auto">
          <a:xfrm>
            <a:off x="1143000" y="914400"/>
            <a:ext cx="457200" cy="4648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800">
              <a:solidFill>
                <a:srgbClr val="FAFD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0949" name="Rectangle 5"/>
          <p:cNvSpPr>
            <a:spLocks noChangeArrowheads="1"/>
          </p:cNvSpPr>
          <p:nvPr/>
        </p:nvSpPr>
        <p:spPr bwMode="auto">
          <a:xfrm>
            <a:off x="533400" y="914400"/>
            <a:ext cx="533400" cy="4648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800">
              <a:solidFill>
                <a:srgbClr val="FAFD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228600" y="304800"/>
            <a:ext cx="7772400" cy="5410200"/>
          </a:xfrm>
        </p:spPr>
        <p:txBody>
          <a:bodyPr/>
          <a:lstStyle/>
          <a:p>
            <a:endParaRPr lang="en-US" altLang="en-US" b="0" smtClean="0"/>
          </a:p>
          <a:p>
            <a:endParaRPr lang="en-US" altLang="en-US" b="0" smtClean="0"/>
          </a:p>
          <a:p>
            <a:endParaRPr lang="en-US" altLang="en-US" b="0" smtClean="0"/>
          </a:p>
          <a:p>
            <a:endParaRPr lang="en-US" altLang="en-US" b="0" smtClean="0"/>
          </a:p>
          <a:p>
            <a:endParaRPr lang="en-US" altLang="en-US" b="0" smtClean="0"/>
          </a:p>
          <a:p>
            <a:endParaRPr lang="en-US" altLang="en-US" b="0" smtClean="0"/>
          </a:p>
          <a:p>
            <a:endParaRPr lang="en-US" altLang="en-US" b="0" smtClean="0"/>
          </a:p>
          <a:p>
            <a:endParaRPr lang="en-US" altLang="en-US" b="0" smtClean="0"/>
          </a:p>
        </p:txBody>
      </p:sp>
      <p:sp>
        <p:nvSpPr>
          <p:cNvPr id="39943" name="Text Box 7"/>
          <p:cNvSpPr txBox="1">
            <a:spLocks noChangeArrowheads="1"/>
          </p:cNvSpPr>
          <p:nvPr/>
        </p:nvSpPr>
        <p:spPr bwMode="auto">
          <a:xfrm>
            <a:off x="533400" y="228600"/>
            <a:ext cx="8001000" cy="535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6689725" algn="l"/>
              </a:tabLst>
              <a:defRPr sz="2800">
                <a:solidFill>
                  <a:srgbClr val="FAFD00"/>
                </a:solidFill>
                <a:latin typeface="Arial" charset="0"/>
              </a:defRPr>
            </a:lvl1pPr>
            <a:lvl2pPr marL="742950" indent="-285750">
              <a:tabLst>
                <a:tab pos="6689725" algn="l"/>
              </a:tabLst>
              <a:defRPr sz="2800">
                <a:solidFill>
                  <a:srgbClr val="FAFD00"/>
                </a:solidFill>
                <a:latin typeface="Arial" charset="0"/>
              </a:defRPr>
            </a:lvl2pPr>
            <a:lvl3pPr marL="1143000" indent="-228600">
              <a:tabLst>
                <a:tab pos="6689725" algn="l"/>
              </a:tabLst>
              <a:defRPr sz="2800">
                <a:solidFill>
                  <a:srgbClr val="FAFD00"/>
                </a:solidFill>
                <a:latin typeface="Arial" charset="0"/>
              </a:defRPr>
            </a:lvl3pPr>
            <a:lvl4pPr marL="1600200" indent="-228600">
              <a:tabLst>
                <a:tab pos="6689725" algn="l"/>
              </a:tabLst>
              <a:defRPr sz="2800">
                <a:solidFill>
                  <a:srgbClr val="FAFD00"/>
                </a:solidFill>
                <a:latin typeface="Arial" charset="0"/>
              </a:defRPr>
            </a:lvl4pPr>
            <a:lvl5pPr marL="2057400" indent="-228600">
              <a:tabLst>
                <a:tab pos="6689725" algn="l"/>
              </a:tabLst>
              <a:defRPr sz="2800">
                <a:solidFill>
                  <a:srgbClr val="FAFD00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689725" algn="l"/>
              </a:tabLst>
              <a:defRPr sz="2800">
                <a:solidFill>
                  <a:srgbClr val="FAFD00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689725" algn="l"/>
              </a:tabLst>
              <a:defRPr sz="2800">
                <a:solidFill>
                  <a:srgbClr val="FAFD00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689725" algn="l"/>
              </a:tabLst>
              <a:defRPr sz="2800">
                <a:solidFill>
                  <a:srgbClr val="FAFD00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689725" algn="l"/>
              </a:tabLst>
              <a:defRPr sz="2800">
                <a:solidFill>
                  <a:srgbClr val="FAFD00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smtClean="0">
                <a:solidFill>
                  <a:srgbClr val="FFFFFF"/>
                </a:solidFill>
                <a:latin typeface="Times New Roman" pitchFamily="18" charset="0"/>
              </a:rPr>
              <a:t>Relationships between </a:t>
            </a:r>
            <a:r>
              <a:rPr lang="en-US" altLang="en-US" sz="2400" b="1" i="1" smtClean="0">
                <a:solidFill>
                  <a:srgbClr val="FFFFFF"/>
                </a:solidFill>
                <a:latin typeface="Times New Roman" pitchFamily="18" charset="0"/>
              </a:rPr>
              <a:t>n</a:t>
            </a:r>
            <a:r>
              <a:rPr lang="en-US" altLang="en-US" sz="2400" b="1" smtClean="0">
                <a:solidFill>
                  <a:srgbClr val="FFFFFF"/>
                </a:solidFill>
                <a:latin typeface="Times New Roman" pitchFamily="18" charset="0"/>
              </a:rPr>
              <a:t>, </a:t>
            </a:r>
            <a:r>
              <a:rPr lang="en-US" altLang="en-US" sz="2400" b="1" i="1" smtClean="0">
                <a:solidFill>
                  <a:srgbClr val="FFFFFF"/>
                </a:solidFill>
                <a:latin typeface="Times New Roman" pitchFamily="18" charset="0"/>
              </a:rPr>
              <a:t>l</a:t>
            </a:r>
            <a:r>
              <a:rPr lang="en-US" altLang="en-US" sz="2400" b="1" smtClean="0">
                <a:solidFill>
                  <a:srgbClr val="FFFFFF"/>
                </a:solidFill>
                <a:latin typeface="Times New Roman" pitchFamily="18" charset="0"/>
              </a:rPr>
              <a:t>, and </a:t>
            </a:r>
            <a:r>
              <a:rPr lang="en-US" altLang="en-US" sz="2400" b="1" i="1" smtClean="0">
                <a:solidFill>
                  <a:srgbClr val="FFFFFF"/>
                </a:solidFill>
                <a:latin typeface="Times New Roman" pitchFamily="18" charset="0"/>
              </a:rPr>
              <a:t>m</a:t>
            </a:r>
            <a:r>
              <a:rPr lang="en-US" altLang="en-US" sz="2400" b="1" i="1" baseline="-25000" smtClean="0">
                <a:solidFill>
                  <a:srgbClr val="FFFFFF"/>
                </a:solidFill>
                <a:latin typeface="Times New Roman" pitchFamily="18" charset="0"/>
              </a:rPr>
              <a:t>l</a:t>
            </a:r>
            <a:r>
              <a:rPr lang="en-US" altLang="en-US" sz="2400" b="1" smtClean="0">
                <a:solidFill>
                  <a:srgbClr val="FFFFFF"/>
                </a:solidFill>
                <a:latin typeface="Times New Roman" pitchFamily="18" charset="0"/>
              </a:rPr>
              <a:t>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smtClean="0">
                <a:solidFill>
                  <a:srgbClr val="000000"/>
                </a:solidFill>
                <a:latin typeface="Times New Roman" pitchFamily="18" charset="0"/>
              </a:rPr>
              <a:t>                                                                   </a:t>
            </a:r>
            <a:r>
              <a:rPr lang="en-US" altLang="en-US" sz="2400" b="1" smtClean="0">
                <a:solidFill>
                  <a:srgbClr val="FFFFFF"/>
                </a:solidFill>
                <a:latin typeface="Times New Roman" pitchFamily="18" charset="0"/>
              </a:rPr>
              <a:t># of</a:t>
            </a:r>
            <a:r>
              <a:rPr lang="en-US" altLang="en-US" sz="2400" b="1" smtClean="0">
                <a:solidFill>
                  <a:srgbClr val="000000"/>
                </a:solidFill>
                <a:latin typeface="Times New Roman" pitchFamily="18" charset="0"/>
              </a:rPr>
              <a:t>	</a:t>
            </a:r>
            <a:r>
              <a:rPr lang="en-US" altLang="en-US" sz="2400" b="1" smtClean="0">
                <a:solidFill>
                  <a:srgbClr val="FFFFFF"/>
                </a:solidFill>
                <a:latin typeface="Times New Roman" pitchFamily="18" charset="0"/>
              </a:rPr>
              <a:t># of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i="1" smtClean="0">
                <a:solidFill>
                  <a:srgbClr val="000000"/>
                </a:solidFill>
                <a:latin typeface="Times New Roman" pitchFamily="18" charset="0"/>
              </a:rPr>
              <a:t> n     l     m</a:t>
            </a:r>
            <a:r>
              <a:rPr lang="en-US" altLang="en-US" sz="2400" b="1" i="1" baseline="-25000" smtClean="0">
                <a:solidFill>
                  <a:srgbClr val="000000"/>
                </a:solidFill>
                <a:latin typeface="Times New Roman" pitchFamily="18" charset="0"/>
              </a:rPr>
              <a:t>l                                       </a:t>
            </a:r>
            <a:r>
              <a:rPr lang="en-US" altLang="en-US" sz="2400" b="1" baseline="-25000" smtClean="0">
                <a:solidFill>
                  <a:srgbClr val="000000"/>
                </a:solidFill>
                <a:latin typeface="Times New Roman" pitchFamily="18" charset="0"/>
              </a:rPr>
              <a:t>     </a:t>
            </a:r>
            <a:r>
              <a:rPr lang="en-US" altLang="en-US" sz="2400" b="1" smtClean="0">
                <a:solidFill>
                  <a:srgbClr val="000000"/>
                </a:solidFill>
                <a:latin typeface="Times New Roman" pitchFamily="18" charset="0"/>
              </a:rPr>
              <a:t>Subshell      </a:t>
            </a:r>
            <a:r>
              <a:rPr lang="en-US" altLang="en-US" sz="2400" b="1" smtClean="0">
                <a:solidFill>
                  <a:srgbClr val="FFFFFF"/>
                </a:solidFill>
                <a:latin typeface="Times New Roman" pitchFamily="18" charset="0"/>
              </a:rPr>
              <a:t>Orbitals  Electrons</a:t>
            </a:r>
            <a:endParaRPr lang="en-US" altLang="en-US" sz="2400" b="1" baseline="-25000" smtClean="0">
              <a:solidFill>
                <a:srgbClr val="FFFFFF"/>
              </a:solidFill>
              <a:latin typeface="Times New Roman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i="1" baseline="-2500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en-US" sz="2400" b="1" baseline="-2500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en-US" sz="2400" b="1" smtClean="0">
                <a:solidFill>
                  <a:srgbClr val="000000"/>
                </a:solidFill>
                <a:latin typeface="Times New Roman" pitchFamily="18" charset="0"/>
              </a:rPr>
              <a:t>1     0    0                                  1</a:t>
            </a:r>
            <a:r>
              <a:rPr lang="en-US" altLang="en-US" sz="2400" b="1" i="1" smtClean="0">
                <a:solidFill>
                  <a:srgbClr val="000000"/>
                </a:solidFill>
                <a:latin typeface="Times New Roman" pitchFamily="18" charset="0"/>
              </a:rPr>
              <a:t>s</a:t>
            </a:r>
            <a:r>
              <a:rPr lang="en-US" altLang="en-US" sz="2400" b="1" smtClean="0">
                <a:solidFill>
                  <a:srgbClr val="000000"/>
                </a:solidFill>
                <a:latin typeface="Times New Roman" pitchFamily="18" charset="0"/>
              </a:rPr>
              <a:t>               1	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sz="1000" b="1" smtClean="0">
              <a:solidFill>
                <a:srgbClr val="000000"/>
              </a:solidFill>
              <a:latin typeface="Times New Roman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smtClean="0">
                <a:solidFill>
                  <a:srgbClr val="000000"/>
                </a:solidFill>
                <a:latin typeface="Times New Roman" pitchFamily="18" charset="0"/>
              </a:rPr>
              <a:t>  2     0    0                                 2</a:t>
            </a:r>
            <a:r>
              <a:rPr lang="en-US" altLang="en-US" sz="2400" b="1" i="1" smtClean="0">
                <a:solidFill>
                  <a:srgbClr val="000000"/>
                </a:solidFill>
                <a:latin typeface="Times New Roman" pitchFamily="18" charset="0"/>
              </a:rPr>
              <a:t>s</a:t>
            </a:r>
            <a:r>
              <a:rPr lang="en-US" altLang="en-US" sz="2400" b="1" smtClean="0">
                <a:solidFill>
                  <a:srgbClr val="000000"/>
                </a:solidFill>
                <a:latin typeface="Times New Roman" pitchFamily="18" charset="0"/>
              </a:rPr>
              <a:t>               1	2</a:t>
            </a:r>
            <a:endParaRPr lang="en-US" altLang="en-US" sz="2400" b="1" i="1" smtClean="0">
              <a:solidFill>
                <a:srgbClr val="000000"/>
              </a:solidFill>
              <a:latin typeface="Times New Roman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smtClean="0">
                <a:solidFill>
                  <a:srgbClr val="000000"/>
                </a:solidFill>
                <a:latin typeface="Times New Roman" pitchFamily="18" charset="0"/>
              </a:rPr>
              <a:t>         1   -1, 0, 1                         2</a:t>
            </a:r>
            <a:r>
              <a:rPr lang="en-US" altLang="en-US" sz="2400" b="1" i="1" smtClean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en-US" altLang="en-US" sz="2400" b="1" smtClean="0">
                <a:solidFill>
                  <a:srgbClr val="000000"/>
                </a:solidFill>
                <a:latin typeface="Times New Roman" pitchFamily="18" charset="0"/>
              </a:rPr>
              <a:t>              3	6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sz="1000" b="1" smtClean="0">
              <a:solidFill>
                <a:srgbClr val="000000"/>
              </a:solidFill>
              <a:latin typeface="Times New Roman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smtClean="0">
                <a:solidFill>
                  <a:srgbClr val="000000"/>
                </a:solidFill>
                <a:latin typeface="Times New Roman" pitchFamily="18" charset="0"/>
              </a:rPr>
              <a:t>  3     0     0                                3</a:t>
            </a:r>
            <a:r>
              <a:rPr lang="en-US" altLang="en-US" sz="2400" b="1" i="1" smtClean="0">
                <a:solidFill>
                  <a:srgbClr val="000000"/>
                </a:solidFill>
                <a:latin typeface="Times New Roman" pitchFamily="18" charset="0"/>
              </a:rPr>
              <a:t>s</a:t>
            </a:r>
            <a:r>
              <a:rPr lang="en-US" altLang="en-US" sz="2400" b="1" smtClean="0">
                <a:solidFill>
                  <a:srgbClr val="000000"/>
                </a:solidFill>
                <a:latin typeface="Times New Roman" pitchFamily="18" charset="0"/>
              </a:rPr>
              <a:t>               1	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smtClean="0">
                <a:solidFill>
                  <a:srgbClr val="000000"/>
                </a:solidFill>
                <a:latin typeface="Times New Roman" pitchFamily="18" charset="0"/>
              </a:rPr>
              <a:t>         1    -1, 0, 1                        3</a:t>
            </a:r>
            <a:r>
              <a:rPr lang="en-US" altLang="en-US" sz="2400" b="1" i="1" smtClean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en-US" altLang="en-US" sz="2400" b="1" smtClean="0">
                <a:solidFill>
                  <a:srgbClr val="000000"/>
                </a:solidFill>
                <a:latin typeface="Times New Roman" pitchFamily="18" charset="0"/>
              </a:rPr>
              <a:t>              3	6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smtClean="0">
                <a:solidFill>
                  <a:srgbClr val="000000"/>
                </a:solidFill>
                <a:latin typeface="Times New Roman" pitchFamily="18" charset="0"/>
              </a:rPr>
              <a:t>         2    -2, -1, 0, 1, 2              3</a:t>
            </a:r>
            <a:r>
              <a:rPr lang="en-US" altLang="en-US" sz="2400" b="1" i="1" smtClean="0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lang="en-US" altLang="en-US" sz="2400" b="1" smtClean="0">
                <a:solidFill>
                  <a:srgbClr val="000000"/>
                </a:solidFill>
                <a:latin typeface="Times New Roman" pitchFamily="18" charset="0"/>
              </a:rPr>
              <a:t>               5	10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sz="1000" b="1" smtClean="0">
              <a:solidFill>
                <a:srgbClr val="000000"/>
              </a:solidFill>
              <a:latin typeface="Times New Roman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i="1" smtClean="0">
                <a:solidFill>
                  <a:srgbClr val="000000"/>
                </a:solidFill>
                <a:latin typeface="Times New Roman" pitchFamily="18" charset="0"/>
              </a:rPr>
              <a:t>  </a:t>
            </a:r>
            <a:r>
              <a:rPr lang="en-US" altLang="en-US" sz="2400" b="1" smtClean="0">
                <a:solidFill>
                  <a:srgbClr val="000000"/>
                </a:solidFill>
                <a:latin typeface="Times New Roman" pitchFamily="18" charset="0"/>
              </a:rPr>
              <a:t>4     0     0                                4</a:t>
            </a:r>
            <a:r>
              <a:rPr lang="en-US" altLang="en-US" sz="2400" b="1" i="1" smtClean="0">
                <a:solidFill>
                  <a:srgbClr val="000000"/>
                </a:solidFill>
                <a:latin typeface="Times New Roman" pitchFamily="18" charset="0"/>
              </a:rPr>
              <a:t>s</a:t>
            </a:r>
            <a:r>
              <a:rPr lang="en-US" altLang="en-US" sz="2400" b="1" smtClean="0">
                <a:solidFill>
                  <a:srgbClr val="000000"/>
                </a:solidFill>
                <a:latin typeface="Times New Roman" pitchFamily="18" charset="0"/>
              </a:rPr>
              <a:t>               1	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smtClean="0">
                <a:solidFill>
                  <a:srgbClr val="000000"/>
                </a:solidFill>
                <a:latin typeface="Times New Roman" pitchFamily="18" charset="0"/>
              </a:rPr>
              <a:t>         1     -1, 0, 1                       4</a:t>
            </a:r>
            <a:r>
              <a:rPr lang="en-US" altLang="en-US" sz="2400" b="1" i="1" smtClean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en-US" altLang="en-US" sz="2400" b="1" smtClean="0">
                <a:solidFill>
                  <a:srgbClr val="000000"/>
                </a:solidFill>
                <a:latin typeface="Times New Roman" pitchFamily="18" charset="0"/>
              </a:rPr>
              <a:t>              3	6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smtClean="0">
                <a:solidFill>
                  <a:srgbClr val="000000"/>
                </a:solidFill>
                <a:latin typeface="Times New Roman" pitchFamily="18" charset="0"/>
              </a:rPr>
              <a:t>         2     -2, -1, 0, 1, 2              4</a:t>
            </a:r>
            <a:r>
              <a:rPr lang="en-US" altLang="en-US" sz="2400" b="1" i="1" smtClean="0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lang="en-US" altLang="en-US" sz="2400" b="1" smtClean="0">
                <a:solidFill>
                  <a:srgbClr val="000000"/>
                </a:solidFill>
                <a:latin typeface="Times New Roman" pitchFamily="18" charset="0"/>
              </a:rPr>
              <a:t>              5	10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smtClean="0">
                <a:solidFill>
                  <a:srgbClr val="000000"/>
                </a:solidFill>
                <a:latin typeface="Times New Roman" pitchFamily="18" charset="0"/>
              </a:rPr>
              <a:t>         3     -3, -2, -1, 0, 1, 2, 3     4</a:t>
            </a:r>
            <a:r>
              <a:rPr lang="en-US" altLang="en-US" sz="2400" b="1" i="1" smtClean="0">
                <a:solidFill>
                  <a:srgbClr val="000000"/>
                </a:solidFill>
                <a:latin typeface="Times New Roman" pitchFamily="18" charset="0"/>
              </a:rPr>
              <a:t>f</a:t>
            </a:r>
            <a:r>
              <a:rPr lang="en-US" altLang="en-US" sz="2400" b="1" smtClean="0">
                <a:solidFill>
                  <a:srgbClr val="000000"/>
                </a:solidFill>
                <a:latin typeface="Times New Roman" pitchFamily="18" charset="0"/>
              </a:rPr>
              <a:t>              7 	14</a:t>
            </a:r>
            <a:endParaRPr lang="en-US" altLang="en-US" sz="2400" b="1" i="1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9944" name="Text Box 8"/>
          <p:cNvSpPr txBox="1">
            <a:spLocks noChangeArrowheads="1"/>
          </p:cNvSpPr>
          <p:nvPr/>
        </p:nvSpPr>
        <p:spPr bwMode="auto">
          <a:xfrm>
            <a:off x="4572000" y="6045200"/>
            <a:ext cx="4284663" cy="528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rgbClr val="FAFD00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rgbClr val="FAFD00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rgbClr val="FAFD00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rgbClr val="FAFD00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rgbClr val="FAFD00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AFD00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AFD00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AFD00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AFD00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mtClean="0">
                <a:solidFill>
                  <a:srgbClr val="000000"/>
                </a:solidFill>
                <a:latin typeface="Times New Roman" pitchFamily="18" charset="0"/>
              </a:rPr>
              <a:t>Can you see any pattern yet?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4631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90800" y="5791200"/>
            <a:ext cx="3962400" cy="457200"/>
          </a:xfrm>
        </p:spPr>
        <p:txBody>
          <a:bodyPr/>
          <a:lstStyle/>
          <a:p>
            <a:pPr marL="0" indent="0"/>
            <a:r>
              <a:rPr lang="en-US" altLang="en-US" sz="2000" smtClean="0">
                <a:solidFill>
                  <a:srgbClr val="0000FF"/>
                </a:solidFill>
              </a:rPr>
              <a:t>The periodic table</a:t>
            </a:r>
          </a:p>
        </p:txBody>
      </p:sp>
      <p:graphicFrame>
        <p:nvGraphicFramePr>
          <p:cNvPr id="23555" name="Object 3"/>
          <p:cNvGraphicFramePr>
            <a:graphicFrameLocks noChangeAspect="1"/>
          </p:cNvGraphicFramePr>
          <p:nvPr/>
        </p:nvGraphicFramePr>
        <p:xfrm>
          <a:off x="228600" y="533400"/>
          <a:ext cx="8686800" cy="517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7" name="Bitmap Image" r:id="rId5" imgW="7621064" imgH="4544059" progId="Paint.Picture">
                  <p:embed/>
                </p:oleObj>
              </mc:Choice>
              <mc:Fallback>
                <p:oleObj name="Bitmap Image" r:id="rId5" imgW="7621064" imgH="4544059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533400"/>
                        <a:ext cx="8686800" cy="5178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211527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PQuestion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smtClean="0">
                <a:solidFill>
                  <a:srgbClr val="FFFFFF"/>
                </a:solidFill>
              </a:rPr>
              <a:t>All orbitals with the same value of the principal quantum number are said to</a:t>
            </a:r>
          </a:p>
        </p:txBody>
      </p:sp>
      <p:graphicFrame>
        <p:nvGraphicFramePr>
          <p:cNvPr id="142339" name="TPChart"/>
          <p:cNvGraphicFramePr>
            <a:graphicFrameLocks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662829625"/>
              </p:ext>
            </p:extLst>
          </p:nvPr>
        </p:nvGraphicFramePr>
        <p:xfrm>
          <a:off x="4187825" y="1216025"/>
          <a:ext cx="4576763" cy="5148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5" name="Chart" r:id="rId9" imgW="6858203" imgH="7715250" progId="MSGraph.Chart.8">
                  <p:embed followColorScheme="full"/>
                </p:oleObj>
              </mc:Choice>
              <mc:Fallback>
                <p:oleObj name="Chart" r:id="rId9" imgW="6858203" imgH="7715250" progId="MSGraph.Chart.8">
                  <p:embed followColorScheme="full"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7825" y="1216025"/>
                        <a:ext cx="4576763" cy="5148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6" name="TPAnswers"/>
          <p:cNvSpPr>
            <a:spLocks noGrp="1" noChangeArrowheads="1"/>
          </p:cNvSpPr>
          <p:nvPr>
            <p:ph type="body" idx="1"/>
            <p:custDataLst>
              <p:tags r:id="rId4"/>
            </p:custDataLst>
          </p:nvPr>
        </p:nvSpPr>
        <p:spPr>
          <a:xfrm>
            <a:off x="990600" y="2286000"/>
            <a:ext cx="5562600" cy="2286000"/>
          </a:xfrm>
        </p:spPr>
        <p:txBody>
          <a:bodyPr/>
          <a:lstStyle/>
          <a:p>
            <a:pPr marL="609600" indent="-609600">
              <a:buFontTx/>
              <a:buAutoNum type="alphaUcPeriod"/>
            </a:pPr>
            <a:r>
              <a:rPr lang="en-US" altLang="en-US" smtClean="0"/>
              <a:t>belong to the same subshell </a:t>
            </a:r>
          </a:p>
          <a:p>
            <a:pPr marL="609600" indent="-609600">
              <a:buFontTx/>
              <a:buAutoNum type="alphaUcPeriod"/>
            </a:pPr>
            <a:r>
              <a:rPr lang="en-US" altLang="en-US" smtClean="0"/>
              <a:t>belong to the same class </a:t>
            </a:r>
          </a:p>
          <a:p>
            <a:pPr marL="609600" indent="-609600">
              <a:buFontTx/>
              <a:buAutoNum type="alphaUcPeriod"/>
            </a:pPr>
            <a:r>
              <a:rPr lang="en-US" altLang="en-US" smtClean="0"/>
              <a:t>belong to the same period </a:t>
            </a:r>
          </a:p>
          <a:p>
            <a:pPr marL="609600" indent="-609600">
              <a:buFontTx/>
              <a:buAutoNum type="alphaUcPeriod"/>
            </a:pPr>
            <a:r>
              <a:rPr lang="en-US" altLang="en-US" smtClean="0"/>
              <a:t>belong to the same shell </a:t>
            </a:r>
          </a:p>
          <a:p>
            <a:pPr marL="609600" indent="-609600">
              <a:buFontTx/>
              <a:buAutoNum type="alphaUcPeriod"/>
            </a:pPr>
            <a:r>
              <a:rPr lang="en-US" altLang="en-US" smtClean="0"/>
              <a:t>belong to the same group </a:t>
            </a:r>
          </a:p>
        </p:txBody>
      </p:sp>
      <p:grpSp>
        <p:nvGrpSpPr>
          <p:cNvPr id="44037" name="ResponseCounter" hidden="1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127000" y="6413500"/>
            <a:ext cx="3860800" cy="317500"/>
            <a:chOff x="120" y="4000"/>
            <a:chExt cx="2432" cy="200"/>
          </a:xfrm>
        </p:grpSpPr>
        <p:sp>
          <p:nvSpPr>
            <p:cNvPr id="1037" name="RCFill" descr="Dark vertical" hidden="1"/>
            <p:cNvSpPr>
              <a:spLocks noChangeArrowheads="1"/>
            </p:cNvSpPr>
            <p:nvPr/>
          </p:nvSpPr>
          <p:spPr bwMode="auto">
            <a:xfrm>
              <a:off x="120" y="4024"/>
              <a:ext cx="1" cy="160"/>
            </a:xfrm>
            <a:prstGeom prst="rect">
              <a:avLst/>
            </a:prstGeom>
            <a:pattFill prst="dkVert">
              <a:fgClr>
                <a:schemeClr val="accent1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38" name="RCFrame" hidden="1"/>
            <p:cNvSpPr>
              <a:spLocks noChangeArrowheads="1"/>
            </p:cNvSpPr>
            <p:nvPr/>
          </p:nvSpPr>
          <p:spPr bwMode="auto">
            <a:xfrm>
              <a:off x="120" y="4000"/>
              <a:ext cx="2432" cy="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>
                  <a:solidFill>
                    <a:srgbClr val="FAFD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itchFamily="34" charset="0"/>
                </a:rPr>
                <a:t>0 of 5</a:t>
              </a:r>
            </a:p>
          </p:txBody>
        </p:sp>
      </p:grpSp>
      <p:grpSp>
        <p:nvGrpSpPr>
          <p:cNvPr id="3" name="Countdown" hidden="1"/>
          <p:cNvGrpSpPr>
            <a:grpSpLocks/>
          </p:cNvGrpSpPr>
          <p:nvPr>
            <p:custDataLst>
              <p:tags r:id="rId6"/>
            </p:custDataLst>
          </p:nvPr>
        </p:nvGrpSpPr>
        <p:grpSpPr bwMode="auto">
          <a:xfrm>
            <a:off x="8178800" y="5216525"/>
            <a:ext cx="838200" cy="1514475"/>
            <a:chOff x="288" y="3216"/>
            <a:chExt cx="528" cy="954"/>
          </a:xfrm>
        </p:grpSpPr>
        <p:sp>
          <p:nvSpPr>
            <p:cNvPr id="142342" name="CDGlassBottom" hidden="1"/>
            <p:cNvSpPr>
              <a:spLocks noChangeArrowheads="1"/>
            </p:cNvSpPr>
            <p:nvPr/>
          </p:nvSpPr>
          <p:spPr bwMode="auto">
            <a:xfrm rot="16200000">
              <a:off x="426" y="3864"/>
              <a:ext cx="240" cy="168"/>
            </a:xfrm>
            <a:prstGeom prst="homePlate">
              <a:avLst>
                <a:gd name="adj" fmla="val 35714"/>
              </a:avLst>
            </a:prstGeom>
            <a:solidFill>
              <a:schemeClr val="accent1">
                <a:alpha val="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2343" name="CDGlassTop" hidden="1"/>
            <p:cNvSpPr>
              <a:spLocks noChangeArrowheads="1"/>
            </p:cNvSpPr>
            <p:nvPr/>
          </p:nvSpPr>
          <p:spPr bwMode="auto">
            <a:xfrm rot="5400000">
              <a:off x="426" y="3624"/>
              <a:ext cx="240" cy="168"/>
            </a:xfrm>
            <a:prstGeom prst="homePlate">
              <a:avLst>
                <a:gd name="adj" fmla="val 35714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34" name="CDText" hidden="1"/>
            <p:cNvSpPr txBox="1">
              <a:spLocks noChangeArrowheads="1"/>
            </p:cNvSpPr>
            <p:nvPr/>
          </p:nvSpPr>
          <p:spPr bwMode="auto">
            <a:xfrm>
              <a:off x="288" y="3216"/>
              <a:ext cx="5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800">
                  <a:solidFill>
                    <a:srgbClr val="FAFD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142345" name="CDCapTop" hidden="1"/>
            <p:cNvSpPr>
              <a:spLocks noChangeArrowheads="1"/>
            </p:cNvSpPr>
            <p:nvPr/>
          </p:nvSpPr>
          <p:spPr bwMode="auto">
            <a:xfrm>
              <a:off x="378" y="3486"/>
              <a:ext cx="336" cy="96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gradFill rotWithShape="0">
              <a:gsLst>
                <a:gs pos="0">
                  <a:srgbClr val="D6B19C"/>
                </a:gs>
                <a:gs pos="30000">
                  <a:srgbClr val="D49E6C"/>
                </a:gs>
                <a:gs pos="70000">
                  <a:srgbClr val="A65528"/>
                </a:gs>
                <a:gs pos="100000">
                  <a:srgbClr val="663012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2346" name="CDCapBottom" hidden="1"/>
            <p:cNvSpPr>
              <a:spLocks noChangeArrowheads="1"/>
            </p:cNvSpPr>
            <p:nvPr/>
          </p:nvSpPr>
          <p:spPr bwMode="auto">
            <a:xfrm rot="10800000">
              <a:off x="378" y="4074"/>
              <a:ext cx="336" cy="96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gradFill rotWithShape="0">
              <a:gsLst>
                <a:gs pos="0">
                  <a:srgbClr val="D6B19C"/>
                </a:gs>
                <a:gs pos="30000">
                  <a:srgbClr val="D49E6C"/>
                </a:gs>
                <a:gs pos="70000">
                  <a:srgbClr val="A65528"/>
                </a:gs>
                <a:gs pos="100000">
                  <a:srgbClr val="663012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custDataLst>
      <p:tags r:id="rId2"/>
    </p:custDataLst>
    <p:extLst>
      <p:ext uri="{BB962C8B-B14F-4D97-AF65-F5344CB8AC3E}">
        <p14:creationId xmlns:p14="http://schemas.microsoft.com/office/powerpoint/2010/main" val="2243224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14233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PQuestion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162800" cy="1143000"/>
          </a:xfrm>
        </p:spPr>
        <p:txBody>
          <a:bodyPr/>
          <a:lstStyle/>
          <a:p>
            <a:r>
              <a:rPr lang="en-US" altLang="en-US" sz="2800" dirty="0" smtClean="0">
                <a:solidFill>
                  <a:srgbClr val="FFFFFF"/>
                </a:solidFill>
              </a:rPr>
              <a:t>All orbitals with the same value of the principal quantum number are said to</a:t>
            </a:r>
          </a:p>
        </p:txBody>
      </p:sp>
      <p:graphicFrame>
        <p:nvGraphicFramePr>
          <p:cNvPr id="142339" name="TPChart"/>
          <p:cNvGraphicFramePr>
            <a:graphicFrameLocks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786419476"/>
              </p:ext>
            </p:extLst>
          </p:nvPr>
        </p:nvGraphicFramePr>
        <p:xfrm>
          <a:off x="4191000" y="1219200"/>
          <a:ext cx="4576763" cy="5148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9" name="Chart" r:id="rId9" imgW="6858203" imgH="7715250" progId="MSGraph.Chart.8">
                  <p:embed followColorScheme="full"/>
                </p:oleObj>
              </mc:Choice>
              <mc:Fallback>
                <p:oleObj name="Chart" r:id="rId9" imgW="6858203" imgH="7715250" progId="MSGraph.Chart.8">
                  <p:embed followColorScheme="full"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1219200"/>
                        <a:ext cx="4576763" cy="5148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6" name="TPAnswers"/>
          <p:cNvSpPr>
            <a:spLocks noGrp="1" noChangeArrowheads="1"/>
          </p:cNvSpPr>
          <p:nvPr>
            <p:ph type="body" idx="1"/>
            <p:custDataLst>
              <p:tags r:id="rId4"/>
            </p:custDataLst>
          </p:nvPr>
        </p:nvSpPr>
        <p:spPr>
          <a:xfrm>
            <a:off x="304800" y="1371600"/>
            <a:ext cx="5562600" cy="2286000"/>
          </a:xfrm>
        </p:spPr>
        <p:txBody>
          <a:bodyPr/>
          <a:lstStyle/>
          <a:p>
            <a:pPr marL="609600" indent="-609600">
              <a:buFontTx/>
              <a:buAutoNum type="alphaUcPeriod"/>
            </a:pPr>
            <a:r>
              <a:rPr lang="en-US" altLang="en-US" dirty="0" smtClean="0"/>
              <a:t>belong to the same subshell </a:t>
            </a:r>
          </a:p>
          <a:p>
            <a:pPr marL="609600" indent="-609600">
              <a:buFontTx/>
              <a:buAutoNum type="alphaUcPeriod"/>
            </a:pPr>
            <a:r>
              <a:rPr lang="en-US" altLang="en-US" dirty="0" smtClean="0"/>
              <a:t>belong to the same class </a:t>
            </a:r>
          </a:p>
          <a:p>
            <a:pPr marL="609600" indent="-609600">
              <a:buFontTx/>
              <a:buAutoNum type="alphaUcPeriod"/>
            </a:pPr>
            <a:r>
              <a:rPr lang="en-US" altLang="en-US" dirty="0" smtClean="0"/>
              <a:t>belong to the same period </a:t>
            </a:r>
          </a:p>
          <a:p>
            <a:pPr marL="609600" indent="-609600">
              <a:buFontTx/>
              <a:buAutoNum type="alphaUcPeriod"/>
            </a:pPr>
            <a:r>
              <a:rPr lang="en-US" altLang="en-US" dirty="0" smtClean="0">
                <a:solidFill>
                  <a:srgbClr val="FF0000"/>
                </a:solidFill>
              </a:rPr>
              <a:t>belong to the same shell </a:t>
            </a:r>
          </a:p>
          <a:p>
            <a:pPr marL="609600" indent="-609600">
              <a:buFontTx/>
              <a:buAutoNum type="alphaUcPeriod"/>
            </a:pPr>
            <a:r>
              <a:rPr lang="en-US" altLang="en-US" dirty="0" smtClean="0"/>
              <a:t>belong to the same group </a:t>
            </a:r>
          </a:p>
        </p:txBody>
      </p:sp>
      <p:grpSp>
        <p:nvGrpSpPr>
          <p:cNvPr id="44037" name="ResponseCounter" hidden="1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127000" y="6413500"/>
            <a:ext cx="3860800" cy="317500"/>
            <a:chOff x="120" y="4000"/>
            <a:chExt cx="2432" cy="200"/>
          </a:xfrm>
        </p:grpSpPr>
        <p:sp>
          <p:nvSpPr>
            <p:cNvPr id="1037" name="RCFill" descr="Dark vertical" hidden="1"/>
            <p:cNvSpPr>
              <a:spLocks noChangeArrowheads="1"/>
            </p:cNvSpPr>
            <p:nvPr/>
          </p:nvSpPr>
          <p:spPr bwMode="auto">
            <a:xfrm>
              <a:off x="120" y="4024"/>
              <a:ext cx="1" cy="160"/>
            </a:xfrm>
            <a:prstGeom prst="rect">
              <a:avLst/>
            </a:prstGeom>
            <a:pattFill prst="dkVert">
              <a:fgClr>
                <a:schemeClr val="accent1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38" name="RCFrame" hidden="1"/>
            <p:cNvSpPr>
              <a:spLocks noChangeArrowheads="1"/>
            </p:cNvSpPr>
            <p:nvPr/>
          </p:nvSpPr>
          <p:spPr bwMode="auto">
            <a:xfrm>
              <a:off x="120" y="4000"/>
              <a:ext cx="2432" cy="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>
                  <a:solidFill>
                    <a:srgbClr val="FAFD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itchFamily="34" charset="0"/>
                </a:rPr>
                <a:t>0 of 5</a:t>
              </a:r>
            </a:p>
          </p:txBody>
        </p:sp>
      </p:grpSp>
      <p:grpSp>
        <p:nvGrpSpPr>
          <p:cNvPr id="3" name="Countdown" hidden="1"/>
          <p:cNvGrpSpPr>
            <a:grpSpLocks/>
          </p:cNvGrpSpPr>
          <p:nvPr>
            <p:custDataLst>
              <p:tags r:id="rId6"/>
            </p:custDataLst>
          </p:nvPr>
        </p:nvGrpSpPr>
        <p:grpSpPr bwMode="auto">
          <a:xfrm>
            <a:off x="8178800" y="5216525"/>
            <a:ext cx="838200" cy="1514475"/>
            <a:chOff x="288" y="3216"/>
            <a:chExt cx="528" cy="954"/>
          </a:xfrm>
        </p:grpSpPr>
        <p:sp>
          <p:nvSpPr>
            <p:cNvPr id="142342" name="CDGlassBottom" hidden="1"/>
            <p:cNvSpPr>
              <a:spLocks noChangeArrowheads="1"/>
            </p:cNvSpPr>
            <p:nvPr/>
          </p:nvSpPr>
          <p:spPr bwMode="auto">
            <a:xfrm rot="16200000">
              <a:off x="426" y="3864"/>
              <a:ext cx="240" cy="168"/>
            </a:xfrm>
            <a:prstGeom prst="homePlate">
              <a:avLst>
                <a:gd name="adj" fmla="val 35714"/>
              </a:avLst>
            </a:prstGeom>
            <a:solidFill>
              <a:schemeClr val="accent1">
                <a:alpha val="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2343" name="CDGlassTop" hidden="1"/>
            <p:cNvSpPr>
              <a:spLocks noChangeArrowheads="1"/>
            </p:cNvSpPr>
            <p:nvPr/>
          </p:nvSpPr>
          <p:spPr bwMode="auto">
            <a:xfrm rot="5400000">
              <a:off x="426" y="3624"/>
              <a:ext cx="240" cy="168"/>
            </a:xfrm>
            <a:prstGeom prst="homePlate">
              <a:avLst>
                <a:gd name="adj" fmla="val 35714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34" name="CDText" hidden="1"/>
            <p:cNvSpPr txBox="1">
              <a:spLocks noChangeArrowheads="1"/>
            </p:cNvSpPr>
            <p:nvPr/>
          </p:nvSpPr>
          <p:spPr bwMode="auto">
            <a:xfrm>
              <a:off x="288" y="3216"/>
              <a:ext cx="5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800">
                  <a:solidFill>
                    <a:srgbClr val="FAFD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142345" name="CDCapTop" hidden="1"/>
            <p:cNvSpPr>
              <a:spLocks noChangeArrowheads="1"/>
            </p:cNvSpPr>
            <p:nvPr/>
          </p:nvSpPr>
          <p:spPr bwMode="auto">
            <a:xfrm>
              <a:off x="378" y="3486"/>
              <a:ext cx="336" cy="96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gradFill rotWithShape="0">
              <a:gsLst>
                <a:gs pos="0">
                  <a:srgbClr val="D6B19C"/>
                </a:gs>
                <a:gs pos="30000">
                  <a:srgbClr val="D49E6C"/>
                </a:gs>
                <a:gs pos="70000">
                  <a:srgbClr val="A65528"/>
                </a:gs>
                <a:gs pos="100000">
                  <a:srgbClr val="663012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2346" name="CDCapBottom" hidden="1"/>
            <p:cNvSpPr>
              <a:spLocks noChangeArrowheads="1"/>
            </p:cNvSpPr>
            <p:nvPr/>
          </p:nvSpPr>
          <p:spPr bwMode="auto">
            <a:xfrm rot="10800000">
              <a:off x="378" y="4074"/>
              <a:ext cx="336" cy="96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gradFill rotWithShape="0">
              <a:gsLst>
                <a:gs pos="0">
                  <a:srgbClr val="D6B19C"/>
                </a:gs>
                <a:gs pos="30000">
                  <a:srgbClr val="D49E6C"/>
                </a:gs>
                <a:gs pos="70000">
                  <a:srgbClr val="A65528"/>
                </a:gs>
                <a:gs pos="100000">
                  <a:srgbClr val="663012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4819" y="3573794"/>
            <a:ext cx="4469181" cy="3284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3897509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14233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smtClean="0">
                <a:solidFill>
                  <a:srgbClr val="FFFFFF"/>
                </a:solidFill>
              </a:rPr>
              <a:t>Solutions of the Schrodinger equation</a:t>
            </a:r>
          </a:p>
        </p:txBody>
      </p:sp>
      <p:graphicFrame>
        <p:nvGraphicFramePr>
          <p:cNvPr id="6147" name="Object 3"/>
          <p:cNvGraphicFramePr>
            <a:graphicFrameLocks noChangeAspect="1"/>
          </p:cNvGraphicFramePr>
          <p:nvPr/>
        </p:nvGraphicFramePr>
        <p:xfrm>
          <a:off x="381000" y="2057400"/>
          <a:ext cx="8305800" cy="293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0" name="Equation" r:id="rId5" imgW="3416300" imgH="1206500" progId="Equation.3">
                  <p:embed/>
                </p:oleObj>
              </mc:Choice>
              <mc:Fallback>
                <p:oleObj name="Equation" r:id="rId5" imgW="3416300" imgH="1206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057400"/>
                        <a:ext cx="8305800" cy="293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1524000" y="6019800"/>
            <a:ext cx="7256463" cy="528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rgbClr val="FAFD00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rgbClr val="FAFD00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rgbClr val="FAFD00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rgbClr val="FAFD00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rgbClr val="FAFD00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AFD00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AFD00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AFD00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AFD00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000000"/>
                </a:solidFill>
              </a:rPr>
              <a:t>Solutions boiled down to rules for n, l, and m</a:t>
            </a:r>
            <a:r>
              <a:rPr lang="en-US" altLang="en-US" baseline="-25000" dirty="0" smtClean="0">
                <a:solidFill>
                  <a:srgbClr val="000000"/>
                </a:solidFill>
              </a:rPr>
              <a:t>l</a:t>
            </a:r>
            <a:endParaRPr lang="en-US" altLang="en-US" dirty="0" smtClean="0">
              <a:solidFill>
                <a:srgbClr val="000000"/>
              </a:solidFill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403781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>
                <a:solidFill>
                  <a:srgbClr val="FFFFFF"/>
                </a:solidFill>
              </a:rPr>
              <a:t>What is the total number of subshells in the second shell?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514600"/>
            <a:ext cx="7315200" cy="2971800"/>
          </a:xfrm>
        </p:spPr>
        <p:txBody>
          <a:bodyPr/>
          <a:lstStyle/>
          <a:p>
            <a:pPr marL="609600" indent="-609600" eaLnBrk="1" hangingPunct="1">
              <a:buFontTx/>
              <a:buAutoNum type="alphaUcPeriod"/>
            </a:pPr>
            <a:r>
              <a:rPr lang="en-US" altLang="en-US" sz="3200" smtClean="0"/>
              <a:t>18</a:t>
            </a:r>
          </a:p>
          <a:p>
            <a:pPr marL="609600" indent="-609600" eaLnBrk="1" hangingPunct="1">
              <a:buFontTx/>
              <a:buAutoNum type="alphaUcPeriod"/>
            </a:pPr>
            <a:r>
              <a:rPr lang="en-US" altLang="en-US" sz="3200" smtClean="0"/>
              <a:t>8</a:t>
            </a:r>
          </a:p>
          <a:p>
            <a:pPr marL="609600" indent="-609600" eaLnBrk="1" hangingPunct="1">
              <a:buFontTx/>
              <a:buAutoNum type="alphaUcPeriod"/>
            </a:pPr>
            <a:r>
              <a:rPr lang="en-US" altLang="en-US" sz="3200" smtClean="0"/>
              <a:t>9</a:t>
            </a:r>
          </a:p>
          <a:p>
            <a:pPr marL="609600" indent="-609600" eaLnBrk="1" hangingPunct="1">
              <a:buFontTx/>
              <a:buAutoNum type="alphaUcPeriod"/>
            </a:pPr>
            <a:r>
              <a:rPr lang="en-US" altLang="en-US" sz="3200" smtClean="0"/>
              <a:t> 4</a:t>
            </a:r>
          </a:p>
          <a:p>
            <a:pPr marL="609600" indent="-609600" eaLnBrk="1" hangingPunct="1">
              <a:buFontTx/>
              <a:buAutoNum type="alphaUcPeriod"/>
            </a:pPr>
            <a:r>
              <a:rPr lang="en-US" altLang="en-US" sz="3200" smtClean="0"/>
              <a:t> 2</a:t>
            </a:r>
          </a:p>
          <a:p>
            <a:pPr marL="609600" indent="-609600" eaLnBrk="1" hangingPunct="1">
              <a:buFontTx/>
              <a:buAutoNum type="alphaUcPeriod"/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1036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>
                <a:solidFill>
                  <a:srgbClr val="FFFFFF"/>
                </a:solidFill>
              </a:rPr>
              <a:t>What is the total number of subshells in the second shell?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514600"/>
            <a:ext cx="7315200" cy="2971800"/>
          </a:xfrm>
        </p:spPr>
        <p:txBody>
          <a:bodyPr/>
          <a:lstStyle/>
          <a:p>
            <a:pPr marL="609600" indent="-609600" eaLnBrk="1" hangingPunct="1">
              <a:buFontTx/>
              <a:buAutoNum type="alphaUcPeriod"/>
            </a:pPr>
            <a:r>
              <a:rPr lang="en-US" altLang="en-US" sz="3200" dirty="0" smtClean="0"/>
              <a:t>18</a:t>
            </a:r>
          </a:p>
          <a:p>
            <a:pPr marL="609600" indent="-609600" eaLnBrk="1" hangingPunct="1">
              <a:buFontTx/>
              <a:buAutoNum type="alphaUcPeriod"/>
            </a:pPr>
            <a:r>
              <a:rPr lang="en-US" altLang="en-US" sz="3200" dirty="0" smtClean="0"/>
              <a:t>8</a:t>
            </a:r>
          </a:p>
          <a:p>
            <a:pPr marL="609600" indent="-609600" eaLnBrk="1" hangingPunct="1">
              <a:buFontTx/>
              <a:buAutoNum type="alphaUcPeriod"/>
            </a:pPr>
            <a:r>
              <a:rPr lang="en-US" altLang="en-US" sz="3200" dirty="0" smtClean="0"/>
              <a:t>9</a:t>
            </a:r>
          </a:p>
          <a:p>
            <a:pPr marL="609600" indent="-609600" eaLnBrk="1" hangingPunct="1">
              <a:buFontTx/>
              <a:buAutoNum type="alphaUcPeriod"/>
            </a:pPr>
            <a:r>
              <a:rPr lang="en-US" altLang="en-US" sz="3200" dirty="0" smtClean="0"/>
              <a:t> 4</a:t>
            </a:r>
          </a:p>
          <a:p>
            <a:pPr marL="609600" indent="-609600" eaLnBrk="1" hangingPunct="1">
              <a:buFontTx/>
              <a:buAutoNum type="alphaUcPeriod"/>
            </a:pPr>
            <a:r>
              <a:rPr lang="en-US" altLang="en-US" sz="3200" dirty="0" smtClean="0">
                <a:solidFill>
                  <a:srgbClr val="FF0000"/>
                </a:solidFill>
              </a:rPr>
              <a:t> 2 (s and p)</a:t>
            </a:r>
          </a:p>
          <a:p>
            <a:pPr marL="609600" indent="-609600" eaLnBrk="1" hangingPunct="1">
              <a:buFontTx/>
              <a:buAutoNum type="alphaUcPeriod"/>
            </a:pPr>
            <a:endParaRPr lang="en-US" altLang="en-US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286000"/>
            <a:ext cx="5307381" cy="3900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386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PQuestion"/>
          <p:cNvSpPr>
            <a:spLocks noGrp="1" noChangeArrowheads="1"/>
          </p:cNvSpPr>
          <p:nvPr>
            <p:ph type="title"/>
          </p:nvPr>
        </p:nvSpPr>
        <p:spPr>
          <a:xfrm>
            <a:off x="381000" y="274638"/>
            <a:ext cx="8305800" cy="1630362"/>
          </a:xfrm>
        </p:spPr>
        <p:txBody>
          <a:bodyPr/>
          <a:lstStyle/>
          <a:p>
            <a:pPr eaLnBrk="1" hangingPunct="1"/>
            <a:r>
              <a:rPr lang="en-US" altLang="en-US" sz="4000" smtClean="0">
                <a:solidFill>
                  <a:srgbClr val="FFFFFF"/>
                </a:solidFill>
              </a:rPr>
              <a:t>If there are 3 types of p orbitals, how many electrons can occupy the p subshell?</a:t>
            </a:r>
          </a:p>
        </p:txBody>
      </p:sp>
      <p:graphicFrame>
        <p:nvGraphicFramePr>
          <p:cNvPr id="3" name="TPChart"/>
          <p:cNvGraphicFramePr>
            <a:graphicFrameLocks/>
          </p:cNvGraphicFramePr>
          <p:nvPr>
            <p:custDataLst>
              <p:tags r:id="rId3"/>
            </p:custDataLst>
          </p:nvPr>
        </p:nvGraphicFramePr>
        <p:xfrm>
          <a:off x="4038600" y="1716088"/>
          <a:ext cx="4570413" cy="5141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3" name="Chart" r:id="rId7" imgW="6858203" imgH="7715250" progId="MSGraph.Chart.8">
                  <p:embed followColorScheme="full"/>
                </p:oleObj>
              </mc:Choice>
              <mc:Fallback>
                <p:oleObj name="Chart" r:id="rId7" imgW="6858203" imgH="7715250" progId="MSGraph.Chart.8">
                  <p:embed followColorScheme="full"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1716088"/>
                        <a:ext cx="4570413" cy="5141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2" name="TPAnswers"/>
          <p:cNvSpPr>
            <a:spLocks noGrp="1" noChangeArrowheads="1"/>
          </p:cNvSpPr>
          <p:nvPr>
            <p:ph type="body" idx="1"/>
            <p:custDataLst>
              <p:tags r:id="rId4"/>
            </p:custDataLst>
          </p:nvPr>
        </p:nvSpPr>
        <p:spPr>
          <a:xfrm>
            <a:off x="457200" y="2209800"/>
            <a:ext cx="4114800" cy="4114800"/>
          </a:xfrm>
        </p:spPr>
        <p:txBody>
          <a:bodyPr/>
          <a:lstStyle/>
          <a:p>
            <a:pPr marL="514350" indent="-514350" eaLnBrk="1" hangingPunct="1">
              <a:buFontTx/>
              <a:buAutoNum type="alphaUcPeriod"/>
            </a:pPr>
            <a:r>
              <a:rPr lang="en-US" altLang="en-US" sz="3200" smtClean="0"/>
              <a:t>2</a:t>
            </a:r>
          </a:p>
          <a:p>
            <a:pPr marL="514350" indent="-514350" eaLnBrk="1" hangingPunct="1">
              <a:buFontTx/>
              <a:buAutoNum type="alphaUcPeriod"/>
            </a:pPr>
            <a:r>
              <a:rPr lang="en-US" altLang="en-US" sz="3200" smtClean="0"/>
              <a:t>10</a:t>
            </a:r>
          </a:p>
          <a:p>
            <a:pPr marL="514350" indent="-514350" eaLnBrk="1" hangingPunct="1">
              <a:buFontTx/>
              <a:buAutoNum type="alphaUcPeriod"/>
            </a:pPr>
            <a:r>
              <a:rPr lang="en-US" altLang="en-US" sz="3200" smtClean="0"/>
              <a:t>1</a:t>
            </a:r>
          </a:p>
          <a:p>
            <a:pPr marL="514350" indent="-514350" eaLnBrk="1" hangingPunct="1">
              <a:buFontTx/>
              <a:buAutoNum type="alphaUcPeriod"/>
            </a:pPr>
            <a:r>
              <a:rPr lang="en-US" altLang="en-US" sz="3200" smtClean="0"/>
              <a:t>6</a:t>
            </a:r>
          </a:p>
        </p:txBody>
      </p:sp>
      <p:grpSp>
        <p:nvGrpSpPr>
          <p:cNvPr id="2" name="Countdown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8382000" y="1492250"/>
            <a:ext cx="635000" cy="4127500"/>
            <a:chOff x="5200" y="1000"/>
            <a:chExt cx="400" cy="2600"/>
          </a:xfrm>
        </p:grpSpPr>
        <p:sp>
          <p:nvSpPr>
            <p:cNvPr id="1031" name="CDLine"/>
            <p:cNvSpPr>
              <a:spLocks noChangeShapeType="1"/>
            </p:cNvSpPr>
            <p:nvPr/>
          </p:nvSpPr>
          <p:spPr bwMode="auto">
            <a:xfrm>
              <a:off x="5400" y="1200"/>
              <a:ext cx="0" cy="2400"/>
            </a:xfrm>
            <a:prstGeom prst="line">
              <a:avLst/>
            </a:prstGeom>
            <a:noFill/>
            <a:ln w="635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128" name="CDBall"/>
            <p:cNvSpPr>
              <a:spLocks noChangeArrowheads="1"/>
            </p:cNvSpPr>
            <p:nvPr/>
          </p:nvSpPr>
          <p:spPr bwMode="auto">
            <a:xfrm>
              <a:off x="5200" y="1000"/>
              <a:ext cx="400" cy="400"/>
            </a:xfrm>
            <a:prstGeom prst="star24">
              <a:avLst>
                <a:gd name="adj" fmla="val 37500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folHlink"/>
                </a:gs>
              </a:gsLst>
              <a:path path="shape">
                <a:fillToRect l="50000" t="50000" r="50000" b="50000"/>
              </a:path>
            </a:gradFill>
            <a:ln w="508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800" b="1">
                  <a:solidFill>
                    <a:srgbClr val="FAFD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10</a:t>
              </a:r>
            </a:p>
          </p:txBody>
        </p:sp>
      </p:grpSp>
    </p:spTree>
    <p:custDataLst>
      <p:tags r:id="rId2"/>
    </p:custDataLst>
    <p:extLst>
      <p:ext uri="{BB962C8B-B14F-4D97-AF65-F5344CB8AC3E}">
        <p14:creationId xmlns:p14="http://schemas.microsoft.com/office/powerpoint/2010/main" val="366182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3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PQuestion"/>
          <p:cNvSpPr>
            <a:spLocks noGrp="1" noChangeArrowheads="1"/>
          </p:cNvSpPr>
          <p:nvPr>
            <p:ph type="title"/>
          </p:nvPr>
        </p:nvSpPr>
        <p:spPr>
          <a:xfrm>
            <a:off x="381000" y="274638"/>
            <a:ext cx="8305800" cy="1630362"/>
          </a:xfrm>
        </p:spPr>
        <p:txBody>
          <a:bodyPr/>
          <a:lstStyle/>
          <a:p>
            <a:pPr eaLnBrk="1" hangingPunct="1"/>
            <a:r>
              <a:rPr lang="en-US" altLang="en-US" sz="4000" smtClean="0">
                <a:solidFill>
                  <a:srgbClr val="FFFFFF"/>
                </a:solidFill>
              </a:rPr>
              <a:t>If there are 3 types of p orbitals, how many electrons can occupy the p subshell?</a:t>
            </a:r>
          </a:p>
        </p:txBody>
      </p:sp>
      <p:graphicFrame>
        <p:nvGraphicFramePr>
          <p:cNvPr id="3" name="TPChart"/>
          <p:cNvGraphicFramePr>
            <a:graphicFrameLocks/>
          </p:cNvGraphicFramePr>
          <p:nvPr>
            <p:custDataLst>
              <p:tags r:id="rId3"/>
            </p:custDataLst>
          </p:nvPr>
        </p:nvGraphicFramePr>
        <p:xfrm>
          <a:off x="4038600" y="1716088"/>
          <a:ext cx="4570413" cy="5141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7" name="Chart" r:id="rId7" imgW="6858203" imgH="7715250" progId="MSGraph.Chart.8">
                  <p:embed followColorScheme="full"/>
                </p:oleObj>
              </mc:Choice>
              <mc:Fallback>
                <p:oleObj name="Chart" r:id="rId7" imgW="6858203" imgH="7715250" progId="MSGraph.Chart.8">
                  <p:embed followColorScheme="full"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1716088"/>
                        <a:ext cx="4570413" cy="5141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2" name="TPAnswers"/>
          <p:cNvSpPr>
            <a:spLocks noGrp="1" noChangeArrowheads="1"/>
          </p:cNvSpPr>
          <p:nvPr>
            <p:ph type="body" idx="1"/>
            <p:custDataLst>
              <p:tags r:id="rId4"/>
            </p:custDataLst>
          </p:nvPr>
        </p:nvSpPr>
        <p:spPr>
          <a:xfrm>
            <a:off x="457200" y="2209800"/>
            <a:ext cx="4114800" cy="4114800"/>
          </a:xfrm>
        </p:spPr>
        <p:txBody>
          <a:bodyPr/>
          <a:lstStyle/>
          <a:p>
            <a:pPr marL="514350" indent="-514350" eaLnBrk="1" hangingPunct="1">
              <a:buFontTx/>
              <a:buAutoNum type="alphaUcPeriod"/>
            </a:pPr>
            <a:r>
              <a:rPr lang="en-US" altLang="en-US" sz="3200" dirty="0" smtClean="0"/>
              <a:t>2</a:t>
            </a:r>
          </a:p>
          <a:p>
            <a:pPr marL="514350" indent="-514350" eaLnBrk="1" hangingPunct="1">
              <a:buFontTx/>
              <a:buAutoNum type="alphaUcPeriod"/>
            </a:pPr>
            <a:r>
              <a:rPr lang="en-US" altLang="en-US" sz="3200" dirty="0" smtClean="0"/>
              <a:t>10</a:t>
            </a:r>
          </a:p>
          <a:p>
            <a:pPr marL="514350" indent="-514350" eaLnBrk="1" hangingPunct="1">
              <a:buFontTx/>
              <a:buAutoNum type="alphaUcPeriod"/>
            </a:pPr>
            <a:r>
              <a:rPr lang="en-US" altLang="en-US" sz="3200" dirty="0" smtClean="0"/>
              <a:t>1</a:t>
            </a:r>
          </a:p>
          <a:p>
            <a:pPr marL="514350" indent="-514350" eaLnBrk="1" hangingPunct="1">
              <a:buFontTx/>
              <a:buAutoNum type="alphaUcPeriod"/>
            </a:pPr>
            <a:r>
              <a:rPr lang="en-US" altLang="en-US" sz="3200" dirty="0" smtClean="0">
                <a:solidFill>
                  <a:srgbClr val="FF0000"/>
                </a:solidFill>
              </a:rPr>
              <a:t>6</a:t>
            </a:r>
          </a:p>
        </p:txBody>
      </p:sp>
      <p:grpSp>
        <p:nvGrpSpPr>
          <p:cNvPr id="2" name="Countdown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8382000" y="1492250"/>
            <a:ext cx="635000" cy="4127500"/>
            <a:chOff x="5200" y="1000"/>
            <a:chExt cx="400" cy="2600"/>
          </a:xfrm>
        </p:grpSpPr>
        <p:sp>
          <p:nvSpPr>
            <p:cNvPr id="1031" name="CDLine"/>
            <p:cNvSpPr>
              <a:spLocks noChangeShapeType="1"/>
            </p:cNvSpPr>
            <p:nvPr/>
          </p:nvSpPr>
          <p:spPr bwMode="auto">
            <a:xfrm>
              <a:off x="5400" y="1200"/>
              <a:ext cx="0" cy="2400"/>
            </a:xfrm>
            <a:prstGeom prst="line">
              <a:avLst/>
            </a:prstGeom>
            <a:noFill/>
            <a:ln w="635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128" name="CDBall"/>
            <p:cNvSpPr>
              <a:spLocks noChangeArrowheads="1"/>
            </p:cNvSpPr>
            <p:nvPr/>
          </p:nvSpPr>
          <p:spPr bwMode="auto">
            <a:xfrm>
              <a:off x="5200" y="1000"/>
              <a:ext cx="400" cy="400"/>
            </a:xfrm>
            <a:prstGeom prst="star24">
              <a:avLst>
                <a:gd name="adj" fmla="val 37500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folHlink"/>
                </a:gs>
              </a:gsLst>
              <a:path path="shape">
                <a:fillToRect l="50000" t="50000" r="50000" b="50000"/>
              </a:path>
            </a:gradFill>
            <a:ln w="508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800" b="1">
                  <a:solidFill>
                    <a:srgbClr val="FAFD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10</a:t>
              </a:r>
            </a:p>
          </p:txBody>
        </p:sp>
      </p:grp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2744" y="2438400"/>
            <a:ext cx="5307381" cy="3900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508396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PQuestion"/>
          <p:cNvSpPr>
            <a:spLocks noGrp="1" noChangeArrowheads="1"/>
          </p:cNvSpPr>
          <p:nvPr>
            <p:ph type="title"/>
          </p:nvPr>
        </p:nvSpPr>
        <p:spPr>
          <a:xfrm>
            <a:off x="990600" y="381000"/>
            <a:ext cx="7162800" cy="1143000"/>
          </a:xfrm>
        </p:spPr>
        <p:txBody>
          <a:bodyPr/>
          <a:lstStyle/>
          <a:p>
            <a:r>
              <a:rPr lang="en-US" altLang="en-US" sz="2400" dirty="0" smtClean="0">
                <a:solidFill>
                  <a:srgbClr val="FFFFFF"/>
                </a:solidFill>
              </a:rPr>
              <a:t>Given the following sets of quantum numbers for </a:t>
            </a:r>
            <a:r>
              <a:rPr lang="en-US" altLang="en-US" sz="2400" i="1" dirty="0" smtClean="0">
                <a:solidFill>
                  <a:srgbClr val="FFFFFF"/>
                </a:solidFill>
              </a:rPr>
              <a:t>n</a:t>
            </a:r>
            <a:r>
              <a:rPr lang="en-US" altLang="en-US" sz="2400" dirty="0" smtClean="0">
                <a:solidFill>
                  <a:srgbClr val="FFFFFF"/>
                </a:solidFill>
              </a:rPr>
              <a:t> </a:t>
            </a:r>
            <a:r>
              <a:rPr lang="en-US" altLang="en-US" sz="2400" i="1" dirty="0" smtClean="0">
                <a:solidFill>
                  <a:srgbClr val="FFFFFF"/>
                </a:solidFill>
              </a:rPr>
              <a:t>l</a:t>
            </a:r>
            <a:r>
              <a:rPr lang="en-US" altLang="en-US" sz="2400" dirty="0" smtClean="0">
                <a:solidFill>
                  <a:srgbClr val="FFFFFF"/>
                </a:solidFill>
              </a:rPr>
              <a:t> </a:t>
            </a:r>
            <a:r>
              <a:rPr lang="en-US" altLang="en-US" sz="2400" i="1" dirty="0" smtClean="0">
                <a:solidFill>
                  <a:srgbClr val="FFFFFF"/>
                </a:solidFill>
              </a:rPr>
              <a:t>m</a:t>
            </a:r>
            <a:r>
              <a:rPr lang="en-US" altLang="en-US" sz="2400" i="1" baseline="-25000" dirty="0" smtClean="0">
                <a:solidFill>
                  <a:srgbClr val="FFFFFF"/>
                </a:solidFill>
              </a:rPr>
              <a:t>l </a:t>
            </a:r>
            <a:r>
              <a:rPr lang="en-US" altLang="en-US" sz="2400" i="1" dirty="0" err="1" smtClean="0">
                <a:solidFill>
                  <a:srgbClr val="FFFFFF"/>
                </a:solidFill>
              </a:rPr>
              <a:t>m</a:t>
            </a:r>
            <a:r>
              <a:rPr lang="en-US" altLang="en-US" sz="2400" i="1" baseline="-25000" dirty="0" err="1" smtClean="0">
                <a:solidFill>
                  <a:srgbClr val="FFFFFF"/>
                </a:solidFill>
              </a:rPr>
              <a:t>s</a:t>
            </a:r>
            <a:r>
              <a:rPr lang="en-US" altLang="en-US" sz="2400" dirty="0" smtClean="0">
                <a:solidFill>
                  <a:srgbClr val="FFFFFF"/>
                </a:solidFill>
              </a:rPr>
              <a:t>, which one of these sets is </a:t>
            </a:r>
            <a:r>
              <a:rPr lang="en-US" altLang="en-US" sz="2400" u="sng" dirty="0" smtClean="0">
                <a:solidFill>
                  <a:srgbClr val="FFFFFF"/>
                </a:solidFill>
              </a:rPr>
              <a:t>not a possible set</a:t>
            </a:r>
            <a:r>
              <a:rPr lang="en-US" altLang="en-US" sz="2400" dirty="0" smtClean="0">
                <a:solidFill>
                  <a:srgbClr val="FFFFFF"/>
                </a:solidFill>
              </a:rPr>
              <a:t> for an electron in an atom?</a:t>
            </a:r>
          </a:p>
        </p:txBody>
      </p:sp>
      <p:sp>
        <p:nvSpPr>
          <p:cNvPr id="5124" name="Text Box 3"/>
          <p:cNvSpPr txBox="1">
            <a:spLocks noChangeArrowheads="1"/>
          </p:cNvSpPr>
          <p:nvPr/>
        </p:nvSpPr>
        <p:spPr bwMode="auto">
          <a:xfrm>
            <a:off x="1066800" y="1981200"/>
            <a:ext cx="25304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  </a:t>
            </a:r>
            <a:r>
              <a:rPr lang="en-US" sz="2800" i="1" dirty="0">
                <a:solidFill>
                  <a:srgbClr val="00AE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n-US" sz="2800" dirty="0">
                <a:solidFill>
                  <a:srgbClr val="00AE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</a:t>
            </a:r>
            <a:r>
              <a:rPr 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>
                <a:solidFill>
                  <a:srgbClr val="00AE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sz="2800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r>
              <a:rPr lang="en-US" sz="2800" i="1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</a:t>
            </a:r>
            <a:r>
              <a:rPr lang="en-US" sz="2800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i="1" dirty="0">
                <a:solidFill>
                  <a:srgbClr val="00AE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sz="2800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r>
              <a:rPr lang="en-US" sz="2800" i="1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graphicFrame>
        <p:nvGraphicFramePr>
          <p:cNvPr id="137220" name="TPChart"/>
          <p:cNvGraphicFramePr>
            <a:graphicFrameLocks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683820292"/>
              </p:ext>
            </p:extLst>
          </p:nvPr>
        </p:nvGraphicFramePr>
        <p:xfrm>
          <a:off x="4573588" y="1219200"/>
          <a:ext cx="4570412" cy="5141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7" name="Chart" r:id="rId9" imgW="4571946" imgH="5143608" progId="MSGraph.Chart.8">
                  <p:embed followColorScheme="full"/>
                </p:oleObj>
              </mc:Choice>
              <mc:Fallback>
                <p:oleObj name="Chart" r:id="rId9" imgW="4571946" imgH="5143608" progId="MSGraph.Chart.8">
                  <p:embed followColorScheme="full"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3588" y="1219200"/>
                        <a:ext cx="4570412" cy="5141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29" name="TPAnswers"/>
          <p:cNvSpPr>
            <a:spLocks noGrp="1" noChangeArrowheads="1"/>
          </p:cNvSpPr>
          <p:nvPr>
            <p:ph type="body" idx="1"/>
            <p:custDataLst>
              <p:tags r:id="rId4"/>
            </p:custDataLst>
          </p:nvPr>
        </p:nvSpPr>
        <p:spPr>
          <a:xfrm>
            <a:off x="457200" y="2743200"/>
            <a:ext cx="4114800" cy="2773363"/>
          </a:xfrm>
        </p:spPr>
        <p:txBody>
          <a:bodyPr/>
          <a:lstStyle/>
          <a:p>
            <a:pPr marL="609600" indent="-609600">
              <a:buFontTx/>
              <a:buAutoNum type="alphaUcPeriod"/>
            </a:pPr>
            <a:r>
              <a:rPr lang="en-US" altLang="en-US" smtClean="0"/>
              <a:t>3     1    -1     ½ </a:t>
            </a:r>
          </a:p>
          <a:p>
            <a:pPr marL="609600" indent="-609600">
              <a:buFontTx/>
              <a:buAutoNum type="alphaUcPeriod"/>
            </a:pPr>
            <a:r>
              <a:rPr lang="en-US" altLang="en-US" smtClean="0"/>
              <a:t>4     3    -2   -½ </a:t>
            </a:r>
          </a:p>
          <a:p>
            <a:pPr marL="609600" indent="-609600">
              <a:buFontTx/>
              <a:buAutoNum type="alphaUcPeriod"/>
            </a:pPr>
            <a:r>
              <a:rPr lang="en-US" altLang="en-US" smtClean="0"/>
              <a:t>5     2     3     ½ </a:t>
            </a:r>
          </a:p>
          <a:p>
            <a:pPr marL="609600" indent="-609600">
              <a:buFontTx/>
              <a:buAutoNum type="alphaUcPeriod"/>
            </a:pPr>
            <a:r>
              <a:rPr lang="en-US" altLang="en-US" smtClean="0"/>
              <a:t>4     3     2     ½ </a:t>
            </a:r>
          </a:p>
          <a:p>
            <a:pPr marL="609600" indent="-609600">
              <a:buFontTx/>
              <a:buAutoNum type="alphaUcPeriod"/>
            </a:pPr>
            <a:r>
              <a:rPr lang="en-US" altLang="en-US" smtClean="0"/>
              <a:t>3     2     2    -½ </a:t>
            </a:r>
          </a:p>
        </p:txBody>
      </p:sp>
      <p:grpSp>
        <p:nvGrpSpPr>
          <p:cNvPr id="52230" name="ResponseCounter" hidden="1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127000" y="6413500"/>
            <a:ext cx="3860800" cy="317500"/>
            <a:chOff x="120" y="4000"/>
            <a:chExt cx="2432" cy="200"/>
          </a:xfrm>
        </p:grpSpPr>
        <p:sp>
          <p:nvSpPr>
            <p:cNvPr id="5133" name="RCFill" descr="Dark vertical" hidden="1"/>
            <p:cNvSpPr>
              <a:spLocks noChangeArrowheads="1"/>
            </p:cNvSpPr>
            <p:nvPr/>
          </p:nvSpPr>
          <p:spPr bwMode="auto">
            <a:xfrm>
              <a:off x="120" y="4024"/>
              <a:ext cx="1" cy="160"/>
            </a:xfrm>
            <a:prstGeom prst="rect">
              <a:avLst/>
            </a:prstGeom>
            <a:pattFill prst="dkVert">
              <a:fgClr>
                <a:schemeClr val="accent1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134" name="RCFrame" hidden="1"/>
            <p:cNvSpPr>
              <a:spLocks noChangeArrowheads="1"/>
            </p:cNvSpPr>
            <p:nvPr/>
          </p:nvSpPr>
          <p:spPr bwMode="auto">
            <a:xfrm>
              <a:off x="120" y="4000"/>
              <a:ext cx="2432" cy="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>
                  <a:solidFill>
                    <a:srgbClr val="FAFD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itchFamily="34" charset="0"/>
                </a:rPr>
                <a:t>0 of 5</a:t>
              </a:r>
            </a:p>
          </p:txBody>
        </p:sp>
      </p:grpSp>
      <p:grpSp>
        <p:nvGrpSpPr>
          <p:cNvPr id="3" name="Countdown" hidden="1"/>
          <p:cNvGrpSpPr>
            <a:grpSpLocks/>
          </p:cNvGrpSpPr>
          <p:nvPr>
            <p:custDataLst>
              <p:tags r:id="rId6"/>
            </p:custDataLst>
          </p:nvPr>
        </p:nvGrpSpPr>
        <p:grpSpPr bwMode="auto">
          <a:xfrm>
            <a:off x="8178800" y="5216525"/>
            <a:ext cx="838200" cy="1514475"/>
            <a:chOff x="288" y="3216"/>
            <a:chExt cx="528" cy="954"/>
          </a:xfrm>
        </p:grpSpPr>
        <p:sp>
          <p:nvSpPr>
            <p:cNvPr id="137223" name="CDGlassBottom" hidden="1"/>
            <p:cNvSpPr>
              <a:spLocks noChangeArrowheads="1"/>
            </p:cNvSpPr>
            <p:nvPr/>
          </p:nvSpPr>
          <p:spPr bwMode="auto">
            <a:xfrm rot="16200000">
              <a:off x="426" y="3864"/>
              <a:ext cx="240" cy="168"/>
            </a:xfrm>
            <a:prstGeom prst="homePlate">
              <a:avLst>
                <a:gd name="adj" fmla="val 35714"/>
              </a:avLst>
            </a:prstGeom>
            <a:solidFill>
              <a:schemeClr val="accent1">
                <a:alpha val="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7224" name="CDGlassTop" hidden="1"/>
            <p:cNvSpPr>
              <a:spLocks noChangeArrowheads="1"/>
            </p:cNvSpPr>
            <p:nvPr/>
          </p:nvSpPr>
          <p:spPr bwMode="auto">
            <a:xfrm rot="5400000">
              <a:off x="426" y="3624"/>
              <a:ext cx="240" cy="168"/>
            </a:xfrm>
            <a:prstGeom prst="homePlate">
              <a:avLst>
                <a:gd name="adj" fmla="val 35714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130" name="CDText" hidden="1"/>
            <p:cNvSpPr txBox="1">
              <a:spLocks noChangeArrowheads="1"/>
            </p:cNvSpPr>
            <p:nvPr/>
          </p:nvSpPr>
          <p:spPr bwMode="auto">
            <a:xfrm>
              <a:off x="288" y="3216"/>
              <a:ext cx="5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800">
                  <a:solidFill>
                    <a:srgbClr val="FAFD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137226" name="CDCapTop" hidden="1"/>
            <p:cNvSpPr>
              <a:spLocks noChangeArrowheads="1"/>
            </p:cNvSpPr>
            <p:nvPr/>
          </p:nvSpPr>
          <p:spPr bwMode="auto">
            <a:xfrm>
              <a:off x="378" y="3486"/>
              <a:ext cx="336" cy="96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gradFill rotWithShape="0">
              <a:gsLst>
                <a:gs pos="0">
                  <a:srgbClr val="D6B19C"/>
                </a:gs>
                <a:gs pos="30000">
                  <a:srgbClr val="D49E6C"/>
                </a:gs>
                <a:gs pos="70000">
                  <a:srgbClr val="A65528"/>
                </a:gs>
                <a:gs pos="100000">
                  <a:srgbClr val="663012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7227" name="CDCapBottom" hidden="1"/>
            <p:cNvSpPr>
              <a:spLocks noChangeArrowheads="1"/>
            </p:cNvSpPr>
            <p:nvPr/>
          </p:nvSpPr>
          <p:spPr bwMode="auto">
            <a:xfrm rot="10800000">
              <a:off x="378" y="4074"/>
              <a:ext cx="336" cy="96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gradFill rotWithShape="0">
              <a:gsLst>
                <a:gs pos="0">
                  <a:srgbClr val="D6B19C"/>
                </a:gs>
                <a:gs pos="30000">
                  <a:srgbClr val="D49E6C"/>
                </a:gs>
                <a:gs pos="70000">
                  <a:srgbClr val="A65528"/>
                </a:gs>
                <a:gs pos="100000">
                  <a:srgbClr val="663012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custDataLst>
      <p:tags r:id="rId2"/>
    </p:custDataLst>
    <p:extLst>
      <p:ext uri="{BB962C8B-B14F-4D97-AF65-F5344CB8AC3E}">
        <p14:creationId xmlns:p14="http://schemas.microsoft.com/office/powerpoint/2010/main" val="3463926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137220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PQuestion"/>
          <p:cNvSpPr>
            <a:spLocks noGrp="1" noChangeArrowheads="1"/>
          </p:cNvSpPr>
          <p:nvPr>
            <p:ph type="title"/>
          </p:nvPr>
        </p:nvSpPr>
        <p:spPr>
          <a:xfrm>
            <a:off x="990600" y="381000"/>
            <a:ext cx="7162800" cy="1143000"/>
          </a:xfrm>
        </p:spPr>
        <p:txBody>
          <a:bodyPr/>
          <a:lstStyle/>
          <a:p>
            <a:r>
              <a:rPr lang="en-US" altLang="en-US" sz="2400" dirty="0" smtClean="0">
                <a:solidFill>
                  <a:srgbClr val="FFFFFF"/>
                </a:solidFill>
              </a:rPr>
              <a:t>Given the following sets of quantum numbers for </a:t>
            </a:r>
            <a:r>
              <a:rPr lang="en-US" altLang="en-US" sz="2400" i="1" dirty="0" smtClean="0">
                <a:solidFill>
                  <a:srgbClr val="FFFFFF"/>
                </a:solidFill>
              </a:rPr>
              <a:t>n</a:t>
            </a:r>
            <a:r>
              <a:rPr lang="en-US" altLang="en-US" sz="2400" dirty="0" smtClean="0">
                <a:solidFill>
                  <a:srgbClr val="FFFFFF"/>
                </a:solidFill>
              </a:rPr>
              <a:t> </a:t>
            </a:r>
            <a:r>
              <a:rPr lang="en-US" altLang="en-US" sz="2400" i="1" dirty="0" smtClean="0">
                <a:solidFill>
                  <a:srgbClr val="FFFFFF"/>
                </a:solidFill>
              </a:rPr>
              <a:t>l</a:t>
            </a:r>
            <a:r>
              <a:rPr lang="en-US" altLang="en-US" sz="2400" dirty="0" smtClean="0">
                <a:solidFill>
                  <a:srgbClr val="FFFFFF"/>
                </a:solidFill>
              </a:rPr>
              <a:t> </a:t>
            </a:r>
            <a:r>
              <a:rPr lang="en-US" altLang="en-US" sz="2400" i="1" dirty="0" smtClean="0">
                <a:solidFill>
                  <a:srgbClr val="FFFFFF"/>
                </a:solidFill>
              </a:rPr>
              <a:t>m</a:t>
            </a:r>
            <a:r>
              <a:rPr lang="en-US" altLang="en-US" sz="2400" i="1" baseline="-25000" dirty="0" smtClean="0">
                <a:solidFill>
                  <a:srgbClr val="FFFFFF"/>
                </a:solidFill>
              </a:rPr>
              <a:t>l </a:t>
            </a:r>
            <a:r>
              <a:rPr lang="en-US" altLang="en-US" sz="2400" i="1" dirty="0" err="1" smtClean="0">
                <a:solidFill>
                  <a:srgbClr val="FFFFFF"/>
                </a:solidFill>
              </a:rPr>
              <a:t>m</a:t>
            </a:r>
            <a:r>
              <a:rPr lang="en-US" altLang="en-US" sz="2400" i="1" baseline="-25000" dirty="0" err="1" smtClean="0">
                <a:solidFill>
                  <a:srgbClr val="FFFFFF"/>
                </a:solidFill>
              </a:rPr>
              <a:t>s</a:t>
            </a:r>
            <a:r>
              <a:rPr lang="en-US" altLang="en-US" sz="2400" dirty="0" smtClean="0">
                <a:solidFill>
                  <a:srgbClr val="FFFFFF"/>
                </a:solidFill>
              </a:rPr>
              <a:t>, which one of these sets is </a:t>
            </a:r>
            <a:r>
              <a:rPr lang="en-US" altLang="en-US" sz="2400" u="sng" dirty="0" smtClean="0">
                <a:solidFill>
                  <a:srgbClr val="FFFFFF"/>
                </a:solidFill>
              </a:rPr>
              <a:t>not a possible set</a:t>
            </a:r>
            <a:r>
              <a:rPr lang="en-US" altLang="en-US" sz="2400" dirty="0" smtClean="0">
                <a:solidFill>
                  <a:srgbClr val="FFFFFF"/>
                </a:solidFill>
              </a:rPr>
              <a:t> for an electron in an atom?</a:t>
            </a:r>
          </a:p>
        </p:txBody>
      </p:sp>
      <p:sp>
        <p:nvSpPr>
          <p:cNvPr id="5124" name="Text Box 3"/>
          <p:cNvSpPr txBox="1">
            <a:spLocks noChangeArrowheads="1"/>
          </p:cNvSpPr>
          <p:nvPr/>
        </p:nvSpPr>
        <p:spPr bwMode="auto">
          <a:xfrm>
            <a:off x="1066800" y="1981200"/>
            <a:ext cx="25304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  </a:t>
            </a:r>
            <a:r>
              <a:rPr lang="en-US" sz="2800" i="1" dirty="0">
                <a:solidFill>
                  <a:srgbClr val="00AE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n-US" sz="2800" dirty="0">
                <a:solidFill>
                  <a:srgbClr val="00AE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</a:t>
            </a:r>
            <a:r>
              <a:rPr 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>
                <a:solidFill>
                  <a:srgbClr val="00AE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sz="2800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r>
              <a:rPr lang="en-US" sz="2800" i="1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</a:t>
            </a:r>
            <a:r>
              <a:rPr lang="en-US" sz="2800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i="1" dirty="0">
                <a:solidFill>
                  <a:srgbClr val="00AE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sz="2800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r>
              <a:rPr lang="en-US" sz="2800" i="1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graphicFrame>
        <p:nvGraphicFramePr>
          <p:cNvPr id="137220" name="TPChart"/>
          <p:cNvGraphicFramePr>
            <a:graphicFrameLocks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4130127352"/>
              </p:ext>
            </p:extLst>
          </p:nvPr>
        </p:nvGraphicFramePr>
        <p:xfrm>
          <a:off x="4573588" y="1219200"/>
          <a:ext cx="4570412" cy="5141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1" name="Chart" r:id="rId9" imgW="4571946" imgH="5143608" progId="MSGraph.Chart.8">
                  <p:embed followColorScheme="full"/>
                </p:oleObj>
              </mc:Choice>
              <mc:Fallback>
                <p:oleObj name="Chart" r:id="rId9" imgW="4571946" imgH="5143608" progId="MSGraph.Chart.8">
                  <p:embed followColorScheme="full"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3588" y="1219200"/>
                        <a:ext cx="4570412" cy="5141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29" name="TPAnswers"/>
          <p:cNvSpPr>
            <a:spLocks noGrp="1" noChangeArrowheads="1"/>
          </p:cNvSpPr>
          <p:nvPr>
            <p:ph type="body" idx="1"/>
            <p:custDataLst>
              <p:tags r:id="rId4"/>
            </p:custDataLst>
          </p:nvPr>
        </p:nvSpPr>
        <p:spPr>
          <a:xfrm>
            <a:off x="457200" y="2743200"/>
            <a:ext cx="3581400" cy="2773363"/>
          </a:xfrm>
        </p:spPr>
        <p:txBody>
          <a:bodyPr/>
          <a:lstStyle/>
          <a:p>
            <a:pPr marL="609600" indent="-609600">
              <a:buFontTx/>
              <a:buAutoNum type="alphaUcPeriod"/>
            </a:pPr>
            <a:r>
              <a:rPr lang="en-US" altLang="en-US" dirty="0" smtClean="0"/>
              <a:t>3     1    -1     ½ </a:t>
            </a:r>
          </a:p>
          <a:p>
            <a:pPr marL="609600" indent="-609600">
              <a:buFontTx/>
              <a:buAutoNum type="alphaUcPeriod"/>
            </a:pPr>
            <a:r>
              <a:rPr lang="en-US" altLang="en-US" dirty="0" smtClean="0"/>
              <a:t>4     3    -2   -½ </a:t>
            </a:r>
          </a:p>
          <a:p>
            <a:pPr marL="609600" indent="-609600">
              <a:buFontTx/>
              <a:buAutoNum type="alphaUcPeriod"/>
            </a:pPr>
            <a:r>
              <a:rPr lang="en-US" altLang="en-US" dirty="0" smtClean="0">
                <a:solidFill>
                  <a:srgbClr val="FF0000"/>
                </a:solidFill>
              </a:rPr>
              <a:t>5     2     3     ½ </a:t>
            </a:r>
          </a:p>
          <a:p>
            <a:pPr marL="609600" indent="-609600">
              <a:buFontTx/>
              <a:buAutoNum type="alphaUcPeriod"/>
            </a:pPr>
            <a:r>
              <a:rPr lang="en-US" altLang="en-US" dirty="0" smtClean="0"/>
              <a:t>4     3     2     ½ </a:t>
            </a:r>
          </a:p>
          <a:p>
            <a:pPr marL="609600" indent="-609600">
              <a:buFontTx/>
              <a:buAutoNum type="alphaUcPeriod"/>
            </a:pPr>
            <a:r>
              <a:rPr lang="en-US" altLang="en-US" dirty="0" smtClean="0"/>
              <a:t>3     2     2    -½ </a:t>
            </a:r>
          </a:p>
        </p:txBody>
      </p:sp>
      <p:grpSp>
        <p:nvGrpSpPr>
          <p:cNvPr id="52230" name="ResponseCounter" hidden="1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127000" y="6413500"/>
            <a:ext cx="3860800" cy="317500"/>
            <a:chOff x="120" y="4000"/>
            <a:chExt cx="2432" cy="200"/>
          </a:xfrm>
        </p:grpSpPr>
        <p:sp>
          <p:nvSpPr>
            <p:cNvPr id="5133" name="RCFill" descr="Dark vertical" hidden="1"/>
            <p:cNvSpPr>
              <a:spLocks noChangeArrowheads="1"/>
            </p:cNvSpPr>
            <p:nvPr/>
          </p:nvSpPr>
          <p:spPr bwMode="auto">
            <a:xfrm>
              <a:off x="120" y="4024"/>
              <a:ext cx="1" cy="160"/>
            </a:xfrm>
            <a:prstGeom prst="rect">
              <a:avLst/>
            </a:prstGeom>
            <a:pattFill prst="dkVert">
              <a:fgClr>
                <a:schemeClr val="accent1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134" name="RCFrame" hidden="1"/>
            <p:cNvSpPr>
              <a:spLocks noChangeArrowheads="1"/>
            </p:cNvSpPr>
            <p:nvPr/>
          </p:nvSpPr>
          <p:spPr bwMode="auto">
            <a:xfrm>
              <a:off x="120" y="4000"/>
              <a:ext cx="2432" cy="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>
                  <a:solidFill>
                    <a:srgbClr val="FAFD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itchFamily="34" charset="0"/>
                </a:rPr>
                <a:t>0 of 5</a:t>
              </a:r>
            </a:p>
          </p:txBody>
        </p:sp>
      </p:grpSp>
      <p:grpSp>
        <p:nvGrpSpPr>
          <p:cNvPr id="3" name="Countdown" hidden="1"/>
          <p:cNvGrpSpPr>
            <a:grpSpLocks/>
          </p:cNvGrpSpPr>
          <p:nvPr>
            <p:custDataLst>
              <p:tags r:id="rId6"/>
            </p:custDataLst>
          </p:nvPr>
        </p:nvGrpSpPr>
        <p:grpSpPr bwMode="auto">
          <a:xfrm>
            <a:off x="8178800" y="5216525"/>
            <a:ext cx="838200" cy="1514475"/>
            <a:chOff x="288" y="3216"/>
            <a:chExt cx="528" cy="954"/>
          </a:xfrm>
        </p:grpSpPr>
        <p:sp>
          <p:nvSpPr>
            <p:cNvPr id="137223" name="CDGlassBottom" hidden="1"/>
            <p:cNvSpPr>
              <a:spLocks noChangeArrowheads="1"/>
            </p:cNvSpPr>
            <p:nvPr/>
          </p:nvSpPr>
          <p:spPr bwMode="auto">
            <a:xfrm rot="16200000">
              <a:off x="426" y="3864"/>
              <a:ext cx="240" cy="168"/>
            </a:xfrm>
            <a:prstGeom prst="homePlate">
              <a:avLst>
                <a:gd name="adj" fmla="val 35714"/>
              </a:avLst>
            </a:prstGeom>
            <a:solidFill>
              <a:schemeClr val="accent1">
                <a:alpha val="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7224" name="CDGlassTop" hidden="1"/>
            <p:cNvSpPr>
              <a:spLocks noChangeArrowheads="1"/>
            </p:cNvSpPr>
            <p:nvPr/>
          </p:nvSpPr>
          <p:spPr bwMode="auto">
            <a:xfrm rot="5400000">
              <a:off x="426" y="3624"/>
              <a:ext cx="240" cy="168"/>
            </a:xfrm>
            <a:prstGeom prst="homePlate">
              <a:avLst>
                <a:gd name="adj" fmla="val 35714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130" name="CDText" hidden="1"/>
            <p:cNvSpPr txBox="1">
              <a:spLocks noChangeArrowheads="1"/>
            </p:cNvSpPr>
            <p:nvPr/>
          </p:nvSpPr>
          <p:spPr bwMode="auto">
            <a:xfrm>
              <a:off x="288" y="3216"/>
              <a:ext cx="5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800">
                  <a:solidFill>
                    <a:srgbClr val="FAFD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137226" name="CDCapTop" hidden="1"/>
            <p:cNvSpPr>
              <a:spLocks noChangeArrowheads="1"/>
            </p:cNvSpPr>
            <p:nvPr/>
          </p:nvSpPr>
          <p:spPr bwMode="auto">
            <a:xfrm>
              <a:off x="378" y="3486"/>
              <a:ext cx="336" cy="96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gradFill rotWithShape="0">
              <a:gsLst>
                <a:gs pos="0">
                  <a:srgbClr val="D6B19C"/>
                </a:gs>
                <a:gs pos="30000">
                  <a:srgbClr val="D49E6C"/>
                </a:gs>
                <a:gs pos="70000">
                  <a:srgbClr val="A65528"/>
                </a:gs>
                <a:gs pos="100000">
                  <a:srgbClr val="663012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7227" name="CDCapBottom" hidden="1"/>
            <p:cNvSpPr>
              <a:spLocks noChangeArrowheads="1"/>
            </p:cNvSpPr>
            <p:nvPr/>
          </p:nvSpPr>
          <p:spPr bwMode="auto">
            <a:xfrm rot="10800000">
              <a:off x="378" y="4074"/>
              <a:ext cx="336" cy="96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gradFill rotWithShape="0">
              <a:gsLst>
                <a:gs pos="0">
                  <a:srgbClr val="D6B19C"/>
                </a:gs>
                <a:gs pos="30000">
                  <a:srgbClr val="D49E6C"/>
                </a:gs>
                <a:gs pos="70000">
                  <a:srgbClr val="A65528"/>
                </a:gs>
                <a:gs pos="100000">
                  <a:srgbClr val="663012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4" name="Rectangle 3"/>
          <p:cNvSpPr/>
          <p:nvPr/>
        </p:nvSpPr>
        <p:spPr>
          <a:xfrm>
            <a:off x="4419600" y="4191000"/>
            <a:ext cx="4572000" cy="1421928"/>
          </a:xfrm>
          <a:prstGeom prst="rect">
            <a:avLst/>
          </a:prstGeom>
          <a:solidFill>
            <a:srgbClr val="C2F7FE"/>
          </a:solidFill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Tx/>
              <a:buNone/>
              <a:defRPr/>
            </a:pPr>
            <a:r>
              <a:rPr lang="en-US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n  ---&gt;  shell		</a:t>
            </a:r>
            <a:r>
              <a:rPr lang="en-US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1</a:t>
            </a:r>
            <a:r>
              <a:rPr lang="en-US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, 2, </a:t>
            </a:r>
            <a:r>
              <a:rPr lang="en-US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3,4</a:t>
            </a:r>
            <a:r>
              <a:rPr lang="en-US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, ...</a:t>
            </a:r>
          </a:p>
          <a:p>
            <a:pPr>
              <a:lnSpc>
                <a:spcPct val="120000"/>
              </a:lnSpc>
              <a:buFontTx/>
              <a:buNone/>
              <a:defRPr/>
            </a:pPr>
            <a:r>
              <a:rPr lang="en-US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l  ---&gt;   subshell		</a:t>
            </a:r>
            <a:r>
              <a:rPr lang="en-US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0</a:t>
            </a:r>
            <a:r>
              <a:rPr lang="en-US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, 1, 2, ... n - 1</a:t>
            </a:r>
          </a:p>
          <a:p>
            <a:pPr>
              <a:lnSpc>
                <a:spcPct val="120000"/>
              </a:lnSpc>
              <a:buFontTx/>
              <a:buNone/>
              <a:defRPr/>
            </a:pPr>
            <a:r>
              <a:rPr lang="en-US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m</a:t>
            </a:r>
            <a:r>
              <a:rPr lang="en-US" baseline="-250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l</a:t>
            </a:r>
            <a:r>
              <a:rPr lang="en-US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  ---&gt;   orbital 		</a:t>
            </a:r>
            <a:r>
              <a:rPr lang="en-US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-</a:t>
            </a:r>
            <a:r>
              <a:rPr lang="en-US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l  ... 0 ... +l</a:t>
            </a:r>
          </a:p>
          <a:p>
            <a:pPr>
              <a:lnSpc>
                <a:spcPct val="120000"/>
              </a:lnSpc>
              <a:buFontTx/>
              <a:buNone/>
              <a:defRPr/>
            </a:pPr>
            <a:r>
              <a:rPr lang="en-US" dirty="0" err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</a:t>
            </a:r>
            <a:r>
              <a:rPr lang="en-US" baseline="-250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</a:t>
            </a:r>
            <a:r>
              <a:rPr 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---&gt;  electron spin	</a:t>
            </a:r>
            <a:r>
              <a:rPr lang="en-US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+</a:t>
            </a:r>
            <a:r>
              <a:rPr 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1/2 and -1/2</a:t>
            </a:r>
            <a:endParaRPr lang="en-US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23797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137220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>
                <a:solidFill>
                  <a:srgbClr val="FFFFFF"/>
                </a:solidFill>
              </a:rPr>
              <a:t>What is the total number of orbitals in the second shell?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514600"/>
            <a:ext cx="7239000" cy="2514600"/>
          </a:xfrm>
        </p:spPr>
        <p:txBody>
          <a:bodyPr/>
          <a:lstStyle/>
          <a:p>
            <a:pPr marL="609600" indent="-609600" eaLnBrk="1" hangingPunct="1">
              <a:buFontTx/>
              <a:buAutoNum type="alphaUcPeriod"/>
            </a:pPr>
            <a:r>
              <a:rPr lang="en-US" altLang="en-US" sz="3200" smtClean="0"/>
              <a:t>18</a:t>
            </a:r>
          </a:p>
          <a:p>
            <a:pPr marL="609600" indent="-609600" eaLnBrk="1" hangingPunct="1">
              <a:buFontTx/>
              <a:buAutoNum type="alphaUcPeriod"/>
            </a:pPr>
            <a:r>
              <a:rPr lang="en-US" altLang="en-US" sz="3200" smtClean="0"/>
              <a:t>8</a:t>
            </a:r>
          </a:p>
          <a:p>
            <a:pPr marL="609600" indent="-609600" eaLnBrk="1" hangingPunct="1">
              <a:buFontTx/>
              <a:buAutoNum type="alphaUcPeriod"/>
            </a:pPr>
            <a:r>
              <a:rPr lang="en-US" altLang="en-US" sz="3200" smtClean="0"/>
              <a:t>9</a:t>
            </a:r>
          </a:p>
          <a:p>
            <a:pPr marL="609600" indent="-609600" eaLnBrk="1" hangingPunct="1">
              <a:buFontTx/>
              <a:buAutoNum type="alphaUcPeriod"/>
            </a:pPr>
            <a:r>
              <a:rPr lang="en-US" altLang="en-US" sz="3200" smtClean="0"/>
              <a:t> 4</a:t>
            </a:r>
          </a:p>
          <a:p>
            <a:pPr marL="609600" indent="-609600" eaLnBrk="1" hangingPunct="1">
              <a:buFontTx/>
              <a:buAutoNum type="alphaUcPeriod"/>
            </a:pPr>
            <a:r>
              <a:rPr lang="en-US" altLang="en-US" sz="3200" smtClean="0"/>
              <a:t> 2</a:t>
            </a:r>
          </a:p>
          <a:p>
            <a:pPr marL="609600" indent="-609600" eaLnBrk="1" hangingPunct="1">
              <a:buFontTx/>
              <a:buAutoNum type="alphaUcPeriod"/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14609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>
                <a:solidFill>
                  <a:srgbClr val="FFFFFF"/>
                </a:solidFill>
              </a:rPr>
              <a:t>What is the total number of orbitals in the second shell?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514600"/>
            <a:ext cx="7239000" cy="2514600"/>
          </a:xfrm>
        </p:spPr>
        <p:txBody>
          <a:bodyPr/>
          <a:lstStyle/>
          <a:p>
            <a:pPr marL="609600" indent="-609600" eaLnBrk="1" hangingPunct="1">
              <a:buFontTx/>
              <a:buAutoNum type="alphaUcPeriod"/>
            </a:pPr>
            <a:r>
              <a:rPr lang="en-US" altLang="en-US" sz="3200" dirty="0" smtClean="0"/>
              <a:t>18</a:t>
            </a:r>
          </a:p>
          <a:p>
            <a:pPr marL="609600" indent="-609600" eaLnBrk="1" hangingPunct="1">
              <a:buFontTx/>
              <a:buAutoNum type="alphaUcPeriod"/>
            </a:pPr>
            <a:r>
              <a:rPr lang="en-US" altLang="en-US" sz="3200" dirty="0" smtClean="0"/>
              <a:t>8</a:t>
            </a:r>
          </a:p>
          <a:p>
            <a:pPr marL="609600" indent="-609600" eaLnBrk="1" hangingPunct="1">
              <a:buFontTx/>
              <a:buAutoNum type="alphaUcPeriod"/>
            </a:pPr>
            <a:r>
              <a:rPr lang="en-US" altLang="en-US" sz="3200" dirty="0" smtClean="0"/>
              <a:t>9</a:t>
            </a:r>
          </a:p>
          <a:p>
            <a:pPr marL="609600" indent="-609600" eaLnBrk="1" hangingPunct="1">
              <a:buFontTx/>
              <a:buAutoNum type="alphaUcPeriod"/>
            </a:pPr>
            <a:r>
              <a:rPr lang="en-US" altLang="en-US" sz="3200" dirty="0" smtClean="0">
                <a:solidFill>
                  <a:srgbClr val="FF0000"/>
                </a:solidFill>
              </a:rPr>
              <a:t> 4</a:t>
            </a:r>
          </a:p>
          <a:p>
            <a:pPr marL="609600" indent="-609600" eaLnBrk="1" hangingPunct="1">
              <a:buFontTx/>
              <a:buAutoNum type="alphaUcPeriod"/>
            </a:pPr>
            <a:r>
              <a:rPr lang="en-US" altLang="en-US" sz="3200" dirty="0" smtClean="0"/>
              <a:t> 2</a:t>
            </a:r>
          </a:p>
          <a:p>
            <a:pPr marL="609600" indent="-609600" eaLnBrk="1" hangingPunct="1">
              <a:buFontTx/>
              <a:buAutoNum type="alphaUcPeriod"/>
            </a:pPr>
            <a:endParaRPr lang="en-US" altLang="en-US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2744" y="2438400"/>
            <a:ext cx="5307381" cy="3900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392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>
                <a:solidFill>
                  <a:srgbClr val="FFFFFF"/>
                </a:solidFill>
              </a:rPr>
              <a:t>What is the total number of orbitals in the third shell?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2590800"/>
            <a:ext cx="7162800" cy="3124200"/>
          </a:xfrm>
        </p:spPr>
        <p:txBody>
          <a:bodyPr/>
          <a:lstStyle/>
          <a:p>
            <a:pPr marL="609600" indent="-609600" eaLnBrk="1" hangingPunct="1">
              <a:buFontTx/>
              <a:buAutoNum type="alphaUcPeriod"/>
            </a:pPr>
            <a:r>
              <a:rPr lang="en-US" altLang="en-US" sz="3200" smtClean="0"/>
              <a:t>18</a:t>
            </a:r>
          </a:p>
          <a:p>
            <a:pPr marL="609600" indent="-609600" eaLnBrk="1" hangingPunct="1">
              <a:buFontTx/>
              <a:buAutoNum type="alphaUcPeriod"/>
            </a:pPr>
            <a:r>
              <a:rPr lang="en-US" altLang="en-US" sz="3200" smtClean="0"/>
              <a:t>8</a:t>
            </a:r>
          </a:p>
          <a:p>
            <a:pPr marL="609600" indent="-609600" eaLnBrk="1" hangingPunct="1">
              <a:buFontTx/>
              <a:buAutoNum type="alphaUcPeriod"/>
            </a:pPr>
            <a:r>
              <a:rPr lang="en-US" altLang="en-US" sz="3200" smtClean="0"/>
              <a:t>9</a:t>
            </a:r>
          </a:p>
          <a:p>
            <a:pPr marL="609600" indent="-609600" eaLnBrk="1" hangingPunct="1">
              <a:buFontTx/>
              <a:buAutoNum type="alphaUcPeriod"/>
            </a:pPr>
            <a:r>
              <a:rPr lang="en-US" altLang="en-US" sz="3200" smtClean="0"/>
              <a:t> 4</a:t>
            </a:r>
          </a:p>
          <a:p>
            <a:pPr marL="609600" indent="-609600" eaLnBrk="1" hangingPunct="1">
              <a:buFontTx/>
              <a:buAutoNum type="alphaUcPeriod"/>
            </a:pPr>
            <a:r>
              <a:rPr lang="en-US" altLang="en-US" sz="3200" smtClean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320989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>
                <a:solidFill>
                  <a:srgbClr val="FFFFFF"/>
                </a:solidFill>
              </a:rPr>
              <a:t>What is the total number of orbitals in the third shell?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2590800"/>
            <a:ext cx="7162800" cy="3124200"/>
          </a:xfrm>
        </p:spPr>
        <p:txBody>
          <a:bodyPr/>
          <a:lstStyle/>
          <a:p>
            <a:pPr marL="609600" indent="-609600" eaLnBrk="1" hangingPunct="1">
              <a:buFontTx/>
              <a:buAutoNum type="alphaUcPeriod"/>
            </a:pPr>
            <a:r>
              <a:rPr lang="en-US" altLang="en-US" sz="3200" dirty="0" smtClean="0"/>
              <a:t>18</a:t>
            </a:r>
          </a:p>
          <a:p>
            <a:pPr marL="609600" indent="-609600" eaLnBrk="1" hangingPunct="1">
              <a:buFontTx/>
              <a:buAutoNum type="alphaUcPeriod"/>
            </a:pPr>
            <a:r>
              <a:rPr lang="en-US" altLang="en-US" sz="3200" dirty="0" smtClean="0"/>
              <a:t>8</a:t>
            </a:r>
          </a:p>
          <a:p>
            <a:pPr marL="609600" indent="-609600" eaLnBrk="1" hangingPunct="1">
              <a:buFontTx/>
              <a:buAutoNum type="alphaUcPeriod"/>
            </a:pPr>
            <a:r>
              <a:rPr lang="en-US" altLang="en-US" sz="3200" dirty="0" smtClean="0">
                <a:solidFill>
                  <a:srgbClr val="FF0000"/>
                </a:solidFill>
              </a:rPr>
              <a:t>9</a:t>
            </a:r>
          </a:p>
          <a:p>
            <a:pPr marL="609600" indent="-609600" eaLnBrk="1" hangingPunct="1">
              <a:buFontTx/>
              <a:buAutoNum type="alphaUcPeriod"/>
            </a:pPr>
            <a:r>
              <a:rPr lang="en-US" altLang="en-US" sz="3200" dirty="0" smtClean="0"/>
              <a:t> 4</a:t>
            </a:r>
          </a:p>
          <a:p>
            <a:pPr marL="609600" indent="-609600" eaLnBrk="1" hangingPunct="1">
              <a:buFontTx/>
              <a:buAutoNum type="alphaUcPeriod"/>
            </a:pPr>
            <a:r>
              <a:rPr lang="en-US" altLang="en-US" sz="3200" dirty="0" smtClean="0"/>
              <a:t> 2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2744" y="2438400"/>
            <a:ext cx="5307381" cy="3900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8010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0">
          <a:gsLst>
            <a:gs pos="0">
              <a:schemeClr val="accent5">
                <a:lumMod val="50000"/>
              </a:schemeClr>
            </a:gs>
            <a:gs pos="100000">
              <a:srgbClr val="FFFFFF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153400" cy="838200"/>
          </a:xfr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 dirty="0" smtClean="0">
                <a:solidFill>
                  <a:srgbClr val="F7FC18"/>
                </a:solidFill>
              </a:rPr>
              <a:t>Wave mechanics </a:t>
            </a:r>
            <a:r>
              <a:rPr lang="en-US" altLang="en-US" dirty="0" smtClean="0">
                <a:solidFill>
                  <a:srgbClr val="F7FC18"/>
                </a:solidFill>
                <a:sym typeface="Wingdings" pitchFamily="2" charset="2"/>
              </a:rPr>
              <a:t> Electron configuration</a:t>
            </a:r>
            <a:endParaRPr lang="en-US" altLang="en-US" dirty="0" smtClean="0">
              <a:solidFill>
                <a:srgbClr val="F7FC18"/>
              </a:solidFill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3900" y="1828800"/>
            <a:ext cx="7772400" cy="4114800"/>
          </a:xfrm>
        </p:spPr>
        <p:txBody>
          <a:bodyPr/>
          <a:lstStyle/>
          <a:p>
            <a:r>
              <a:rPr lang="en-US" altLang="en-US" dirty="0" smtClean="0">
                <a:solidFill>
                  <a:srgbClr val="FFFF00"/>
                </a:solidFill>
              </a:rPr>
              <a:t>How exactly do we assign electrons to energy levels?</a:t>
            </a:r>
          </a:p>
          <a:p>
            <a:r>
              <a:rPr lang="en-US" altLang="en-US" dirty="0" smtClean="0">
                <a:solidFill>
                  <a:srgbClr val="002060"/>
                </a:solidFill>
              </a:rPr>
              <a:t>What use is the wave equation to us?</a:t>
            </a:r>
          </a:p>
          <a:p>
            <a:r>
              <a:rPr lang="en-US" altLang="en-US" dirty="0" smtClean="0">
                <a:solidFill>
                  <a:srgbClr val="002060"/>
                </a:solidFill>
              </a:rPr>
              <a:t>What can we filter out of Schr</a:t>
            </a:r>
            <a:r>
              <a:rPr lang="en-US" altLang="en-US" dirty="0" smtClean="0">
                <a:solidFill>
                  <a:srgbClr val="002060"/>
                </a:solidFill>
                <a:cs typeface="Times New Roman" pitchFamily="18" charset="0"/>
              </a:rPr>
              <a:t>ödinger’s equation to suit our needs?</a:t>
            </a:r>
          </a:p>
          <a:p>
            <a:r>
              <a:rPr lang="en-US" altLang="en-US" dirty="0" smtClean="0">
                <a:cs typeface="Times New Roman" pitchFamily="18" charset="0"/>
              </a:rPr>
              <a:t>Are there any </a:t>
            </a:r>
            <a:r>
              <a:rPr lang="en-US" altLang="en-US" dirty="0" smtClean="0">
                <a:solidFill>
                  <a:srgbClr val="FF0000"/>
                </a:solidFill>
                <a:cs typeface="Times New Roman" pitchFamily="18" charset="0"/>
              </a:rPr>
              <a:t>Quantum Numbers </a:t>
            </a:r>
            <a:r>
              <a:rPr lang="en-US" altLang="en-US" dirty="0" smtClean="0">
                <a:cs typeface="Times New Roman" pitchFamily="18" charset="0"/>
              </a:rPr>
              <a:t>that we can simply use </a:t>
            </a:r>
            <a:r>
              <a:rPr lang="en-US" altLang="en-US" u="sng" dirty="0" smtClean="0">
                <a:cs typeface="Times New Roman" pitchFamily="18" charset="0"/>
              </a:rPr>
              <a:t>to describe the electrons</a:t>
            </a:r>
            <a:r>
              <a:rPr lang="en-US" altLang="en-US" dirty="0" smtClean="0">
                <a:cs typeface="Times New Roman" pitchFamily="18" charset="0"/>
              </a:rPr>
              <a:t>?</a:t>
            </a: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7391400" y="5943600"/>
            <a:ext cx="1176338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rgbClr val="FAFD00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rgbClr val="FAFD00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rgbClr val="FAFD00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rgbClr val="FAFD00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rgbClr val="FAFD00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AFD00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AFD00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AFD00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AFD00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 smtClean="0">
                <a:solidFill>
                  <a:srgbClr val="000000"/>
                </a:solidFill>
                <a:latin typeface="Times New Roman" pitchFamily="18" charset="0"/>
              </a:rPr>
              <a:t>YES!!!!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51060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PQuestion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smtClean="0">
                <a:solidFill>
                  <a:srgbClr val="FFFFFF"/>
                </a:solidFill>
              </a:rPr>
              <a:t>If there are 7 types of f orbitals, how many electrons can occupy the f subshell?</a:t>
            </a:r>
          </a:p>
        </p:txBody>
      </p:sp>
      <p:graphicFrame>
        <p:nvGraphicFramePr>
          <p:cNvPr id="135171" name="TPChart"/>
          <p:cNvGraphicFramePr>
            <a:graphicFrameLocks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70474951"/>
              </p:ext>
            </p:extLst>
          </p:nvPr>
        </p:nvGraphicFramePr>
        <p:xfrm>
          <a:off x="4111625" y="1711325"/>
          <a:ext cx="4576763" cy="5148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1" name="Chart" r:id="rId8" imgW="6858203" imgH="7715250" progId="MSGraph.Chart.8">
                  <p:embed followColorScheme="full"/>
                </p:oleObj>
              </mc:Choice>
              <mc:Fallback>
                <p:oleObj name="Chart" r:id="rId8" imgW="6858203" imgH="7715250" progId="MSGraph.Chart.8">
                  <p:embed followColorScheme="full"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1625" y="1711325"/>
                        <a:ext cx="4576763" cy="5148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6" name="TPAnswers"/>
          <p:cNvSpPr>
            <a:spLocks noGrp="1" noChangeArrowheads="1"/>
          </p:cNvSpPr>
          <p:nvPr>
            <p:ph type="body" idx="1"/>
            <p:custDataLst>
              <p:tags r:id="rId4"/>
            </p:custDataLst>
          </p:nvPr>
        </p:nvSpPr>
        <p:spPr>
          <a:xfrm>
            <a:off x="457200" y="2209800"/>
            <a:ext cx="4114800" cy="4114800"/>
          </a:xfrm>
        </p:spPr>
        <p:txBody>
          <a:bodyPr/>
          <a:lstStyle/>
          <a:p>
            <a:pPr marL="457200" indent="-457200">
              <a:buFontTx/>
              <a:buAutoNum type="alphaUcPeriod"/>
            </a:pPr>
            <a:r>
              <a:rPr lang="en-US" altLang="en-US" sz="3200" smtClean="0">
                <a:solidFill>
                  <a:schemeClr val="bg1"/>
                </a:solidFill>
              </a:rPr>
              <a:t>7</a:t>
            </a:r>
          </a:p>
          <a:p>
            <a:pPr marL="457200" indent="-457200">
              <a:buFontTx/>
              <a:buAutoNum type="alphaUcPeriod"/>
            </a:pPr>
            <a:r>
              <a:rPr lang="en-US" altLang="en-US" sz="3200" smtClean="0">
                <a:solidFill>
                  <a:schemeClr val="bg1"/>
                </a:solidFill>
              </a:rPr>
              <a:t>10</a:t>
            </a:r>
          </a:p>
          <a:p>
            <a:pPr marL="457200" indent="-457200">
              <a:buFontTx/>
              <a:buAutoNum type="alphaUcPeriod"/>
            </a:pPr>
            <a:r>
              <a:rPr lang="en-US" altLang="en-US" sz="3200" smtClean="0">
                <a:solidFill>
                  <a:schemeClr val="bg1"/>
                </a:solidFill>
              </a:rPr>
              <a:t>21</a:t>
            </a:r>
          </a:p>
          <a:p>
            <a:pPr marL="457200" indent="-457200">
              <a:buFontTx/>
              <a:buAutoNum type="alphaUcPeriod"/>
            </a:pPr>
            <a:r>
              <a:rPr lang="en-US" altLang="en-US" sz="3200" smtClean="0">
                <a:solidFill>
                  <a:schemeClr val="bg1"/>
                </a:solidFill>
              </a:rPr>
              <a:t>14</a:t>
            </a:r>
          </a:p>
        </p:txBody>
      </p:sp>
      <p:grpSp>
        <p:nvGrpSpPr>
          <p:cNvPr id="2" name="Countdown" hidden="1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8382000" y="1492250"/>
            <a:ext cx="635000" cy="4127500"/>
            <a:chOff x="5200" y="1000"/>
            <a:chExt cx="400" cy="2600"/>
          </a:xfrm>
        </p:grpSpPr>
        <p:sp>
          <p:nvSpPr>
            <p:cNvPr id="7175" name="CDLine" hidden="1"/>
            <p:cNvSpPr>
              <a:spLocks noChangeShapeType="1"/>
            </p:cNvSpPr>
            <p:nvPr/>
          </p:nvSpPr>
          <p:spPr bwMode="auto">
            <a:xfrm>
              <a:off x="5400" y="1200"/>
              <a:ext cx="0" cy="2400"/>
            </a:xfrm>
            <a:prstGeom prst="line">
              <a:avLst/>
            </a:prstGeom>
            <a:noFill/>
            <a:ln w="635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5175" name="CDBall" hidden="1"/>
            <p:cNvSpPr>
              <a:spLocks noChangeArrowheads="1"/>
            </p:cNvSpPr>
            <p:nvPr/>
          </p:nvSpPr>
          <p:spPr bwMode="auto">
            <a:xfrm>
              <a:off x="5200" y="1000"/>
              <a:ext cx="400" cy="400"/>
            </a:xfrm>
            <a:prstGeom prst="star24">
              <a:avLst>
                <a:gd name="adj" fmla="val 37500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folHlink"/>
                </a:gs>
              </a:gsLst>
              <a:path path="shape">
                <a:fillToRect l="50000" t="50000" r="50000" b="50000"/>
              </a:path>
            </a:gradFill>
            <a:ln w="508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800">
                  <a:solidFill>
                    <a:srgbClr val="FAFD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10</a:t>
              </a:r>
            </a:p>
          </p:txBody>
        </p:sp>
      </p:grpSp>
    </p:spTree>
    <p:custDataLst>
      <p:tags r:id="rId2"/>
    </p:custDataLst>
    <p:extLst>
      <p:ext uri="{BB962C8B-B14F-4D97-AF65-F5344CB8AC3E}">
        <p14:creationId xmlns:p14="http://schemas.microsoft.com/office/powerpoint/2010/main" val="2306908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135171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PQuestion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smtClean="0">
                <a:solidFill>
                  <a:srgbClr val="FFFFFF"/>
                </a:solidFill>
              </a:rPr>
              <a:t>If there are 7 types of f orbitals, how many electrons can occupy the f subshell?</a:t>
            </a:r>
          </a:p>
        </p:txBody>
      </p:sp>
      <p:graphicFrame>
        <p:nvGraphicFramePr>
          <p:cNvPr id="135171" name="TPChart"/>
          <p:cNvGraphicFramePr>
            <a:graphicFrameLocks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979808455"/>
              </p:ext>
            </p:extLst>
          </p:nvPr>
        </p:nvGraphicFramePr>
        <p:xfrm>
          <a:off x="4111625" y="1711325"/>
          <a:ext cx="4576763" cy="5148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5" name="Chart" r:id="rId8" imgW="6858203" imgH="7715250" progId="MSGraph.Chart.8">
                  <p:embed followColorScheme="full"/>
                </p:oleObj>
              </mc:Choice>
              <mc:Fallback>
                <p:oleObj name="Chart" r:id="rId8" imgW="6858203" imgH="7715250" progId="MSGraph.Chart.8">
                  <p:embed followColorScheme="full"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1625" y="1711325"/>
                        <a:ext cx="4576763" cy="5148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6" name="TPAnswers"/>
          <p:cNvSpPr>
            <a:spLocks noGrp="1" noChangeArrowheads="1"/>
          </p:cNvSpPr>
          <p:nvPr>
            <p:ph type="body" idx="1"/>
            <p:custDataLst>
              <p:tags r:id="rId4"/>
            </p:custDataLst>
          </p:nvPr>
        </p:nvSpPr>
        <p:spPr>
          <a:xfrm>
            <a:off x="457200" y="2209800"/>
            <a:ext cx="4114800" cy="4114800"/>
          </a:xfrm>
        </p:spPr>
        <p:txBody>
          <a:bodyPr/>
          <a:lstStyle/>
          <a:p>
            <a:pPr marL="457200" indent="-457200">
              <a:buFontTx/>
              <a:buAutoNum type="alphaUcPeriod"/>
            </a:pPr>
            <a:r>
              <a:rPr lang="en-US" altLang="en-US" sz="3200" dirty="0" smtClean="0">
                <a:solidFill>
                  <a:schemeClr val="bg1"/>
                </a:solidFill>
              </a:rPr>
              <a:t>7</a:t>
            </a:r>
          </a:p>
          <a:p>
            <a:pPr marL="457200" indent="-457200">
              <a:buFontTx/>
              <a:buAutoNum type="alphaUcPeriod"/>
            </a:pPr>
            <a:r>
              <a:rPr lang="en-US" altLang="en-US" sz="3200" dirty="0" smtClean="0">
                <a:solidFill>
                  <a:schemeClr val="bg1"/>
                </a:solidFill>
              </a:rPr>
              <a:t>10</a:t>
            </a:r>
          </a:p>
          <a:p>
            <a:pPr marL="457200" indent="-457200">
              <a:buFontTx/>
              <a:buAutoNum type="alphaUcPeriod"/>
            </a:pPr>
            <a:r>
              <a:rPr lang="en-US" altLang="en-US" sz="3200" dirty="0" smtClean="0">
                <a:solidFill>
                  <a:schemeClr val="bg1"/>
                </a:solidFill>
              </a:rPr>
              <a:t>21</a:t>
            </a:r>
          </a:p>
          <a:p>
            <a:pPr marL="457200" indent="-457200">
              <a:buFontTx/>
              <a:buAutoNum type="alphaUcPeriod"/>
            </a:pPr>
            <a:r>
              <a:rPr lang="en-US" altLang="en-US" sz="3200" dirty="0" smtClean="0">
                <a:solidFill>
                  <a:srgbClr val="FF0000"/>
                </a:solidFill>
              </a:rPr>
              <a:t>14</a:t>
            </a:r>
          </a:p>
        </p:txBody>
      </p:sp>
      <p:grpSp>
        <p:nvGrpSpPr>
          <p:cNvPr id="2" name="Countdown" hidden="1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8382000" y="1492250"/>
            <a:ext cx="635000" cy="4127500"/>
            <a:chOff x="5200" y="1000"/>
            <a:chExt cx="400" cy="2600"/>
          </a:xfrm>
        </p:grpSpPr>
        <p:sp>
          <p:nvSpPr>
            <p:cNvPr id="7175" name="CDLine" hidden="1"/>
            <p:cNvSpPr>
              <a:spLocks noChangeShapeType="1"/>
            </p:cNvSpPr>
            <p:nvPr/>
          </p:nvSpPr>
          <p:spPr bwMode="auto">
            <a:xfrm>
              <a:off x="5400" y="1200"/>
              <a:ext cx="0" cy="2400"/>
            </a:xfrm>
            <a:prstGeom prst="line">
              <a:avLst/>
            </a:prstGeom>
            <a:noFill/>
            <a:ln w="635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5175" name="CDBall" hidden="1"/>
            <p:cNvSpPr>
              <a:spLocks noChangeArrowheads="1"/>
            </p:cNvSpPr>
            <p:nvPr/>
          </p:nvSpPr>
          <p:spPr bwMode="auto">
            <a:xfrm>
              <a:off x="5200" y="1000"/>
              <a:ext cx="400" cy="400"/>
            </a:xfrm>
            <a:prstGeom prst="star24">
              <a:avLst>
                <a:gd name="adj" fmla="val 37500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folHlink"/>
                </a:gs>
              </a:gsLst>
              <a:path path="shape">
                <a:fillToRect l="50000" t="50000" r="50000" b="50000"/>
              </a:path>
            </a:gradFill>
            <a:ln w="508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800">
                  <a:solidFill>
                    <a:srgbClr val="FAFD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10</a:t>
              </a:r>
            </a:p>
          </p:txBody>
        </p:sp>
      </p:grp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2744" y="2438400"/>
            <a:ext cx="5307381" cy="3900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304177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135171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PQuestion"/>
          <p:cNvSpPr>
            <a:spLocks noGrp="1" noChangeArrowheads="1"/>
          </p:cNvSpPr>
          <p:nvPr>
            <p:ph type="title"/>
          </p:nvPr>
        </p:nvSpPr>
        <p:spPr>
          <a:xfrm>
            <a:off x="152400" y="381000"/>
            <a:ext cx="8686800" cy="1143000"/>
          </a:xfrm>
        </p:spPr>
        <p:txBody>
          <a:bodyPr/>
          <a:lstStyle/>
          <a:p>
            <a:r>
              <a:rPr lang="en-US" altLang="en-US" sz="2800" smtClean="0">
                <a:solidFill>
                  <a:srgbClr val="FFFFFF"/>
                </a:solidFill>
              </a:rPr>
              <a:t>The letter designation for the subshell is based on </a:t>
            </a:r>
          </a:p>
        </p:txBody>
      </p:sp>
      <p:graphicFrame>
        <p:nvGraphicFramePr>
          <p:cNvPr id="141315" name="TPChart"/>
          <p:cNvGraphicFramePr>
            <a:graphicFrameLocks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381722465"/>
              </p:ext>
            </p:extLst>
          </p:nvPr>
        </p:nvGraphicFramePr>
        <p:xfrm>
          <a:off x="4191000" y="1143000"/>
          <a:ext cx="4570413" cy="5141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9" name="Chart" r:id="rId9" imgW="6858203" imgH="7715250" progId="MSGraph.Chart.8">
                  <p:embed followColorScheme="full"/>
                </p:oleObj>
              </mc:Choice>
              <mc:Fallback>
                <p:oleObj name="Chart" r:id="rId9" imgW="6858203" imgH="7715250" progId="MSGraph.Chart.8">
                  <p:embed followColorScheme="full"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1143000"/>
                        <a:ext cx="4570413" cy="5141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0" name="TPAnswers"/>
          <p:cNvSpPr>
            <a:spLocks noGrp="1" noChangeArrowheads="1"/>
          </p:cNvSpPr>
          <p:nvPr>
            <p:ph type="body" idx="1"/>
            <p:custDataLst>
              <p:tags r:id="rId4"/>
            </p:custDataLst>
          </p:nvPr>
        </p:nvSpPr>
        <p:spPr>
          <a:xfrm>
            <a:off x="685800" y="1600200"/>
            <a:ext cx="6553200" cy="4267200"/>
          </a:xfrm>
        </p:spPr>
        <p:txBody>
          <a:bodyPr/>
          <a:lstStyle/>
          <a:p>
            <a:pPr marL="609600" indent="-609600">
              <a:buFontTx/>
              <a:buAutoNum type="alphaUcPeriod"/>
            </a:pPr>
            <a:r>
              <a:rPr lang="en-US" altLang="en-US" smtClean="0"/>
              <a:t>the value of the spin quantum number, </a:t>
            </a:r>
            <a:r>
              <a:rPr lang="en-US" altLang="en-US" i="1" smtClean="0"/>
              <a:t>m</a:t>
            </a:r>
            <a:r>
              <a:rPr lang="en-US" altLang="en-US" i="1" baseline="-25000" smtClean="0"/>
              <a:t>s</a:t>
            </a:r>
            <a:endParaRPr lang="en-US" altLang="en-US" i="1" smtClean="0"/>
          </a:p>
          <a:p>
            <a:pPr marL="609600" indent="-609600">
              <a:buFontTx/>
              <a:buAutoNum type="alphaUcPeriod"/>
            </a:pPr>
            <a:r>
              <a:rPr lang="en-US" altLang="en-US" smtClean="0"/>
              <a:t>the value of the magnetic quantum number, </a:t>
            </a:r>
            <a:r>
              <a:rPr lang="en-US" altLang="en-US" i="1" smtClean="0"/>
              <a:t>m</a:t>
            </a:r>
            <a:r>
              <a:rPr lang="en-US" altLang="en-US" i="1" baseline="-25000" smtClean="0"/>
              <a:t>l</a:t>
            </a:r>
            <a:endParaRPr lang="en-US" altLang="en-US" i="1" smtClean="0"/>
          </a:p>
          <a:p>
            <a:pPr marL="609600" indent="-609600">
              <a:buFontTx/>
              <a:buAutoNum type="alphaUcPeriod"/>
            </a:pPr>
            <a:r>
              <a:rPr lang="en-US" altLang="en-US" smtClean="0"/>
              <a:t>the value of the secondary quantum number</a:t>
            </a:r>
          </a:p>
          <a:p>
            <a:pPr marL="609600" indent="-609600">
              <a:buFontTx/>
              <a:buAutoNum type="alphaUcPeriod"/>
            </a:pPr>
            <a:r>
              <a:rPr lang="en-US" altLang="en-US" smtClean="0"/>
              <a:t>the value of the principal quantum number </a:t>
            </a:r>
          </a:p>
        </p:txBody>
      </p:sp>
      <p:grpSp>
        <p:nvGrpSpPr>
          <p:cNvPr id="2" name="Countdown" hidden="1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8178800" y="5216525"/>
            <a:ext cx="838200" cy="1514475"/>
            <a:chOff x="288" y="3216"/>
            <a:chExt cx="528" cy="954"/>
          </a:xfrm>
        </p:grpSpPr>
        <p:sp>
          <p:nvSpPr>
            <p:cNvPr id="141321" name="CDGlassBottom" hidden="1"/>
            <p:cNvSpPr>
              <a:spLocks noChangeArrowheads="1"/>
            </p:cNvSpPr>
            <p:nvPr/>
          </p:nvSpPr>
          <p:spPr bwMode="auto">
            <a:xfrm rot="16200000">
              <a:off x="426" y="3864"/>
              <a:ext cx="240" cy="168"/>
            </a:xfrm>
            <a:prstGeom prst="homePlate">
              <a:avLst>
                <a:gd name="adj" fmla="val 35714"/>
              </a:avLst>
            </a:prstGeom>
            <a:solidFill>
              <a:schemeClr val="accent1">
                <a:alpha val="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1322" name="CDGlassTop" hidden="1"/>
            <p:cNvSpPr>
              <a:spLocks noChangeArrowheads="1"/>
            </p:cNvSpPr>
            <p:nvPr/>
          </p:nvSpPr>
          <p:spPr bwMode="auto">
            <a:xfrm rot="5400000">
              <a:off x="426" y="3624"/>
              <a:ext cx="240" cy="168"/>
            </a:xfrm>
            <a:prstGeom prst="homePlate">
              <a:avLst>
                <a:gd name="adj" fmla="val 35714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60" name="CDText" hidden="1"/>
            <p:cNvSpPr txBox="1">
              <a:spLocks noChangeArrowheads="1"/>
            </p:cNvSpPr>
            <p:nvPr/>
          </p:nvSpPr>
          <p:spPr bwMode="auto">
            <a:xfrm>
              <a:off x="288" y="3216"/>
              <a:ext cx="5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800">
                  <a:solidFill>
                    <a:srgbClr val="FAFD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141324" name="CDCapTop" hidden="1"/>
            <p:cNvSpPr>
              <a:spLocks noChangeArrowheads="1"/>
            </p:cNvSpPr>
            <p:nvPr/>
          </p:nvSpPr>
          <p:spPr bwMode="auto">
            <a:xfrm>
              <a:off x="378" y="3486"/>
              <a:ext cx="336" cy="96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gradFill rotWithShape="0">
              <a:gsLst>
                <a:gs pos="0">
                  <a:srgbClr val="D6B19C"/>
                </a:gs>
                <a:gs pos="30000">
                  <a:srgbClr val="D49E6C"/>
                </a:gs>
                <a:gs pos="70000">
                  <a:srgbClr val="A65528"/>
                </a:gs>
                <a:gs pos="100000">
                  <a:srgbClr val="663012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1325" name="CDCapBottom" hidden="1"/>
            <p:cNvSpPr>
              <a:spLocks noChangeArrowheads="1"/>
            </p:cNvSpPr>
            <p:nvPr/>
          </p:nvSpPr>
          <p:spPr bwMode="auto">
            <a:xfrm rot="10800000">
              <a:off x="378" y="4074"/>
              <a:ext cx="336" cy="96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gradFill rotWithShape="0">
              <a:gsLst>
                <a:gs pos="0">
                  <a:srgbClr val="D6B19C"/>
                </a:gs>
                <a:gs pos="30000">
                  <a:srgbClr val="D49E6C"/>
                </a:gs>
                <a:gs pos="70000">
                  <a:srgbClr val="A65528"/>
                </a:gs>
                <a:gs pos="100000">
                  <a:srgbClr val="663012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50182" name="ResponseCounter" hidden="1"/>
          <p:cNvGrpSpPr>
            <a:grpSpLocks/>
          </p:cNvGrpSpPr>
          <p:nvPr>
            <p:custDataLst>
              <p:tags r:id="rId6"/>
            </p:custDataLst>
          </p:nvPr>
        </p:nvGrpSpPr>
        <p:grpSpPr bwMode="auto">
          <a:xfrm>
            <a:off x="127000" y="6413500"/>
            <a:ext cx="3860800" cy="317500"/>
            <a:chOff x="120" y="4000"/>
            <a:chExt cx="2432" cy="200"/>
          </a:xfrm>
        </p:grpSpPr>
        <p:sp>
          <p:nvSpPr>
            <p:cNvPr id="2056" name="RCFill" descr="Dark vertical" hidden="1"/>
            <p:cNvSpPr>
              <a:spLocks noChangeArrowheads="1"/>
            </p:cNvSpPr>
            <p:nvPr/>
          </p:nvSpPr>
          <p:spPr bwMode="auto">
            <a:xfrm>
              <a:off x="120" y="4024"/>
              <a:ext cx="1" cy="160"/>
            </a:xfrm>
            <a:prstGeom prst="rect">
              <a:avLst/>
            </a:prstGeom>
            <a:pattFill prst="dkVert">
              <a:fgClr>
                <a:schemeClr val="accent1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57" name="RCFrame" hidden="1"/>
            <p:cNvSpPr>
              <a:spLocks noChangeArrowheads="1"/>
            </p:cNvSpPr>
            <p:nvPr/>
          </p:nvSpPr>
          <p:spPr bwMode="auto">
            <a:xfrm>
              <a:off x="120" y="4000"/>
              <a:ext cx="2432" cy="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>
                  <a:solidFill>
                    <a:srgbClr val="FAFD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itchFamily="34" charset="0"/>
                </a:rPr>
                <a:t>0 of 5</a:t>
              </a:r>
            </a:p>
          </p:txBody>
        </p:sp>
      </p:grpSp>
    </p:spTree>
    <p:custDataLst>
      <p:tags r:id="rId2"/>
    </p:custDataLst>
    <p:extLst>
      <p:ext uri="{BB962C8B-B14F-4D97-AF65-F5344CB8AC3E}">
        <p14:creationId xmlns:p14="http://schemas.microsoft.com/office/powerpoint/2010/main" val="654084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PQuestion"/>
          <p:cNvSpPr>
            <a:spLocks noGrp="1" noChangeArrowheads="1"/>
          </p:cNvSpPr>
          <p:nvPr>
            <p:ph type="title"/>
          </p:nvPr>
        </p:nvSpPr>
        <p:spPr>
          <a:xfrm>
            <a:off x="152400" y="-17124"/>
            <a:ext cx="8839200" cy="1143000"/>
          </a:xfrm>
        </p:spPr>
        <p:txBody>
          <a:bodyPr/>
          <a:lstStyle/>
          <a:p>
            <a:r>
              <a:rPr lang="en-US" altLang="en-US" sz="2800" dirty="0" smtClean="0">
                <a:solidFill>
                  <a:srgbClr val="FFFFFF"/>
                </a:solidFill>
              </a:rPr>
              <a:t>The letter designation for the subshell is based on </a:t>
            </a:r>
          </a:p>
        </p:txBody>
      </p:sp>
      <p:graphicFrame>
        <p:nvGraphicFramePr>
          <p:cNvPr id="141315" name="TPChart"/>
          <p:cNvGraphicFramePr>
            <a:graphicFrameLocks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849951694"/>
              </p:ext>
            </p:extLst>
          </p:nvPr>
        </p:nvGraphicFramePr>
        <p:xfrm>
          <a:off x="4191000" y="1143000"/>
          <a:ext cx="4570413" cy="5141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13" name="Chart" r:id="rId9" imgW="6858203" imgH="7715250" progId="MSGraph.Chart.8">
                  <p:embed followColorScheme="full"/>
                </p:oleObj>
              </mc:Choice>
              <mc:Fallback>
                <p:oleObj name="Chart" r:id="rId9" imgW="6858203" imgH="7715250" progId="MSGraph.Chart.8">
                  <p:embed followColorScheme="full"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1143000"/>
                        <a:ext cx="4570413" cy="5141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0" name="TPAnswers"/>
          <p:cNvSpPr>
            <a:spLocks noGrp="1" noChangeArrowheads="1"/>
          </p:cNvSpPr>
          <p:nvPr>
            <p:ph type="body" idx="1"/>
            <p:custDataLst>
              <p:tags r:id="rId4"/>
            </p:custDataLst>
          </p:nvPr>
        </p:nvSpPr>
        <p:spPr>
          <a:xfrm>
            <a:off x="228600" y="883281"/>
            <a:ext cx="5334000" cy="4114800"/>
          </a:xfrm>
        </p:spPr>
        <p:txBody>
          <a:bodyPr/>
          <a:lstStyle/>
          <a:p>
            <a:pPr marL="609600" indent="-609600">
              <a:buFontTx/>
              <a:buAutoNum type="alphaUcPeriod"/>
            </a:pPr>
            <a:r>
              <a:rPr lang="en-US" altLang="en-US" dirty="0" smtClean="0"/>
              <a:t>the value of the spin quantum number, </a:t>
            </a:r>
            <a:r>
              <a:rPr lang="en-US" altLang="en-US" i="1" dirty="0" err="1" smtClean="0"/>
              <a:t>m</a:t>
            </a:r>
            <a:r>
              <a:rPr lang="en-US" altLang="en-US" i="1" baseline="-25000" dirty="0" err="1" smtClean="0"/>
              <a:t>s</a:t>
            </a:r>
            <a:endParaRPr lang="en-US" altLang="en-US" i="1" dirty="0" smtClean="0"/>
          </a:p>
          <a:p>
            <a:pPr marL="609600" indent="-609600">
              <a:buFontTx/>
              <a:buAutoNum type="alphaUcPeriod"/>
            </a:pPr>
            <a:r>
              <a:rPr lang="en-US" altLang="en-US" dirty="0" smtClean="0"/>
              <a:t>the value of the magnetic quantum number, </a:t>
            </a:r>
            <a:r>
              <a:rPr lang="en-US" altLang="en-US" i="1" dirty="0" smtClean="0"/>
              <a:t>m</a:t>
            </a:r>
            <a:r>
              <a:rPr lang="en-US" altLang="en-US" i="1" baseline="-25000" dirty="0" smtClean="0"/>
              <a:t>l</a:t>
            </a:r>
            <a:endParaRPr lang="en-US" altLang="en-US" i="1" dirty="0" smtClean="0"/>
          </a:p>
          <a:p>
            <a:pPr marL="609600" indent="-609600">
              <a:buFontTx/>
              <a:buAutoNum type="alphaUcPeriod"/>
            </a:pPr>
            <a:r>
              <a:rPr lang="en-US" altLang="en-US" dirty="0" smtClean="0">
                <a:solidFill>
                  <a:srgbClr val="FF0000"/>
                </a:solidFill>
              </a:rPr>
              <a:t>the value of the secondary quantum number</a:t>
            </a:r>
          </a:p>
          <a:p>
            <a:pPr marL="609600" indent="-609600">
              <a:buFontTx/>
              <a:buAutoNum type="alphaUcPeriod"/>
            </a:pPr>
            <a:r>
              <a:rPr lang="en-US" altLang="en-US" dirty="0" smtClean="0"/>
              <a:t>the value of the principal quantum number </a:t>
            </a:r>
          </a:p>
        </p:txBody>
      </p:sp>
      <p:grpSp>
        <p:nvGrpSpPr>
          <p:cNvPr id="2" name="Countdown" hidden="1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8178800" y="5216525"/>
            <a:ext cx="838200" cy="1514475"/>
            <a:chOff x="288" y="3216"/>
            <a:chExt cx="528" cy="954"/>
          </a:xfrm>
        </p:grpSpPr>
        <p:sp>
          <p:nvSpPr>
            <p:cNvPr id="141321" name="CDGlassBottom" hidden="1"/>
            <p:cNvSpPr>
              <a:spLocks noChangeArrowheads="1"/>
            </p:cNvSpPr>
            <p:nvPr/>
          </p:nvSpPr>
          <p:spPr bwMode="auto">
            <a:xfrm rot="16200000">
              <a:off x="426" y="3864"/>
              <a:ext cx="240" cy="168"/>
            </a:xfrm>
            <a:prstGeom prst="homePlate">
              <a:avLst>
                <a:gd name="adj" fmla="val 35714"/>
              </a:avLst>
            </a:prstGeom>
            <a:solidFill>
              <a:schemeClr val="accent1">
                <a:alpha val="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1322" name="CDGlassTop" hidden="1"/>
            <p:cNvSpPr>
              <a:spLocks noChangeArrowheads="1"/>
            </p:cNvSpPr>
            <p:nvPr/>
          </p:nvSpPr>
          <p:spPr bwMode="auto">
            <a:xfrm rot="5400000">
              <a:off x="426" y="3624"/>
              <a:ext cx="240" cy="168"/>
            </a:xfrm>
            <a:prstGeom prst="homePlate">
              <a:avLst>
                <a:gd name="adj" fmla="val 35714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60" name="CDText" hidden="1"/>
            <p:cNvSpPr txBox="1">
              <a:spLocks noChangeArrowheads="1"/>
            </p:cNvSpPr>
            <p:nvPr/>
          </p:nvSpPr>
          <p:spPr bwMode="auto">
            <a:xfrm>
              <a:off x="288" y="3216"/>
              <a:ext cx="5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800">
                  <a:solidFill>
                    <a:srgbClr val="FAFD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141324" name="CDCapTop" hidden="1"/>
            <p:cNvSpPr>
              <a:spLocks noChangeArrowheads="1"/>
            </p:cNvSpPr>
            <p:nvPr/>
          </p:nvSpPr>
          <p:spPr bwMode="auto">
            <a:xfrm>
              <a:off x="378" y="3486"/>
              <a:ext cx="336" cy="96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gradFill rotWithShape="0">
              <a:gsLst>
                <a:gs pos="0">
                  <a:srgbClr val="D6B19C"/>
                </a:gs>
                <a:gs pos="30000">
                  <a:srgbClr val="D49E6C"/>
                </a:gs>
                <a:gs pos="70000">
                  <a:srgbClr val="A65528"/>
                </a:gs>
                <a:gs pos="100000">
                  <a:srgbClr val="663012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1325" name="CDCapBottom" hidden="1"/>
            <p:cNvSpPr>
              <a:spLocks noChangeArrowheads="1"/>
            </p:cNvSpPr>
            <p:nvPr/>
          </p:nvSpPr>
          <p:spPr bwMode="auto">
            <a:xfrm rot="10800000">
              <a:off x="378" y="4074"/>
              <a:ext cx="336" cy="96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gradFill rotWithShape="0">
              <a:gsLst>
                <a:gs pos="0">
                  <a:srgbClr val="D6B19C"/>
                </a:gs>
                <a:gs pos="30000">
                  <a:srgbClr val="D49E6C"/>
                </a:gs>
                <a:gs pos="70000">
                  <a:srgbClr val="A65528"/>
                </a:gs>
                <a:gs pos="100000">
                  <a:srgbClr val="663012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50182" name="ResponseCounter" hidden="1"/>
          <p:cNvGrpSpPr>
            <a:grpSpLocks/>
          </p:cNvGrpSpPr>
          <p:nvPr>
            <p:custDataLst>
              <p:tags r:id="rId6"/>
            </p:custDataLst>
          </p:nvPr>
        </p:nvGrpSpPr>
        <p:grpSpPr bwMode="auto">
          <a:xfrm>
            <a:off x="127000" y="6413500"/>
            <a:ext cx="3860800" cy="317500"/>
            <a:chOff x="120" y="4000"/>
            <a:chExt cx="2432" cy="200"/>
          </a:xfrm>
        </p:grpSpPr>
        <p:sp>
          <p:nvSpPr>
            <p:cNvPr id="2056" name="RCFill" descr="Dark vertical" hidden="1"/>
            <p:cNvSpPr>
              <a:spLocks noChangeArrowheads="1"/>
            </p:cNvSpPr>
            <p:nvPr/>
          </p:nvSpPr>
          <p:spPr bwMode="auto">
            <a:xfrm>
              <a:off x="120" y="4024"/>
              <a:ext cx="1" cy="160"/>
            </a:xfrm>
            <a:prstGeom prst="rect">
              <a:avLst/>
            </a:prstGeom>
            <a:pattFill prst="dkVert">
              <a:fgClr>
                <a:schemeClr val="accent1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57" name="RCFrame" hidden="1"/>
            <p:cNvSpPr>
              <a:spLocks noChangeArrowheads="1"/>
            </p:cNvSpPr>
            <p:nvPr/>
          </p:nvSpPr>
          <p:spPr bwMode="auto">
            <a:xfrm>
              <a:off x="120" y="4000"/>
              <a:ext cx="2432" cy="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>
                  <a:solidFill>
                    <a:srgbClr val="FAFD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itchFamily="34" charset="0"/>
                </a:rPr>
                <a:t>0 of 5</a:t>
              </a:r>
            </a:p>
          </p:txBody>
        </p:sp>
      </p:grp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476" y="3352800"/>
            <a:ext cx="4581524" cy="336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2449006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PQuestion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1143000"/>
          </a:xfrm>
        </p:spPr>
        <p:txBody>
          <a:bodyPr/>
          <a:lstStyle/>
          <a:p>
            <a:r>
              <a:rPr lang="en-US" altLang="en-US" sz="2400" smtClean="0">
                <a:solidFill>
                  <a:srgbClr val="FFFFFF"/>
                </a:solidFill>
              </a:rPr>
              <a:t>The spectroscopic notation </a:t>
            </a:r>
            <a:r>
              <a:rPr lang="en-US" altLang="en-US" sz="2400" smtClean="0">
                <a:solidFill>
                  <a:srgbClr val="FFFF00"/>
                </a:solidFill>
              </a:rPr>
              <a:t>(number + letter designation) </a:t>
            </a:r>
            <a:r>
              <a:rPr lang="en-US" altLang="en-US" sz="2400" smtClean="0">
                <a:solidFill>
                  <a:srgbClr val="FFFFFF"/>
                </a:solidFill>
              </a:rPr>
              <a:t>for the subshell with </a:t>
            </a:r>
            <a:r>
              <a:rPr lang="en-US" altLang="en-US" sz="2400" i="1" smtClean="0">
                <a:solidFill>
                  <a:srgbClr val="FFFFFF"/>
                </a:solidFill>
              </a:rPr>
              <a:t>n</a:t>
            </a:r>
            <a:r>
              <a:rPr lang="en-US" altLang="en-US" sz="2400" smtClean="0">
                <a:solidFill>
                  <a:srgbClr val="FFFFFF"/>
                </a:solidFill>
              </a:rPr>
              <a:t> = 4 and </a:t>
            </a:r>
            <a:r>
              <a:rPr lang="en-US" altLang="en-US" sz="2400" i="1" smtClean="0">
                <a:solidFill>
                  <a:srgbClr val="FFFFFF"/>
                </a:solidFill>
              </a:rPr>
              <a:t>l</a:t>
            </a:r>
            <a:r>
              <a:rPr lang="en-US" altLang="en-US" sz="2400" smtClean="0">
                <a:solidFill>
                  <a:srgbClr val="FFFFFF"/>
                </a:solidFill>
              </a:rPr>
              <a:t> = 2 is </a:t>
            </a:r>
          </a:p>
        </p:txBody>
      </p:sp>
      <p:graphicFrame>
        <p:nvGraphicFramePr>
          <p:cNvPr id="136195" name="TPChart"/>
          <p:cNvGraphicFramePr>
            <a:graphicFrameLocks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92151783"/>
              </p:ext>
            </p:extLst>
          </p:nvPr>
        </p:nvGraphicFramePr>
        <p:xfrm>
          <a:off x="4191000" y="1219200"/>
          <a:ext cx="4570413" cy="5141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37" name="Chart" r:id="rId9" imgW="4571946" imgH="5143608" progId="MSGraph.Chart.8">
                  <p:embed followColorScheme="full"/>
                </p:oleObj>
              </mc:Choice>
              <mc:Fallback>
                <p:oleObj name="Chart" r:id="rId9" imgW="4571946" imgH="5143608" progId="MSGraph.Chart.8">
                  <p:embed followColorScheme="full"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1219200"/>
                        <a:ext cx="4570413" cy="5141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4" name="TPAnswers"/>
          <p:cNvSpPr>
            <a:spLocks noGrp="1" noChangeArrowheads="1"/>
          </p:cNvSpPr>
          <p:nvPr>
            <p:ph type="body" idx="1"/>
            <p:custDataLst>
              <p:tags r:id="rId4"/>
            </p:custDataLst>
          </p:nvPr>
        </p:nvSpPr>
        <p:spPr>
          <a:xfrm>
            <a:off x="990600" y="1981200"/>
            <a:ext cx="4244975" cy="4114800"/>
          </a:xfrm>
        </p:spPr>
        <p:txBody>
          <a:bodyPr/>
          <a:lstStyle/>
          <a:p>
            <a:pPr marL="609600" indent="-609600">
              <a:buFontTx/>
              <a:buAutoNum type="alphaUcPeriod"/>
            </a:pPr>
            <a:r>
              <a:rPr lang="en-US" altLang="en-US" smtClean="0"/>
              <a:t>4p subshell </a:t>
            </a:r>
          </a:p>
          <a:p>
            <a:pPr marL="609600" indent="-609600">
              <a:buFontTx/>
              <a:buAutoNum type="alphaUcPeriod"/>
            </a:pPr>
            <a:r>
              <a:rPr lang="en-US" altLang="en-US" smtClean="0"/>
              <a:t>there is no subshell fitting this description </a:t>
            </a:r>
          </a:p>
          <a:p>
            <a:pPr marL="609600" indent="-609600">
              <a:buFontTx/>
              <a:buAutoNum type="alphaUcPeriod"/>
            </a:pPr>
            <a:r>
              <a:rPr lang="en-US" altLang="en-US" smtClean="0"/>
              <a:t>4s subshell </a:t>
            </a:r>
          </a:p>
          <a:p>
            <a:pPr marL="609600" indent="-609600">
              <a:buFontTx/>
              <a:buAutoNum type="alphaUcPeriod"/>
            </a:pPr>
            <a:r>
              <a:rPr lang="en-US" altLang="en-US" smtClean="0"/>
              <a:t>4d subshell </a:t>
            </a:r>
          </a:p>
          <a:p>
            <a:pPr marL="609600" indent="-609600">
              <a:buFontTx/>
              <a:buAutoNum type="alphaUcPeriod"/>
            </a:pPr>
            <a:r>
              <a:rPr lang="en-US" altLang="en-US" smtClean="0"/>
              <a:t>4f subshell </a:t>
            </a:r>
          </a:p>
        </p:txBody>
      </p:sp>
      <p:grpSp>
        <p:nvGrpSpPr>
          <p:cNvPr id="51205" name="ResponseCounter" hidden="1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127000" y="6413500"/>
            <a:ext cx="3860800" cy="317500"/>
            <a:chOff x="120" y="4000"/>
            <a:chExt cx="2432" cy="200"/>
          </a:xfrm>
        </p:grpSpPr>
        <p:sp>
          <p:nvSpPr>
            <p:cNvPr id="4108" name="RCFill" descr="Dark vertical" hidden="1"/>
            <p:cNvSpPr>
              <a:spLocks noChangeArrowheads="1"/>
            </p:cNvSpPr>
            <p:nvPr/>
          </p:nvSpPr>
          <p:spPr bwMode="auto">
            <a:xfrm>
              <a:off x="120" y="4024"/>
              <a:ext cx="1" cy="160"/>
            </a:xfrm>
            <a:prstGeom prst="rect">
              <a:avLst/>
            </a:prstGeom>
            <a:pattFill prst="dkVert">
              <a:fgClr>
                <a:schemeClr val="accent1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09" name="RCFrame" hidden="1"/>
            <p:cNvSpPr>
              <a:spLocks noChangeArrowheads="1"/>
            </p:cNvSpPr>
            <p:nvPr/>
          </p:nvSpPr>
          <p:spPr bwMode="auto">
            <a:xfrm>
              <a:off x="120" y="4000"/>
              <a:ext cx="2432" cy="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>
                  <a:solidFill>
                    <a:srgbClr val="FAFD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itchFamily="34" charset="0"/>
                </a:rPr>
                <a:t>0 of 5</a:t>
              </a:r>
            </a:p>
          </p:txBody>
        </p:sp>
      </p:grpSp>
      <p:grpSp>
        <p:nvGrpSpPr>
          <p:cNvPr id="3" name="Countdown" hidden="1"/>
          <p:cNvGrpSpPr>
            <a:grpSpLocks/>
          </p:cNvGrpSpPr>
          <p:nvPr>
            <p:custDataLst>
              <p:tags r:id="rId6"/>
            </p:custDataLst>
          </p:nvPr>
        </p:nvGrpSpPr>
        <p:grpSpPr bwMode="auto">
          <a:xfrm>
            <a:off x="8178800" y="5216525"/>
            <a:ext cx="838200" cy="1514475"/>
            <a:chOff x="288" y="3216"/>
            <a:chExt cx="528" cy="954"/>
          </a:xfrm>
        </p:grpSpPr>
        <p:sp>
          <p:nvSpPr>
            <p:cNvPr id="136198" name="CDGlassBottom" hidden="1"/>
            <p:cNvSpPr>
              <a:spLocks noChangeArrowheads="1"/>
            </p:cNvSpPr>
            <p:nvPr/>
          </p:nvSpPr>
          <p:spPr bwMode="auto">
            <a:xfrm rot="16200000">
              <a:off x="426" y="3864"/>
              <a:ext cx="240" cy="168"/>
            </a:xfrm>
            <a:prstGeom prst="homePlate">
              <a:avLst>
                <a:gd name="adj" fmla="val 35714"/>
              </a:avLst>
            </a:prstGeom>
            <a:solidFill>
              <a:schemeClr val="accent1">
                <a:alpha val="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6199" name="CDGlassTop" hidden="1"/>
            <p:cNvSpPr>
              <a:spLocks noChangeArrowheads="1"/>
            </p:cNvSpPr>
            <p:nvPr/>
          </p:nvSpPr>
          <p:spPr bwMode="auto">
            <a:xfrm rot="5400000">
              <a:off x="426" y="3624"/>
              <a:ext cx="240" cy="168"/>
            </a:xfrm>
            <a:prstGeom prst="homePlate">
              <a:avLst>
                <a:gd name="adj" fmla="val 35714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05" name="CDText" hidden="1"/>
            <p:cNvSpPr txBox="1">
              <a:spLocks noChangeArrowheads="1"/>
            </p:cNvSpPr>
            <p:nvPr/>
          </p:nvSpPr>
          <p:spPr bwMode="auto">
            <a:xfrm>
              <a:off x="288" y="3216"/>
              <a:ext cx="5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800">
                  <a:solidFill>
                    <a:srgbClr val="FAFD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136201" name="CDCapTop" hidden="1"/>
            <p:cNvSpPr>
              <a:spLocks noChangeArrowheads="1"/>
            </p:cNvSpPr>
            <p:nvPr/>
          </p:nvSpPr>
          <p:spPr bwMode="auto">
            <a:xfrm>
              <a:off x="378" y="3486"/>
              <a:ext cx="336" cy="96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gradFill rotWithShape="0">
              <a:gsLst>
                <a:gs pos="0">
                  <a:srgbClr val="D6B19C"/>
                </a:gs>
                <a:gs pos="30000">
                  <a:srgbClr val="D49E6C"/>
                </a:gs>
                <a:gs pos="70000">
                  <a:srgbClr val="A65528"/>
                </a:gs>
                <a:gs pos="100000">
                  <a:srgbClr val="663012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6202" name="CDCapBottom" hidden="1"/>
            <p:cNvSpPr>
              <a:spLocks noChangeArrowheads="1"/>
            </p:cNvSpPr>
            <p:nvPr/>
          </p:nvSpPr>
          <p:spPr bwMode="auto">
            <a:xfrm rot="10800000">
              <a:off x="378" y="4074"/>
              <a:ext cx="336" cy="96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gradFill rotWithShape="0">
              <a:gsLst>
                <a:gs pos="0">
                  <a:srgbClr val="D6B19C"/>
                </a:gs>
                <a:gs pos="30000">
                  <a:srgbClr val="D49E6C"/>
                </a:gs>
                <a:gs pos="70000">
                  <a:srgbClr val="A65528"/>
                </a:gs>
                <a:gs pos="100000">
                  <a:srgbClr val="663012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custDataLst>
      <p:tags r:id="rId2"/>
    </p:custDataLst>
    <p:extLst>
      <p:ext uri="{BB962C8B-B14F-4D97-AF65-F5344CB8AC3E}">
        <p14:creationId xmlns:p14="http://schemas.microsoft.com/office/powerpoint/2010/main" val="345504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136195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PQuestion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1143000"/>
          </a:xfrm>
        </p:spPr>
        <p:txBody>
          <a:bodyPr/>
          <a:lstStyle/>
          <a:p>
            <a:r>
              <a:rPr lang="en-US" altLang="en-US" sz="2400" smtClean="0">
                <a:solidFill>
                  <a:srgbClr val="FFFFFF"/>
                </a:solidFill>
              </a:rPr>
              <a:t>The spectroscopic notation </a:t>
            </a:r>
            <a:r>
              <a:rPr lang="en-US" altLang="en-US" sz="2400" smtClean="0">
                <a:solidFill>
                  <a:srgbClr val="FFFF00"/>
                </a:solidFill>
              </a:rPr>
              <a:t>(number + letter designation) </a:t>
            </a:r>
            <a:r>
              <a:rPr lang="en-US" altLang="en-US" sz="2400" smtClean="0">
                <a:solidFill>
                  <a:srgbClr val="FFFFFF"/>
                </a:solidFill>
              </a:rPr>
              <a:t>for the subshell with </a:t>
            </a:r>
            <a:r>
              <a:rPr lang="en-US" altLang="en-US" sz="2400" i="1" smtClean="0">
                <a:solidFill>
                  <a:srgbClr val="FFFFFF"/>
                </a:solidFill>
              </a:rPr>
              <a:t>n</a:t>
            </a:r>
            <a:r>
              <a:rPr lang="en-US" altLang="en-US" sz="2400" smtClean="0">
                <a:solidFill>
                  <a:srgbClr val="FFFFFF"/>
                </a:solidFill>
              </a:rPr>
              <a:t> = 4 and </a:t>
            </a:r>
            <a:r>
              <a:rPr lang="en-US" altLang="en-US" sz="2400" i="1" smtClean="0">
                <a:solidFill>
                  <a:srgbClr val="FFFFFF"/>
                </a:solidFill>
              </a:rPr>
              <a:t>l</a:t>
            </a:r>
            <a:r>
              <a:rPr lang="en-US" altLang="en-US" sz="2400" smtClean="0">
                <a:solidFill>
                  <a:srgbClr val="FFFFFF"/>
                </a:solidFill>
              </a:rPr>
              <a:t> = 2 is </a:t>
            </a:r>
          </a:p>
        </p:txBody>
      </p:sp>
      <p:graphicFrame>
        <p:nvGraphicFramePr>
          <p:cNvPr id="136195" name="TPChart"/>
          <p:cNvGraphicFramePr>
            <a:graphicFrameLocks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177337048"/>
              </p:ext>
            </p:extLst>
          </p:nvPr>
        </p:nvGraphicFramePr>
        <p:xfrm>
          <a:off x="4191000" y="1219200"/>
          <a:ext cx="4570413" cy="5141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61" name="Chart" r:id="rId9" imgW="4571946" imgH="5143608" progId="MSGraph.Chart.8">
                  <p:embed followColorScheme="full"/>
                </p:oleObj>
              </mc:Choice>
              <mc:Fallback>
                <p:oleObj name="Chart" r:id="rId9" imgW="4571946" imgH="5143608" progId="MSGraph.Chart.8">
                  <p:embed followColorScheme="full"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1219200"/>
                        <a:ext cx="4570413" cy="5141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4" name="TPAnswers"/>
          <p:cNvSpPr>
            <a:spLocks noGrp="1" noChangeArrowheads="1"/>
          </p:cNvSpPr>
          <p:nvPr>
            <p:ph type="body" idx="1"/>
            <p:custDataLst>
              <p:tags r:id="rId4"/>
            </p:custDataLst>
          </p:nvPr>
        </p:nvSpPr>
        <p:spPr>
          <a:xfrm>
            <a:off x="381000" y="1447800"/>
            <a:ext cx="4244975" cy="4114800"/>
          </a:xfrm>
        </p:spPr>
        <p:txBody>
          <a:bodyPr/>
          <a:lstStyle/>
          <a:p>
            <a:pPr marL="609600" indent="-609600">
              <a:buFontTx/>
              <a:buAutoNum type="alphaUcPeriod"/>
            </a:pPr>
            <a:r>
              <a:rPr lang="en-US" altLang="en-US" dirty="0" smtClean="0"/>
              <a:t>4p subshell </a:t>
            </a:r>
          </a:p>
          <a:p>
            <a:pPr marL="609600" indent="-609600">
              <a:buFontTx/>
              <a:buAutoNum type="alphaUcPeriod"/>
            </a:pPr>
            <a:r>
              <a:rPr lang="en-US" altLang="en-US" dirty="0" smtClean="0"/>
              <a:t>there is no subshell fitting this description </a:t>
            </a:r>
          </a:p>
          <a:p>
            <a:pPr marL="609600" indent="-609600">
              <a:buFontTx/>
              <a:buAutoNum type="alphaUcPeriod"/>
            </a:pPr>
            <a:r>
              <a:rPr lang="en-US" altLang="en-US" dirty="0" smtClean="0"/>
              <a:t>4s subshell </a:t>
            </a:r>
          </a:p>
          <a:p>
            <a:pPr marL="609600" indent="-609600">
              <a:buFontTx/>
              <a:buAutoNum type="alphaUcPeriod"/>
            </a:pPr>
            <a:r>
              <a:rPr lang="en-US" altLang="en-US" dirty="0" smtClean="0">
                <a:solidFill>
                  <a:srgbClr val="FF0000"/>
                </a:solidFill>
              </a:rPr>
              <a:t>4d subshell </a:t>
            </a:r>
          </a:p>
          <a:p>
            <a:pPr marL="609600" indent="-609600">
              <a:buFontTx/>
              <a:buAutoNum type="alphaUcPeriod"/>
            </a:pPr>
            <a:r>
              <a:rPr lang="en-US" altLang="en-US" dirty="0" smtClean="0"/>
              <a:t>4f subshell </a:t>
            </a:r>
          </a:p>
        </p:txBody>
      </p:sp>
      <p:grpSp>
        <p:nvGrpSpPr>
          <p:cNvPr id="51205" name="ResponseCounter" hidden="1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127000" y="6413500"/>
            <a:ext cx="3860800" cy="317500"/>
            <a:chOff x="120" y="4000"/>
            <a:chExt cx="2432" cy="200"/>
          </a:xfrm>
        </p:grpSpPr>
        <p:sp>
          <p:nvSpPr>
            <p:cNvPr id="4108" name="RCFill" descr="Dark vertical" hidden="1"/>
            <p:cNvSpPr>
              <a:spLocks noChangeArrowheads="1"/>
            </p:cNvSpPr>
            <p:nvPr/>
          </p:nvSpPr>
          <p:spPr bwMode="auto">
            <a:xfrm>
              <a:off x="120" y="4024"/>
              <a:ext cx="1" cy="160"/>
            </a:xfrm>
            <a:prstGeom prst="rect">
              <a:avLst/>
            </a:prstGeom>
            <a:pattFill prst="dkVert">
              <a:fgClr>
                <a:schemeClr val="accent1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09" name="RCFrame" hidden="1"/>
            <p:cNvSpPr>
              <a:spLocks noChangeArrowheads="1"/>
            </p:cNvSpPr>
            <p:nvPr/>
          </p:nvSpPr>
          <p:spPr bwMode="auto">
            <a:xfrm>
              <a:off x="120" y="4000"/>
              <a:ext cx="2432" cy="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>
                  <a:solidFill>
                    <a:srgbClr val="FAFD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itchFamily="34" charset="0"/>
                </a:rPr>
                <a:t>0 of 5</a:t>
              </a:r>
            </a:p>
          </p:txBody>
        </p:sp>
      </p:grpSp>
      <p:grpSp>
        <p:nvGrpSpPr>
          <p:cNvPr id="3" name="Countdown" hidden="1"/>
          <p:cNvGrpSpPr>
            <a:grpSpLocks/>
          </p:cNvGrpSpPr>
          <p:nvPr>
            <p:custDataLst>
              <p:tags r:id="rId6"/>
            </p:custDataLst>
          </p:nvPr>
        </p:nvGrpSpPr>
        <p:grpSpPr bwMode="auto">
          <a:xfrm>
            <a:off x="8178800" y="5216525"/>
            <a:ext cx="838200" cy="1514475"/>
            <a:chOff x="288" y="3216"/>
            <a:chExt cx="528" cy="954"/>
          </a:xfrm>
        </p:grpSpPr>
        <p:sp>
          <p:nvSpPr>
            <p:cNvPr id="136198" name="CDGlassBottom" hidden="1"/>
            <p:cNvSpPr>
              <a:spLocks noChangeArrowheads="1"/>
            </p:cNvSpPr>
            <p:nvPr/>
          </p:nvSpPr>
          <p:spPr bwMode="auto">
            <a:xfrm rot="16200000">
              <a:off x="426" y="3864"/>
              <a:ext cx="240" cy="168"/>
            </a:xfrm>
            <a:prstGeom prst="homePlate">
              <a:avLst>
                <a:gd name="adj" fmla="val 35714"/>
              </a:avLst>
            </a:prstGeom>
            <a:solidFill>
              <a:schemeClr val="accent1">
                <a:alpha val="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6199" name="CDGlassTop" hidden="1"/>
            <p:cNvSpPr>
              <a:spLocks noChangeArrowheads="1"/>
            </p:cNvSpPr>
            <p:nvPr/>
          </p:nvSpPr>
          <p:spPr bwMode="auto">
            <a:xfrm rot="5400000">
              <a:off x="426" y="3624"/>
              <a:ext cx="240" cy="168"/>
            </a:xfrm>
            <a:prstGeom prst="homePlate">
              <a:avLst>
                <a:gd name="adj" fmla="val 35714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05" name="CDText" hidden="1"/>
            <p:cNvSpPr txBox="1">
              <a:spLocks noChangeArrowheads="1"/>
            </p:cNvSpPr>
            <p:nvPr/>
          </p:nvSpPr>
          <p:spPr bwMode="auto">
            <a:xfrm>
              <a:off x="288" y="3216"/>
              <a:ext cx="5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800">
                  <a:solidFill>
                    <a:srgbClr val="FAFD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136201" name="CDCapTop" hidden="1"/>
            <p:cNvSpPr>
              <a:spLocks noChangeArrowheads="1"/>
            </p:cNvSpPr>
            <p:nvPr/>
          </p:nvSpPr>
          <p:spPr bwMode="auto">
            <a:xfrm>
              <a:off x="378" y="3486"/>
              <a:ext cx="336" cy="96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gradFill rotWithShape="0">
              <a:gsLst>
                <a:gs pos="0">
                  <a:srgbClr val="D6B19C"/>
                </a:gs>
                <a:gs pos="30000">
                  <a:srgbClr val="D49E6C"/>
                </a:gs>
                <a:gs pos="70000">
                  <a:srgbClr val="A65528"/>
                </a:gs>
                <a:gs pos="100000">
                  <a:srgbClr val="663012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6202" name="CDCapBottom" hidden="1"/>
            <p:cNvSpPr>
              <a:spLocks noChangeArrowheads="1"/>
            </p:cNvSpPr>
            <p:nvPr/>
          </p:nvSpPr>
          <p:spPr bwMode="auto">
            <a:xfrm rot="10800000">
              <a:off x="378" y="4074"/>
              <a:ext cx="336" cy="96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gradFill rotWithShape="0">
              <a:gsLst>
                <a:gs pos="0">
                  <a:srgbClr val="D6B19C"/>
                </a:gs>
                <a:gs pos="30000">
                  <a:srgbClr val="D49E6C"/>
                </a:gs>
                <a:gs pos="70000">
                  <a:srgbClr val="A65528"/>
                </a:gs>
                <a:gs pos="100000">
                  <a:srgbClr val="663012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556" y="2743200"/>
            <a:ext cx="5307381" cy="3900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1172375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136195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PQuestion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smtClean="0">
                <a:solidFill>
                  <a:srgbClr val="F7FC18"/>
                </a:solidFill>
              </a:rPr>
              <a:t>Why is quantum mechanics important to us?</a:t>
            </a:r>
          </a:p>
        </p:txBody>
      </p:sp>
      <p:graphicFrame>
        <p:nvGraphicFramePr>
          <p:cNvPr id="240643" name="TPChart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775301168"/>
              </p:ext>
            </p:extLst>
          </p:nvPr>
        </p:nvGraphicFramePr>
        <p:xfrm>
          <a:off x="4568825" y="1711325"/>
          <a:ext cx="4578350" cy="5149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3" name="Chart" r:id="rId9" imgW="6858203" imgH="7715250" progId="MSGraph.Chart.8">
                  <p:embed followColorScheme="full"/>
                </p:oleObj>
              </mc:Choice>
              <mc:Fallback>
                <p:oleObj name="Chart" r:id="rId9" imgW="6858203" imgH="7715250" progId="MSGraph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8825" y="1711325"/>
                        <a:ext cx="4578350" cy="5149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0" name="TPAnswers"/>
          <p:cNvSpPr>
            <a:spLocks noGrp="1" noChangeArrowheads="1"/>
          </p:cNvSpPr>
          <p:nvPr>
            <p:ph type="body" idx="1"/>
            <p:custDataLst>
              <p:tags r:id="rId4"/>
            </p:custDataLst>
          </p:nvPr>
        </p:nvSpPr>
        <p:spPr>
          <a:xfrm>
            <a:off x="990600" y="1981200"/>
            <a:ext cx="4244975" cy="4114800"/>
          </a:xfrm>
        </p:spPr>
        <p:txBody>
          <a:bodyPr/>
          <a:lstStyle/>
          <a:p>
            <a:pPr marL="609600" indent="-609600">
              <a:lnSpc>
                <a:spcPct val="80000"/>
              </a:lnSpc>
              <a:buFontTx/>
              <a:buAutoNum type="alphaUcPeriod"/>
            </a:pPr>
            <a:r>
              <a:rPr lang="en-US" altLang="en-US" sz="2000" dirty="0" smtClean="0"/>
              <a:t>It addresses the physics of very small particles</a:t>
            </a:r>
          </a:p>
          <a:p>
            <a:pPr marL="609600" indent="-609600">
              <a:lnSpc>
                <a:spcPct val="80000"/>
              </a:lnSpc>
              <a:buFontTx/>
              <a:buAutoNum type="alphaUcPeriod"/>
            </a:pPr>
            <a:r>
              <a:rPr lang="en-US" altLang="en-US" sz="2000" dirty="0" smtClean="0"/>
              <a:t>It tells us that light is particulate as well as wave-like</a:t>
            </a:r>
          </a:p>
          <a:p>
            <a:pPr marL="609600" indent="-609600">
              <a:lnSpc>
                <a:spcPct val="80000"/>
              </a:lnSpc>
              <a:buFontTx/>
              <a:buAutoNum type="alphaUcPeriod"/>
            </a:pPr>
            <a:r>
              <a:rPr lang="en-US" altLang="en-US" sz="2000" dirty="0" smtClean="0"/>
              <a:t>It allows us to predict and understand the electron configuration of an atom</a:t>
            </a:r>
          </a:p>
          <a:p>
            <a:pPr marL="609600" indent="-609600">
              <a:lnSpc>
                <a:spcPct val="80000"/>
              </a:lnSpc>
              <a:buFontTx/>
              <a:buAutoNum type="alphaUcPeriod"/>
            </a:pPr>
            <a:r>
              <a:rPr lang="en-US" altLang="en-US" sz="2000" dirty="0" smtClean="0"/>
              <a:t>It shows us that electrons can be emitted from sodium</a:t>
            </a:r>
          </a:p>
        </p:txBody>
      </p:sp>
      <p:grpSp>
        <p:nvGrpSpPr>
          <p:cNvPr id="4101" name="ResponseCounter" hidden="1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127000" y="6413500"/>
            <a:ext cx="3860800" cy="317500"/>
            <a:chOff x="120" y="4000"/>
            <a:chExt cx="2432" cy="200"/>
          </a:xfrm>
        </p:grpSpPr>
        <p:sp>
          <p:nvSpPr>
            <p:cNvPr id="240652" name="RCFill" descr="Dark vertical" hidden="1"/>
            <p:cNvSpPr>
              <a:spLocks noChangeArrowheads="1"/>
            </p:cNvSpPr>
            <p:nvPr/>
          </p:nvSpPr>
          <p:spPr bwMode="auto">
            <a:xfrm>
              <a:off x="120" y="4024"/>
              <a:ext cx="1" cy="160"/>
            </a:xfrm>
            <a:prstGeom prst="rect">
              <a:avLst/>
            </a:prstGeom>
            <a:pattFill prst="dkVert">
              <a:fgClr>
                <a:schemeClr val="accent1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09" name="RCFrame" hidden="1"/>
            <p:cNvSpPr>
              <a:spLocks noChangeArrowheads="1"/>
            </p:cNvSpPr>
            <p:nvPr/>
          </p:nvSpPr>
          <p:spPr bwMode="auto">
            <a:xfrm>
              <a:off x="120" y="4000"/>
              <a:ext cx="2432" cy="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rgbClr val="FAFD00"/>
                  </a:solidFill>
                  <a:latin typeface="Arial" charset="0"/>
                </a:defRPr>
              </a:lvl1pPr>
              <a:lvl2pPr marL="742950" indent="-285750">
                <a:defRPr sz="2800">
                  <a:solidFill>
                    <a:srgbClr val="FAFD00"/>
                  </a:solidFill>
                  <a:latin typeface="Arial" charset="0"/>
                </a:defRPr>
              </a:lvl2pPr>
              <a:lvl3pPr marL="1143000" indent="-228600">
                <a:defRPr sz="2800">
                  <a:solidFill>
                    <a:srgbClr val="FAFD00"/>
                  </a:solidFill>
                  <a:latin typeface="Arial" charset="0"/>
                </a:defRPr>
              </a:lvl3pPr>
              <a:lvl4pPr marL="1600200" indent="-228600">
                <a:defRPr sz="2800">
                  <a:solidFill>
                    <a:srgbClr val="FAFD00"/>
                  </a:solidFill>
                  <a:latin typeface="Arial" charset="0"/>
                </a:defRPr>
              </a:lvl4pPr>
              <a:lvl5pPr marL="2057400" indent="-228600">
                <a:defRPr sz="2800">
                  <a:solidFill>
                    <a:srgbClr val="FAFD00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FAFD00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FAFD00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FAFD00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FAFD00"/>
                  </a:solidFill>
                  <a:latin typeface="Arial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400" b="1" smtClean="0">
                  <a:solidFill>
                    <a:srgbClr val="000000"/>
                  </a:solidFill>
                  <a:latin typeface="Tahoma" pitchFamily="34" charset="0"/>
                </a:rPr>
                <a:t>0 of 5</a:t>
              </a:r>
            </a:p>
          </p:txBody>
        </p:sp>
      </p:grpSp>
      <p:grpSp>
        <p:nvGrpSpPr>
          <p:cNvPr id="3" name="Countdown" hidden="1"/>
          <p:cNvGrpSpPr>
            <a:grpSpLocks/>
          </p:cNvGrpSpPr>
          <p:nvPr>
            <p:custDataLst>
              <p:tags r:id="rId6"/>
            </p:custDataLst>
          </p:nvPr>
        </p:nvGrpSpPr>
        <p:grpSpPr bwMode="auto">
          <a:xfrm>
            <a:off x="8178800" y="5216525"/>
            <a:ext cx="838200" cy="1514475"/>
            <a:chOff x="288" y="3216"/>
            <a:chExt cx="528" cy="954"/>
          </a:xfrm>
        </p:grpSpPr>
        <p:sp>
          <p:nvSpPr>
            <p:cNvPr id="240646" name="CDGlassBottom" hidden="1"/>
            <p:cNvSpPr>
              <a:spLocks noChangeArrowheads="1"/>
            </p:cNvSpPr>
            <p:nvPr/>
          </p:nvSpPr>
          <p:spPr bwMode="auto">
            <a:xfrm rot="16200000">
              <a:off x="426" y="3864"/>
              <a:ext cx="240" cy="168"/>
            </a:xfrm>
            <a:prstGeom prst="homePlate">
              <a:avLst>
                <a:gd name="adj" fmla="val 35714"/>
              </a:avLst>
            </a:prstGeom>
            <a:solidFill>
              <a:schemeClr val="accent1">
                <a:alpha val="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0647" name="CDGlassTop" hidden="1"/>
            <p:cNvSpPr>
              <a:spLocks noChangeArrowheads="1"/>
            </p:cNvSpPr>
            <p:nvPr/>
          </p:nvSpPr>
          <p:spPr bwMode="auto">
            <a:xfrm rot="5400000">
              <a:off x="426" y="3624"/>
              <a:ext cx="240" cy="168"/>
            </a:xfrm>
            <a:prstGeom prst="homePlate">
              <a:avLst>
                <a:gd name="adj" fmla="val 35714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05" name="CDText" hidden="1"/>
            <p:cNvSpPr txBox="1">
              <a:spLocks noChangeArrowheads="1"/>
            </p:cNvSpPr>
            <p:nvPr/>
          </p:nvSpPr>
          <p:spPr bwMode="auto">
            <a:xfrm>
              <a:off x="288" y="3216"/>
              <a:ext cx="5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800">
                  <a:solidFill>
                    <a:srgbClr val="FAFD00"/>
                  </a:solidFill>
                  <a:latin typeface="Arial" charset="0"/>
                </a:defRPr>
              </a:lvl1pPr>
              <a:lvl2pPr marL="742950" indent="-285750">
                <a:defRPr sz="2800">
                  <a:solidFill>
                    <a:srgbClr val="FAFD00"/>
                  </a:solidFill>
                  <a:latin typeface="Arial" charset="0"/>
                </a:defRPr>
              </a:lvl2pPr>
              <a:lvl3pPr marL="1143000" indent="-228600">
                <a:defRPr sz="2800">
                  <a:solidFill>
                    <a:srgbClr val="FAFD00"/>
                  </a:solidFill>
                  <a:latin typeface="Arial" charset="0"/>
                </a:defRPr>
              </a:lvl3pPr>
              <a:lvl4pPr marL="1600200" indent="-228600">
                <a:defRPr sz="2800">
                  <a:solidFill>
                    <a:srgbClr val="FAFD00"/>
                  </a:solidFill>
                  <a:latin typeface="Arial" charset="0"/>
                </a:defRPr>
              </a:lvl4pPr>
              <a:lvl5pPr marL="2057400" indent="-228600">
                <a:defRPr sz="2800">
                  <a:solidFill>
                    <a:srgbClr val="FAFD00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FAFD00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FAFD00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FAFD00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rgbClr val="FAFD00"/>
                  </a:solidFill>
                  <a:latin typeface="Arial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b="1" smtClean="0">
                  <a:solidFill>
                    <a:srgbClr val="000000"/>
                  </a:solidFill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240649" name="CDCapTop" hidden="1"/>
            <p:cNvSpPr>
              <a:spLocks noChangeArrowheads="1"/>
            </p:cNvSpPr>
            <p:nvPr/>
          </p:nvSpPr>
          <p:spPr bwMode="auto">
            <a:xfrm>
              <a:off x="378" y="3486"/>
              <a:ext cx="336" cy="96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gradFill rotWithShape="0">
              <a:gsLst>
                <a:gs pos="0">
                  <a:srgbClr val="D6B19C"/>
                </a:gs>
                <a:gs pos="30000">
                  <a:srgbClr val="D49E6C"/>
                </a:gs>
                <a:gs pos="70000">
                  <a:srgbClr val="A65528"/>
                </a:gs>
                <a:gs pos="100000">
                  <a:srgbClr val="663012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0650" name="CDCapBottom" hidden="1"/>
            <p:cNvSpPr>
              <a:spLocks noChangeArrowheads="1"/>
            </p:cNvSpPr>
            <p:nvPr/>
          </p:nvSpPr>
          <p:spPr bwMode="auto">
            <a:xfrm rot="10800000">
              <a:off x="378" y="4074"/>
              <a:ext cx="336" cy="96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gradFill rotWithShape="0">
              <a:gsLst>
                <a:gs pos="0">
                  <a:srgbClr val="D6B19C"/>
                </a:gs>
                <a:gs pos="30000">
                  <a:srgbClr val="D49E6C"/>
                </a:gs>
                <a:gs pos="70000">
                  <a:srgbClr val="A65528"/>
                </a:gs>
                <a:gs pos="100000">
                  <a:srgbClr val="663012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custDataLst>
      <p:tags r:id="rId2"/>
    </p:custDataLst>
    <p:extLst>
      <p:ext uri="{BB962C8B-B14F-4D97-AF65-F5344CB8AC3E}">
        <p14:creationId xmlns:p14="http://schemas.microsoft.com/office/powerpoint/2010/main" val="565624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240643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0284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ChangeArrowheads="1"/>
          </p:cNvSpPr>
          <p:nvPr/>
        </p:nvSpPr>
        <p:spPr bwMode="auto">
          <a:xfrm>
            <a:off x="1676400" y="914400"/>
            <a:ext cx="2438400" cy="46482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800">
              <a:solidFill>
                <a:srgbClr val="FAFD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9923" name="Rectangle 3"/>
          <p:cNvSpPr>
            <a:spLocks noChangeArrowheads="1"/>
          </p:cNvSpPr>
          <p:nvPr/>
        </p:nvSpPr>
        <p:spPr bwMode="auto">
          <a:xfrm>
            <a:off x="4191000" y="914400"/>
            <a:ext cx="1219200" cy="4648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800">
              <a:solidFill>
                <a:srgbClr val="FAFD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9924" name="Rectangle 4"/>
          <p:cNvSpPr>
            <a:spLocks noChangeArrowheads="1"/>
          </p:cNvSpPr>
          <p:nvPr/>
        </p:nvSpPr>
        <p:spPr bwMode="auto">
          <a:xfrm>
            <a:off x="1143000" y="914400"/>
            <a:ext cx="457200" cy="4648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800">
              <a:solidFill>
                <a:srgbClr val="FAFD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9925" name="Rectangle 5"/>
          <p:cNvSpPr>
            <a:spLocks noChangeArrowheads="1"/>
          </p:cNvSpPr>
          <p:nvPr/>
        </p:nvSpPr>
        <p:spPr bwMode="auto">
          <a:xfrm>
            <a:off x="533400" y="914400"/>
            <a:ext cx="533400" cy="4648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800">
              <a:solidFill>
                <a:srgbClr val="FAFD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228600" y="304800"/>
            <a:ext cx="7772400" cy="5410200"/>
          </a:xfrm>
        </p:spPr>
        <p:txBody>
          <a:bodyPr/>
          <a:lstStyle/>
          <a:p>
            <a:endParaRPr lang="en-US" altLang="en-US" b="0" smtClean="0"/>
          </a:p>
          <a:p>
            <a:endParaRPr lang="en-US" altLang="en-US" b="0" smtClean="0"/>
          </a:p>
          <a:p>
            <a:endParaRPr lang="en-US" altLang="en-US" b="0" smtClean="0"/>
          </a:p>
          <a:p>
            <a:endParaRPr lang="en-US" altLang="en-US" b="0" smtClean="0"/>
          </a:p>
          <a:p>
            <a:endParaRPr lang="en-US" altLang="en-US" b="0" smtClean="0"/>
          </a:p>
          <a:p>
            <a:endParaRPr lang="en-US" altLang="en-US" b="0" smtClean="0"/>
          </a:p>
          <a:p>
            <a:endParaRPr lang="en-US" altLang="en-US" b="0" smtClean="0"/>
          </a:p>
          <a:p>
            <a:endParaRPr lang="en-US" altLang="en-US" b="0" smtClean="0"/>
          </a:p>
        </p:txBody>
      </p:sp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533400" y="228600"/>
            <a:ext cx="8001000" cy="535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6689725" algn="l"/>
              </a:tabLst>
              <a:defRPr sz="2800">
                <a:solidFill>
                  <a:srgbClr val="FAFD00"/>
                </a:solidFill>
                <a:latin typeface="Arial" charset="0"/>
              </a:defRPr>
            </a:lvl1pPr>
            <a:lvl2pPr marL="742950" indent="-285750">
              <a:tabLst>
                <a:tab pos="6689725" algn="l"/>
              </a:tabLst>
              <a:defRPr sz="2800">
                <a:solidFill>
                  <a:srgbClr val="FAFD00"/>
                </a:solidFill>
                <a:latin typeface="Arial" charset="0"/>
              </a:defRPr>
            </a:lvl2pPr>
            <a:lvl3pPr marL="1143000" indent="-228600">
              <a:tabLst>
                <a:tab pos="6689725" algn="l"/>
              </a:tabLst>
              <a:defRPr sz="2800">
                <a:solidFill>
                  <a:srgbClr val="FAFD00"/>
                </a:solidFill>
                <a:latin typeface="Arial" charset="0"/>
              </a:defRPr>
            </a:lvl3pPr>
            <a:lvl4pPr marL="1600200" indent="-228600">
              <a:tabLst>
                <a:tab pos="6689725" algn="l"/>
              </a:tabLst>
              <a:defRPr sz="2800">
                <a:solidFill>
                  <a:srgbClr val="FAFD00"/>
                </a:solidFill>
                <a:latin typeface="Arial" charset="0"/>
              </a:defRPr>
            </a:lvl4pPr>
            <a:lvl5pPr marL="2057400" indent="-228600">
              <a:tabLst>
                <a:tab pos="6689725" algn="l"/>
              </a:tabLst>
              <a:defRPr sz="2800">
                <a:solidFill>
                  <a:srgbClr val="FAFD00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689725" algn="l"/>
              </a:tabLst>
              <a:defRPr sz="2800">
                <a:solidFill>
                  <a:srgbClr val="FAFD00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689725" algn="l"/>
              </a:tabLst>
              <a:defRPr sz="2800">
                <a:solidFill>
                  <a:srgbClr val="FAFD00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689725" algn="l"/>
              </a:tabLst>
              <a:defRPr sz="2800">
                <a:solidFill>
                  <a:srgbClr val="FAFD00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689725" algn="l"/>
              </a:tabLst>
              <a:defRPr sz="2800">
                <a:solidFill>
                  <a:srgbClr val="FAFD00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smtClean="0">
                <a:solidFill>
                  <a:srgbClr val="FFFFFF"/>
                </a:solidFill>
                <a:latin typeface="Times New Roman" pitchFamily="18" charset="0"/>
              </a:rPr>
              <a:t>Relationships between </a:t>
            </a:r>
            <a:r>
              <a:rPr lang="en-US" altLang="en-US" sz="2400" b="1" i="1" smtClean="0">
                <a:solidFill>
                  <a:srgbClr val="FFFFFF"/>
                </a:solidFill>
                <a:latin typeface="Times New Roman" pitchFamily="18" charset="0"/>
              </a:rPr>
              <a:t>n</a:t>
            </a:r>
            <a:r>
              <a:rPr lang="en-US" altLang="en-US" sz="2400" b="1" smtClean="0">
                <a:solidFill>
                  <a:srgbClr val="FFFFFF"/>
                </a:solidFill>
                <a:latin typeface="Times New Roman" pitchFamily="18" charset="0"/>
              </a:rPr>
              <a:t>, </a:t>
            </a:r>
            <a:r>
              <a:rPr lang="en-US" altLang="en-US" sz="2400" b="1" i="1" smtClean="0">
                <a:solidFill>
                  <a:srgbClr val="FFFFFF"/>
                </a:solidFill>
                <a:latin typeface="Times New Roman" pitchFamily="18" charset="0"/>
              </a:rPr>
              <a:t>l</a:t>
            </a:r>
            <a:r>
              <a:rPr lang="en-US" altLang="en-US" sz="2400" b="1" smtClean="0">
                <a:solidFill>
                  <a:srgbClr val="FFFFFF"/>
                </a:solidFill>
                <a:latin typeface="Times New Roman" pitchFamily="18" charset="0"/>
              </a:rPr>
              <a:t>, and </a:t>
            </a:r>
            <a:r>
              <a:rPr lang="en-US" altLang="en-US" sz="2400" b="1" i="1" smtClean="0">
                <a:solidFill>
                  <a:srgbClr val="FFFFFF"/>
                </a:solidFill>
                <a:latin typeface="Times New Roman" pitchFamily="18" charset="0"/>
              </a:rPr>
              <a:t>m</a:t>
            </a:r>
            <a:r>
              <a:rPr lang="en-US" altLang="en-US" sz="2400" b="1" i="1" baseline="-25000" smtClean="0">
                <a:solidFill>
                  <a:srgbClr val="FFFFFF"/>
                </a:solidFill>
                <a:latin typeface="Times New Roman" pitchFamily="18" charset="0"/>
              </a:rPr>
              <a:t>l</a:t>
            </a:r>
            <a:r>
              <a:rPr lang="en-US" altLang="en-US" sz="2400" b="1" smtClean="0">
                <a:solidFill>
                  <a:srgbClr val="FFFFFF"/>
                </a:solidFill>
                <a:latin typeface="Times New Roman" pitchFamily="18" charset="0"/>
              </a:rPr>
              <a:t>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smtClean="0">
                <a:solidFill>
                  <a:srgbClr val="000000"/>
                </a:solidFill>
                <a:latin typeface="Times New Roman" pitchFamily="18" charset="0"/>
              </a:rPr>
              <a:t>                                                                   </a:t>
            </a:r>
            <a:r>
              <a:rPr lang="en-US" altLang="en-US" sz="2400" b="1" smtClean="0">
                <a:solidFill>
                  <a:srgbClr val="FFFFFF"/>
                </a:solidFill>
                <a:latin typeface="Times New Roman" pitchFamily="18" charset="0"/>
              </a:rPr>
              <a:t># of</a:t>
            </a:r>
            <a:r>
              <a:rPr lang="en-US" altLang="en-US" sz="2400" b="1" smtClean="0">
                <a:solidFill>
                  <a:srgbClr val="000000"/>
                </a:solidFill>
                <a:latin typeface="Times New Roman" pitchFamily="18" charset="0"/>
              </a:rPr>
              <a:t>	</a:t>
            </a:r>
            <a:r>
              <a:rPr lang="en-US" altLang="en-US" sz="2400" b="1" smtClean="0">
                <a:solidFill>
                  <a:srgbClr val="FFFFFF"/>
                </a:solidFill>
                <a:latin typeface="Times New Roman" pitchFamily="18" charset="0"/>
              </a:rPr>
              <a:t># of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i="1" smtClean="0">
                <a:solidFill>
                  <a:srgbClr val="000000"/>
                </a:solidFill>
                <a:latin typeface="Times New Roman" pitchFamily="18" charset="0"/>
              </a:rPr>
              <a:t> n     l     m</a:t>
            </a:r>
            <a:r>
              <a:rPr lang="en-US" altLang="en-US" sz="2400" b="1" i="1" baseline="-25000" smtClean="0">
                <a:solidFill>
                  <a:srgbClr val="000000"/>
                </a:solidFill>
                <a:latin typeface="Times New Roman" pitchFamily="18" charset="0"/>
              </a:rPr>
              <a:t>l                                       </a:t>
            </a:r>
            <a:r>
              <a:rPr lang="en-US" altLang="en-US" sz="2400" b="1" baseline="-25000" smtClean="0">
                <a:solidFill>
                  <a:srgbClr val="000000"/>
                </a:solidFill>
                <a:latin typeface="Times New Roman" pitchFamily="18" charset="0"/>
              </a:rPr>
              <a:t>     </a:t>
            </a:r>
            <a:r>
              <a:rPr lang="en-US" altLang="en-US" sz="2400" b="1" smtClean="0">
                <a:solidFill>
                  <a:srgbClr val="000000"/>
                </a:solidFill>
                <a:latin typeface="Times New Roman" pitchFamily="18" charset="0"/>
              </a:rPr>
              <a:t>Subshell      </a:t>
            </a:r>
            <a:r>
              <a:rPr lang="en-US" altLang="en-US" sz="2400" b="1" smtClean="0">
                <a:solidFill>
                  <a:srgbClr val="FFFFFF"/>
                </a:solidFill>
                <a:latin typeface="Times New Roman" pitchFamily="18" charset="0"/>
              </a:rPr>
              <a:t>Orbitals </a:t>
            </a:r>
            <a:r>
              <a:rPr lang="en-US" altLang="en-US" sz="2400" b="1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en-US" sz="2400" b="1" smtClean="0">
                <a:solidFill>
                  <a:srgbClr val="FFFFFF"/>
                </a:solidFill>
                <a:latin typeface="Times New Roman" pitchFamily="18" charset="0"/>
              </a:rPr>
              <a:t>Electrons</a:t>
            </a:r>
            <a:endParaRPr lang="en-US" altLang="en-US" sz="2400" b="1" baseline="-25000" smtClean="0">
              <a:solidFill>
                <a:srgbClr val="FFFFFF"/>
              </a:solidFill>
              <a:latin typeface="Times New Roman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i="1" baseline="-2500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en-US" sz="2400" b="1" baseline="-2500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en-US" sz="2400" b="1" smtClean="0">
                <a:solidFill>
                  <a:srgbClr val="000000"/>
                </a:solidFill>
                <a:latin typeface="Times New Roman" pitchFamily="18" charset="0"/>
              </a:rPr>
              <a:t>1     0    0                                  1</a:t>
            </a:r>
            <a:r>
              <a:rPr lang="en-US" altLang="en-US" sz="2400" b="1" i="1" smtClean="0">
                <a:solidFill>
                  <a:srgbClr val="000000"/>
                </a:solidFill>
                <a:latin typeface="Times New Roman" pitchFamily="18" charset="0"/>
              </a:rPr>
              <a:t>s</a:t>
            </a:r>
            <a:r>
              <a:rPr lang="en-US" altLang="en-US" sz="2400" b="1" smtClean="0">
                <a:solidFill>
                  <a:srgbClr val="000000"/>
                </a:solidFill>
                <a:latin typeface="Times New Roman" pitchFamily="18" charset="0"/>
              </a:rPr>
              <a:t>               1	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sz="1000" b="1" smtClean="0">
              <a:solidFill>
                <a:srgbClr val="000000"/>
              </a:solidFill>
              <a:latin typeface="Times New Roman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smtClean="0">
                <a:solidFill>
                  <a:srgbClr val="000000"/>
                </a:solidFill>
                <a:latin typeface="Times New Roman" pitchFamily="18" charset="0"/>
              </a:rPr>
              <a:t>  2     0    0                                 2</a:t>
            </a:r>
            <a:r>
              <a:rPr lang="en-US" altLang="en-US" sz="2400" b="1" i="1" smtClean="0">
                <a:solidFill>
                  <a:srgbClr val="000000"/>
                </a:solidFill>
                <a:latin typeface="Times New Roman" pitchFamily="18" charset="0"/>
              </a:rPr>
              <a:t>s</a:t>
            </a:r>
            <a:r>
              <a:rPr lang="en-US" altLang="en-US" sz="2400" b="1" smtClean="0">
                <a:solidFill>
                  <a:srgbClr val="000000"/>
                </a:solidFill>
                <a:latin typeface="Times New Roman" pitchFamily="18" charset="0"/>
              </a:rPr>
              <a:t>               1	2</a:t>
            </a:r>
            <a:endParaRPr lang="en-US" altLang="en-US" sz="2400" b="1" i="1" smtClean="0">
              <a:solidFill>
                <a:srgbClr val="000000"/>
              </a:solidFill>
              <a:latin typeface="Times New Roman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smtClean="0">
                <a:solidFill>
                  <a:srgbClr val="000000"/>
                </a:solidFill>
                <a:latin typeface="Times New Roman" pitchFamily="18" charset="0"/>
              </a:rPr>
              <a:t>         1   -1, 0, 1                         2</a:t>
            </a:r>
            <a:r>
              <a:rPr lang="en-US" altLang="en-US" sz="2400" b="1" i="1" smtClean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en-US" altLang="en-US" sz="2400" b="1" smtClean="0">
                <a:solidFill>
                  <a:srgbClr val="000000"/>
                </a:solidFill>
                <a:latin typeface="Times New Roman" pitchFamily="18" charset="0"/>
              </a:rPr>
              <a:t>              3	6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sz="1000" b="1" smtClean="0">
              <a:solidFill>
                <a:srgbClr val="000000"/>
              </a:solidFill>
              <a:latin typeface="Times New Roman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smtClean="0">
                <a:solidFill>
                  <a:srgbClr val="000000"/>
                </a:solidFill>
                <a:latin typeface="Times New Roman" pitchFamily="18" charset="0"/>
              </a:rPr>
              <a:t>  3     0     0                                3</a:t>
            </a:r>
            <a:r>
              <a:rPr lang="en-US" altLang="en-US" sz="2400" b="1" i="1" smtClean="0">
                <a:solidFill>
                  <a:srgbClr val="000000"/>
                </a:solidFill>
                <a:latin typeface="Times New Roman" pitchFamily="18" charset="0"/>
              </a:rPr>
              <a:t>s</a:t>
            </a:r>
            <a:r>
              <a:rPr lang="en-US" altLang="en-US" sz="2400" b="1" smtClean="0">
                <a:solidFill>
                  <a:srgbClr val="000000"/>
                </a:solidFill>
                <a:latin typeface="Times New Roman" pitchFamily="18" charset="0"/>
              </a:rPr>
              <a:t>               1	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smtClean="0">
                <a:solidFill>
                  <a:srgbClr val="000000"/>
                </a:solidFill>
                <a:latin typeface="Times New Roman" pitchFamily="18" charset="0"/>
              </a:rPr>
              <a:t>         1    -1, 0, 1                        3</a:t>
            </a:r>
            <a:r>
              <a:rPr lang="en-US" altLang="en-US" sz="2400" b="1" i="1" smtClean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en-US" altLang="en-US" sz="2400" b="1" smtClean="0">
                <a:solidFill>
                  <a:srgbClr val="000000"/>
                </a:solidFill>
                <a:latin typeface="Times New Roman" pitchFamily="18" charset="0"/>
              </a:rPr>
              <a:t>              3	6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smtClean="0">
                <a:solidFill>
                  <a:srgbClr val="000000"/>
                </a:solidFill>
                <a:latin typeface="Times New Roman" pitchFamily="18" charset="0"/>
              </a:rPr>
              <a:t>         2    -2, -1, 0, 1, 2              3</a:t>
            </a:r>
            <a:r>
              <a:rPr lang="en-US" altLang="en-US" sz="2400" b="1" i="1" smtClean="0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lang="en-US" altLang="en-US" sz="2400" b="1" smtClean="0">
                <a:solidFill>
                  <a:srgbClr val="000000"/>
                </a:solidFill>
                <a:latin typeface="Times New Roman" pitchFamily="18" charset="0"/>
              </a:rPr>
              <a:t>               5	10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sz="1000" b="1" smtClean="0">
              <a:solidFill>
                <a:srgbClr val="000000"/>
              </a:solidFill>
              <a:latin typeface="Times New Roman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i="1" smtClean="0">
                <a:solidFill>
                  <a:srgbClr val="000000"/>
                </a:solidFill>
                <a:latin typeface="Times New Roman" pitchFamily="18" charset="0"/>
              </a:rPr>
              <a:t>  </a:t>
            </a:r>
            <a:r>
              <a:rPr lang="en-US" altLang="en-US" sz="2400" b="1" smtClean="0">
                <a:solidFill>
                  <a:srgbClr val="000000"/>
                </a:solidFill>
                <a:latin typeface="Times New Roman" pitchFamily="18" charset="0"/>
              </a:rPr>
              <a:t>4     0     0                                4</a:t>
            </a:r>
            <a:r>
              <a:rPr lang="en-US" altLang="en-US" sz="2400" b="1" i="1" smtClean="0">
                <a:solidFill>
                  <a:srgbClr val="000000"/>
                </a:solidFill>
                <a:latin typeface="Times New Roman" pitchFamily="18" charset="0"/>
              </a:rPr>
              <a:t>s</a:t>
            </a:r>
            <a:r>
              <a:rPr lang="en-US" altLang="en-US" sz="2400" b="1" smtClean="0">
                <a:solidFill>
                  <a:srgbClr val="000000"/>
                </a:solidFill>
                <a:latin typeface="Times New Roman" pitchFamily="18" charset="0"/>
              </a:rPr>
              <a:t>               1	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smtClean="0">
                <a:solidFill>
                  <a:srgbClr val="000000"/>
                </a:solidFill>
                <a:latin typeface="Times New Roman" pitchFamily="18" charset="0"/>
              </a:rPr>
              <a:t>         1     -1, 0, 1                       4</a:t>
            </a:r>
            <a:r>
              <a:rPr lang="en-US" altLang="en-US" sz="2400" b="1" i="1" smtClean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en-US" altLang="en-US" sz="2400" b="1" smtClean="0">
                <a:solidFill>
                  <a:srgbClr val="000000"/>
                </a:solidFill>
                <a:latin typeface="Times New Roman" pitchFamily="18" charset="0"/>
              </a:rPr>
              <a:t>              3	6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smtClean="0">
                <a:solidFill>
                  <a:srgbClr val="000000"/>
                </a:solidFill>
                <a:latin typeface="Times New Roman" pitchFamily="18" charset="0"/>
              </a:rPr>
              <a:t>         2     -2, -1, 0, 1, 2              4</a:t>
            </a:r>
            <a:r>
              <a:rPr lang="en-US" altLang="en-US" sz="2400" b="1" i="1" smtClean="0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lang="en-US" altLang="en-US" sz="2400" b="1" smtClean="0">
                <a:solidFill>
                  <a:srgbClr val="000000"/>
                </a:solidFill>
                <a:latin typeface="Times New Roman" pitchFamily="18" charset="0"/>
              </a:rPr>
              <a:t>              5	10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smtClean="0">
                <a:solidFill>
                  <a:srgbClr val="000000"/>
                </a:solidFill>
                <a:latin typeface="Times New Roman" pitchFamily="18" charset="0"/>
              </a:rPr>
              <a:t>         3     -3, -2, -1, 0, 1, 2, 3     4</a:t>
            </a:r>
            <a:r>
              <a:rPr lang="en-US" altLang="en-US" sz="2400" b="1" i="1" smtClean="0">
                <a:solidFill>
                  <a:srgbClr val="000000"/>
                </a:solidFill>
                <a:latin typeface="Times New Roman" pitchFamily="18" charset="0"/>
              </a:rPr>
              <a:t>f</a:t>
            </a:r>
            <a:r>
              <a:rPr lang="en-US" altLang="en-US" sz="2400" b="1" smtClean="0">
                <a:solidFill>
                  <a:srgbClr val="000000"/>
                </a:solidFill>
                <a:latin typeface="Times New Roman" pitchFamily="18" charset="0"/>
              </a:rPr>
              <a:t>              7 	14</a:t>
            </a:r>
            <a:endParaRPr lang="en-US" altLang="en-US" sz="2400" b="1" i="1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0488" name="Text Box 8"/>
          <p:cNvSpPr txBox="1">
            <a:spLocks noChangeArrowheads="1"/>
          </p:cNvSpPr>
          <p:nvPr/>
        </p:nvSpPr>
        <p:spPr bwMode="auto">
          <a:xfrm>
            <a:off x="4572000" y="6045200"/>
            <a:ext cx="4284663" cy="528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rgbClr val="FAFD00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rgbClr val="FAFD00"/>
                </a:solidFill>
                <a:latin typeface="Arial" charset="0"/>
              </a:defRPr>
            </a:lvl2pPr>
            <a:lvl3pPr marL="1143000" indent="-228600">
              <a:defRPr sz="2800">
                <a:solidFill>
                  <a:srgbClr val="FAFD00"/>
                </a:solidFill>
                <a:latin typeface="Arial" charset="0"/>
              </a:defRPr>
            </a:lvl3pPr>
            <a:lvl4pPr marL="1600200" indent="-228600">
              <a:defRPr sz="2800">
                <a:solidFill>
                  <a:srgbClr val="FAFD00"/>
                </a:solidFill>
                <a:latin typeface="Arial" charset="0"/>
              </a:defRPr>
            </a:lvl4pPr>
            <a:lvl5pPr marL="2057400" indent="-228600">
              <a:defRPr sz="2800">
                <a:solidFill>
                  <a:srgbClr val="FAFD00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AFD00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AFD00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AFD00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AFD00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mtClean="0">
                <a:solidFill>
                  <a:srgbClr val="000000"/>
                </a:solidFill>
                <a:latin typeface="Times New Roman" pitchFamily="18" charset="0"/>
              </a:rPr>
              <a:t>Can you see any pattern yet?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2163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90800" y="5791200"/>
            <a:ext cx="3962400" cy="457200"/>
          </a:xfrm>
        </p:spPr>
        <p:txBody>
          <a:bodyPr/>
          <a:lstStyle/>
          <a:p>
            <a:pPr marL="0" indent="0"/>
            <a:r>
              <a:rPr lang="en-US" altLang="en-US" sz="2000" smtClean="0">
                <a:solidFill>
                  <a:srgbClr val="0000FF"/>
                </a:solidFill>
              </a:rPr>
              <a:t>The periodic table</a:t>
            </a:r>
          </a:p>
        </p:txBody>
      </p:sp>
      <p:graphicFrame>
        <p:nvGraphicFramePr>
          <p:cNvPr id="23555" name="Object 3"/>
          <p:cNvGraphicFramePr>
            <a:graphicFrameLocks noChangeAspect="1"/>
          </p:cNvGraphicFramePr>
          <p:nvPr/>
        </p:nvGraphicFramePr>
        <p:xfrm>
          <a:off x="228600" y="533400"/>
          <a:ext cx="8686800" cy="517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5" name="Bitmap Image" r:id="rId5" imgW="7621064" imgH="4544059" progId="PBrush">
                  <p:embed/>
                </p:oleObj>
              </mc:Choice>
              <mc:Fallback>
                <p:oleObj name="Bitmap Image" r:id="rId5" imgW="7621064" imgH="4544059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533400"/>
                        <a:ext cx="8686800" cy="5178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1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41614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304800" y="6248400"/>
            <a:ext cx="3505200" cy="457200"/>
          </a:xfrm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800" dirty="0">
              <a:solidFill>
                <a:srgbClr val="FAFD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904C0F65-0AB5-4AB6-AF96-41B2D4616A25}" type="slidenum">
              <a:rPr lang="en-US" sz="2800"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sz="2800">
              <a:solidFill>
                <a:srgbClr val="FAFD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04800"/>
            <a:ext cx="7162800" cy="14478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FFFF00"/>
                </a:solidFill>
              </a:rPr>
              <a:t>Wave Function, </a:t>
            </a:r>
            <a:r>
              <a:rPr lang="en-US" dirty="0" smtClean="0">
                <a:solidFill>
                  <a:srgbClr val="FFFF00"/>
                </a:solidFill>
                <a:latin typeface="Symbol" pitchFamily="18" charset="2"/>
              </a:rPr>
              <a:t>y</a:t>
            </a:r>
            <a:br>
              <a:rPr lang="en-US" dirty="0" smtClean="0">
                <a:solidFill>
                  <a:srgbClr val="FFFF00"/>
                </a:solidFill>
                <a:latin typeface="Symbol" pitchFamily="18" charset="2"/>
              </a:rPr>
            </a:br>
            <a:r>
              <a:rPr lang="en-US" dirty="0" smtClean="0">
                <a:solidFill>
                  <a:srgbClr val="FCFEB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QUANTUM NUMBERS</a:t>
            </a: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/>
            </a:r>
            <a:b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</a:br>
            <a:endParaRPr lang="en-US" dirty="0" smtClean="0">
              <a:solidFill>
                <a:srgbClr val="FFFF00"/>
              </a:solidFill>
              <a:latin typeface="Symbol" pitchFamily="18" charset="2"/>
            </a:endParaRP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752600"/>
            <a:ext cx="8610600" cy="4038600"/>
          </a:xfrm>
        </p:spPr>
        <p:txBody>
          <a:bodyPr/>
          <a:lstStyle/>
          <a:p>
            <a:r>
              <a:rPr lang="en-US" altLang="en-US" dirty="0" smtClean="0">
                <a:solidFill>
                  <a:srgbClr val="FFFFFF"/>
                </a:solidFill>
              </a:rPr>
              <a:t>Calculations show that </a:t>
            </a:r>
            <a:r>
              <a:rPr lang="en-US" altLang="en-US" u="sng" dirty="0" smtClean="0">
                <a:solidFill>
                  <a:srgbClr val="FFFFFF"/>
                </a:solidFill>
              </a:rPr>
              <a:t>the size, shape and orientation in space of an orbital</a:t>
            </a:r>
            <a:r>
              <a:rPr lang="en-US" altLang="en-US" dirty="0" smtClean="0">
                <a:solidFill>
                  <a:srgbClr val="FFFFFF"/>
                </a:solidFill>
              </a:rPr>
              <a:t> are determined by three integer terms in the wave function</a:t>
            </a:r>
          </a:p>
          <a:p>
            <a:pPr lvl="1"/>
            <a:r>
              <a:rPr lang="en-US" altLang="en-US" dirty="0" smtClean="0"/>
              <a:t>added to quantize the energy of the electron</a:t>
            </a:r>
          </a:p>
          <a:p>
            <a:pPr lvl="1"/>
            <a:endParaRPr lang="en-US" altLang="en-US" dirty="0" smtClean="0"/>
          </a:p>
          <a:p>
            <a:r>
              <a:rPr lang="en-US" altLang="en-US" dirty="0" smtClean="0"/>
              <a:t>these integers are called </a:t>
            </a:r>
            <a:r>
              <a:rPr lang="en-US" altLang="en-US" dirty="0" smtClean="0">
                <a:solidFill>
                  <a:schemeClr val="hlink"/>
                </a:solidFill>
              </a:rPr>
              <a:t>quantum numbers</a:t>
            </a:r>
          </a:p>
          <a:p>
            <a:pPr>
              <a:buFontTx/>
              <a:buNone/>
            </a:pPr>
            <a:endParaRPr lang="en-US" altLang="en-US" dirty="0" smtClean="0">
              <a:solidFill>
                <a:schemeClr val="hlink"/>
              </a:solidFill>
            </a:endParaRPr>
          </a:p>
          <a:p>
            <a:pPr lvl="1"/>
            <a:r>
              <a:rPr lang="en-US" altLang="en-US" sz="2400" dirty="0" smtClean="0"/>
              <a:t>principal quantum number, </a:t>
            </a:r>
            <a:r>
              <a:rPr lang="en-US" altLang="en-US" sz="2400" i="1" dirty="0" smtClean="0">
                <a:solidFill>
                  <a:srgbClr val="FF0000"/>
                </a:solidFill>
              </a:rPr>
              <a:t>n</a:t>
            </a:r>
          </a:p>
          <a:p>
            <a:pPr lvl="1"/>
            <a:r>
              <a:rPr lang="en-US" altLang="en-US" sz="2400" dirty="0" smtClean="0"/>
              <a:t>angular momentum (secondary) quantum number, </a:t>
            </a:r>
            <a:r>
              <a:rPr lang="en-US" altLang="en-US" sz="2400" i="1" dirty="0" smtClean="0">
                <a:solidFill>
                  <a:srgbClr val="FF0000"/>
                </a:solidFill>
              </a:rPr>
              <a:t>l</a:t>
            </a:r>
            <a:endParaRPr lang="en-US" altLang="en-US" sz="2400" dirty="0" smtClean="0">
              <a:solidFill>
                <a:srgbClr val="FF0000"/>
              </a:solidFill>
            </a:endParaRPr>
          </a:p>
          <a:p>
            <a:pPr lvl="1"/>
            <a:r>
              <a:rPr lang="en-US" altLang="en-US" sz="2400" dirty="0" smtClean="0"/>
              <a:t>magnetic quantum number, </a:t>
            </a:r>
            <a:r>
              <a:rPr lang="en-US" altLang="en-US" sz="2400" i="1" dirty="0" smtClean="0">
                <a:solidFill>
                  <a:srgbClr val="FF0000"/>
                </a:solidFill>
              </a:rPr>
              <a:t>m</a:t>
            </a:r>
            <a:r>
              <a:rPr lang="en-US" altLang="en-US" sz="2400" i="1" baseline="-25000" dirty="0" smtClean="0">
                <a:solidFill>
                  <a:srgbClr val="FF0000"/>
                </a:solidFill>
              </a:rPr>
              <a:t>l</a:t>
            </a:r>
            <a:endParaRPr lang="en-US" altLang="en-US" sz="24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687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2819400" y="274445"/>
            <a:ext cx="5486400" cy="1143000"/>
          </a:xfrm>
          <a:effectLst>
            <a:outerShdw dist="53882" dir="2700000" algn="ctr" rotWithShape="0">
              <a:srgbClr val="000000"/>
            </a:outerShdw>
          </a:effectLst>
        </p:spPr>
        <p:txBody>
          <a:bodyPr/>
          <a:lstStyle/>
          <a:p>
            <a:pPr>
              <a:defRPr/>
            </a:pPr>
            <a:r>
              <a:rPr lang="en-US" sz="4400" dirty="0" smtClean="0">
                <a:solidFill>
                  <a:srgbClr val="FAFD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Subshells &amp; Shells</a:t>
            </a:r>
            <a:endParaRPr lang="en-US" sz="4400" dirty="0" smtClean="0">
              <a:solidFill>
                <a:srgbClr val="FAFD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22531" name="Picture 3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58" y="264101"/>
            <a:ext cx="18669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524" name="Line 4"/>
          <p:cNvSpPr>
            <a:spLocks noChangeShapeType="1"/>
          </p:cNvSpPr>
          <p:nvPr/>
        </p:nvSpPr>
        <p:spPr bwMode="auto">
          <a:xfrm>
            <a:off x="2908300" y="1196936"/>
            <a:ext cx="5308600" cy="0"/>
          </a:xfrm>
          <a:prstGeom prst="line">
            <a:avLst/>
          </a:prstGeom>
          <a:noFill/>
          <a:ln w="25400">
            <a:solidFill>
              <a:srgbClr val="FAFD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800">
              <a:solidFill>
                <a:srgbClr val="FAFD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2533" name="Picture 5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000" y="1985192"/>
            <a:ext cx="5740400" cy="3589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8980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519113" y="1752600"/>
            <a:ext cx="2046287" cy="736600"/>
            <a:chOff x="327" y="1104"/>
            <a:chExt cx="1289" cy="464"/>
          </a:xfrm>
        </p:grpSpPr>
        <p:sp>
          <p:nvSpPr>
            <p:cNvPr id="107527" name="Rectangle 7"/>
            <p:cNvSpPr>
              <a:spLocks noChangeArrowheads="1"/>
            </p:cNvSpPr>
            <p:nvPr/>
          </p:nvSpPr>
          <p:spPr bwMode="auto">
            <a:xfrm>
              <a:off x="327" y="1104"/>
              <a:ext cx="778" cy="402"/>
            </a:xfrm>
            <a:prstGeom prst="rect">
              <a:avLst/>
            </a:prstGeom>
            <a:noFill/>
            <a:ln w="508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36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n = 1</a:t>
              </a:r>
              <a:endParaRPr lang="en-US" sz="3600" b="1" dirty="0">
                <a:solidFill>
                  <a:srgbClr val="FCFEB9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07528" name="Line 8"/>
            <p:cNvSpPr>
              <a:spLocks noChangeShapeType="1"/>
            </p:cNvSpPr>
            <p:nvPr/>
          </p:nvSpPr>
          <p:spPr bwMode="auto">
            <a:xfrm>
              <a:off x="1120" y="1360"/>
              <a:ext cx="496" cy="20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519113" y="2590800"/>
            <a:ext cx="2046287" cy="638175"/>
            <a:chOff x="327" y="1632"/>
            <a:chExt cx="1289" cy="402"/>
          </a:xfrm>
        </p:grpSpPr>
        <p:sp>
          <p:nvSpPr>
            <p:cNvPr id="107530" name="Rectangle 10"/>
            <p:cNvSpPr>
              <a:spLocks noChangeArrowheads="1"/>
            </p:cNvSpPr>
            <p:nvPr/>
          </p:nvSpPr>
          <p:spPr bwMode="auto">
            <a:xfrm>
              <a:off x="327" y="1632"/>
              <a:ext cx="778" cy="402"/>
            </a:xfrm>
            <a:prstGeom prst="rect">
              <a:avLst/>
            </a:prstGeom>
            <a:noFill/>
            <a:ln w="508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3600" b="1">
                  <a:solidFill>
                    <a:srgbClr val="00AE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n = 2</a:t>
              </a:r>
              <a:endParaRPr lang="en-US" sz="3600" b="1">
                <a:solidFill>
                  <a:srgbClr val="FCFEB9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07531" name="Line 11"/>
            <p:cNvSpPr>
              <a:spLocks noChangeShapeType="1"/>
            </p:cNvSpPr>
            <p:nvPr/>
          </p:nvSpPr>
          <p:spPr bwMode="auto">
            <a:xfrm>
              <a:off x="1120" y="1888"/>
              <a:ext cx="496" cy="64"/>
            </a:xfrm>
            <a:prstGeom prst="line">
              <a:avLst/>
            </a:prstGeom>
            <a:noFill/>
            <a:ln w="508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519113" y="3352800"/>
            <a:ext cx="2122487" cy="638175"/>
            <a:chOff x="327" y="2112"/>
            <a:chExt cx="1337" cy="402"/>
          </a:xfrm>
        </p:grpSpPr>
        <p:sp>
          <p:nvSpPr>
            <p:cNvPr id="107533" name="Rectangle 13"/>
            <p:cNvSpPr>
              <a:spLocks noChangeArrowheads="1"/>
            </p:cNvSpPr>
            <p:nvPr/>
          </p:nvSpPr>
          <p:spPr bwMode="auto">
            <a:xfrm>
              <a:off x="327" y="2112"/>
              <a:ext cx="778" cy="402"/>
            </a:xfrm>
            <a:prstGeom prst="rect">
              <a:avLst/>
            </a:prstGeom>
            <a:noFill/>
            <a:ln w="508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3600" b="1">
                  <a:solidFill>
                    <a:srgbClr val="FC0128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n = 3</a:t>
              </a:r>
              <a:endParaRPr lang="en-US" sz="3600" b="1">
                <a:solidFill>
                  <a:srgbClr val="FCFEB9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07534" name="Line 14"/>
            <p:cNvSpPr>
              <a:spLocks noChangeShapeType="1"/>
            </p:cNvSpPr>
            <p:nvPr/>
          </p:nvSpPr>
          <p:spPr bwMode="auto">
            <a:xfrm flipV="1">
              <a:off x="1120" y="2208"/>
              <a:ext cx="544" cy="96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519113" y="3886200"/>
            <a:ext cx="2122487" cy="790575"/>
            <a:chOff x="327" y="2448"/>
            <a:chExt cx="1337" cy="498"/>
          </a:xfrm>
        </p:grpSpPr>
        <p:sp>
          <p:nvSpPr>
            <p:cNvPr id="107536" name="Rectangle 16"/>
            <p:cNvSpPr>
              <a:spLocks noChangeArrowheads="1"/>
            </p:cNvSpPr>
            <p:nvPr/>
          </p:nvSpPr>
          <p:spPr bwMode="auto">
            <a:xfrm>
              <a:off x="327" y="2544"/>
              <a:ext cx="778" cy="402"/>
            </a:xfrm>
            <a:prstGeom prst="rect">
              <a:avLst/>
            </a:prstGeom>
            <a:noFill/>
            <a:ln w="508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3600" b="1">
                  <a:solidFill>
                    <a:srgbClr val="2108B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n = 4</a:t>
              </a:r>
              <a:endParaRPr lang="en-US" sz="3600" b="1">
                <a:solidFill>
                  <a:srgbClr val="FCFEB9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07537" name="Line 17"/>
            <p:cNvSpPr>
              <a:spLocks noChangeShapeType="1"/>
            </p:cNvSpPr>
            <p:nvPr/>
          </p:nvSpPr>
          <p:spPr bwMode="auto">
            <a:xfrm flipV="1">
              <a:off x="1120" y="2448"/>
              <a:ext cx="544" cy="288"/>
            </a:xfrm>
            <a:prstGeom prst="line">
              <a:avLst/>
            </a:prstGeom>
            <a:noFill/>
            <a:ln w="50800">
              <a:solidFill>
                <a:srgbClr val="2108B6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800"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9812999"/>
              </p:ext>
            </p:extLst>
          </p:nvPr>
        </p:nvGraphicFramePr>
        <p:xfrm>
          <a:off x="4343400" y="4000369"/>
          <a:ext cx="4793673" cy="28576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0" name="Bitmap Image" r:id="rId6" imgW="7621064" imgH="4544059" progId="PBrush">
                  <p:embed/>
                </p:oleObj>
              </mc:Choice>
              <mc:Fallback>
                <p:oleObj name="Bitmap Image" r:id="rId6" imgW="7621064" imgH="4544059" progId="PBrush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4000369"/>
                        <a:ext cx="4793673" cy="28576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127000" y="5811899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The principal quantum number of the shell is the number of the </a:t>
            </a:r>
            <a:r>
              <a:rPr lang="en-US" u="sng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period or row of the periodic table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where that shell begins.</a:t>
            </a:r>
            <a:endParaRPr lang="en-US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309093296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305800" cy="533400"/>
          </a:xfrm>
          <a:noFill/>
        </p:spPr>
        <p:txBody>
          <a:bodyPr lIns="90488" rIns="90488"/>
          <a:lstStyle/>
          <a:p>
            <a:r>
              <a:rPr lang="en-US" altLang="en-US" sz="3200" dirty="0" smtClean="0">
                <a:solidFill>
                  <a:srgbClr val="FFFF00"/>
                </a:solidFill>
              </a:rPr>
              <a:t>Principal Quantum Number, </a:t>
            </a:r>
            <a:r>
              <a:rPr lang="en-US" altLang="en-US" sz="3200" i="1" dirty="0" smtClean="0">
                <a:solidFill>
                  <a:srgbClr val="FFFF00"/>
                </a:solidFill>
              </a:rPr>
              <a:t>n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9" y="1157215"/>
            <a:ext cx="8620124" cy="4425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914400"/>
            <a:ext cx="2951163" cy="220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5" descr="07_11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85008" y="665234"/>
            <a:ext cx="3611146" cy="2704956"/>
          </a:xfrm>
          <a:noFill/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9318" y="5486400"/>
            <a:ext cx="3487737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800" y="5486400"/>
            <a:ext cx="4294918" cy="1173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339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304800" y="6248400"/>
            <a:ext cx="3505200" cy="457200"/>
          </a:xfrm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800" dirty="0">
              <a:solidFill>
                <a:srgbClr val="FAFD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A2124833-ABD2-4AB0-853E-D7D0FB410C1E}" type="slidenum">
              <a:rPr lang="en-US" sz="2800"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 sz="2800">
              <a:solidFill>
                <a:srgbClr val="FAFD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382000" cy="838200"/>
          </a:xfrm>
        </p:spPr>
        <p:txBody>
          <a:bodyPr/>
          <a:lstStyle/>
          <a:p>
            <a:r>
              <a:rPr lang="en-US" altLang="en-US" smtClean="0">
                <a:solidFill>
                  <a:srgbClr val="FFFFFF"/>
                </a:solidFill>
              </a:rPr>
              <a:t>Principal Energy Levels in Hydrogen</a:t>
            </a:r>
          </a:p>
        </p:txBody>
      </p:sp>
      <p:pic>
        <p:nvPicPr>
          <p:cNvPr id="11269" name="Picture 4" descr="07_19-01U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524000"/>
            <a:ext cx="5257800" cy="486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304800" y="1600200"/>
            <a:ext cx="2667000" cy="1938338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  <a:defRPr/>
            </a:pPr>
            <a:r>
              <a:rPr lang="en-US" sz="2400" dirty="0"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 </a:t>
            </a:r>
            <a:r>
              <a:rPr lang="en-US" sz="2400" i="1" dirty="0"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en-US" sz="2400" dirty="0"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gets larger, the amount of </a:t>
            </a:r>
            <a:r>
              <a:rPr lang="en-US" sz="2400" u="sng" dirty="0"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energy between orbitals </a:t>
            </a:r>
            <a:r>
              <a:rPr lang="en-US" sz="2400" dirty="0"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gets smaller </a:t>
            </a:r>
          </a:p>
        </p:txBody>
      </p:sp>
    </p:spTree>
    <p:extLst>
      <p:ext uri="{BB962C8B-B14F-4D97-AF65-F5344CB8AC3E}">
        <p14:creationId xmlns:p14="http://schemas.microsoft.com/office/powerpoint/2010/main" val="144437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46B074F3-1E96-4EB8-AA69-997A2DF5EEF5}" type="slidenum">
              <a:rPr lang="en-US" sz="2800">
                <a:solidFill>
                  <a:srgbClr val="FAF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 sz="2800">
              <a:solidFill>
                <a:srgbClr val="FAFD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8369"/>
            <a:ext cx="8458200" cy="685800"/>
          </a:xfrm>
        </p:spPr>
        <p:txBody>
          <a:bodyPr/>
          <a:lstStyle/>
          <a:p>
            <a:r>
              <a:rPr lang="en-US" altLang="en-US" dirty="0" smtClean="0">
                <a:solidFill>
                  <a:srgbClr val="FFFF00"/>
                </a:solidFill>
              </a:rPr>
              <a:t>Electron Transitions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7329" y="754169"/>
            <a:ext cx="8382000" cy="2514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000" dirty="0" smtClean="0">
                <a:solidFill>
                  <a:srgbClr val="FFFFFF"/>
                </a:solidFill>
              </a:rPr>
              <a:t>in order to transition to a higher energy state, the electron must gain the correct amount of energy corresponding to the difference in energy </a:t>
            </a:r>
            <a:r>
              <a:rPr lang="en-US" altLang="en-US" sz="2000" u="sng" dirty="0" smtClean="0">
                <a:solidFill>
                  <a:srgbClr val="FFFFFF"/>
                </a:solidFill>
              </a:rPr>
              <a:t>between the final and initial states </a:t>
            </a:r>
            <a:r>
              <a:rPr lang="en-US" altLang="en-US" sz="2000" dirty="0" smtClean="0">
                <a:solidFill>
                  <a:srgbClr val="FFFF00"/>
                </a:solidFill>
              </a:rPr>
              <a:t>(</a:t>
            </a:r>
            <a:r>
              <a:rPr lang="en-US" altLang="en-US" sz="2000" u="sng" dirty="0" smtClean="0">
                <a:solidFill>
                  <a:srgbClr val="FFFF00"/>
                </a:solidFill>
              </a:rPr>
              <a:t>absorption</a:t>
            </a:r>
            <a:r>
              <a:rPr lang="en-US" altLang="en-US" sz="2000" dirty="0" smtClean="0">
                <a:solidFill>
                  <a:srgbClr val="FFFF00"/>
                </a:solidFill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altLang="en-US" sz="2000" dirty="0" smtClean="0"/>
              <a:t>Electrons  in high energy states (exited) are unstable and tend to lose energy and transition to lower energy </a:t>
            </a:r>
            <a:r>
              <a:rPr lang="en-US" altLang="en-US" sz="2000" dirty="0"/>
              <a:t>states </a:t>
            </a:r>
            <a:endParaRPr lang="en-US" altLang="en-US" sz="2000" dirty="0" smtClean="0"/>
          </a:p>
          <a:p>
            <a:pPr lvl="1">
              <a:lnSpc>
                <a:spcPct val="80000"/>
              </a:lnSpc>
            </a:pPr>
            <a:r>
              <a:rPr lang="en-US" altLang="en-US" sz="2000" dirty="0" smtClean="0">
                <a:solidFill>
                  <a:srgbClr val="FFFFFF"/>
                </a:solidFill>
              </a:rPr>
              <a:t>energy released as </a:t>
            </a:r>
            <a:r>
              <a:rPr lang="en-US" altLang="en-US" sz="2000" u="sng" dirty="0" smtClean="0">
                <a:solidFill>
                  <a:srgbClr val="FFFFFF"/>
                </a:solidFill>
              </a:rPr>
              <a:t>a photon </a:t>
            </a:r>
            <a:r>
              <a:rPr lang="en-US" altLang="en-US" sz="2000" dirty="0" smtClean="0">
                <a:solidFill>
                  <a:srgbClr val="FFFFFF"/>
                </a:solidFill>
              </a:rPr>
              <a:t>of light </a:t>
            </a:r>
            <a:r>
              <a:rPr lang="en-US" altLang="en-US" sz="2000" dirty="0">
                <a:solidFill>
                  <a:srgbClr val="FFFF00"/>
                </a:solidFill>
              </a:rPr>
              <a:t>(</a:t>
            </a:r>
            <a:r>
              <a:rPr lang="en-US" altLang="en-US" sz="2000" u="sng" dirty="0">
                <a:solidFill>
                  <a:srgbClr val="FFFF00"/>
                </a:solidFill>
              </a:rPr>
              <a:t>emission</a:t>
            </a:r>
            <a:r>
              <a:rPr lang="en-US" altLang="en-US" sz="2000" dirty="0">
                <a:solidFill>
                  <a:srgbClr val="FFFF00"/>
                </a:solidFill>
              </a:rPr>
              <a:t>)</a:t>
            </a:r>
          </a:p>
          <a:p>
            <a:pPr lvl="1">
              <a:lnSpc>
                <a:spcPct val="80000"/>
              </a:lnSpc>
            </a:pPr>
            <a:endParaRPr lang="en-US" altLang="en-US" sz="2000" baseline="-25000" dirty="0" smtClean="0">
              <a:solidFill>
                <a:srgbClr val="FFFFFF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en-US" sz="2000" dirty="0" smtClean="0"/>
              <a:t>each line in the emission spectrum corresponds to the difference in </a:t>
            </a:r>
            <a:r>
              <a:rPr lang="en-US" altLang="en-US" sz="2000" dirty="0" smtClean="0">
                <a:solidFill>
                  <a:srgbClr val="FF0000"/>
                </a:solidFill>
              </a:rPr>
              <a:t>energy between two </a:t>
            </a:r>
            <a:r>
              <a:rPr lang="en-US" altLang="en-US" sz="2800" dirty="0" smtClean="0">
                <a:solidFill>
                  <a:srgbClr val="FF0000"/>
                </a:solidFill>
              </a:rPr>
              <a:t>energy states</a:t>
            </a:r>
          </a:p>
        </p:txBody>
      </p:sp>
      <p:pic>
        <p:nvPicPr>
          <p:cNvPr id="12293" name="Picture 4" descr="07_2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733800"/>
            <a:ext cx="6076843" cy="2886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1368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ID" val="E67416B1CD654597A330188B0C6B7A5F"/>
  <p:tag name="SLIDETYPE" val="Q"/>
  <p:tag name="DEMOGRAPHIC" val="False"/>
  <p:tag name="SPEEDSCORING" val="False"/>
  <p:tag name="DELIMITERS" val="3.1"/>
  <p:tag name="TOTALRESPONSES" val="37"/>
  <p:tag name="RESPONSECOUNT" val="37"/>
  <p:tag name="SLICED" val="False"/>
  <p:tag name="RESPONSES" val="USB[RIT999],1,80,4;1;4;4;4;4;3;4;4;4;3;3;4;4;4;4;4;4;4;4;4;-;4;4;3;4;4;4;1;4;3;1;4;4;4;4;4;4;-;-;-;-;-;-;-;-;-;-;-;-;-;-;-;-;-;-;-;-;-;-;-;-;-;-;-;-;-;-;-;-;-;-;-;-;-;-;-;-;-;-;"/>
  <p:tag name="CHARTSTRINGSTD" val="3 0 5 29 0"/>
  <p:tag name="CHARTSTRINGREV" val="0 29 5 0 3"/>
  <p:tag name="CHARTSTRINGSTDPER" val="0.0810810810810811 0 0.135135135135135 0.783783783783784 0"/>
  <p:tag name="CHARTSTRINGREVPER" val="0 0.783783783783784 0.135135135135135 0 0.0810810810810811"/>
  <p:tag name="SLIDEORDER" val="4"/>
  <p:tag name="SLIDEGUID" val="B8B2DF175C9F44CB85BE8DA6ABBEE67F"/>
  <p:tag name="RESPONSESGATHERED" val="False"/>
  <p:tag name="QUESTIONALIAS" val="All orbitals with the same value of the principal quantum number are said to"/>
  <p:tag name="ANSWERSALIAS" val="belong to the same subshell |smicln|belong to the same class |smicln|belong to the same period |smicln|belong to the same shell |smicln|belong to the same group 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HARTTYPE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LDNUMANSWERS" val="5"/>
  <p:tag name="TEXTLENGTH" val="137"/>
  <p:tag name="FONTSIZE" val="18"/>
  <p:tag name="BULLETTYPE" val="ppBulletArabicPeriod"/>
  <p:tag name="ANSWERTEXT" val="belong to the same subshell &#10;belong to the same class &#10;belong to the same period &#10;belong to the same shell &#10;belong to the same group 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CTYPE" val="Style_Meter"/>
  <p:tag name="STYLE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YPE" val="Style_Hourglass"/>
  <p:tag name="CDTIMELIMIT" val="10"/>
  <p:tag name="STYLE" val="4"/>
  <p:tag name="CDTIMELEFT" val="1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ID" val="E67416B1CD654597A330188B0C6B7A5F"/>
  <p:tag name="SLIDETYPE" val="Q"/>
  <p:tag name="DEMOGRAPHIC" val="False"/>
  <p:tag name="SPEEDSCORING" val="False"/>
  <p:tag name="DELIMITERS" val="3.1"/>
  <p:tag name="TOTALRESPONSES" val="37"/>
  <p:tag name="RESPONSECOUNT" val="37"/>
  <p:tag name="SLICED" val="False"/>
  <p:tag name="RESPONSES" val="USB[RIT999],1,80,4;1;4;4;4;4;3;4;4;4;3;3;4;4;4;4;4;4;4;4;4;-;4;4;3;4;4;4;1;4;3;1;4;4;4;4;4;4;-;-;-;-;-;-;-;-;-;-;-;-;-;-;-;-;-;-;-;-;-;-;-;-;-;-;-;-;-;-;-;-;-;-;-;-;-;-;-;-;-;-;"/>
  <p:tag name="CHARTSTRINGSTD" val="3 0 5 29 0"/>
  <p:tag name="CHARTSTRINGREV" val="0 29 5 0 3"/>
  <p:tag name="CHARTSTRINGSTDPER" val="0.0810810810810811 0 0.135135135135135 0.783783783783784 0"/>
  <p:tag name="CHARTSTRINGREVPER" val="0 0.783783783783784 0.135135135135135 0 0.0810810810810811"/>
  <p:tag name="SLIDEORDER" val="4"/>
  <p:tag name="SLIDEGUID" val="B8B2DF175C9F44CB85BE8DA6ABBEE67F"/>
  <p:tag name="RESPONSESGATHERED" val="False"/>
  <p:tag name="QUESTIONALIAS" val="All orbitals with the same value of the principal quantum number are said to"/>
  <p:tag name="ANSWERSALIAS" val="belong to the same subshell |smicln|belong to the same class |smicln|belong to the same period |smicln|belong to the same shell |smicln|belong to the same group 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HARTTYPE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LDNUMANSWERS" val="5"/>
  <p:tag name="TEXTLENGTH" val="137"/>
  <p:tag name="FONTSIZE" val="18"/>
  <p:tag name="BULLETTYPE" val="ppBulletArabicPeriod"/>
  <p:tag name="ANSWERTEXT" val="belong to the same subshell &#10;belong to the same class &#10;belong to the same period &#10;belong to the same shell &#10;belong to the same group 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CTYPE" val="Style_Meter"/>
  <p:tag name="STYLE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YPE" val="Style_Hourglass"/>
  <p:tag name="CDTIMELIMIT" val="10"/>
  <p:tag name="STYLE" val="4"/>
  <p:tag name="CDTIMELEFT" val="1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ID" val="A13CEFAEF3A5415ABFF3496E24659525"/>
  <p:tag name="SLIDETYPE" val="Q"/>
  <p:tag name="DEMOGRAPHIC" val="False"/>
  <p:tag name="SPEEDSCORING" val="False"/>
  <p:tag name="DELIMITERS" val="3.1"/>
  <p:tag name="VALUES" val="Incorrect|smicln|Incorrect|smicln|Incorrect|smicln|Correct"/>
  <p:tag name="SLIDEORDER" val="3"/>
  <p:tag name="SLIDEGUID" val="6444306728B74AA4B0F1703D5757307E"/>
  <p:tag name="QUESTIONALIAS" val="If there are 7 types of f orbitals, how many electrons can occupy the f subshell?"/>
  <p:tag name="ANSWERSALIAS" val="7¤10¤21¤14"/>
  <p:tag name="RESPONSESGATHERED" val="Fals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HARTTYPE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LDNUMANSWERS" val="4"/>
  <p:tag name="TEXTLENGTH" val="13"/>
  <p:tag name="FONTSIZE" val="24"/>
  <p:tag name="BULLETTYPE" val="ppBulletArabicPeriod"/>
  <p:tag name="ANSWERTEXT" val="7&#10;10&#10;21&#10;1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YPE" val="Style_BallDrop"/>
  <p:tag name="STYLE" val="0"/>
  <p:tag name="CDTIMELEFT" val="1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ID" val="A13CEFAEF3A5415ABFF3496E24659525"/>
  <p:tag name="SLIDETYPE" val="Q"/>
  <p:tag name="DEMOGRAPHIC" val="False"/>
  <p:tag name="SPEEDSCORING" val="False"/>
  <p:tag name="DELIMITERS" val="3.1"/>
  <p:tag name="VALUES" val="Incorrect|smicln|Incorrect|smicln|Incorrect|smicln|Correct"/>
  <p:tag name="SLIDEORDER" val="3"/>
  <p:tag name="SLIDEGUID" val="6444306728B74AA4B0F1703D5757307E"/>
  <p:tag name="QUESTIONALIAS" val="If there are 7 types of f orbitals, how many electrons can occupy the f subshell?"/>
  <p:tag name="ANSWERSALIAS" val="7¤10¤21¤14"/>
  <p:tag name="RESPONSESGATHERED" val="Fals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HARTTYPE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LDNUMANSWERS" val="4"/>
  <p:tag name="TEXTLENGTH" val="13"/>
  <p:tag name="FONTSIZE" val="24"/>
  <p:tag name="BULLETTYPE" val="ppBulletArabicPeriod"/>
  <p:tag name="ANSWERTEXT" val="7&#10;10&#10;21&#10;1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YPE" val="Style_BallDrop"/>
  <p:tag name="STYLE" val="0"/>
  <p:tag name="CDTIMELEFT" val="1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ID" val="A78F20A73383402A86B6602993807DF0"/>
  <p:tag name="SLIDETYPE" val="Q"/>
  <p:tag name="DEMOGRAPHIC" val="False"/>
  <p:tag name="SPEEDSCORING" val="False"/>
  <p:tag name="DELIMITERS" val="3.1"/>
  <p:tag name="SLIDEORDER" val="3"/>
  <p:tag name="SLIDEGUID" val="CA7C5971F60E4496A375C25B95536C3F"/>
  <p:tag name="RESPONSESGATHERED" val="False"/>
  <p:tag name="QUESTIONALIAS" val="Given the following sets of quantum numbers for n l ml ms, which one of these sets is not a possible set for an electron in an atom?"/>
  <p:tag name="ANSWERSALIAS" val="3     1    -1     ½ |smicln|4     3    -2   -½ |smicln|5     2     3     ½ |smicln|4     3     2     ½ |smicln|3     2     2    -½ 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HARTTYPE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LDNUMANSWERS" val="5"/>
  <p:tag name="TEXTLENGTH" val="107"/>
  <p:tag name="FONTSIZE" val="24"/>
  <p:tag name="BULLETTYPE" val="ppBulletArabicPeriod"/>
  <p:tag name="ANSWERTEXT" val="3     1    -1     ½ &#10;4     3    -2   -½ &#10;5     2     3     ½ &#10;4     3     2     ½ &#10;3     2     2    -½ 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CTYPE" val="Style_Meter"/>
  <p:tag name="STYLE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YPE" val="Style_Hourglass"/>
  <p:tag name="CDTIMELIMIT" val="10"/>
  <p:tag name="STYLE" val="4"/>
  <p:tag name="CDTIMELEFT" val="1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ID" val="A78F20A73383402A86B6602993807DF0"/>
  <p:tag name="SLIDETYPE" val="Q"/>
  <p:tag name="DEMOGRAPHIC" val="False"/>
  <p:tag name="SPEEDSCORING" val="False"/>
  <p:tag name="DELIMITERS" val="3.1"/>
  <p:tag name="SLIDEORDER" val="3"/>
  <p:tag name="SLIDEGUID" val="CA7C5971F60E4496A375C25B95536C3F"/>
  <p:tag name="RESPONSESGATHERED" val="False"/>
  <p:tag name="QUESTIONALIAS" val="Given the following sets of quantum numbers for n l ml ms, which one of these sets is not a possible set for an electron in an atom?"/>
  <p:tag name="ANSWERSALIAS" val="3     1    -1     ½ |smicln|4     3    -2   -½ |smicln|5     2     3     ½ |smicln|4     3     2     ½ |smicln|3     2     2    -½ 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HARTTYPE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LDNUMANSWERS" val="5"/>
  <p:tag name="TEXTLENGTH" val="107"/>
  <p:tag name="FONTSIZE" val="24"/>
  <p:tag name="BULLETTYPE" val="ppBulletArabicPeriod"/>
  <p:tag name="ANSWERTEXT" val="3     1    -1     ½ &#10;4     3    -2   -½ &#10;5     2     3     ½ &#10;4     3     2     ½ &#10;3     2     2    -½ 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CTYPE" val="Style_Meter"/>
  <p:tag name="STYLE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YPE" val="Style_Hourglass"/>
  <p:tag name="CDTIMELIMIT" val="10"/>
  <p:tag name="STYLE" val="4"/>
  <p:tag name="CDTIMELEFT" val="1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ID" val="A13CEFAEF3A5415ABFF3496E24659525"/>
  <p:tag name="SLIDETYPE" val="Q"/>
  <p:tag name="DEMOGRAPHIC" val="False"/>
  <p:tag name="SPEEDSCORING" val="False"/>
  <p:tag name="DELIMITERS" val="3.1"/>
  <p:tag name="VALUES" val="Incorrect|smicln|Incorrect|smicln|Incorrect|smicln|Correct"/>
  <p:tag name="SLIDEORDER" val="3"/>
  <p:tag name="SLIDEGUID" val="6444306728B74AA4B0F1703D5757307E"/>
  <p:tag name="RESPONSESGATHERED" val="False"/>
  <p:tag name="QUESTIONALIAS" val="If there are 7 types of f orbitals, how many electrons can occupy the f subshell?"/>
  <p:tag name="ANSWERSALIAS" val="7|smicln|10|smicln|21|smicln|1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HARTTYPE" val="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LDNUMANSWERS" val="4"/>
  <p:tag name="TEXTLENGTH" val="13"/>
  <p:tag name="FONTSIZE" val="24"/>
  <p:tag name="BULLETTYPE" val="ppBulletAlphaUCPeriod"/>
  <p:tag name="ANSWERTEXT" val="7&#10;10&#10;21&#10;1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YPE" val="Style_BallDrop"/>
  <p:tag name="STYLE" val="0"/>
  <p:tag name="CDTIMELEFT" val="1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ID" val="A13CEFAEF3A5415ABFF3496E24659525"/>
  <p:tag name="SLIDETYPE" val="Q"/>
  <p:tag name="DEMOGRAPHIC" val="False"/>
  <p:tag name="SPEEDSCORING" val="False"/>
  <p:tag name="DELIMITERS" val="3.1"/>
  <p:tag name="VALUES" val="Incorrect|smicln|Incorrect|smicln|Incorrect|smicln|Correct"/>
  <p:tag name="SLIDEORDER" val="3"/>
  <p:tag name="SLIDEGUID" val="6444306728B74AA4B0F1703D5757307E"/>
  <p:tag name="RESPONSESGATHERED" val="False"/>
  <p:tag name="QUESTIONALIAS" val="If there are 7 types of f orbitals, how many electrons can occupy the f subshell?"/>
  <p:tag name="ANSWERSALIAS" val="7|smicln|10|smicln|21|smicln|1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HARTTYPE" val="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LDNUMANSWERS" val="4"/>
  <p:tag name="TEXTLENGTH" val="13"/>
  <p:tag name="FONTSIZE" val="24"/>
  <p:tag name="BULLETTYPE" val="ppBulletAlphaUCPeriod"/>
  <p:tag name="ANSWERTEXT" val="7&#10;10&#10;21&#10;1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YPE" val="Style_BallDrop"/>
  <p:tag name="STYLE" val="0"/>
  <p:tag name="CDTIMELEFT" val="1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ID" val="B5E832E233B24E43989DFF90F4510473"/>
  <p:tag name="SLIDETYPE" val="Q"/>
  <p:tag name="DEMOGRAPHIC" val="False"/>
  <p:tag name="SPEEDSCORING" val="False"/>
  <p:tag name="DELIMITERS" val="3.1"/>
  <p:tag name="TOTALRESPONSES" val="34"/>
  <p:tag name="RESPONSECOUNT" val="34"/>
  <p:tag name="SLICED" val="False"/>
  <p:tag name="RESPONSES" val="USB[RIT999],1,80,3;4;3;2;3;3;4;3;3;3;3;4;3;3;3;3;3;3;3;3;3;-;4;3;-;3;2;3;4;1;4;4;-;3;3;3;4;-;-;-;-;-;-;-;-;-;-;-;-;-;-;-;-;-;-;-;-;-;-;-;-;-;-;-;-;-;-;-;-;-;-;-;-;-;-;-;-;-;-;-;"/>
  <p:tag name="CHARTSTRINGSTD" val="1 2 23 8"/>
  <p:tag name="CHARTSTRINGREV" val="8 23 2 1"/>
  <p:tag name="CHARTSTRINGSTDPER" val="0.0294117647058824 0.0588235294117647 0.676470588235294 0.235294117647059"/>
  <p:tag name="CHARTSTRINGREVPER" val="0.235294117647059 0.676470588235294 0.0588235294117647 0.0294117647058824"/>
  <p:tag name="SLIDEORDER" val="5"/>
  <p:tag name="SLIDEGUID" val="F520BA4AE1204AB9B44D4A008509EEDC"/>
  <p:tag name="RESPONSESGATHERED" val="False"/>
  <p:tag name="QUESTIONALIAS" val="The letter designation for the subshell is based on "/>
  <p:tag name="ANSWERSALIAS" val="the value of the spin quantum number, ms|smicln|the value of the magnetic quantum number, ml|smicln|the value of the secondary quantum number|smicln|the value of the principal quantum number 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HARTTYPE" val="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LDNUMANSWERS" val="4"/>
  <p:tag name="TEXTLENGTH" val="173"/>
  <p:tag name="FONTSIZE" val="20"/>
  <p:tag name="BULLETTYPE" val="ppBulletArabicPeriod"/>
  <p:tag name="ANSWERTEXT" val="the value of the spin quantum number, ms&#10;the value of the magnetic quantum number, ml&#10;the value of the secondary quantum number&#10;the value of the principal quantum number 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YPE" val="Style_Hourglass"/>
  <p:tag name="CDTIMELIMIT" val="10"/>
  <p:tag name="STYLE" val="4"/>
  <p:tag name="CDTIMELEFT" val="1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CTYPE" val="Style_Meter"/>
  <p:tag name="STYLE" val="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ID" val="B5E832E233B24E43989DFF90F4510473"/>
  <p:tag name="SLIDETYPE" val="Q"/>
  <p:tag name="DEMOGRAPHIC" val="False"/>
  <p:tag name="SPEEDSCORING" val="False"/>
  <p:tag name="DELIMITERS" val="3.1"/>
  <p:tag name="TOTALRESPONSES" val="34"/>
  <p:tag name="RESPONSECOUNT" val="34"/>
  <p:tag name="SLICED" val="False"/>
  <p:tag name="RESPONSES" val="USB[RIT999],1,80,3;4;3;2;3;3;4;3;3;3;3;4;3;3;3;3;3;3;3;3;3;-;4;3;-;3;2;3;4;1;4;4;-;3;3;3;4;-;-;-;-;-;-;-;-;-;-;-;-;-;-;-;-;-;-;-;-;-;-;-;-;-;-;-;-;-;-;-;-;-;-;-;-;-;-;-;-;-;-;-;"/>
  <p:tag name="CHARTSTRINGSTD" val="1 2 23 8"/>
  <p:tag name="CHARTSTRINGREV" val="8 23 2 1"/>
  <p:tag name="CHARTSTRINGSTDPER" val="0.0294117647058824 0.0588235294117647 0.676470588235294 0.235294117647059"/>
  <p:tag name="CHARTSTRINGREVPER" val="0.235294117647059 0.676470588235294 0.0588235294117647 0.0294117647058824"/>
  <p:tag name="SLIDEORDER" val="5"/>
  <p:tag name="SLIDEGUID" val="F520BA4AE1204AB9B44D4A008509EEDC"/>
  <p:tag name="RESPONSESGATHERED" val="False"/>
  <p:tag name="QUESTIONALIAS" val="The letter designation for the subshell is based on "/>
  <p:tag name="ANSWERSALIAS" val="the value of the spin quantum number, ms|smicln|the value of the magnetic quantum number, ml|smicln|the value of the secondary quantum number|smicln|the value of the principal quantum number 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HARTTYPE" val="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LDNUMANSWERS" val="4"/>
  <p:tag name="TEXTLENGTH" val="173"/>
  <p:tag name="FONTSIZE" val="20"/>
  <p:tag name="BULLETTYPE" val="ppBulletArabicPeriod"/>
  <p:tag name="ANSWERTEXT" val="the value of the spin quantum number, ms&#10;the value of the magnetic quantum number, ml&#10;the value of the secondary quantum number&#10;the value of the principal quantum number 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YPE" val="Style_Hourglass"/>
  <p:tag name="CDTIMELIMIT" val="10"/>
  <p:tag name="STYLE" val="4"/>
  <p:tag name="CDTIMELEFT" val="1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CTYPE" val="Style_Meter"/>
  <p:tag name="STYLE" val="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ID" val="6C6F2CDED62746AC805FE0CBF5526A97"/>
  <p:tag name="SLIDETYPE" val="Q"/>
  <p:tag name="DEMOGRAPHIC" val="False"/>
  <p:tag name="SPEEDSCORING" val="False"/>
  <p:tag name="DELIMITERS" val="3.1"/>
  <p:tag name="SLIDEORDER" val="3"/>
  <p:tag name="SLIDEGUID" val="5FD797E4DCD84C5BB7BDC121FC26E245"/>
  <p:tag name="RESPONSESGATHERED" val="False"/>
  <p:tag name="QUESTIONALIAS" val="The spectroscopic notation (number + letter designation) for the subshell with n = 4 and l = 2 is "/>
  <p:tag name="ANSWERSALIAS" val="4p subshell |smicln|there is no subshell fitting this description |smicln|4s subshell |smicln|4d subshell |smicln|4f subshell 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HARTTYPE" val="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LDNUMANSWERS" val="5"/>
  <p:tag name="TEXTLENGTH" val="102"/>
  <p:tag name="FONTSIZE" val="24"/>
  <p:tag name="BULLETTYPE" val="ppBulletArabicPeriod"/>
  <p:tag name="ANSWERTEXT" val="4p subshell &#10;there is no subshell fitting this description &#10;4s subshell &#10;4d subshell &#10;4f subshell 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CTYPE" val="Style_Meter"/>
  <p:tag name="STYLE" val="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YPE" val="Style_Hourglass"/>
  <p:tag name="CDTIMELIMIT" val="10"/>
  <p:tag name="STYLE" val="4"/>
  <p:tag name="CDTIMELEFT" val="1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ID" val="6C6F2CDED62746AC805FE0CBF5526A97"/>
  <p:tag name="SLIDETYPE" val="Q"/>
  <p:tag name="DEMOGRAPHIC" val="False"/>
  <p:tag name="SPEEDSCORING" val="False"/>
  <p:tag name="DELIMITERS" val="3.1"/>
  <p:tag name="SLIDEORDER" val="3"/>
  <p:tag name="SLIDEGUID" val="5FD797E4DCD84C5BB7BDC121FC26E245"/>
  <p:tag name="RESPONSESGATHERED" val="False"/>
  <p:tag name="QUESTIONALIAS" val="The spectroscopic notation (number + letter designation) for the subshell with n = 4 and l = 2 is "/>
  <p:tag name="ANSWERSALIAS" val="4p subshell |smicln|there is no subshell fitting this description |smicln|4s subshell |smicln|4d subshell |smicln|4f subshell 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HARTTYPE" val="0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LDNUMANSWERS" val="5"/>
  <p:tag name="TEXTLENGTH" val="102"/>
  <p:tag name="FONTSIZE" val="24"/>
  <p:tag name="BULLETTYPE" val="ppBulletArabicPeriod"/>
  <p:tag name="ANSWERTEXT" val="4p subshell &#10;there is no subshell fitting this description &#10;4s subshell &#10;4d subshell &#10;4f subshell 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CTYPE" val="Style_Meter"/>
  <p:tag name="STYLE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YPE" val="Style_Hourglass"/>
  <p:tag name="CDTIMELIMIT" val="10"/>
  <p:tag name="STYLE" val="4"/>
  <p:tag name="CDTIMELEFT" val="10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GUID" val="B7B7C39525B04D0B9CA91CF29461C03D"/>
  <p:tag name="SLIDEID" val="B7B7C39525B04D0B9CA91CF29461C03D"/>
  <p:tag name="SLIDEORDER" val="1"/>
  <p:tag name="SLIDETYPE" val="Q"/>
  <p:tag name="DEMOGRAPHIC" val="False"/>
  <p:tag name="TEAMASSIGN" val="False"/>
  <p:tag name="SPEEDSCORING" val="False"/>
  <p:tag name="CORRECTPOINTVALUE" val="100"/>
  <p:tag name="INCORRECTPOINTVALUE" val="0"/>
  <p:tag name="ZEROBASED" val="False"/>
  <p:tag name="DELIMITERS" val="3.1"/>
  <p:tag name="TOTALRESPONSES" val="27"/>
  <p:tag name="RESPONSECOUNT" val="27"/>
  <p:tag name="SLICED" val="False"/>
  <p:tag name="RESPONSES" val="USB[RIT999],1,80,1;3;2;3;4;3;2;3;3;2;1;3;3;3;3;3;3;4;3;3;3;3;3;3;3;1;3;-;-;-;-;-;-;-;-;-;-;-;-;-;-;-;-;-;-;-;-;-;-;-;-;-;-;-;-;-;-;-;-;-;-;-;-;-;-;-;-;-;-;-;-;-;-;-;-;-;-;-;-;-;"/>
  <p:tag name="CHARTSTRINGSTD" val="3 3 19 2"/>
  <p:tag name="CHARTSTRINGREV" val="2 19 3 3"/>
  <p:tag name="CHARTSTRINGSTDPER" val="0.111111111111111 0.111111111111111 0.703703703703704 0.0740740740740741"/>
  <p:tag name="CHARTSTRINGREVPER" val="0.0740740740740741 0.703703703703704 0.111111111111111 0.111111111111111"/>
  <p:tag name="RESPONSESGATHERED" val="False"/>
  <p:tag name="QUESTIONALIAS" val="Why is quantum mechanics important to us?"/>
  <p:tag name="ANSWERSALIAS" val="It addresses the physics of very small particles|smicln|It tells us that light is particulate as well as wave-like|smicln|It allows us to predict and understand the electron configuration of an atom|smicln|It shows us that electrons can be emitted from sodium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HARTTYPE" val="0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LDNUMANSWERS" val="4"/>
  <p:tag name="TEXTLENGTH" val="241"/>
  <p:tag name="FONTSIZE" val="20"/>
  <p:tag name="BULLETTYPE" val="ppBulletArabicPeriod"/>
  <p:tag name="ANSWERTEXT" val="It addresses the physics of very small particles&#10;It tells us that light is particulate as well as wave-like&#10;It allows us to predict and understand the electron configuration of an atom&#10;It shows us that electrons can be emitted from sodium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CTYPE" val="Style_Meter"/>
  <p:tag name="STYLE" val="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YPE" val="Style_Hourglass"/>
  <p:tag name="CDTIMELIMIT" val="10"/>
  <p:tag name="STYLE" val="4"/>
  <p:tag name="CDTIMELEFT" val="10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8_Microsoft Office 98">
  <a:themeElements>
    <a:clrScheme name="">
      <a:dk1>
        <a:srgbClr val="000000"/>
      </a:dk1>
      <a:lt1>
        <a:srgbClr val="00279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AAACCD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Microsoft Office 98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08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rgbClr val="FAFD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08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rgbClr val="FAFD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lnDef>
  </a:objectDefaults>
  <a:extraClrSchemeLst>
    <a:extraClrScheme>
      <a:clrScheme name="Microsoft Office 9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oft Office 9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icrosoft Office 98">
  <a:themeElements>
    <a:clrScheme name="">
      <a:dk1>
        <a:srgbClr val="000000"/>
      </a:dk1>
      <a:lt1>
        <a:srgbClr val="00279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AAACCD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Microsoft Office 98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08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rgbClr val="FAFD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08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rgbClr val="FAFD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lnDef>
  </a:objectDefaults>
  <a:extraClrSchemeLst>
    <a:extraClrScheme>
      <a:clrScheme name="Microsoft Office 9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oft Office 9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Microsoft Office 98">
  <a:themeElements>
    <a:clrScheme name="">
      <a:dk1>
        <a:srgbClr val="000000"/>
      </a:dk1>
      <a:lt1>
        <a:srgbClr val="00279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AAACCD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Microsoft Office 98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08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rgbClr val="FAFD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08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rgbClr val="FAFD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lnDef>
  </a:objectDefaults>
  <a:extraClrSchemeLst>
    <a:extraClrScheme>
      <a:clrScheme name="Microsoft Office 9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oft Office 9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Microsoft Office 98">
  <a:themeElements>
    <a:clrScheme name="">
      <a:dk1>
        <a:srgbClr val="000000"/>
      </a:dk1>
      <a:lt1>
        <a:srgbClr val="00279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AAACCD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Microsoft Office 98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08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rgbClr val="FAFD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08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rgbClr val="FAFD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lnDef>
  </a:objectDefaults>
  <a:extraClrSchemeLst>
    <a:extraClrScheme>
      <a:clrScheme name="Microsoft Office 9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oft Office 9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3_Microsoft Office 98">
  <a:themeElements>
    <a:clrScheme name="">
      <a:dk1>
        <a:srgbClr val="000000"/>
      </a:dk1>
      <a:lt1>
        <a:srgbClr val="00279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AAACCD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Microsoft Office 98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08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rgbClr val="FAFD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08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rgbClr val="FAFD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lnDef>
  </a:objectDefaults>
  <a:extraClrSchemeLst>
    <a:extraClrScheme>
      <a:clrScheme name="Microsoft Office 9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oft Office 9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4_Microsoft Office 98">
  <a:themeElements>
    <a:clrScheme name="">
      <a:dk1>
        <a:srgbClr val="000000"/>
      </a:dk1>
      <a:lt1>
        <a:srgbClr val="00279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AAACCD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Microsoft Office 98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08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rgbClr val="FAFD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08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rgbClr val="FAFD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lnDef>
  </a:objectDefaults>
  <a:extraClrSchemeLst>
    <a:extraClrScheme>
      <a:clrScheme name="Microsoft Office 9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oft Office 9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5_Microsoft Office 98">
  <a:themeElements>
    <a:clrScheme name="">
      <a:dk1>
        <a:srgbClr val="000000"/>
      </a:dk1>
      <a:lt1>
        <a:srgbClr val="00279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AAACCD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Microsoft Office 98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08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rgbClr val="FAFD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08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rgbClr val="FAFD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lnDef>
  </a:objectDefaults>
  <a:extraClrSchemeLst>
    <a:extraClrScheme>
      <a:clrScheme name="Microsoft Office 9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oft Office 9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6_Microsoft Office 98">
  <a:themeElements>
    <a:clrScheme name="">
      <a:dk1>
        <a:srgbClr val="000000"/>
      </a:dk1>
      <a:lt1>
        <a:srgbClr val="00279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AAACCD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Microsoft Office 98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08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rgbClr val="FAFD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08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rgbClr val="FAFD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lnDef>
  </a:objectDefaults>
  <a:extraClrSchemeLst>
    <a:extraClrScheme>
      <a:clrScheme name="Microsoft Office 9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oft Office 9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7_Microsoft Office 98">
  <a:themeElements>
    <a:clrScheme name="">
      <a:dk1>
        <a:srgbClr val="000000"/>
      </a:dk1>
      <a:lt1>
        <a:srgbClr val="00279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AAACCD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Microsoft Office 98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08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rgbClr val="FAFD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08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rgbClr val="FAFD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lnDef>
  </a:objectDefaults>
  <a:extraClrSchemeLst>
    <a:extraClrScheme>
      <a:clrScheme name="Microsoft Office 9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oft Office 9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1475</TotalTime>
  <Words>2083</Words>
  <Application>Microsoft Office PowerPoint</Application>
  <PresentationFormat>On-screen Show (4:3)</PresentationFormat>
  <Paragraphs>385</Paragraphs>
  <Slides>60</Slides>
  <Notes>38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10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60</vt:i4>
      </vt:variant>
    </vt:vector>
  </HeadingPairs>
  <TitlesOfParts>
    <vt:vector size="83" baseType="lpstr">
      <vt:lpstr>Arial</vt:lpstr>
      <vt:lpstr>Calibri</vt:lpstr>
      <vt:lpstr>Comic Sans MS</vt:lpstr>
      <vt:lpstr>Constantia</vt:lpstr>
      <vt:lpstr>Helvetica</vt:lpstr>
      <vt:lpstr>Symbol</vt:lpstr>
      <vt:lpstr>Tahoma</vt:lpstr>
      <vt:lpstr>Times New Roman</vt:lpstr>
      <vt:lpstr>Wingdings</vt:lpstr>
      <vt:lpstr>Wingdings 2</vt:lpstr>
      <vt:lpstr>Flow</vt:lpstr>
      <vt:lpstr>Microsoft Office 98</vt:lpstr>
      <vt:lpstr>1_Microsoft Office 98</vt:lpstr>
      <vt:lpstr>2_Microsoft Office 98</vt:lpstr>
      <vt:lpstr>3_Microsoft Office 98</vt:lpstr>
      <vt:lpstr>4_Microsoft Office 98</vt:lpstr>
      <vt:lpstr>5_Microsoft Office 98</vt:lpstr>
      <vt:lpstr>6_Microsoft Office 98</vt:lpstr>
      <vt:lpstr>7_Microsoft Office 98</vt:lpstr>
      <vt:lpstr>8_Microsoft Office 98</vt:lpstr>
      <vt:lpstr>Equation</vt:lpstr>
      <vt:lpstr>Bitmap Image</vt:lpstr>
      <vt:lpstr>Chart</vt:lpstr>
      <vt:lpstr>CHMG-141 General and Analytical Chemistry I Lecture 6  (Ch. 2) with Dr. Bailey</vt:lpstr>
      <vt:lpstr>PowerPoint Presentation</vt:lpstr>
      <vt:lpstr>Electron Energy</vt:lpstr>
      <vt:lpstr>Solutions of the Schrodinger equation</vt:lpstr>
      <vt:lpstr>Wave mechanics  Electron configuration</vt:lpstr>
      <vt:lpstr>Wave Function, y QUANTUM NUMBERS </vt:lpstr>
      <vt:lpstr>Principal Quantum Number, n</vt:lpstr>
      <vt:lpstr>Principal Energy Levels in Hydrogen</vt:lpstr>
      <vt:lpstr>Electron Transitions</vt:lpstr>
      <vt:lpstr>Predicting the Spectrum of Hydrogen</vt:lpstr>
      <vt:lpstr>Example :  Calculate the wavelength of light emitted when the hydrogen electron transitions from n = 6 to n = 5</vt:lpstr>
      <vt:lpstr>Electromagnetic Spectrum</vt:lpstr>
      <vt:lpstr>Practice – Calculate the wavelength of light emitted when the hydrogen electron transitions from n = 2 to n = 1</vt:lpstr>
      <vt:lpstr>Calculate the wavelength of light emitted when the hydrogen electron transitions from n = 2 to n = 1</vt:lpstr>
      <vt:lpstr>Arrangement of Electrons in Atoms</vt:lpstr>
      <vt:lpstr>Subshells &amp; Shells</vt:lpstr>
      <vt:lpstr>PowerPoint Presentation</vt:lpstr>
      <vt:lpstr>PowerPoint Presentation</vt:lpstr>
      <vt:lpstr>PowerPoint Presentation</vt:lpstr>
      <vt:lpstr>PowerPoint Presentation</vt:lpstr>
      <vt:lpstr>Shells and Subshells</vt:lpstr>
      <vt:lpstr>PowerPoint Presentation</vt:lpstr>
      <vt:lpstr>p Orbitals</vt:lpstr>
      <vt:lpstr>p Orbitals</vt:lpstr>
      <vt:lpstr>PowerPoint Presentation</vt:lpstr>
      <vt:lpstr>d Orbitals</vt:lpstr>
      <vt:lpstr>d Orbitals</vt:lpstr>
      <vt:lpstr>PowerPoint Presentation</vt:lpstr>
      <vt:lpstr>f Orbitals</vt:lpstr>
      <vt:lpstr>f — Orbitals</vt:lpstr>
      <vt:lpstr>Types of Orbitals</vt:lpstr>
      <vt:lpstr>PowerPoint Presentation</vt:lpstr>
      <vt:lpstr>1s Orbital</vt:lpstr>
      <vt:lpstr>2s Orbital</vt:lpstr>
      <vt:lpstr>3s Orbital</vt:lpstr>
      <vt:lpstr>PowerPoint Presentation</vt:lpstr>
      <vt:lpstr>PowerPoint Presentation</vt:lpstr>
      <vt:lpstr>All orbitals with the same value of the principal quantum number are said to</vt:lpstr>
      <vt:lpstr>All orbitals with the same value of the principal quantum number are said to</vt:lpstr>
      <vt:lpstr>What is the total number of subshells in the second shell?</vt:lpstr>
      <vt:lpstr>What is the total number of subshells in the second shell?</vt:lpstr>
      <vt:lpstr>If there are 3 types of p orbitals, how many electrons can occupy the p subshell?</vt:lpstr>
      <vt:lpstr>If there are 3 types of p orbitals, how many electrons can occupy the p subshell?</vt:lpstr>
      <vt:lpstr>Given the following sets of quantum numbers for n l ml ms, which one of these sets is not a possible set for an electron in an atom?</vt:lpstr>
      <vt:lpstr>Given the following sets of quantum numbers for n l ml ms, which one of these sets is not a possible set for an electron in an atom?</vt:lpstr>
      <vt:lpstr>What is the total number of orbitals in the second shell?</vt:lpstr>
      <vt:lpstr>What is the total number of orbitals in the second shell?</vt:lpstr>
      <vt:lpstr>What is the total number of orbitals in the third shell?</vt:lpstr>
      <vt:lpstr>What is the total number of orbitals in the third shell?</vt:lpstr>
      <vt:lpstr>If there are 7 types of f orbitals, how many electrons can occupy the f subshell?</vt:lpstr>
      <vt:lpstr>If there are 7 types of f orbitals, how many electrons can occupy the f subshell?</vt:lpstr>
      <vt:lpstr>The letter designation for the subshell is based on </vt:lpstr>
      <vt:lpstr>The letter designation for the subshell is based on </vt:lpstr>
      <vt:lpstr>The spectroscopic notation (number + letter designation) for the subshell with n = 4 and l = 2 is </vt:lpstr>
      <vt:lpstr>The spectroscopic notation (number + letter designation) for the subshell with n = 4 and l = 2 is </vt:lpstr>
      <vt:lpstr>Why is quantum mechanics important to us?</vt:lpstr>
      <vt:lpstr>PowerPoint Presentation</vt:lpstr>
      <vt:lpstr>PowerPoint Presentation</vt:lpstr>
      <vt:lpstr>PowerPoint Presentation</vt:lpstr>
      <vt:lpstr>Subshells &amp; Shells</vt:lpstr>
    </vt:vector>
  </TitlesOfParts>
  <Company>Rochester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1011-215 General and Analytical Chemistry I Lecture 18 (Ch. 7) with Dr. Bailey</dc:title>
  <dc:creator>Hassan Alsaffar</dc:creator>
  <cp:lastModifiedBy>Alla Bailey</cp:lastModifiedBy>
  <cp:revision>59</cp:revision>
  <dcterms:created xsi:type="dcterms:W3CDTF">2013-09-11T15:09:16Z</dcterms:created>
  <dcterms:modified xsi:type="dcterms:W3CDTF">2019-09-16T14:58:06Z</dcterms:modified>
</cp:coreProperties>
</file>