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70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D6A96F-554A-4326-9330-98E5CCE642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F09EA6-EF94-4273-BBAA-E8FE19F348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9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of Barley in the wild">
            <a:extLst>
              <a:ext uri="{FF2B5EF4-FFF2-40B4-BE49-F238E27FC236}">
                <a16:creationId xmlns:a16="http://schemas.microsoft.com/office/drawing/2014/main" id="{AB94DCE4-F574-CB2D-A679-CD586F0BA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7" r="2037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01B83-D405-AEB1-2867-E1BAE2B0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b="1" i="1">
                <a:effectLst/>
              </a:rPr>
              <a:t>Land Use Land Cover Classification using Machine Learning Approaches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97223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Kernel-SVM Algorithm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4DF8F507-FB67-BF29-D063-2B035A233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999" y="1128055"/>
            <a:ext cx="6912217" cy="4078208"/>
          </a:xfrm>
          <a:prstGeom prst="rect">
            <a:avLst/>
          </a:prstGeom>
          <a:noFill/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7F4D1-7E53-D06F-1907-E407B082479B}"/>
              </a:ext>
            </a:extLst>
          </p:cNvPr>
          <p:cNvSpPr txBox="1"/>
          <p:nvPr/>
        </p:nvSpPr>
        <p:spPr>
          <a:xfrm>
            <a:off x="8209305" y="4559932"/>
            <a:ext cx="1878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Parameter: kernel='linear'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53273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 Algorithm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4DF8F507-FB67-BF29-D063-2B035A233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999" y="1128055"/>
            <a:ext cx="6912217" cy="4078208"/>
          </a:xfrm>
          <a:prstGeom prst="rect">
            <a:avLst/>
          </a:prstGeom>
          <a:noFill/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49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One-vs-Rest Algorithm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4DF8F507-FB67-BF29-D063-2B035A233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999" y="1128055"/>
            <a:ext cx="6912217" cy="4078208"/>
          </a:xfrm>
          <a:prstGeom prst="rect">
            <a:avLst/>
          </a:prstGeom>
          <a:noFill/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21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9853-D2E8-2790-F683-B2FB4838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06" y="3879450"/>
            <a:ext cx="6697715" cy="1715105"/>
          </a:xfrm>
        </p:spPr>
        <p:txBody>
          <a:bodyPr>
            <a:normAutofit/>
          </a:bodyPr>
          <a:lstStyle/>
          <a:p>
            <a:r>
              <a:rPr lang="en-US" sz="2400" dirty="0"/>
              <a:t>Mert </a:t>
            </a:r>
            <a:r>
              <a:rPr lang="en-US" sz="2400" dirty="0" err="1"/>
              <a:t>Korkut</a:t>
            </a:r>
            <a:r>
              <a:rPr lang="en-US" sz="2400" dirty="0"/>
              <a:t> </a:t>
            </a:r>
            <a:r>
              <a:rPr lang="tr-TR" sz="2400" dirty="0"/>
              <a:t>Çoban 18050111012</a:t>
            </a:r>
          </a:p>
          <a:p>
            <a:r>
              <a:rPr lang="tr-TR" sz="2400" dirty="0"/>
              <a:t>Muhammet Balıkçı 18050161005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642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tr-TR" sz="4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9853-D2E8-2790-F683-B2FB4838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Land-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Land-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cover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satellite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conducted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researchers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February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25, 2020,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conducted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determining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 of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cover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(ULUC).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Climate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serious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threat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humanity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going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Gibraltar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a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variety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cover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36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Data </a:t>
            </a:r>
            <a:r>
              <a:rPr lang="tr-TR" dirty="0" err="1">
                <a:solidFill>
                  <a:schemeClr val="accent2"/>
                </a:solidFill>
              </a:rPr>
              <a:t>Use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9853-D2E8-2790-F683-B2FB4838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data</a:t>
            </a:r>
            <a:r>
              <a:rPr lang="en-US" dirty="0"/>
              <a:t>s in this project:</a:t>
            </a:r>
            <a:endParaRPr lang="tr-TR" dirty="0"/>
          </a:p>
          <a:p>
            <a:r>
              <a:rPr lang="en-US" dirty="0"/>
              <a:t>Training data: S2A_MSIL1C_20220516_TrainingData.tif </a:t>
            </a:r>
          </a:p>
          <a:p>
            <a:r>
              <a:rPr lang="en-US" dirty="0"/>
              <a:t>Training labels: S2A_MSIL1C_20220516_Train_GT.tif</a:t>
            </a:r>
          </a:p>
          <a:p>
            <a:r>
              <a:rPr lang="en-US" dirty="0"/>
              <a:t>Test data: S2B_MSIL1C_20220528_Test.tif</a:t>
            </a:r>
          </a:p>
          <a:p>
            <a:r>
              <a:rPr lang="en-US" dirty="0"/>
              <a:t>We use 11 classes which have map code, LCCS code and color code.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310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9853-D2E8-2790-F683-B2FB4838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W</a:t>
            </a:r>
            <a:r>
              <a:rPr lang="en-US" dirty="0"/>
              <a:t>e used 6 algorithms to find the best result</a:t>
            </a:r>
            <a:r>
              <a:rPr lang="tr-TR" dirty="0"/>
              <a:t>.</a:t>
            </a:r>
          </a:p>
          <a:p>
            <a:pPr marL="342900" indent="-342900">
              <a:buAutoNum type="arabicParenR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 Algorithm: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 is a popular machine learning algorithm that belongs to the supervised learning technique. </a:t>
            </a:r>
            <a:endParaRPr lang="tr-TR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800" b="1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Naive Bayes Algorithm:</a:t>
            </a:r>
            <a:r>
              <a:rPr lang="en-US" sz="1800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 Naïve Bayes algorithm is a supervised learning algorithm, which is based on Bayes theorem and used for solving classification problems.</a:t>
            </a:r>
            <a:endParaRPr lang="tr-TR" sz="1800" i="1" dirty="0">
              <a:solidFill>
                <a:srgbClr val="333333"/>
              </a:solidFill>
              <a:effectLst/>
              <a:ea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800" b="1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Decision Tree Algorithm:</a:t>
            </a:r>
            <a:r>
              <a:rPr lang="en-US" sz="1800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  Decision tree is a Supervised learning technique that can be used for both classification and Regression problems, but mostly it is preferred for solving Classification problems.</a:t>
            </a:r>
            <a:endParaRPr lang="tr-TR" sz="1800" i="1" dirty="0">
              <a:solidFill>
                <a:srgbClr val="333333"/>
              </a:solidFill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tr-TR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42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9853-D2E8-2790-F683-B2FB4838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sz="1800" b="1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Logistic Regression:</a:t>
            </a:r>
            <a:r>
              <a:rPr lang="en-US" sz="1800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 Logistic regression is one of the most popular Machine Learning algorithms, which comes under the Supervised Learning technique.</a:t>
            </a:r>
            <a:endParaRPr lang="tr-TR" sz="1800" b="1" i="1" dirty="0">
              <a:solidFill>
                <a:srgbClr val="333333"/>
              </a:solidFill>
              <a:effectLst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en-US" sz="1800" b="1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Kernel-SVM Algorithm:</a:t>
            </a:r>
            <a:r>
              <a:rPr lang="en-US" sz="1800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 SVM algorithms use a set of mathematical functions that are defined as the kernel.</a:t>
            </a:r>
            <a:endParaRPr lang="tr-TR" sz="1800" i="1" dirty="0">
              <a:solidFill>
                <a:srgbClr val="333333"/>
              </a:solidFill>
              <a:effectLst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en-US" sz="1800" b="1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One-vs-Rest Classifier Algorithm:</a:t>
            </a:r>
            <a:r>
              <a:rPr lang="en-US" sz="1800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 One-vs-rest (</a:t>
            </a:r>
            <a:r>
              <a:rPr lang="en-US" sz="1800" i="1" dirty="0" err="1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OvR</a:t>
            </a:r>
            <a:r>
              <a:rPr lang="en-US" sz="1800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 for short, also referred to as One-vs-All or </a:t>
            </a:r>
            <a:r>
              <a:rPr lang="en-US" sz="1800" i="1" dirty="0" err="1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OvA</a:t>
            </a:r>
            <a:r>
              <a:rPr lang="en-US" sz="1800" i="1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) is a heuristic method for using binary classification algorithms for multi-class classification.</a:t>
            </a:r>
            <a:endParaRPr lang="tr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688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 dirty="0" err="1">
                <a:solidFill>
                  <a:srgbClr val="FFFFFF"/>
                </a:solidFill>
              </a:rPr>
              <a:t>Algorithms</a:t>
            </a:r>
            <a:r>
              <a:rPr lang="tr-TR" sz="3600" dirty="0">
                <a:solidFill>
                  <a:srgbClr val="FFFFFF"/>
                </a:solidFill>
              </a:rPr>
              <a:t> </a:t>
            </a:r>
            <a:r>
              <a:rPr lang="tr-TR" sz="3600" dirty="0" err="1">
                <a:solidFill>
                  <a:srgbClr val="FFFFFF"/>
                </a:solidFill>
              </a:rPr>
              <a:t>score</a:t>
            </a:r>
            <a:r>
              <a:rPr lang="tr-TR" sz="3600" dirty="0">
                <a:solidFill>
                  <a:srgbClr val="FFFFFF"/>
                </a:solidFill>
              </a:rPr>
              <a:t> </a:t>
            </a:r>
            <a:r>
              <a:rPr lang="tr-TR" sz="3600" dirty="0" err="1">
                <a:solidFill>
                  <a:srgbClr val="FFFFFF"/>
                </a:solidFill>
              </a:rPr>
              <a:t>table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7B04111F-28BF-7FAE-0A8E-328518C1F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263968"/>
              </p:ext>
            </p:extLst>
          </p:nvPr>
        </p:nvGraphicFramePr>
        <p:xfrm>
          <a:off x="4741863" y="1068330"/>
          <a:ext cx="6797677" cy="4792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0575">
                  <a:extLst>
                    <a:ext uri="{9D8B030D-6E8A-4147-A177-3AD203B41FA5}">
                      <a16:colId xmlns:a16="http://schemas.microsoft.com/office/drawing/2014/main" val="3937317013"/>
                    </a:ext>
                  </a:extLst>
                </a:gridCol>
                <a:gridCol w="1816830">
                  <a:extLst>
                    <a:ext uri="{9D8B030D-6E8A-4147-A177-3AD203B41FA5}">
                      <a16:colId xmlns:a16="http://schemas.microsoft.com/office/drawing/2014/main" val="3512201159"/>
                    </a:ext>
                  </a:extLst>
                </a:gridCol>
                <a:gridCol w="1349826">
                  <a:extLst>
                    <a:ext uri="{9D8B030D-6E8A-4147-A177-3AD203B41FA5}">
                      <a16:colId xmlns:a16="http://schemas.microsoft.com/office/drawing/2014/main" val="432874117"/>
                    </a:ext>
                  </a:extLst>
                </a:gridCol>
                <a:gridCol w="1790446">
                  <a:extLst>
                    <a:ext uri="{9D8B030D-6E8A-4147-A177-3AD203B41FA5}">
                      <a16:colId xmlns:a16="http://schemas.microsoft.com/office/drawing/2014/main" val="557689884"/>
                    </a:ext>
                  </a:extLst>
                </a:gridCol>
              </a:tblGrid>
              <a:tr h="642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Algorithm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Elapsed 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Kaggle 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extLst>
                  <a:ext uri="{0D108BD9-81ED-4DB2-BD59-A6C34878D82A}">
                    <a16:rowId xmlns:a16="http://schemas.microsoft.com/office/drawing/2014/main" val="3967398603"/>
                  </a:ext>
                </a:extLst>
              </a:tr>
              <a:tr h="642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Random Forest Algorithm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32,758671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</a:rPr>
                        <a:t>90,82</a:t>
                      </a:r>
                      <a:r>
                        <a:rPr lang="en-US" sz="1800" dirty="0">
                          <a:effectLst/>
                        </a:rPr>
                        <a:t>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0,35293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extLst>
                  <a:ext uri="{0D108BD9-81ED-4DB2-BD59-A6C34878D82A}">
                    <a16:rowId xmlns:a16="http://schemas.microsoft.com/office/drawing/2014/main" val="337906913"/>
                  </a:ext>
                </a:extLst>
              </a:tr>
              <a:tr h="642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Naive Bayes Algorithm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13,038256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83,77%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0,23288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extLst>
                  <a:ext uri="{0D108BD9-81ED-4DB2-BD59-A6C34878D82A}">
                    <a16:rowId xmlns:a16="http://schemas.microsoft.com/office/drawing/2014/main" val="3277695913"/>
                  </a:ext>
                </a:extLst>
              </a:tr>
              <a:tr h="642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Decision Tree Algorithm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0,0259284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85,87%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0,30257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extLst>
                  <a:ext uri="{0D108BD9-81ED-4DB2-BD59-A6C34878D82A}">
                    <a16:rowId xmlns:a16="http://schemas.microsoft.com/office/drawing/2014/main" val="3969067443"/>
                  </a:ext>
                </a:extLst>
              </a:tr>
              <a:tr h="642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Kernel-SVM Algorithm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0,6519923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86,95%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0,25146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extLst>
                  <a:ext uri="{0D108BD9-81ED-4DB2-BD59-A6C34878D82A}">
                    <a16:rowId xmlns:a16="http://schemas.microsoft.com/office/drawing/2014/main" val="716084464"/>
                  </a:ext>
                </a:extLst>
              </a:tr>
              <a:tr h="94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Logistic Regression Algorithm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0,5044579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86,12%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0,32386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extLst>
                  <a:ext uri="{0D108BD9-81ED-4DB2-BD59-A6C34878D82A}">
                    <a16:rowId xmlns:a16="http://schemas.microsoft.com/office/drawing/2014/main" val="2367357412"/>
                  </a:ext>
                </a:extLst>
              </a:tr>
              <a:tr h="642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One-vs-Rest Algorithm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2,5562357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88,84%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0,25246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981" marR="113981" marT="0" marB="0"/>
                </a:tc>
                <a:extLst>
                  <a:ext uri="{0D108BD9-81ED-4DB2-BD59-A6C34878D82A}">
                    <a16:rowId xmlns:a16="http://schemas.microsoft.com/office/drawing/2014/main" val="260999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52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 Algorithm</a:t>
            </a:r>
          </a:p>
        </p:txBody>
      </p:sp>
      <p:pic>
        <p:nvPicPr>
          <p:cNvPr id="5" name="Resim 5" descr="Text&#10;&#10;Description automatically generated">
            <a:extLst>
              <a:ext uri="{FF2B5EF4-FFF2-40B4-BE49-F238E27FC236}">
                <a16:creationId xmlns:a16="http://schemas.microsoft.com/office/drawing/2014/main" id="{4DF8F507-FB67-BF29-D063-2B035A233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28055"/>
            <a:ext cx="6912217" cy="4078208"/>
          </a:xfrm>
          <a:prstGeom prst="rect">
            <a:avLst/>
          </a:prstGeom>
          <a:noFill/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7F4D1-7E53-D06F-1907-E407B082479B}"/>
              </a:ext>
            </a:extLst>
          </p:cNvPr>
          <p:cNvSpPr txBox="1"/>
          <p:nvPr/>
        </p:nvSpPr>
        <p:spPr>
          <a:xfrm>
            <a:off x="8216516" y="4571877"/>
            <a:ext cx="2989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Parameters</a:t>
            </a:r>
            <a:r>
              <a:rPr lang="tr-TR" dirty="0"/>
              <a:t>: </a:t>
            </a:r>
            <a:r>
              <a:rPr lang="tr-TR" dirty="0" err="1"/>
              <a:t>n_estimators</a:t>
            </a:r>
            <a:r>
              <a:rPr lang="tr-TR" dirty="0"/>
              <a:t>=100, </a:t>
            </a:r>
            <a:r>
              <a:rPr lang="tr-TR" dirty="0" err="1"/>
              <a:t>n_jobs</a:t>
            </a:r>
            <a:r>
              <a:rPr lang="tr-TR" dirty="0"/>
              <a:t>=-1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Naive Bayes Algorithm</a:t>
            </a:r>
          </a:p>
        </p:txBody>
      </p:sp>
      <p:pic>
        <p:nvPicPr>
          <p:cNvPr id="10" name="Resim 3">
            <a:extLst>
              <a:ext uri="{FF2B5EF4-FFF2-40B4-BE49-F238E27FC236}">
                <a16:creationId xmlns:a16="http://schemas.microsoft.com/office/drawing/2014/main" id="{6A445054-89B9-A48E-EFA1-DD3233CA4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28055"/>
            <a:ext cx="6912217" cy="4078208"/>
          </a:xfrm>
          <a:prstGeom prst="rect">
            <a:avLst/>
          </a:prstGeom>
          <a:noFill/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70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9B89-0417-EAB8-187F-A3C3D72F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Tree Algorithm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4DF8F507-FB67-BF29-D063-2B035A233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999" y="1128055"/>
            <a:ext cx="6912217" cy="4078208"/>
          </a:xfrm>
          <a:prstGeom prst="rect">
            <a:avLst/>
          </a:prstGeom>
          <a:noFill/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63197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434</Words>
  <Application>Microsoft Office PowerPoint</Application>
  <PresentationFormat>Geniş ekran</PresentationFormat>
  <Paragraphs>58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Land Use Land Cover Classification using Machine Learning Approaches</vt:lpstr>
      <vt:lpstr>Introduction</vt:lpstr>
      <vt:lpstr>Data Use</vt:lpstr>
      <vt:lpstr>Algorithms</vt:lpstr>
      <vt:lpstr>PowerPoint Sunusu</vt:lpstr>
      <vt:lpstr>Algorithms score table</vt:lpstr>
      <vt:lpstr>Random Forest Algorithm</vt:lpstr>
      <vt:lpstr>Naive Bayes Algorithm</vt:lpstr>
      <vt:lpstr>Decision Tree Algorithm</vt:lpstr>
      <vt:lpstr>Kernel-SVM Algorithm</vt:lpstr>
      <vt:lpstr>Logistic Regression Algorithm</vt:lpstr>
      <vt:lpstr>One-vs-Rest Algorithm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Land Cover Classification using Machine Learning Approaches</dc:title>
  <dc:creator>mert çoban</dc:creator>
  <cp:lastModifiedBy>MUHAMMET BALIKÇI</cp:lastModifiedBy>
  <cp:revision>5</cp:revision>
  <dcterms:created xsi:type="dcterms:W3CDTF">2023-01-25T03:47:49Z</dcterms:created>
  <dcterms:modified xsi:type="dcterms:W3CDTF">2023-01-25T09:08:52Z</dcterms:modified>
</cp:coreProperties>
</file>