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4"/>
  </p:notesMasterIdLst>
  <p:handoutMasterIdLst>
    <p:handoutMasterId r:id="rId45"/>
  </p:handoutMasterIdLst>
  <p:sldIdLst>
    <p:sldId id="327" r:id="rId5"/>
    <p:sldId id="364" r:id="rId6"/>
    <p:sldId id="329" r:id="rId7"/>
    <p:sldId id="394" r:id="rId8"/>
    <p:sldId id="328" r:id="rId9"/>
    <p:sldId id="373" r:id="rId10"/>
    <p:sldId id="351" r:id="rId11"/>
    <p:sldId id="393" r:id="rId12"/>
    <p:sldId id="388" r:id="rId13"/>
    <p:sldId id="357" r:id="rId14"/>
    <p:sldId id="358" r:id="rId15"/>
    <p:sldId id="376" r:id="rId16"/>
    <p:sldId id="352" r:id="rId17"/>
    <p:sldId id="353" r:id="rId18"/>
    <p:sldId id="360" r:id="rId19"/>
    <p:sldId id="363" r:id="rId20"/>
    <p:sldId id="362" r:id="rId21"/>
    <p:sldId id="385" r:id="rId22"/>
    <p:sldId id="372" r:id="rId23"/>
    <p:sldId id="390" r:id="rId24"/>
    <p:sldId id="366" r:id="rId25"/>
    <p:sldId id="387" r:id="rId26"/>
    <p:sldId id="389" r:id="rId27"/>
    <p:sldId id="391" r:id="rId28"/>
    <p:sldId id="392" r:id="rId29"/>
    <p:sldId id="384" r:id="rId30"/>
    <p:sldId id="395" r:id="rId31"/>
    <p:sldId id="397" r:id="rId32"/>
    <p:sldId id="396" r:id="rId33"/>
    <p:sldId id="399" r:id="rId34"/>
    <p:sldId id="398" r:id="rId35"/>
    <p:sldId id="355" r:id="rId36"/>
    <p:sldId id="356" r:id="rId37"/>
    <p:sldId id="400" r:id="rId38"/>
    <p:sldId id="377" r:id="rId39"/>
    <p:sldId id="401" r:id="rId40"/>
    <p:sldId id="375" r:id="rId41"/>
    <p:sldId id="365" r:id="rId42"/>
    <p:sldId id="37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-W04" id="{D58E937A-4AB8-481D-8F2C-C79E57A43384}">
          <p14:sldIdLst>
            <p14:sldId id="327"/>
            <p14:sldId id="364"/>
            <p14:sldId id="329"/>
            <p14:sldId id="394"/>
            <p14:sldId id="328"/>
            <p14:sldId id="373"/>
            <p14:sldId id="351"/>
            <p14:sldId id="393"/>
            <p14:sldId id="388"/>
            <p14:sldId id="357"/>
            <p14:sldId id="358"/>
            <p14:sldId id="376"/>
            <p14:sldId id="352"/>
            <p14:sldId id="353"/>
            <p14:sldId id="360"/>
            <p14:sldId id="363"/>
            <p14:sldId id="362"/>
            <p14:sldId id="385"/>
            <p14:sldId id="372"/>
            <p14:sldId id="390"/>
            <p14:sldId id="366"/>
            <p14:sldId id="387"/>
            <p14:sldId id="389"/>
            <p14:sldId id="391"/>
            <p14:sldId id="392"/>
            <p14:sldId id="384"/>
            <p14:sldId id="395"/>
            <p14:sldId id="397"/>
            <p14:sldId id="396"/>
            <p14:sldId id="399"/>
            <p14:sldId id="398"/>
            <p14:sldId id="355"/>
            <p14:sldId id="356"/>
            <p14:sldId id="400"/>
            <p14:sldId id="377"/>
            <p14:sldId id="401"/>
            <p14:sldId id="375"/>
            <p14:sldId id="365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Malcolm Davis" initials="MD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58B"/>
    <a:srgbClr val="8C2891"/>
    <a:srgbClr val="FCE8E8"/>
    <a:srgbClr val="FFFFFF"/>
    <a:srgbClr val="8C2896"/>
    <a:srgbClr val="8C289B"/>
    <a:srgbClr val="91239B"/>
    <a:srgbClr val="8C3296"/>
    <a:srgbClr val="8D3197"/>
    <a:srgbClr val="97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8" autoAdjust="0"/>
    <p:restoredTop sz="90613" autoAdjust="0"/>
  </p:normalViewPr>
  <p:slideViewPr>
    <p:cSldViewPr snapToGrid="0" snapToObjects="1">
      <p:cViewPr varScale="1">
        <p:scale>
          <a:sx n="76" d="100"/>
          <a:sy n="76" d="100"/>
        </p:scale>
        <p:origin x="1096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napToObjects="1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2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0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0" y="35754"/>
            <a:ext cx="6940717" cy="775873"/>
          </a:xfrm>
        </p:spPr>
        <p:txBody>
          <a:bodyPr/>
          <a:lstStyle>
            <a:lvl1pPr>
              <a:lnSpc>
                <a:spcPct val="90000"/>
              </a:lnSpc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71713" y="1153527"/>
            <a:ext cx="8094623" cy="3394472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3454"/>
            <a:ext cx="1670671" cy="6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98501" y="1066259"/>
            <a:ext cx="8094623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89493" y="1055225"/>
            <a:ext cx="4040188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89493" y="1607871"/>
            <a:ext cx="4040188" cy="2970993"/>
          </a:xfrm>
          <a:prstGeom prst="rect">
            <a:avLst/>
          </a:prstGeo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2000"/>
            </a:lvl1pPr>
            <a:lvl2pPr marL="457200" indent="-210312">
              <a:lnSpc>
                <a:spcPts val="2100"/>
              </a:lnSpc>
              <a:spcAft>
                <a:spcPts val="600"/>
              </a:spcAft>
              <a:defRPr sz="1900"/>
            </a:lvl2pPr>
            <a:lvl3pPr marL="685800" indent="-201168">
              <a:defRPr sz="1800"/>
            </a:lvl3pPr>
            <a:lvl4pPr marL="914400" indent="-192024">
              <a:spcAft>
                <a:spcPts val="600"/>
              </a:spcAft>
              <a:defRPr sz="17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7319" y="1055225"/>
            <a:ext cx="4041775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977319" y="1607872"/>
            <a:ext cx="4041775" cy="2970992"/>
          </a:xfrm>
          <a:prstGeom prst="rect">
            <a:avLst/>
          </a:prstGeo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1900"/>
            </a:lvl1pPr>
            <a:lvl2pPr marL="457200" indent="-210312">
              <a:lnSpc>
                <a:spcPts val="2200"/>
              </a:lnSpc>
              <a:spcAft>
                <a:spcPts val="600"/>
              </a:spcAft>
              <a:defRPr sz="1800"/>
            </a:lvl2pPr>
            <a:lvl3pPr marL="685800" indent="-201168">
              <a:defRPr sz="1700"/>
            </a:lvl3pPr>
            <a:lvl4pPr marL="914400" indent="-192024">
              <a:spcAft>
                <a:spcPts val="600"/>
              </a:spcAft>
              <a:defRPr sz="16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 speaker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9862" y="3737428"/>
            <a:ext cx="5665898" cy="38532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Aft>
                <a:spcPts val="0"/>
              </a:spcAft>
              <a:buFontTx/>
              <a:buNone/>
              <a:defRPr lang="en-US" sz="1500" b="1" kern="1200" dirty="0" smtClean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Speaker’s Name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3280" y="2094095"/>
            <a:ext cx="5897434" cy="1643334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2800" b="1" i="0" baseline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Session Title: Calibri Bold 28pt Initial Caps, Up to Four Lines in Length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280" y="1880974"/>
            <a:ext cx="823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99348" y="1880586"/>
            <a:ext cx="1020515" cy="1850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100" kern="120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XXXX-XXXX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19862" y="4151390"/>
            <a:ext cx="5665897" cy="992109"/>
          </a:xfrm>
        </p:spPr>
        <p:txBody>
          <a:bodyPr lIns="0" tIns="0" rIns="0" bIns="0">
            <a:normAutofit/>
          </a:bodyPr>
          <a:lstStyle>
            <a:lvl1pPr marL="182880" indent="-18288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Speaker’s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pic>
        <p:nvPicPr>
          <p:cNvPr id="2" name="Picture 1" descr="light blue concentric circ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55" y="3835401"/>
            <a:ext cx="377952" cy="377952"/>
          </a:xfrm>
          <a:prstGeom prst="rect">
            <a:avLst/>
          </a:prstGeom>
        </p:spPr>
      </p:pic>
      <p:pic>
        <p:nvPicPr>
          <p:cNvPr id="5" name="Picture 4" descr="RSAConference-2017-logo-horizontal-with-dates-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5" y="482992"/>
            <a:ext cx="3620505" cy="577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280" y="1880974"/>
            <a:ext cx="823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00820" y="71878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1" spc="-100" dirty="0">
                <a:solidFill>
                  <a:schemeClr val="accent4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11" name="Picture 10" descr="twitter bird.png"/>
          <p:cNvPicPr>
            <a:picLocks noChangeAspect="1"/>
          </p:cNvPicPr>
          <p:nvPr userDrawn="1"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3" y="4648786"/>
            <a:ext cx="195273" cy="15717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94325" y="4837092"/>
            <a:ext cx="53724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1" spc="100" dirty="0">
                <a:solidFill>
                  <a:schemeClr val="bg1"/>
                </a:solidFill>
                <a:latin typeface="Calibri"/>
                <a:cs typeface="Calibri"/>
              </a:rPr>
              <a:t>#RSAC</a:t>
            </a:r>
          </a:p>
        </p:txBody>
      </p:sp>
    </p:spTree>
    <p:extLst>
      <p:ext uri="{BB962C8B-B14F-4D97-AF65-F5344CB8AC3E}">
        <p14:creationId xmlns:p14="http://schemas.microsoft.com/office/powerpoint/2010/main" val="265773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3807" y="1055225"/>
            <a:ext cx="4040188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807" y="1607871"/>
            <a:ext cx="4040188" cy="2970993"/>
          </a:xfrm>
          <a:prstGeom prst="rect">
            <a:avLst/>
          </a:prstGeom>
        </p:spPr>
        <p:txBody>
          <a:bodyPr lIns="0" tIns="0" rIns="0" bIns="0"/>
          <a:lstStyle>
            <a:lvl1pPr indent="-228600">
              <a:lnSpc>
                <a:spcPct val="95000"/>
              </a:lnSpc>
              <a:spcAft>
                <a:spcPts val="0"/>
              </a:spcAft>
              <a:defRPr sz="2000"/>
            </a:lvl1pPr>
            <a:lvl2pPr marL="457200" indent="-210312">
              <a:lnSpc>
                <a:spcPct val="95000"/>
              </a:lnSpc>
              <a:spcAft>
                <a:spcPts val="0"/>
              </a:spcAft>
              <a:defRPr sz="1900"/>
            </a:lvl2pPr>
            <a:lvl3pPr marL="685800" indent="-201168">
              <a:lnSpc>
                <a:spcPct val="95000"/>
              </a:lnSpc>
              <a:spcAft>
                <a:spcPts val="0"/>
              </a:spcAft>
              <a:defRPr sz="1800"/>
            </a:lvl3pPr>
            <a:lvl4pPr marL="914400" indent="-192024">
              <a:lnSpc>
                <a:spcPct val="95000"/>
              </a:lnSpc>
              <a:spcAft>
                <a:spcPts val="0"/>
              </a:spcAft>
              <a:defRPr sz="1700"/>
            </a:lvl4pPr>
            <a:lvl5pPr marL="1143000" indent="-182880">
              <a:lnSpc>
                <a:spcPct val="95000"/>
              </a:lnSpc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4201" y="1055225"/>
            <a:ext cx="4041775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34201" y="1607872"/>
            <a:ext cx="4041775" cy="2970992"/>
          </a:xfrm>
          <a:prstGeom prst="rect">
            <a:avLst/>
          </a:prstGeom>
        </p:spPr>
        <p:txBody>
          <a:bodyPr lIns="0" tIns="0" rIns="0" bIns="0"/>
          <a:lstStyle>
            <a:lvl1pPr indent="-228600">
              <a:lnSpc>
                <a:spcPct val="100000"/>
              </a:lnSpc>
              <a:spcAft>
                <a:spcPts val="0"/>
              </a:spcAft>
              <a:defRPr sz="1900"/>
            </a:lvl1pPr>
            <a:lvl2pPr marL="457200" indent="-210312">
              <a:lnSpc>
                <a:spcPct val="100000"/>
              </a:lnSpc>
              <a:spcAft>
                <a:spcPts val="0"/>
              </a:spcAft>
              <a:defRPr sz="1800"/>
            </a:lvl2pPr>
            <a:lvl3pPr marL="685800" indent="-201168">
              <a:lnSpc>
                <a:spcPct val="100000"/>
              </a:lnSpc>
              <a:spcAft>
                <a:spcPts val="0"/>
              </a:spcAft>
              <a:defRPr sz="1700"/>
            </a:lvl3pPr>
            <a:lvl4pPr marL="914400" indent="-192024">
              <a:lnSpc>
                <a:spcPct val="100000"/>
              </a:lnSpc>
              <a:spcAft>
                <a:spcPts val="0"/>
              </a:spcAft>
              <a:defRPr sz="1600"/>
            </a:lvl4pPr>
            <a:lvl5pPr marL="1143000" indent="-182880">
              <a:lnSpc>
                <a:spcPct val="100000"/>
              </a:lnSpc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9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3" y="913026"/>
            <a:ext cx="8197061" cy="2821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3" y="4163786"/>
            <a:ext cx="8197061" cy="4288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3" y="3734487"/>
            <a:ext cx="8197061" cy="429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755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784404" y="2418327"/>
            <a:ext cx="6327210" cy="129335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Sub-section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4350" y="3711677"/>
            <a:ext cx="6327775" cy="7524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2"/>
                </a:solidFill>
                <a:latin typeface="Calibri"/>
              </a:defRPr>
            </a:lvl1pPr>
            <a:lvl2pPr marL="301752" indent="0">
              <a:buFontTx/>
              <a:buNone/>
              <a:defRPr sz="1800" b="1" i="0">
                <a:solidFill>
                  <a:schemeClr val="tx2"/>
                </a:solidFill>
                <a:latin typeface="Calibri"/>
              </a:defRPr>
            </a:lvl2pPr>
            <a:lvl3pPr marL="548640" indent="0">
              <a:buFontTx/>
              <a:buNone/>
              <a:defRPr sz="1800" b="1" i="0">
                <a:solidFill>
                  <a:schemeClr val="tx2"/>
                </a:solidFill>
                <a:latin typeface="Calibri"/>
              </a:defRPr>
            </a:lvl3pPr>
            <a:lvl4pPr marL="795528" indent="0">
              <a:buFontTx/>
              <a:buNone/>
              <a:defRPr sz="1800" b="1" i="0">
                <a:solidFill>
                  <a:schemeClr val="tx2"/>
                </a:solidFill>
                <a:latin typeface="Calibri"/>
              </a:defRPr>
            </a:lvl4pPr>
            <a:lvl5pPr marL="1060704" indent="0">
              <a:buFontTx/>
              <a:buNone/>
              <a:defRPr sz="18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pic>
        <p:nvPicPr>
          <p:cNvPr id="6" name="Picture 5" descr="RSAConference-2017-logo-horizontal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0" y="494904"/>
            <a:ext cx="3580582" cy="284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00820" y="71878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1" spc="-100" dirty="0">
                <a:solidFill>
                  <a:schemeClr val="accent4"/>
                </a:solidFill>
                <a:latin typeface="Arial"/>
                <a:cs typeface="Arial"/>
              </a:rPr>
              <a:t>#RSAC</a:t>
            </a:r>
          </a:p>
        </p:txBody>
      </p:sp>
    </p:spTree>
    <p:extLst>
      <p:ext uri="{BB962C8B-B14F-4D97-AF65-F5344CB8AC3E}">
        <p14:creationId xmlns:p14="http://schemas.microsoft.com/office/powerpoint/2010/main" val="35742484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177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6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974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985" y="2844392"/>
            <a:ext cx="6327210" cy="129335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700" b="1" i="0" baseline="0">
                <a:solidFill>
                  <a:schemeClr val="tx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Sub-section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91749" y="62807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spc="-100" dirty="0">
                <a:solidFill>
                  <a:schemeClr val="bg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6" name="Picture 5" descr="transition slide little piece on the right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73" y="0"/>
            <a:ext cx="1157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1 speaker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624595" y="3418704"/>
            <a:ext cx="2402702" cy="4774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700" b="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Speaker’s Name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102765" y="2274096"/>
            <a:ext cx="5089343" cy="1853404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Session Title: Calibri Bold 28pt Initial Caps, Up to Four Lines in Length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2084" y="2089447"/>
            <a:ext cx="1020515" cy="1850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XXXX-XXXX</a:t>
            </a:r>
          </a:p>
        </p:txBody>
      </p:sp>
      <p:pic>
        <p:nvPicPr>
          <p:cNvPr id="25" name="Picture 24" descr="twitter bird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3" y="4648786"/>
            <a:ext cx="195273" cy="1571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624595" y="3947499"/>
            <a:ext cx="2402702" cy="97506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 b="0" i="0" baseline="0">
                <a:solidFill>
                  <a:schemeClr val="bg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Speaker’s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94325" y="4837092"/>
            <a:ext cx="53724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1" spc="100" dirty="0">
                <a:solidFill>
                  <a:schemeClr val="bg1"/>
                </a:solidFill>
                <a:latin typeface="Calibri"/>
                <a:cs typeface="Calibri"/>
              </a:rPr>
              <a:t>#RSAC</a:t>
            </a:r>
          </a:p>
        </p:txBody>
      </p:sp>
    </p:spTree>
    <p:extLst>
      <p:ext uri="{BB962C8B-B14F-4D97-AF65-F5344CB8AC3E}">
        <p14:creationId xmlns:p14="http://schemas.microsoft.com/office/powerpoint/2010/main" val="240578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713" y="35594"/>
            <a:ext cx="7246610" cy="7758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84833" y="482653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rgbClr val="923DE8"/>
                </a:solidFill>
                <a:latin typeface="Calibri"/>
                <a:cs typeface="Calibri"/>
              </a:defRPr>
            </a:lvl1pPr>
          </a:lstStyle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00820" y="71878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1" spc="-100" dirty="0">
                <a:solidFill>
                  <a:schemeClr val="accent1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71713" y="1104363"/>
            <a:ext cx="8191499" cy="33938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Bullet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 descr="RSAConference-2017-logo-horizontal-transpare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23" y="4844674"/>
            <a:ext cx="1820689" cy="14477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591749" y="62807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spc="-100" dirty="0">
                <a:solidFill>
                  <a:schemeClr val="bg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13" name="Picture 12" descr="transition slide little piece on the right-01.p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-3" r="-3" b="83470"/>
          <a:stretch/>
        </p:blipFill>
        <p:spPr>
          <a:xfrm>
            <a:off x="9036473" y="0"/>
            <a:ext cx="115721" cy="8503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" y="4609787"/>
            <a:ext cx="1670671" cy="6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64" r:id="rId9"/>
    <p:sldLayoutId id="2147483650" r:id="rId10"/>
    <p:sldLayoutId id="2147483666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0" i="0" kern="1200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274320" indent="-274320" algn="l" defTabSz="4572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75000"/>
        <a:buFontTx/>
        <a:buBlip>
          <a:blip r:embed="rId17"/>
        </a:buBlip>
        <a:defRPr sz="2200" b="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84632" indent="-182880" algn="l" defTabSz="4572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rgbClr val="1B7D7E"/>
        </a:buClr>
        <a:buSzPct val="65000"/>
        <a:buFontTx/>
        <a:buBlip>
          <a:blip r:embed="rId18"/>
        </a:buBlip>
        <a:defRPr sz="19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777240" indent="-228600" algn="l" defTabSz="4572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/>
        </a:buClr>
        <a:buSzPct val="80000"/>
        <a:buFont typeface="Lucida Grande"/>
        <a:buChar char="—"/>
        <a:defRPr sz="1700" kern="1200" baseline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1005840" indent="-210312" algn="l" defTabSz="4572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2"/>
        </a:buClr>
        <a:buSzPct val="65000"/>
        <a:buFont typeface="Wingdings" charset="2"/>
        <a:buChar char=""/>
        <a:defRPr sz="150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1243584" indent="-182880" algn="l" defTabSz="4572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accent2"/>
        </a:buClr>
        <a:buSzPct val="65000"/>
        <a:buFont typeface="Wingdings" charset="2"/>
        <a:buChar char="—"/>
        <a:defRPr sz="140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mailto:mark.russinovich@microsoft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Mark Russinovich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3280" y="2094095"/>
            <a:ext cx="6600124" cy="1643334"/>
          </a:xfrm>
        </p:spPr>
        <p:txBody>
          <a:bodyPr/>
          <a:lstStyle/>
          <a:p>
            <a:pPr fontAlgn="base"/>
            <a:r>
              <a:rPr lang="en-US" dirty="0"/>
              <a:t>How to Go from Responding to Hunting with Sysinternals Sysmon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HTA-T09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CTO, Microsoft Azure</a:t>
            </a:r>
          </a:p>
          <a:p>
            <a:r>
              <a:rPr lang="en-US"/>
              <a:t>Microsoft Corporation</a:t>
            </a:r>
          </a:p>
          <a:p>
            <a:r>
              <a:rPr lang="en-US"/>
              <a:t>@markrussinovich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09" y="4236764"/>
            <a:ext cx="1670671" cy="6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02798"/>
              </p:ext>
            </p:extLst>
          </p:nvPr>
        </p:nvGraphicFramePr>
        <p:xfrm>
          <a:off x="397302" y="1128661"/>
          <a:ext cx="3465346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1069">
                  <a:extLst>
                    <a:ext uri="{9D8B030D-6E8A-4147-A177-3AD203B41FA5}">
                      <a16:colId xmlns:a16="http://schemas.microsoft.com/office/drawing/2014/main" val="3336777415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2308466596"/>
                    </a:ext>
                  </a:extLst>
                </a:gridCol>
              </a:tblGrid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</a:t>
                      </a:r>
                      <a:r>
                        <a:rPr lang="en-US" sz="1400" baseline="0" dirty="0"/>
                        <a:t> 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96860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Sysmon Service Status</a:t>
                      </a:r>
                      <a:r>
                        <a:rPr lang="en-US" sz="1400" baseline="0" dirty="0" smtClean="0"/>
                        <a:t> Changed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3311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Process</a:t>
                      </a:r>
                      <a:r>
                        <a:rPr lang="en-US" sz="1400" baseline="0" dirty="0"/>
                        <a:t>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57198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File Creation</a:t>
                      </a:r>
                      <a:r>
                        <a:rPr lang="en-US" sz="1400" baseline="0" dirty="0"/>
                        <a:t> Time Changed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00974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Network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8756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Sysmon Service</a:t>
                      </a:r>
                      <a:r>
                        <a:rPr lang="en-US" sz="1400" baseline="0" dirty="0"/>
                        <a:t> State 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93880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Process Terminated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124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Driver 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1879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Image Loaded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46086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CreateRemoteThread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629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RawAccessRead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531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239034"/>
              </p:ext>
            </p:extLst>
          </p:nvPr>
        </p:nvGraphicFramePr>
        <p:xfrm>
          <a:off x="4350328" y="1128661"/>
          <a:ext cx="373518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9484">
                  <a:extLst>
                    <a:ext uri="{9D8B030D-6E8A-4147-A177-3AD203B41FA5}">
                      <a16:colId xmlns:a16="http://schemas.microsoft.com/office/drawing/2014/main" val="3336777415"/>
                    </a:ext>
                  </a:extLst>
                </a:gridCol>
                <a:gridCol w="1285701">
                  <a:extLst>
                    <a:ext uri="{9D8B030D-6E8A-4147-A177-3AD203B41FA5}">
                      <a16:colId xmlns:a16="http://schemas.microsoft.com/office/drawing/2014/main" val="2308466596"/>
                    </a:ext>
                  </a:extLst>
                </a:gridCol>
              </a:tblGrid>
              <a:tr h="2449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</a:t>
                      </a:r>
                      <a:r>
                        <a:rPr lang="en-US" sz="1400" baseline="0" dirty="0"/>
                        <a:t> 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96860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/>
                        <a:t>Process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57198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124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Registry Object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CreateDelete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1879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Registry Value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46086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Registry Object Rename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05441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Create Stream Hash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0676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Sysmon</a:t>
                      </a:r>
                      <a:r>
                        <a:rPr lang="en-US" sz="1400" baseline="0" dirty="0" smtClean="0"/>
                        <a:t> Configuration Changed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70034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 Created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8629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 Connected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53145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3355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85513" y="34895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37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with no options logs all the following with SHA1 hashes where applicable:</a:t>
            </a:r>
          </a:p>
          <a:p>
            <a:pPr marL="301752" lvl="1" indent="0">
              <a:buNone/>
            </a:pPr>
            <a:r>
              <a:rPr lang="en-US" sz="2000" i="1" dirty="0">
                <a:solidFill>
                  <a:schemeClr val="tx2"/>
                </a:solidFill>
              </a:rPr>
              <a:t>Process create, Process terminate, Driver loaded, File creation time changed, </a:t>
            </a:r>
            <a:r>
              <a:rPr lang="en-US" sz="2000" i="1" dirty="0" smtClean="0">
                <a:solidFill>
                  <a:schemeClr val="tx2"/>
                </a:solidFill>
              </a:rPr>
              <a:t>Sysmon </a:t>
            </a:r>
            <a:r>
              <a:rPr lang="en-US" sz="2000" i="1" dirty="0">
                <a:solidFill>
                  <a:schemeClr val="tx2"/>
                </a:solidFill>
              </a:rPr>
              <a:t>service state </a:t>
            </a:r>
            <a:r>
              <a:rPr lang="en-US" sz="2000" i="1" dirty="0" smtClean="0">
                <a:solidFill>
                  <a:schemeClr val="tx2"/>
                </a:solidFill>
              </a:rPr>
              <a:t>changed, Sysmon configuration changed</a:t>
            </a:r>
            <a:endParaRPr lang="en-US" sz="2000" i="1" dirty="0">
              <a:solidFill>
                <a:schemeClr val="tx2"/>
              </a:solidFill>
            </a:endParaRPr>
          </a:p>
          <a:p>
            <a:r>
              <a:rPr lang="en-US" dirty="0"/>
              <a:t>Additional basic options: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28350"/>
              </p:ext>
            </p:extLst>
          </p:nvPr>
        </p:nvGraphicFramePr>
        <p:xfrm>
          <a:off x="471713" y="2861325"/>
          <a:ext cx="83915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376">
                  <a:extLst>
                    <a:ext uri="{9D8B030D-6E8A-4147-A177-3AD203B41FA5}">
                      <a16:colId xmlns:a16="http://schemas.microsoft.com/office/drawing/2014/main" val="289520419"/>
                    </a:ext>
                  </a:extLst>
                </a:gridCol>
                <a:gridCol w="3867149">
                  <a:extLst>
                    <a:ext uri="{9D8B030D-6E8A-4147-A177-3AD203B41FA5}">
                      <a16:colId xmlns:a16="http://schemas.microsoft.com/office/drawing/2014/main" val="252654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-h [SHA1] [MD5] [SHA256] [IMPHASH] [*]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algorithm(s)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4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-n [process,…]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Logs network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-l [process,…]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Logs image load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Restores default configuration (-c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 and VirusTotal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extract a hash and paste it into VT search for a report: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3" y="1542563"/>
            <a:ext cx="5799902" cy="2649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6680" y="3465759"/>
            <a:ext cx="2167805" cy="28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70" y="1656376"/>
            <a:ext cx="5078623" cy="30563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3650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options are limited:</a:t>
            </a:r>
          </a:p>
          <a:p>
            <a:pPr lvl="1"/>
            <a:r>
              <a:rPr lang="en-US" dirty="0"/>
              <a:t>Cannot disable events via basic options (e.g. </a:t>
            </a:r>
            <a:r>
              <a:rPr lang="en-US" dirty="0" err="1"/>
              <a:t>CreateRemoteThread</a:t>
            </a:r>
            <a:r>
              <a:rPr lang="en-US" dirty="0"/>
              <a:t>, </a:t>
            </a:r>
            <a:r>
              <a:rPr lang="en-US" dirty="0" err="1"/>
              <a:t>RawAccessRead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Advanced filtering not possible (e.g. process name filters)</a:t>
            </a:r>
          </a:p>
          <a:p>
            <a:r>
              <a:rPr lang="en-US" dirty="0"/>
              <a:t>Sysmon configuration file supports all configuration options:</a:t>
            </a:r>
            <a:br>
              <a:rPr lang="en-US" dirty="0"/>
            </a:br>
            <a:r>
              <a:rPr lang="en-US" dirty="0"/>
              <a:t>		install: 		</a:t>
            </a:r>
            <a:r>
              <a:rPr lang="en-US" b="1" dirty="0" err="1">
                <a:solidFill>
                  <a:srgbClr val="8C2891"/>
                </a:solidFill>
              </a:rPr>
              <a:t>sysmon</a:t>
            </a:r>
            <a:r>
              <a:rPr lang="en-US" b="1" dirty="0">
                <a:solidFill>
                  <a:srgbClr val="8C2891"/>
                </a:solidFill>
              </a:rPr>
              <a:t> -</a:t>
            </a:r>
            <a:r>
              <a:rPr lang="en-US" b="1" dirty="0" err="1">
                <a:solidFill>
                  <a:srgbClr val="8C2891"/>
                </a:solidFill>
              </a:rPr>
              <a:t>i</a:t>
            </a:r>
            <a:r>
              <a:rPr lang="en-US" b="1" dirty="0">
                <a:solidFill>
                  <a:srgbClr val="8C2891"/>
                </a:solidFill>
              </a:rPr>
              <a:t> -</a:t>
            </a:r>
            <a:r>
              <a:rPr lang="en-US" b="1" dirty="0" err="1">
                <a:solidFill>
                  <a:srgbClr val="8C2891"/>
                </a:solidFill>
              </a:rPr>
              <a:t>accepteula</a:t>
            </a:r>
            <a:r>
              <a:rPr lang="en-US" b="1" dirty="0">
                <a:solidFill>
                  <a:srgbClr val="8C2891"/>
                </a:solidFill>
              </a:rPr>
              <a:t> c:\SysmonConfig.xml </a:t>
            </a:r>
            <a:br>
              <a:rPr lang="en-US" b="1" dirty="0">
                <a:solidFill>
                  <a:srgbClr val="8C2891"/>
                </a:solidFill>
              </a:rPr>
            </a:br>
            <a:r>
              <a:rPr lang="en-US" b="1" dirty="0">
                <a:solidFill>
                  <a:srgbClr val="8C2891"/>
                </a:solidFill>
              </a:rPr>
              <a:t>		</a:t>
            </a:r>
            <a:r>
              <a:rPr lang="en-US" dirty="0"/>
              <a:t>update: 	</a:t>
            </a:r>
            <a:r>
              <a:rPr lang="en-US" b="1" dirty="0" err="1">
                <a:solidFill>
                  <a:srgbClr val="8C2891"/>
                </a:solidFill>
              </a:rPr>
              <a:t>sysmon</a:t>
            </a:r>
            <a:r>
              <a:rPr lang="en-US" b="1" dirty="0">
                <a:solidFill>
                  <a:srgbClr val="8C2891"/>
                </a:solidFill>
              </a:rPr>
              <a:t> -c c:\SysmonConfig.xml </a:t>
            </a:r>
          </a:p>
          <a:p>
            <a:endParaRPr lang="en-US" b="1" dirty="0">
              <a:solidFill>
                <a:srgbClr val="8C289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Top-Level Tags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760272"/>
          </a:xfrm>
        </p:spPr>
        <p:txBody>
          <a:bodyPr>
            <a:normAutofit/>
          </a:bodyPr>
          <a:lstStyle/>
          <a:p>
            <a:r>
              <a:rPr lang="en-US" dirty="0"/>
              <a:t>Schema version: current is </a:t>
            </a:r>
            <a:r>
              <a:rPr lang="en-US" dirty="0" smtClean="0"/>
              <a:t>3.3 </a:t>
            </a:r>
          </a:p>
          <a:p>
            <a:r>
              <a:rPr lang="en-US" dirty="0" err="1" smtClean="0"/>
              <a:t>HashAlgorithms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Applies </a:t>
            </a:r>
            <a:r>
              <a:rPr lang="en-US" dirty="0"/>
              <a:t>to all events</a:t>
            </a:r>
          </a:p>
          <a:p>
            <a:pPr lvl="1"/>
            <a:r>
              <a:rPr lang="en-US" dirty="0"/>
              <a:t>‘*’ for all hash </a:t>
            </a:r>
            <a:r>
              <a:rPr lang="en-US" dirty="0" smtClean="0"/>
              <a:t>types</a:t>
            </a:r>
          </a:p>
          <a:p>
            <a:r>
              <a:rPr lang="en-US" dirty="0" err="1" smtClean="0"/>
              <a:t>CheckRevocation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Controls cert revocation checks </a:t>
            </a:r>
            <a:br>
              <a:rPr lang="en-US" dirty="0" smtClean="0"/>
            </a:br>
            <a:r>
              <a:rPr lang="en-US" dirty="0" smtClean="0"/>
              <a:t>(default: no)</a:t>
            </a:r>
            <a:endParaRPr lang="en-US" dirty="0"/>
          </a:p>
          <a:p>
            <a:r>
              <a:rPr lang="en-US" dirty="0" err="1" smtClean="0"/>
              <a:t>EventFiltering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Flexible filtering rules</a:t>
            </a:r>
          </a:p>
          <a:p>
            <a:pPr lvl="1"/>
            <a:r>
              <a:rPr lang="en-US" dirty="0"/>
              <a:t>If event type not specified, default capture rule applies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24" y="1268998"/>
            <a:ext cx="3826404" cy="26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8423385" cy="4000647"/>
          </a:xfrm>
        </p:spPr>
        <p:txBody>
          <a:bodyPr>
            <a:normAutofit/>
          </a:bodyPr>
          <a:lstStyle/>
          <a:p>
            <a:r>
              <a:rPr lang="en-US" dirty="0"/>
              <a:t>Each event is specified using its 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To see all tags, dump the full configuration schema: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C2891"/>
                </a:solidFill>
              </a:rPr>
              <a:t>	</a:t>
            </a:r>
            <a:r>
              <a:rPr lang="en-US" b="1" dirty="0" err="1" smtClean="0">
                <a:solidFill>
                  <a:srgbClr val="8C2891"/>
                </a:solidFill>
              </a:rPr>
              <a:t>sysmon</a:t>
            </a:r>
            <a:r>
              <a:rPr lang="en-US" b="1" dirty="0" smtClean="0">
                <a:solidFill>
                  <a:srgbClr val="8C2891"/>
                </a:solidFill>
              </a:rPr>
              <a:t> -</a:t>
            </a:r>
            <a:r>
              <a:rPr lang="en-US" b="1" dirty="0">
                <a:solidFill>
                  <a:srgbClr val="8C2891"/>
                </a:solidFill>
              </a:rPr>
              <a:t>s</a:t>
            </a:r>
            <a:endParaRPr lang="en-US" dirty="0"/>
          </a:p>
          <a:p>
            <a:r>
              <a:rPr lang="en-US" dirty="0"/>
              <a:t>Onmatch can be “include” or “exclude”</a:t>
            </a:r>
          </a:p>
          <a:p>
            <a:pPr lvl="1"/>
            <a:r>
              <a:rPr lang="en-US" dirty="0"/>
              <a:t>Include and exclude refer to filter effect</a:t>
            </a:r>
          </a:p>
          <a:p>
            <a:pPr lvl="1"/>
            <a:r>
              <a:rPr lang="en-US" dirty="0"/>
              <a:t>Filters described later…</a:t>
            </a:r>
          </a:p>
          <a:p>
            <a:pPr marL="301752" lvl="1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endParaRPr lang="en-US" dirty="0"/>
          </a:p>
          <a:p>
            <a:endParaRPr lang="en-US" dirty="0"/>
          </a:p>
          <a:p>
            <a:pPr marL="301752" lvl="1" indent="0">
              <a:buNone/>
            </a:pPr>
            <a:endParaRPr lang="en-US" b="1" dirty="0">
              <a:solidFill>
                <a:srgbClr val="8C2891"/>
              </a:solidFill>
            </a:endParaRPr>
          </a:p>
          <a:p>
            <a:pPr marL="301752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331" y="3324912"/>
            <a:ext cx="264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5448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tag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onmatch=“include”&gt;</a:t>
            </a:r>
          </a:p>
          <a:p>
            <a:pPr indent="-155448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	&lt;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include filter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/&gt;</a:t>
            </a:r>
          </a:p>
          <a:p>
            <a:pPr indent="-155448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	…</a:t>
            </a:r>
          </a:p>
          <a:p>
            <a:pPr indent="-155448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&lt;/tag&gt;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535" y="3324912"/>
            <a:ext cx="2667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5448"/>
            <a:r>
              <a:rPr lang="en-US" b="1" dirty="0">
                <a:solidFill>
                  <a:schemeClr val="accent3"/>
                </a:solidFill>
              </a:rPr>
              <a:t>&lt;</a:t>
            </a:r>
            <a:r>
              <a:rPr lang="en-US" b="1" i="1" dirty="0">
                <a:solidFill>
                  <a:schemeClr val="accent3"/>
                </a:solidFill>
              </a:rPr>
              <a:t>tag</a:t>
            </a:r>
            <a:r>
              <a:rPr lang="en-US" b="1" dirty="0">
                <a:solidFill>
                  <a:schemeClr val="accent3"/>
                </a:solidFill>
              </a:rPr>
              <a:t> onmatch=“exclude”&gt;</a:t>
            </a:r>
          </a:p>
          <a:p>
            <a:pPr indent="-155448"/>
            <a:r>
              <a:rPr lang="en-US" b="1" dirty="0">
                <a:solidFill>
                  <a:schemeClr val="accent3"/>
                </a:solidFill>
              </a:rPr>
              <a:t>	&lt;</a:t>
            </a:r>
            <a:r>
              <a:rPr lang="en-US" b="1" i="1" dirty="0">
                <a:solidFill>
                  <a:schemeClr val="accent3"/>
                </a:solidFill>
              </a:rPr>
              <a:t>exclude filter</a:t>
            </a:r>
            <a:r>
              <a:rPr lang="en-US" b="1" dirty="0">
                <a:solidFill>
                  <a:schemeClr val="accent3"/>
                </a:solidFill>
              </a:rPr>
              <a:t>/&gt;</a:t>
            </a:r>
          </a:p>
          <a:p>
            <a:pPr indent="-155448"/>
            <a:r>
              <a:rPr lang="en-US" b="1" dirty="0">
                <a:solidFill>
                  <a:schemeClr val="accent3"/>
                </a:solidFill>
              </a:rPr>
              <a:t>	…</a:t>
            </a:r>
          </a:p>
          <a:p>
            <a:pPr indent="-155448"/>
            <a:r>
              <a:rPr lang="en-US" b="1" dirty="0">
                <a:solidFill>
                  <a:schemeClr val="accent3"/>
                </a:solidFill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1301932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Tags With No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4166401" cy="3760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for enabling specific event types</a:t>
            </a:r>
          </a:p>
          <a:p>
            <a:r>
              <a:rPr lang="en-US" dirty="0"/>
              <a:t>If no filter, onmatch has opposite effect:</a:t>
            </a:r>
          </a:p>
          <a:p>
            <a:pPr lvl="1"/>
            <a:r>
              <a:rPr lang="en-US" dirty="0"/>
              <a:t>Include: don’t log any events</a:t>
            </a:r>
          </a:p>
          <a:p>
            <a:pPr lvl="1"/>
            <a:r>
              <a:rPr lang="en-US" dirty="0"/>
              <a:t>Exclude: log all events of the tag type</a:t>
            </a:r>
          </a:p>
          <a:p>
            <a:r>
              <a:rPr lang="en-US" dirty="0"/>
              <a:t>This configuration enables the following:</a:t>
            </a:r>
          </a:p>
          <a:p>
            <a:pPr lvl="1"/>
            <a:r>
              <a:rPr lang="en-US" dirty="0" err="1"/>
              <a:t>ProcessCreate</a:t>
            </a:r>
            <a:r>
              <a:rPr lang="en-US" dirty="0"/>
              <a:t>: because of onmatch exclude</a:t>
            </a:r>
          </a:p>
          <a:p>
            <a:pPr lvl="1"/>
            <a:r>
              <a:rPr lang="en-US" dirty="0" err="1"/>
              <a:t>ProcessTerminate</a:t>
            </a:r>
            <a:r>
              <a:rPr lang="en-US" dirty="0"/>
              <a:t>: because it is omitted and by default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13" y="1555570"/>
            <a:ext cx="4432473" cy="25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31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are specified as event field conditions:</a:t>
            </a:r>
          </a:p>
          <a:p>
            <a:pPr lvl="1"/>
            <a:r>
              <a:rPr lang="en-US" dirty="0"/>
              <a:t>Field is any field in event schema</a:t>
            </a:r>
          </a:p>
          <a:p>
            <a:pPr lvl="1"/>
            <a:r>
              <a:rPr lang="en-US" dirty="0" smtClean="0"/>
              <a:t>Condition types can be used with any 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Combine include and exclude filters</a:t>
            </a:r>
            <a:r>
              <a:rPr lang="en-US" b="1" dirty="0">
                <a:solidFill>
                  <a:srgbClr val="8C2891"/>
                </a:solidFill>
              </a:rPr>
              <a:t>	</a:t>
            </a:r>
            <a:endParaRPr lang="en-US" sz="1800" b="1" dirty="0">
              <a:solidFill>
                <a:srgbClr val="85258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26281"/>
              </p:ext>
            </p:extLst>
          </p:nvPr>
        </p:nvGraphicFramePr>
        <p:xfrm>
          <a:off x="6926843" y="1249579"/>
          <a:ext cx="16530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16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ConditionType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contains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excludes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begin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end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less</a:t>
                      </a:r>
                      <a:r>
                        <a:rPr lang="en-US" sz="1200" baseline="0" dirty="0"/>
                        <a:t>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more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724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942" y="2021014"/>
            <a:ext cx="6314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1500"/>
              </a:spcBef>
              <a:buSzPct val="85000"/>
              <a:buNone/>
            </a:pPr>
            <a:r>
              <a:rPr lang="en-US" b="1" dirty="0">
                <a:solidFill>
                  <a:srgbClr val="85258B"/>
                </a:solidFill>
              </a:rPr>
              <a:t>&lt;</a:t>
            </a:r>
            <a:r>
              <a:rPr lang="en-US" b="1" i="1" dirty="0" err="1">
                <a:solidFill>
                  <a:srgbClr val="85258B"/>
                </a:solidFill>
              </a:rPr>
              <a:t>eventtag</a:t>
            </a:r>
            <a:r>
              <a:rPr lang="en-US" b="1" dirty="0">
                <a:solidFill>
                  <a:srgbClr val="85258B"/>
                </a:solidFill>
              </a:rPr>
              <a:t> onmatch=“include</a:t>
            </a:r>
            <a:r>
              <a:rPr lang="en-US" b="1" dirty="0" smtClean="0">
                <a:solidFill>
                  <a:srgbClr val="85258B"/>
                </a:solidFill>
              </a:rPr>
              <a:t>”&gt;</a:t>
            </a:r>
            <a:br>
              <a:rPr lang="en-US" b="1" dirty="0" smtClean="0">
                <a:solidFill>
                  <a:srgbClr val="85258B"/>
                </a:solidFill>
              </a:rPr>
            </a:br>
            <a:r>
              <a:rPr lang="en-US" b="1" dirty="0">
                <a:solidFill>
                  <a:srgbClr val="85258B"/>
                </a:solidFill>
              </a:rPr>
              <a:t>		&lt;</a:t>
            </a:r>
            <a:r>
              <a:rPr lang="en-US" b="1" i="1" dirty="0">
                <a:solidFill>
                  <a:srgbClr val="85258B"/>
                </a:solidFill>
              </a:rPr>
              <a:t>field</a:t>
            </a:r>
            <a:r>
              <a:rPr lang="en-US" b="1" dirty="0">
                <a:solidFill>
                  <a:srgbClr val="85258B"/>
                </a:solidFill>
              </a:rPr>
              <a:t> condition=“</a:t>
            </a:r>
            <a:r>
              <a:rPr lang="en-US" b="1" i="1" dirty="0" err="1">
                <a:solidFill>
                  <a:srgbClr val="85258B"/>
                </a:solidFill>
              </a:rPr>
              <a:t>conditiontype</a:t>
            </a:r>
            <a:r>
              <a:rPr lang="en-US" b="1" dirty="0">
                <a:solidFill>
                  <a:srgbClr val="85258B"/>
                </a:solidFill>
              </a:rPr>
              <a:t>”&gt;</a:t>
            </a:r>
            <a:r>
              <a:rPr lang="en-US" b="1" i="1" dirty="0">
                <a:solidFill>
                  <a:srgbClr val="85258B"/>
                </a:solidFill>
              </a:rPr>
              <a:t>value</a:t>
            </a:r>
            <a:r>
              <a:rPr lang="en-US" b="1" dirty="0">
                <a:solidFill>
                  <a:srgbClr val="85258B"/>
                </a:solidFill>
              </a:rPr>
              <a:t>&lt;/</a:t>
            </a:r>
            <a:r>
              <a:rPr lang="en-US" b="1" i="1" dirty="0">
                <a:solidFill>
                  <a:srgbClr val="85258B"/>
                </a:solidFill>
              </a:rPr>
              <a:t>field</a:t>
            </a:r>
            <a:r>
              <a:rPr lang="en-US" b="1" dirty="0" smtClean="0">
                <a:solidFill>
                  <a:srgbClr val="85258B"/>
                </a:solidFill>
              </a:rPr>
              <a:t>&gt;</a:t>
            </a:r>
            <a:br>
              <a:rPr lang="en-US" b="1" dirty="0" smtClean="0">
                <a:solidFill>
                  <a:srgbClr val="85258B"/>
                </a:solidFill>
              </a:rPr>
            </a:br>
            <a:r>
              <a:rPr lang="en-US" b="1" dirty="0">
                <a:solidFill>
                  <a:srgbClr val="85258B"/>
                </a:solidFill>
              </a:rPr>
              <a:t>		</a:t>
            </a:r>
            <a:r>
              <a:rPr lang="en-US" b="1" dirty="0" smtClean="0">
                <a:solidFill>
                  <a:srgbClr val="85258B"/>
                </a:solidFill>
              </a:rPr>
              <a:t>…</a:t>
            </a:r>
            <a:br>
              <a:rPr lang="en-US" b="1" dirty="0" smtClean="0">
                <a:solidFill>
                  <a:srgbClr val="85258B"/>
                </a:solidFill>
              </a:rPr>
            </a:br>
            <a:r>
              <a:rPr lang="en-US" b="1" dirty="0" smtClean="0">
                <a:solidFill>
                  <a:srgbClr val="85258B"/>
                </a:solidFill>
              </a:rPr>
              <a:t>&lt;/</a:t>
            </a:r>
            <a:r>
              <a:rPr lang="en-US" b="1" i="1" dirty="0" err="1">
                <a:solidFill>
                  <a:srgbClr val="85258B"/>
                </a:solidFill>
              </a:rPr>
              <a:t>eventtag</a:t>
            </a:r>
            <a:r>
              <a:rPr lang="en-US" b="1" i="1" dirty="0" smtClean="0">
                <a:solidFill>
                  <a:srgbClr val="85258B"/>
                </a:solidFill>
              </a:rPr>
              <a:t>&gt;</a:t>
            </a:r>
            <a:endParaRPr lang="en-US" b="1" i="1" dirty="0">
              <a:solidFill>
                <a:srgbClr val="852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5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1" y="1051089"/>
            <a:ext cx="8423385" cy="3998818"/>
          </a:xfrm>
        </p:spPr>
        <p:txBody>
          <a:bodyPr>
            <a:normAutofit/>
          </a:bodyPr>
          <a:lstStyle/>
          <a:p>
            <a:r>
              <a:rPr lang="en-US" dirty="0"/>
              <a:t>Include only Google Chrome network activity: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&lt;</a:t>
            </a:r>
            <a:r>
              <a:rPr lang="en-US" b="1" dirty="0" err="1">
                <a:solidFill>
                  <a:srgbClr val="85258B"/>
                </a:solidFill>
              </a:rPr>
              <a:t>NetworkConnect</a:t>
            </a:r>
            <a:r>
              <a:rPr lang="en-US" b="1" dirty="0">
                <a:solidFill>
                  <a:srgbClr val="85258B"/>
                </a:solidFill>
              </a:rPr>
              <a:t> onmatch=“include"&gt;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    	&lt;Image condition="contains"&gt;chrome.exe&lt;/Image&gt;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  &lt;/</a:t>
            </a:r>
            <a:r>
              <a:rPr lang="en-US" b="1" dirty="0" err="1">
                <a:solidFill>
                  <a:srgbClr val="85258B"/>
                </a:solidFill>
              </a:rPr>
              <a:t>NetworkConnect</a:t>
            </a:r>
            <a:r>
              <a:rPr lang="en-US" b="1" dirty="0">
                <a:solidFill>
                  <a:srgbClr val="85258B"/>
                </a:solidFill>
              </a:rPr>
              <a:t> &gt;</a:t>
            </a:r>
            <a:endParaRPr lang="en-US" dirty="0"/>
          </a:p>
          <a:p>
            <a:r>
              <a:rPr lang="en-US" dirty="0"/>
              <a:t>Include thread injections into </a:t>
            </a:r>
            <a:r>
              <a:rPr lang="en-US" dirty="0" err="1"/>
              <a:t>winlogon</a:t>
            </a:r>
            <a:r>
              <a:rPr lang="en-US" dirty="0"/>
              <a:t> and </a:t>
            </a:r>
            <a:r>
              <a:rPr lang="en-US" dirty="0" err="1"/>
              <a:t>lsass</a:t>
            </a:r>
            <a:r>
              <a:rPr lang="en-US" dirty="0"/>
              <a:t>: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&lt;</a:t>
            </a:r>
            <a:r>
              <a:rPr lang="en-US" b="1" dirty="0" err="1">
                <a:solidFill>
                  <a:srgbClr val="85258B"/>
                </a:solidFill>
              </a:rPr>
              <a:t>CreateRemoteThread</a:t>
            </a:r>
            <a:r>
              <a:rPr lang="en-US" b="1" dirty="0">
                <a:solidFill>
                  <a:srgbClr val="85258B"/>
                </a:solidFill>
              </a:rPr>
              <a:t> onmatch="include"&gt; 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    	 &lt;TargetImage condition="image"&gt;lsass.exe&lt;/TargetImage&gt; 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	 &lt;TargetImage condition="image"&gt;winlogon.exe&lt;/TargetImage&gt; 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  &lt;/</a:t>
            </a:r>
            <a:r>
              <a:rPr lang="en-US" b="1" dirty="0" err="1">
                <a:solidFill>
                  <a:srgbClr val="85258B"/>
                </a:solidFill>
              </a:rPr>
              <a:t>CreateRemoteThread</a:t>
            </a:r>
            <a:r>
              <a:rPr lang="en-US" b="1" dirty="0">
                <a:solidFill>
                  <a:srgbClr val="85258B"/>
                </a:solidFill>
              </a:rPr>
              <a:t> &gt;</a:t>
            </a:r>
            <a:endParaRPr lang="en-US" dirty="0"/>
          </a:p>
          <a:p>
            <a:r>
              <a:rPr lang="en-US" dirty="0"/>
              <a:t>Exclude all Microsoft-signed image loads: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&lt;</a:t>
            </a:r>
            <a:r>
              <a:rPr lang="en-US" b="1" dirty="0" err="1">
                <a:solidFill>
                  <a:srgbClr val="85258B"/>
                </a:solidFill>
              </a:rPr>
              <a:t>ImageLoad</a:t>
            </a:r>
            <a:r>
              <a:rPr lang="en-US" b="1" dirty="0">
                <a:solidFill>
                  <a:srgbClr val="85258B"/>
                </a:solidFill>
              </a:rPr>
              <a:t> onmatch="exclude"&gt;</a:t>
            </a:r>
          </a:p>
          <a:p>
            <a:pPr marL="1060704" lvl="4" indent="0">
              <a:buNone/>
            </a:pPr>
            <a:r>
              <a:rPr lang="en-US" b="1" dirty="0">
                <a:solidFill>
                  <a:srgbClr val="85258B"/>
                </a:solidFill>
              </a:rPr>
              <a:t>    	</a:t>
            </a:r>
            <a:r>
              <a:rPr lang="fr-FR" b="1" dirty="0">
                <a:solidFill>
                  <a:srgbClr val="85258B"/>
                </a:solidFill>
              </a:rPr>
              <a:t>&lt;Signature condition="</a:t>
            </a:r>
            <a:r>
              <a:rPr lang="fr-FR" b="1" dirty="0" err="1">
                <a:solidFill>
                  <a:srgbClr val="85258B"/>
                </a:solidFill>
              </a:rPr>
              <a:t>contains</a:t>
            </a:r>
            <a:r>
              <a:rPr lang="fr-FR" b="1" dirty="0">
                <a:solidFill>
                  <a:srgbClr val="85258B"/>
                </a:solidFill>
              </a:rPr>
              <a:t>"&gt;</a:t>
            </a:r>
            <a:r>
              <a:rPr lang="fr-FR" b="1" dirty="0" err="1">
                <a:solidFill>
                  <a:srgbClr val="85258B"/>
                </a:solidFill>
              </a:rPr>
              <a:t>microsoft</a:t>
            </a:r>
            <a:r>
              <a:rPr lang="fr-FR" b="1" dirty="0">
                <a:solidFill>
                  <a:srgbClr val="85258B"/>
                </a:solidFill>
              </a:rPr>
              <a:t>&lt;/Signature&gt; 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&lt;/</a:t>
            </a:r>
            <a:r>
              <a:rPr lang="en-US" b="1" dirty="0" err="1">
                <a:solidFill>
                  <a:srgbClr val="85258B"/>
                </a:solidFill>
              </a:rPr>
              <a:t>ImageLoad</a:t>
            </a:r>
            <a:r>
              <a:rPr lang="en-US" b="1" dirty="0">
                <a:solidFill>
                  <a:srgbClr val="85258B"/>
                </a:solidFill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7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Look at the New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 Attackers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When attackers or malware get on your network, you need to </a:t>
            </a:r>
            <a:r>
              <a:rPr lang="en-US" dirty="0" smtClean="0"/>
              <a:t>hunt them down</a:t>
            </a:r>
            <a:endParaRPr lang="en-US" dirty="0" smtClean="0"/>
          </a:p>
          <a:p>
            <a:pPr lvl="1"/>
            <a:r>
              <a:rPr lang="en-US" dirty="0" smtClean="0"/>
              <a:t>What was </a:t>
            </a:r>
            <a:r>
              <a:rPr lang="en-US" dirty="0" smtClean="0"/>
              <a:t>their </a:t>
            </a:r>
            <a:r>
              <a:rPr lang="en-US" dirty="0" smtClean="0"/>
              <a:t>entry point?</a:t>
            </a:r>
          </a:p>
          <a:p>
            <a:pPr lvl="1"/>
            <a:r>
              <a:rPr lang="en-US" dirty="0" smtClean="0"/>
              <a:t>Did </a:t>
            </a:r>
            <a:r>
              <a:rPr lang="en-US" dirty="0" smtClean="0"/>
              <a:t>they spread </a:t>
            </a:r>
            <a:r>
              <a:rPr lang="en-US" dirty="0" smtClean="0"/>
              <a:t>between systems?</a:t>
            </a:r>
          </a:p>
          <a:p>
            <a:pPr lvl="1"/>
            <a:r>
              <a:rPr lang="en-US" dirty="0" smtClean="0"/>
              <a:t>What happened on a particular system?</a:t>
            </a:r>
          </a:p>
          <a:p>
            <a:r>
              <a:rPr lang="en-US" dirty="0" smtClean="0"/>
              <a:t>Built-in Windows tooling make it hard to answer these questions:</a:t>
            </a:r>
          </a:p>
          <a:p>
            <a:pPr lvl="1"/>
            <a:r>
              <a:rPr lang="en-US" dirty="0" smtClean="0"/>
              <a:t>Limited information captured for process creates and DLL loading</a:t>
            </a:r>
          </a:p>
          <a:p>
            <a:pPr lvl="1"/>
            <a:r>
              <a:rPr lang="en-US" dirty="0" smtClean="0"/>
              <a:t>Network connection information simultaneously too limited and verbose</a:t>
            </a:r>
          </a:p>
          <a:p>
            <a:pPr lvl="1"/>
            <a:r>
              <a:rPr lang="en-US" dirty="0" smtClean="0"/>
              <a:t>No way to capture common attacker behavior (e.g. thread injection)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Sysmon Configuration Change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760272"/>
          </a:xfrm>
        </p:spPr>
        <p:txBody>
          <a:bodyPr>
            <a:normAutofit/>
          </a:bodyPr>
          <a:lstStyle/>
          <a:p>
            <a:r>
              <a:rPr lang="en-US" dirty="0" smtClean="0"/>
              <a:t>Logs configuration file updates</a:t>
            </a:r>
          </a:p>
          <a:p>
            <a:pPr lvl="1"/>
            <a:r>
              <a:rPr lang="en-US" dirty="0" smtClean="0"/>
              <a:t>Name of configuration file</a:t>
            </a:r>
          </a:p>
          <a:p>
            <a:pPr lvl="1"/>
            <a:r>
              <a:rPr lang="en-US" dirty="0" smtClean="0"/>
              <a:t>Hash of configuration file’s contents</a:t>
            </a:r>
          </a:p>
          <a:p>
            <a:r>
              <a:rPr lang="en-US" dirty="0" smtClean="0"/>
              <a:t>Cannot be filtered (neither can Sysmon service </a:t>
            </a:r>
            <a:br>
              <a:rPr lang="en-US" dirty="0" smtClean="0"/>
            </a:br>
            <a:r>
              <a:rPr lang="en-US" dirty="0" smtClean="0"/>
              <a:t>status)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42202"/>
              </p:ext>
            </p:extLst>
          </p:nvPr>
        </p:nvGraphicFramePr>
        <p:xfrm>
          <a:off x="6253416" y="974497"/>
          <a:ext cx="179187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ProcessAccess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Configuration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ConfigurationFileHash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75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760272"/>
          </a:xfrm>
        </p:spPr>
        <p:txBody>
          <a:bodyPr>
            <a:normAutofit/>
          </a:bodyPr>
          <a:lstStyle/>
          <a:p>
            <a:r>
              <a:rPr lang="en-US" dirty="0" smtClean="0"/>
              <a:t>Useful for detecting credential dumping</a:t>
            </a:r>
          </a:p>
          <a:p>
            <a:pPr lvl="1"/>
            <a:r>
              <a:rPr lang="en-US" dirty="0" smtClean="0"/>
              <a:t>Will detect process monitors (</a:t>
            </a:r>
            <a:r>
              <a:rPr lang="en-US" dirty="0" err="1" smtClean="0"/>
              <a:t>Taskmgr</a:t>
            </a:r>
            <a:r>
              <a:rPr lang="en-US" dirty="0" smtClean="0"/>
              <a:t>, </a:t>
            </a:r>
            <a:r>
              <a:rPr lang="en-US" dirty="0" err="1" smtClean="0"/>
              <a:t>Procexp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Should focus on sensitive processes (</a:t>
            </a:r>
            <a:r>
              <a:rPr lang="en-US" dirty="0" err="1" smtClean="0"/>
              <a:t>Lsass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Winlogon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Generated </a:t>
            </a:r>
            <a:r>
              <a:rPr lang="en-US" dirty="0"/>
              <a:t>from </a:t>
            </a:r>
            <a:r>
              <a:rPr lang="en-US" dirty="0" err="1" smtClean="0"/>
              <a:t>ObRegisterCallbacks</a:t>
            </a:r>
            <a:endParaRPr lang="en-US" dirty="0"/>
          </a:p>
          <a:p>
            <a:r>
              <a:rPr lang="en-US" dirty="0" err="1" smtClean="0"/>
              <a:t>ProcessGuid</a:t>
            </a:r>
            <a:r>
              <a:rPr lang="en-US" dirty="0"/>
              <a:t>, </a:t>
            </a:r>
            <a:r>
              <a:rPr lang="en-US" dirty="0" err="1"/>
              <a:t>LogonGuid</a:t>
            </a:r>
            <a:r>
              <a:rPr lang="en-US" dirty="0"/>
              <a:t> uniquely</a:t>
            </a:r>
            <a:br>
              <a:rPr lang="en-US" dirty="0"/>
            </a:br>
            <a:r>
              <a:rPr lang="en-US" dirty="0"/>
              <a:t>identify process (PID and </a:t>
            </a:r>
            <a:r>
              <a:rPr lang="en-US" dirty="0" err="1"/>
              <a:t>LogonId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can be reused)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8773"/>
              </p:ext>
            </p:extLst>
          </p:nvPr>
        </p:nvGraphicFramePr>
        <p:xfrm>
          <a:off x="5926449" y="1162919"/>
          <a:ext cx="1489074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ProcessAccess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SourceThreadId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GrantedAccess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9178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CallTrace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9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856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</a:t>
            </a:r>
            <a:r>
              <a:rPr lang="en-US" dirty="0" err="1" smtClean="0"/>
              <a:t>Mimikatz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always including lsass.exe process access:</a:t>
            </a:r>
          </a:p>
          <a:p>
            <a:endParaRPr lang="en-US" dirty="0"/>
          </a:p>
          <a:p>
            <a:r>
              <a:rPr lang="en-US" dirty="0" err="1" smtClean="0"/>
              <a:t>Mimikatz</a:t>
            </a:r>
            <a:r>
              <a:rPr lang="en-US" dirty="0" smtClean="0"/>
              <a:t> </a:t>
            </a:r>
            <a:r>
              <a:rPr lang="en-US" dirty="0"/>
              <a:t>request 0x1410:</a:t>
            </a:r>
          </a:p>
          <a:p>
            <a:pPr lvl="1"/>
            <a:r>
              <a:rPr lang="en-US" dirty="0"/>
              <a:t>0x1000: </a:t>
            </a:r>
            <a:r>
              <a:rPr lang="en-US" dirty="0" smtClean="0"/>
              <a:t>PROCESS_QUERY_</a:t>
            </a:r>
            <a:br>
              <a:rPr lang="en-US" dirty="0" smtClean="0"/>
            </a:br>
            <a:r>
              <a:rPr lang="en-US" dirty="0" smtClean="0"/>
              <a:t>LIMITED_INFORMATION</a:t>
            </a:r>
            <a:endParaRPr lang="en-US" dirty="0"/>
          </a:p>
          <a:p>
            <a:pPr lvl="1"/>
            <a:r>
              <a:rPr lang="en-US" dirty="0"/>
              <a:t>0x0400: </a:t>
            </a:r>
            <a:r>
              <a:rPr lang="en-US" dirty="0" smtClean="0"/>
              <a:t>PROCESS_QUERY_</a:t>
            </a:r>
            <a:br>
              <a:rPr lang="en-US" dirty="0" smtClean="0"/>
            </a:b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0x0010: </a:t>
            </a:r>
            <a:r>
              <a:rPr lang="en-US" dirty="0" smtClean="0"/>
              <a:t>PROCESS_VM_READ</a:t>
            </a:r>
          </a:p>
          <a:p>
            <a:r>
              <a:rPr lang="en-US" dirty="0" smtClean="0"/>
              <a:t>Exclude </a:t>
            </a:r>
            <a:r>
              <a:rPr lang="en-US" dirty="0" err="1" smtClean="0"/>
              <a:t>GrantedAccess</a:t>
            </a:r>
            <a:r>
              <a:rPr lang="en-US" dirty="0" smtClean="0"/>
              <a:t> of 0x1000, 0x1400, 0x400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7572" y="1365001"/>
            <a:ext cx="7979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ProcessAccess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onmatch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TargetImage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C:\windows\system32\lsass.exe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TargetImage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ProcessAccess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83" y="1922663"/>
            <a:ext cx="5105920" cy="19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Create and File Create Stream Hash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760272"/>
          </a:xfrm>
        </p:spPr>
        <p:txBody>
          <a:bodyPr>
            <a:normAutofit/>
          </a:bodyPr>
          <a:lstStyle/>
          <a:p>
            <a:r>
              <a:rPr lang="en-US" dirty="0"/>
              <a:t>Generated from file system </a:t>
            </a:r>
            <a:r>
              <a:rPr lang="en-US" dirty="0" smtClean="0"/>
              <a:t>mini-filter</a:t>
            </a:r>
          </a:p>
          <a:p>
            <a:r>
              <a:rPr lang="en-US" dirty="0" smtClean="0"/>
              <a:t>File create is useful for detecting </a:t>
            </a:r>
            <a:br>
              <a:rPr lang="en-US" dirty="0" smtClean="0"/>
            </a:br>
            <a:r>
              <a:rPr lang="en-US" dirty="0" err="1" smtClean="0"/>
              <a:t>autostart</a:t>
            </a:r>
            <a:r>
              <a:rPr lang="en-US" dirty="0" smtClean="0"/>
              <a:t> drops</a:t>
            </a:r>
          </a:p>
          <a:p>
            <a:r>
              <a:rPr lang="en-US" dirty="0" smtClean="0"/>
              <a:t>File create stream hash detects browser </a:t>
            </a:r>
            <a:br>
              <a:rPr lang="en-US" dirty="0" smtClean="0"/>
            </a:br>
            <a:r>
              <a:rPr lang="en-US" dirty="0" smtClean="0"/>
              <a:t>drops (MOTW – Mark of the Web)</a:t>
            </a:r>
          </a:p>
          <a:p>
            <a:pPr lvl="1"/>
            <a:r>
              <a:rPr lang="en-US" dirty="0" smtClean="0"/>
              <a:t>MOTW: </a:t>
            </a:r>
            <a:r>
              <a:rPr lang="en-US" dirty="0" err="1" smtClean="0"/>
              <a:t>Zone.Identifier</a:t>
            </a:r>
            <a:endParaRPr lang="en-US" dirty="0" smtClean="0"/>
          </a:p>
          <a:p>
            <a:pPr lvl="1"/>
            <a:r>
              <a:rPr lang="en-US" dirty="0" smtClean="0"/>
              <a:t>Hashes default data stream (main file)</a:t>
            </a:r>
          </a:p>
          <a:p>
            <a:pPr lvl="1"/>
            <a:r>
              <a:rPr lang="en-US" dirty="0" smtClean="0"/>
              <a:t>Logged for any matching create of an alternate data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154325"/>
              </p:ext>
            </p:extLst>
          </p:nvPr>
        </p:nvGraphicFramePr>
        <p:xfrm>
          <a:off x="5566231" y="1008668"/>
          <a:ext cx="1489074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FileCreate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TargetFileName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CreateUtcTime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355661"/>
              </p:ext>
            </p:extLst>
          </p:nvPr>
        </p:nvGraphicFramePr>
        <p:xfrm>
          <a:off x="7304051" y="1008668"/>
          <a:ext cx="148907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FileCreateHash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TargetFileName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CreateUtcTime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6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734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Captured by </a:t>
            </a:r>
            <a:r>
              <a:rPr lang="en-US" dirty="0" err="1" smtClean="0"/>
              <a:t>CmRegisterCallback</a:t>
            </a:r>
            <a:endParaRPr lang="en-US" dirty="0" smtClean="0"/>
          </a:p>
          <a:p>
            <a:r>
              <a:rPr lang="en-US" dirty="0" smtClean="0"/>
              <a:t>Three sub-events:</a:t>
            </a:r>
          </a:p>
          <a:p>
            <a:pPr lvl="1"/>
            <a:r>
              <a:rPr lang="en-US" dirty="0" smtClean="0"/>
              <a:t>Registry object (key or value) </a:t>
            </a:r>
            <a:br>
              <a:rPr lang="en-US" dirty="0" smtClean="0"/>
            </a:br>
            <a:r>
              <a:rPr lang="en-US" dirty="0" smtClean="0"/>
              <a:t>create/delete</a:t>
            </a:r>
          </a:p>
          <a:p>
            <a:pPr lvl="1"/>
            <a:r>
              <a:rPr lang="en-US" dirty="0" smtClean="0"/>
              <a:t>Registry value set</a:t>
            </a:r>
          </a:p>
          <a:p>
            <a:pPr lvl="1"/>
            <a:r>
              <a:rPr lang="en-US" dirty="0" smtClean="0"/>
              <a:t>Registry object rename</a:t>
            </a:r>
          </a:p>
          <a:p>
            <a:r>
              <a:rPr lang="en-US" dirty="0" smtClean="0"/>
              <a:t>‘Friendly’ names for schema</a:t>
            </a:r>
            <a:br>
              <a:rPr lang="en-US" dirty="0" smtClean="0"/>
            </a:br>
            <a:r>
              <a:rPr lang="en-US" dirty="0" smtClean="0"/>
              <a:t>&gt; 3.2</a:t>
            </a:r>
          </a:p>
          <a:p>
            <a:r>
              <a:rPr lang="en-US" dirty="0" smtClean="0"/>
              <a:t>Useful for watching:</a:t>
            </a:r>
          </a:p>
          <a:p>
            <a:pPr lvl="1"/>
            <a:r>
              <a:rPr lang="en-US" dirty="0" smtClean="0"/>
              <a:t>Critical system configuration</a:t>
            </a:r>
          </a:p>
          <a:p>
            <a:pPr lvl="1"/>
            <a:r>
              <a:rPr lang="en-US" dirty="0" err="1" smtClean="0"/>
              <a:t>Autostart</a:t>
            </a:r>
            <a:r>
              <a:rPr lang="en-US" dirty="0" smtClean="0"/>
              <a:t>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771941"/>
              </p:ext>
            </p:extLst>
          </p:nvPr>
        </p:nvGraphicFramePr>
        <p:xfrm>
          <a:off x="3868928" y="1985846"/>
          <a:ext cx="1489074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RegistryEvent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3105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TargetObject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43986"/>
              </p:ext>
            </p:extLst>
          </p:nvPr>
        </p:nvGraphicFramePr>
        <p:xfrm>
          <a:off x="5641694" y="1651577"/>
          <a:ext cx="148907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RegistryEvent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3105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TargetObject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Details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683269"/>
              </p:ext>
            </p:extLst>
          </p:nvPr>
        </p:nvGraphicFramePr>
        <p:xfrm>
          <a:off x="7322922" y="1651577"/>
          <a:ext cx="148907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RegistryEvent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3105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TargetObject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NewName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8595" y="1339515"/>
            <a:ext cx="150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 </a:t>
            </a:r>
            <a:br>
              <a:rPr lang="en-US" dirty="0" smtClean="0"/>
            </a:br>
            <a:r>
              <a:rPr lang="en-US" dirty="0" smtClean="0"/>
              <a:t>Create/Delete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6267" y="1285777"/>
            <a:ext cx="10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4993" y="1293348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3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Captured by file system </a:t>
            </a:r>
            <a:r>
              <a:rPr lang="en-US" dirty="0" err="1" smtClean="0"/>
              <a:t>minifilter</a:t>
            </a:r>
            <a:endParaRPr lang="en-US" dirty="0" smtClean="0"/>
          </a:p>
          <a:p>
            <a:r>
              <a:rPr lang="en-US" dirty="0" smtClean="0"/>
              <a:t>Two sub-events:</a:t>
            </a:r>
          </a:p>
          <a:p>
            <a:pPr lvl="1"/>
            <a:r>
              <a:rPr lang="en-US" dirty="0" smtClean="0"/>
              <a:t>Named pipe create</a:t>
            </a:r>
          </a:p>
          <a:p>
            <a:pPr lvl="1"/>
            <a:r>
              <a:rPr lang="en-US" dirty="0" smtClean="0"/>
              <a:t>Named pipe connect</a:t>
            </a:r>
          </a:p>
          <a:p>
            <a:r>
              <a:rPr lang="en-US" dirty="0" smtClean="0"/>
              <a:t>Useful for watching inter-process </a:t>
            </a:r>
            <a:br>
              <a:rPr lang="en-US" dirty="0" smtClean="0"/>
            </a:br>
            <a:r>
              <a:rPr lang="en-US" dirty="0" smtClean="0"/>
              <a:t>malware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72428"/>
              </p:ext>
            </p:extLst>
          </p:nvPr>
        </p:nvGraphicFramePr>
        <p:xfrm>
          <a:off x="4755619" y="1985846"/>
          <a:ext cx="148907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PipeEvent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9058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37790" y="1614909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Pipe Create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5358" y="16261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 Connect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763474"/>
              </p:ext>
            </p:extLst>
          </p:nvPr>
        </p:nvGraphicFramePr>
        <p:xfrm>
          <a:off x="6533516" y="1984241"/>
          <a:ext cx="148907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PipeEvent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5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86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Crafting Configuration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Good Configuration?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that doesn’t overwhelm your systems</a:t>
            </a:r>
          </a:p>
          <a:p>
            <a:pPr lvl="1"/>
            <a:r>
              <a:rPr lang="en-US" dirty="0"/>
              <a:t>Excessive resource </a:t>
            </a:r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Excessive log volume</a:t>
            </a:r>
          </a:p>
          <a:p>
            <a:r>
              <a:rPr lang="en-US" dirty="0" smtClean="0"/>
              <a:t>Crafting is iterative:</a:t>
            </a:r>
          </a:p>
          <a:p>
            <a:pPr lvl="1"/>
            <a:r>
              <a:rPr lang="en-US" dirty="0" smtClean="0"/>
              <a:t>Exclude known sources</a:t>
            </a:r>
          </a:p>
          <a:p>
            <a:pPr lvl="2"/>
            <a:r>
              <a:rPr lang="en-US" dirty="0" smtClean="0"/>
              <a:t>E.g. OneDrive for file time stamp </a:t>
            </a:r>
            <a:br>
              <a:rPr lang="en-US" dirty="0" smtClean="0"/>
            </a:b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Include sensitive targets:</a:t>
            </a:r>
          </a:p>
          <a:p>
            <a:pPr lvl="2"/>
            <a:r>
              <a:rPr lang="en-US" dirty="0" smtClean="0"/>
              <a:t>E.g. Lsass.exe for credential theft</a:t>
            </a:r>
          </a:p>
          <a:p>
            <a:r>
              <a:rPr lang="en-US" dirty="0" smtClean="0"/>
              <a:t>When investigating likely breach, bias for 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05679" y="2206172"/>
            <a:ext cx="1463041" cy="992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Configuration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63805" y="2206172"/>
            <a:ext cx="1419497" cy="992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and Assess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5508171" y="1579155"/>
            <a:ext cx="2104572" cy="62701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5537199" y="3198949"/>
            <a:ext cx="2104572" cy="627017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Event Recommendations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150279"/>
              </p:ext>
            </p:extLst>
          </p:nvPr>
        </p:nvGraphicFramePr>
        <p:xfrm>
          <a:off x="1146239" y="1470118"/>
          <a:ext cx="6517304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8150">
                  <a:extLst>
                    <a:ext uri="{9D8B030D-6E8A-4147-A177-3AD203B41FA5}">
                      <a16:colId xmlns:a16="http://schemas.microsoft.com/office/drawing/2014/main" val="3336777415"/>
                    </a:ext>
                  </a:extLst>
                </a:gridCol>
                <a:gridCol w="4119154">
                  <a:extLst>
                    <a:ext uri="{9D8B030D-6E8A-4147-A177-3AD203B41FA5}">
                      <a16:colId xmlns:a16="http://schemas.microsoft.com/office/drawing/2014/main" val="2308466596"/>
                    </a:ext>
                  </a:extLst>
                </a:gridCol>
              </a:tblGrid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Recommendation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96860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Process</a:t>
                      </a:r>
                      <a:r>
                        <a:rPr lang="en-US" sz="1400" baseline="0" dirty="0"/>
                        <a:t>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r>
                        <a:rPr lang="en-US" sz="1400" baseline="0" dirty="0" smtClean="0"/>
                        <a:t>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57198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File Creation</a:t>
                      </a:r>
                      <a:r>
                        <a:rPr lang="en-US" sz="1400" baseline="0" dirty="0"/>
                        <a:t> Time Changed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Exclude</a:t>
                      </a:r>
                      <a:r>
                        <a:rPr lang="en-US" sz="1400" baseline="0" dirty="0" smtClean="0"/>
                        <a:t> known processes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00974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Network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r>
                        <a:rPr lang="en-US" sz="1400" baseline="0" dirty="0" smtClean="0"/>
                        <a:t> all non-browser activity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8756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Process Terminated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 when investigating a breach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124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Driver 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r>
                        <a:rPr lang="en-US" sz="1400" baseline="0" dirty="0" smtClean="0"/>
                        <a:t> all non-Windows and non-Microsoft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1879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Image Loaded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</a:t>
                      </a:r>
                      <a:r>
                        <a:rPr lang="en-US" sz="1400" baseline="0" dirty="0" smtClean="0"/>
                        <a:t> when investigating a breach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83828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CreateRemoteThread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Exclude</a:t>
                      </a:r>
                      <a:r>
                        <a:rPr lang="en-US" sz="1400" baseline="0" dirty="0" smtClean="0"/>
                        <a:t> known processes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07130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RawAccessRead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Exclude</a:t>
                      </a:r>
                      <a:r>
                        <a:rPr lang="en-US" sz="1400" baseline="0" dirty="0" smtClean="0"/>
                        <a:t> known processes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3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79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Event </a:t>
            </a:r>
            <a:r>
              <a:rPr lang="en-US" dirty="0" smtClean="0"/>
              <a:t>Recommendations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427058"/>
              </p:ext>
            </p:extLst>
          </p:nvPr>
        </p:nvGraphicFramePr>
        <p:xfrm>
          <a:off x="1158583" y="1429431"/>
          <a:ext cx="6517304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8150">
                  <a:extLst>
                    <a:ext uri="{9D8B030D-6E8A-4147-A177-3AD203B41FA5}">
                      <a16:colId xmlns:a16="http://schemas.microsoft.com/office/drawing/2014/main" val="3336777415"/>
                    </a:ext>
                  </a:extLst>
                </a:gridCol>
                <a:gridCol w="4119154">
                  <a:extLst>
                    <a:ext uri="{9D8B030D-6E8A-4147-A177-3AD203B41FA5}">
                      <a16:colId xmlns:a16="http://schemas.microsoft.com/office/drawing/2014/main" val="2308466596"/>
                    </a:ext>
                  </a:extLst>
                </a:gridCol>
              </a:tblGrid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Recommendation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96860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/>
                        <a:t>Process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 sensitive targets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8756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autostart</a:t>
                      </a:r>
                      <a:r>
                        <a:rPr lang="en-US" sz="1400" baseline="0" dirty="0" smtClean="0"/>
                        <a:t> entry points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18741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Registry Object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CreateDelete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 </a:t>
                      </a:r>
                      <a:r>
                        <a:rPr lang="en-US" sz="1400" dirty="0" err="1" smtClean="0"/>
                        <a:t>autostart</a:t>
                      </a:r>
                      <a:r>
                        <a:rPr lang="en-US" sz="1400" dirty="0" smtClean="0"/>
                        <a:t> entry points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23917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Registry Value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 </a:t>
                      </a:r>
                      <a:r>
                        <a:rPr lang="en-US" sz="1400" dirty="0" err="1" smtClean="0"/>
                        <a:t>autostart</a:t>
                      </a:r>
                      <a:r>
                        <a:rPr lang="en-US" sz="1400" baseline="0" dirty="0" smtClean="0"/>
                        <a:t> entry points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12832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Registry Object Rename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 </a:t>
                      </a:r>
                      <a:r>
                        <a:rPr lang="en-US" sz="1400" dirty="0" err="1" smtClean="0"/>
                        <a:t>autostart</a:t>
                      </a:r>
                      <a:r>
                        <a:rPr lang="en-US" sz="1400" dirty="0" smtClean="0"/>
                        <a:t> entry points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70873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Create Stream Hash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 MOTW names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124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 Created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 for targeted</a:t>
                      </a:r>
                      <a:r>
                        <a:rPr lang="en-US" sz="1400" baseline="0" dirty="0" smtClean="0"/>
                        <a:t> investigation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1879"/>
                  </a:ext>
                </a:extLst>
              </a:tr>
              <a:tr h="181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 Connected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Enable for targeted</a:t>
                      </a:r>
                      <a:r>
                        <a:rPr lang="en-US" sz="1400" baseline="0" dirty="0" smtClean="0"/>
                        <a:t> investigation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8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83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Sysinternals Sysmon (System Monitor)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9741" y="1066259"/>
            <a:ext cx="5543380" cy="3816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download from Sysinternals.com</a:t>
            </a:r>
          </a:p>
          <a:p>
            <a:r>
              <a:rPr lang="en-US" dirty="0" smtClean="0"/>
              <a:t>Background system monitoring utility</a:t>
            </a:r>
          </a:p>
          <a:p>
            <a:pPr lvl="1"/>
            <a:r>
              <a:rPr lang="en-US" dirty="0" smtClean="0"/>
              <a:t>Record system events to the Windows event log</a:t>
            </a:r>
          </a:p>
          <a:p>
            <a:pPr lvl="1"/>
            <a:r>
              <a:rPr lang="en-US" dirty="0" smtClean="0"/>
              <a:t>Can be used for system anomaly detection</a:t>
            </a:r>
          </a:p>
          <a:p>
            <a:pPr lvl="1"/>
            <a:r>
              <a:rPr lang="en-US" dirty="0" smtClean="0"/>
              <a:t>Forensics can trace intruder activity across the network</a:t>
            </a:r>
          </a:p>
          <a:p>
            <a:r>
              <a:rPr lang="en-US" dirty="0" smtClean="0"/>
              <a:t>I wrote it for use within Microsoft corporate network</a:t>
            </a:r>
          </a:p>
          <a:p>
            <a:pPr lvl="1"/>
            <a:r>
              <a:rPr lang="en-US" dirty="0" smtClean="0"/>
              <a:t>To understand attacker behavior and tools</a:t>
            </a:r>
          </a:p>
          <a:p>
            <a:pPr lvl="1"/>
            <a:r>
              <a:rPr lang="en-US" dirty="0" smtClean="0"/>
              <a:t>Contributions from Thomas Garnier, </a:t>
            </a:r>
            <a:br>
              <a:rPr lang="en-US" dirty="0" smtClean="0"/>
            </a:br>
            <a:r>
              <a:rPr lang="en-US" dirty="0" smtClean="0"/>
              <a:t>David Magnotti, Mark Cook, </a:t>
            </a:r>
            <a:r>
              <a:rPr lang="en-GB" dirty="0"/>
              <a:t>Rob Mead </a:t>
            </a:r>
            <a:r>
              <a:rPr lang="en-US" dirty="0" smtClean="0"/>
              <a:t>and Giulia Biagini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11" y="786227"/>
            <a:ext cx="2891302" cy="39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9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Identifying Known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this filter and reboot (assuming system is clean):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Query log for loaded drivers: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exclude filters from the list: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01831"/>
            <a:ext cx="9019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Get-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WinEvent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 -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LogName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 "Microsoft-Windows-Sysmon/Operational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"|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Where-Object { $_.Id -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eq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 6 } |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ForEach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-Object { $_.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Properties[4].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Value } | Sort-Object -Unique</a:t>
            </a:r>
            <a:endParaRPr lang="en-US" sz="2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825" y="148539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DriverLoad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onmatch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0541" y="3693522"/>
            <a:ext cx="8021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DriverLoad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onmatch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Alps Electric Co.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Conexant Systems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48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SwiftOnSecurity’s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@</a:t>
            </a:r>
            <a:r>
              <a:rPr lang="en-US" b="1" dirty="0" err="1" smtClean="0">
                <a:solidFill>
                  <a:schemeClr val="bg2"/>
                </a:solidFill>
              </a:rPr>
              <a:t>SwiftOnSecurity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Securitay</a:t>
            </a:r>
            <a:r>
              <a:rPr lang="en-US" dirty="0" smtClean="0"/>
              <a:t>) has published a Sysmon configuration</a:t>
            </a:r>
          </a:p>
          <a:p>
            <a:pPr lvl="1"/>
            <a:r>
              <a:rPr lang="en-US" dirty="0" smtClean="0"/>
              <a:t>Has been using Sysmon for over a year</a:t>
            </a:r>
          </a:p>
          <a:p>
            <a:pPr lvl="1"/>
            <a:r>
              <a:rPr lang="en-US" dirty="0"/>
              <a:t>Deployed across thousands of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Commented configuration explains rationale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Additional analysis from Lennart </a:t>
            </a:r>
            <a:r>
              <a:rPr lang="en-US" dirty="0" err="1" smtClean="0"/>
              <a:t>Koopman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0731" y="2496561"/>
            <a:ext cx="8553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https://github.com/SwiftOnSecurity/sysmon-config/blob/master/sysmonconfig-export.xml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177" y="3359340"/>
            <a:ext cx="817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https://medium.com/@lennartkoopmann/explaining-and-adapting-tays-sysmon-configuration-27d9719a89a8#.rwt51mfrg</a:t>
            </a:r>
          </a:p>
        </p:txBody>
      </p:sp>
    </p:spTree>
    <p:extLst>
      <p:ext uri="{BB962C8B-B14F-4D97-AF65-F5344CB8AC3E}">
        <p14:creationId xmlns:p14="http://schemas.microsoft.com/office/powerpoint/2010/main" val="193926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71451" y="2418327"/>
            <a:ext cx="7619999" cy="1293350"/>
          </a:xfrm>
        </p:spPr>
        <p:txBody>
          <a:bodyPr>
            <a:normAutofit/>
          </a:bodyPr>
          <a:lstStyle/>
          <a:p>
            <a:r>
              <a:rPr lang="en-US" dirty="0" smtClean="0"/>
              <a:t>Hunting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Splunk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err="1"/>
              <a:t>Splunk</a:t>
            </a:r>
            <a:r>
              <a:rPr lang="en-US" dirty="0"/>
              <a:t> enables collection and rich queries of Sysmon data</a:t>
            </a:r>
          </a:p>
          <a:p>
            <a:r>
              <a:rPr lang="en-US" dirty="0"/>
              <a:t>Configuring </a:t>
            </a:r>
            <a:r>
              <a:rPr lang="en-US" dirty="0" err="1"/>
              <a:t>Splunk</a:t>
            </a:r>
            <a:r>
              <a:rPr lang="en-US" dirty="0"/>
              <a:t> for </a:t>
            </a:r>
            <a:r>
              <a:rPr lang="en-US" dirty="0" smtClean="0"/>
              <a:t>Sysmon:</a:t>
            </a:r>
            <a:br>
              <a:rPr lang="en-US" dirty="0" smtClean="0"/>
            </a:br>
            <a:r>
              <a:rPr lang="en-US" dirty="0" smtClean="0">
                <a:solidFill>
                  <a:srgbClr val="85258B"/>
                </a:solidFill>
              </a:rPr>
              <a:t>https</a:t>
            </a:r>
            <a:r>
              <a:rPr lang="en-US" dirty="0">
                <a:solidFill>
                  <a:srgbClr val="85258B"/>
                </a:solidFill>
              </a:rPr>
              <a:t>://</a:t>
            </a:r>
            <a:r>
              <a:rPr lang="en-US" dirty="0" smtClean="0">
                <a:solidFill>
                  <a:srgbClr val="85258B"/>
                </a:solidFill>
              </a:rPr>
              <a:t>github.com/splunk/TA-microsoft-sysmon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Splunk</a:t>
            </a:r>
            <a:r>
              <a:rPr lang="en-US" dirty="0"/>
              <a:t> universal forwarder on Sysmon systems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Splunk</a:t>
            </a:r>
            <a:r>
              <a:rPr lang="en-US" dirty="0"/>
              <a:t> Sysmon TA on search heads</a:t>
            </a:r>
          </a:p>
          <a:p>
            <a:pPr lvl="1"/>
            <a:r>
              <a:rPr lang="en-US" dirty="0" smtClean="0"/>
              <a:t>Set Sysmon </a:t>
            </a:r>
            <a:r>
              <a:rPr lang="en-US" dirty="0"/>
              <a:t>configuration to exclude </a:t>
            </a:r>
            <a:r>
              <a:rPr lang="en-US" dirty="0" err="1"/>
              <a:t>Splunk</a:t>
            </a:r>
            <a:r>
              <a:rPr lang="en-US" dirty="0"/>
              <a:t> binaries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2935" y="3314279"/>
            <a:ext cx="5566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5258B"/>
                </a:solidFill>
              </a:rPr>
              <a:t>&lt;Image condition</a:t>
            </a:r>
            <a:r>
              <a:rPr lang="en-US" sz="2000" b="1" dirty="0" smtClean="0">
                <a:solidFill>
                  <a:srgbClr val="85258B"/>
                </a:solidFill>
              </a:rPr>
              <a:t>=“contains"&gt;</a:t>
            </a:r>
            <a:r>
              <a:rPr lang="en-US" sz="2000" b="1" dirty="0" err="1">
                <a:solidFill>
                  <a:srgbClr val="85258B"/>
                </a:solidFill>
              </a:rPr>
              <a:t>splunk</a:t>
            </a:r>
            <a:r>
              <a:rPr lang="en-US" sz="2000" b="1" dirty="0">
                <a:solidFill>
                  <a:srgbClr val="85258B"/>
                </a:solidFill>
              </a:rPr>
              <a:t>&lt;/Image&gt;</a:t>
            </a:r>
          </a:p>
          <a:p>
            <a:r>
              <a:rPr lang="en-US" sz="2000" b="1" dirty="0">
                <a:solidFill>
                  <a:srgbClr val="85258B"/>
                </a:solidFill>
              </a:rPr>
              <a:t>&lt;Image condition</a:t>
            </a:r>
            <a:r>
              <a:rPr lang="en-US" sz="2000" b="1" dirty="0" smtClean="0">
                <a:solidFill>
                  <a:srgbClr val="85258B"/>
                </a:solidFill>
              </a:rPr>
              <a:t>=“contains</a:t>
            </a:r>
            <a:r>
              <a:rPr lang="en-US" sz="2000" b="1" dirty="0" smtClean="0">
                <a:solidFill>
                  <a:srgbClr val="85258B"/>
                </a:solidFill>
              </a:rPr>
              <a:t>"&gt;</a:t>
            </a:r>
            <a:r>
              <a:rPr lang="en-US" sz="2000" b="1" dirty="0" err="1" smtClean="0">
                <a:solidFill>
                  <a:srgbClr val="85258B"/>
                </a:solidFill>
              </a:rPr>
              <a:t>streamfwd</a:t>
            </a:r>
            <a:r>
              <a:rPr lang="en-US" sz="2000" b="1" dirty="0" smtClean="0">
                <a:solidFill>
                  <a:srgbClr val="85258B"/>
                </a:solidFill>
              </a:rPr>
              <a:t>&lt;/</a:t>
            </a:r>
            <a:r>
              <a:rPr lang="en-US" sz="2000" b="1" dirty="0">
                <a:solidFill>
                  <a:srgbClr val="85258B"/>
                </a:solidFill>
              </a:rPr>
              <a:t>Image</a:t>
            </a:r>
            <a:r>
              <a:rPr lang="en-US" sz="2000" b="1" dirty="0" smtClean="0">
                <a:solidFill>
                  <a:srgbClr val="85258B"/>
                </a:solidFill>
              </a:rPr>
              <a:t>&gt;</a:t>
            </a:r>
          </a:p>
          <a:p>
            <a:r>
              <a:rPr lang="en-US" sz="2000" b="1" dirty="0" smtClean="0">
                <a:solidFill>
                  <a:srgbClr val="85258B"/>
                </a:solidFill>
              </a:rPr>
              <a:t>…</a:t>
            </a:r>
            <a:endParaRPr lang="en-US" sz="2000" b="1" dirty="0">
              <a:solidFill>
                <a:srgbClr val="85258B"/>
              </a:solidFill>
            </a:endParaRPr>
          </a:p>
          <a:p>
            <a:endParaRPr lang="en-US" sz="2000" b="1" dirty="0">
              <a:solidFill>
                <a:srgbClr val="852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593633" y="1884218"/>
            <a:ext cx="8094623" cy="110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Demo: Hunting a Phishing Email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Management Suite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System monitoring and configuration for Windows and Linux systems (VMs, physical, cloud, etc.)</a:t>
            </a:r>
          </a:p>
          <a:p>
            <a:r>
              <a:rPr lang="en-US" smtClean="0"/>
              <a:t>Includes support for agent that can forward arbitrary logs to Operational Insights service</a:t>
            </a:r>
          </a:p>
          <a:p>
            <a:r>
              <a:rPr lang="en-US" smtClean="0"/>
              <a:t>Logs can be used for:</a:t>
            </a:r>
          </a:p>
          <a:p>
            <a:pPr lvl="1"/>
            <a:r>
              <a:rPr lang="en-US" smtClean="0"/>
              <a:t>Standing dashboard queries</a:t>
            </a:r>
          </a:p>
          <a:p>
            <a:pPr lvl="1"/>
            <a:r>
              <a:rPr lang="en-US" smtClean="0"/>
              <a:t>Visualization</a:t>
            </a:r>
          </a:p>
          <a:p>
            <a:pPr lvl="1"/>
            <a:r>
              <a:rPr lang="en-US" smtClean="0"/>
              <a:t>Ad-hoc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593633" y="1884218"/>
            <a:ext cx="8094623" cy="110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Demo: Credential Exfiltration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8423385" cy="3969379"/>
          </a:xfrm>
        </p:spPr>
        <p:txBody>
          <a:bodyPr>
            <a:normAutofit/>
          </a:bodyPr>
          <a:lstStyle/>
          <a:p>
            <a:r>
              <a:rPr lang="en-US" sz="2000" dirty="0"/>
              <a:t>Install it on all your systems</a:t>
            </a:r>
          </a:p>
          <a:p>
            <a:pPr lvl="1"/>
            <a:r>
              <a:rPr lang="en-US" sz="1800" dirty="0"/>
              <a:t>Proven at scale</a:t>
            </a:r>
          </a:p>
          <a:p>
            <a:pPr lvl="1"/>
            <a:r>
              <a:rPr lang="en-US" sz="1800" dirty="0"/>
              <a:t>Data will be there when you need it for DFIR</a:t>
            </a:r>
          </a:p>
          <a:p>
            <a:r>
              <a:rPr lang="en-US" sz="2000" dirty="0"/>
              <a:t>Configure all event types for maximum visibility</a:t>
            </a:r>
          </a:p>
          <a:p>
            <a:pPr lvl="1"/>
            <a:r>
              <a:rPr lang="en-US" sz="1800" dirty="0"/>
              <a:t>Filter out noise, especially uninteresting image loads</a:t>
            </a:r>
          </a:p>
          <a:p>
            <a:pPr lvl="1"/>
            <a:r>
              <a:rPr lang="en-US" sz="1800" dirty="0"/>
              <a:t>Test overhead on mission-critical systems</a:t>
            </a:r>
          </a:p>
          <a:p>
            <a:pPr lvl="1"/>
            <a:r>
              <a:rPr lang="en-US" sz="1800" dirty="0"/>
              <a:t>Make sure event log is large enough to capture desired time window</a:t>
            </a:r>
          </a:p>
          <a:p>
            <a:r>
              <a:rPr lang="en-US" sz="2000" dirty="0"/>
              <a:t>Forward events off box</a:t>
            </a:r>
          </a:p>
          <a:p>
            <a:pPr lvl="1"/>
            <a:r>
              <a:rPr lang="en-US" sz="1800" dirty="0"/>
              <a:t>To prevent deletion by attackers</a:t>
            </a:r>
          </a:p>
          <a:p>
            <a:pPr lvl="1"/>
            <a:r>
              <a:rPr lang="en-US" sz="1800" dirty="0"/>
              <a:t>For analyzing aggregate network behavior</a:t>
            </a:r>
          </a:p>
          <a:p>
            <a:pPr lvl="1"/>
            <a:r>
              <a:rPr lang="en-US" sz="1800" dirty="0"/>
              <a:t>For tracing activity between systems (e.g. pass-the-hash)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1" y="1066259"/>
            <a:ext cx="4974992" cy="3871403"/>
          </a:xfrm>
        </p:spPr>
        <p:txBody>
          <a:bodyPr>
            <a:normAutofit/>
          </a:bodyPr>
          <a:lstStyle/>
          <a:p>
            <a:r>
              <a:rPr lang="en-US" dirty="0"/>
              <a:t>Sysmon can give you deep insights into intrusions and infections</a:t>
            </a:r>
          </a:p>
          <a:p>
            <a:r>
              <a:rPr lang="en-US" dirty="0"/>
              <a:t>Send cases, tips and feature requests to 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mark.russinovich@microsoft.com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85258B"/>
                </a:solidFill>
              </a:rPr>
              <a:t>	@</a:t>
            </a:r>
            <a:r>
              <a:rPr lang="en-US" dirty="0" err="1">
                <a:solidFill>
                  <a:srgbClr val="85258B"/>
                </a:solidFill>
              </a:rPr>
              <a:t>markrussinovich</a:t>
            </a:r>
            <a:endParaRPr lang="en-US" dirty="0">
              <a:solidFill>
                <a:srgbClr val="85258B"/>
              </a:solidFill>
            </a:endParaRPr>
          </a:p>
          <a:p>
            <a:r>
              <a:rPr lang="en-US" dirty="0"/>
              <a:t>Sysmon and other Sysinternals tools  are documented in </a:t>
            </a:r>
            <a:r>
              <a:rPr lang="en-US" dirty="0" smtClean="0"/>
              <a:t>“</a:t>
            </a:r>
            <a:r>
              <a:rPr lang="en-US" dirty="0"/>
              <a:t>Troubleshooting with the Sysinternals Tools”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33" y="509331"/>
            <a:ext cx="3392798" cy="415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70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Announcing Sysmon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output</a:t>
            </a:r>
          </a:p>
          <a:p>
            <a:r>
              <a:rPr lang="en-US" dirty="0" smtClean="0"/>
              <a:t>“Friendly” registry key names</a:t>
            </a:r>
          </a:p>
          <a:p>
            <a:r>
              <a:rPr lang="en-US" dirty="0" smtClean="0"/>
              <a:t>Named pipes</a:t>
            </a:r>
          </a:p>
          <a:p>
            <a:r>
              <a:rPr lang="en-US" dirty="0" smtClean="0"/>
              <a:t>Sysmon configuration change logging</a:t>
            </a:r>
          </a:p>
          <a:p>
            <a:r>
              <a:rPr lang="en-US" dirty="0" smtClean="0"/>
              <a:t>Status for revoked and expired 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98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smtClean="0"/>
              <a:t>Sysmon Basics</a:t>
            </a:r>
          </a:p>
          <a:p>
            <a:pPr lvl="0"/>
            <a:r>
              <a:rPr lang="en-US" smtClean="0"/>
              <a:t>Architecture and Advanced Filtering</a:t>
            </a:r>
          </a:p>
          <a:p>
            <a:pPr lvl="0"/>
            <a:r>
              <a:rPr lang="en-US" smtClean="0"/>
              <a:t>A Look at New Events</a:t>
            </a:r>
          </a:p>
          <a:p>
            <a:pPr lvl="0"/>
            <a:r>
              <a:rPr lang="en-US" smtClean="0"/>
              <a:t>Crafting a Configuration File</a:t>
            </a:r>
          </a:p>
          <a:p>
            <a:pPr lvl="0"/>
            <a:r>
              <a:rPr lang="en-US" smtClean="0"/>
              <a:t>Determining an Exploit Vector</a:t>
            </a:r>
          </a:p>
          <a:p>
            <a:pPr lvl="0"/>
            <a:r>
              <a:rPr lang="en-US" smtClean="0"/>
              <a:t>Hunting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Sysmon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Command-Line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8423385" cy="3870305"/>
          </a:xfrm>
        </p:spPr>
        <p:txBody>
          <a:bodyPr>
            <a:normAutofit/>
          </a:bodyPr>
          <a:lstStyle/>
          <a:p>
            <a:r>
              <a:rPr lang="en-US" dirty="0"/>
              <a:t>Windows service and device driver </a:t>
            </a:r>
            <a:r>
              <a:rPr lang="en-US" dirty="0" smtClean="0"/>
              <a:t>(~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MB total)</a:t>
            </a:r>
          </a:p>
          <a:p>
            <a:pPr lvl="1"/>
            <a:r>
              <a:rPr lang="en-US" dirty="0"/>
              <a:t>Single binary includes 32-bit and 64-bit versions of both</a:t>
            </a:r>
          </a:p>
          <a:p>
            <a:pPr lvl="1"/>
            <a:r>
              <a:rPr lang="en-US" dirty="0"/>
              <a:t>Service doubles as command-line frontend</a:t>
            </a:r>
          </a:p>
          <a:p>
            <a:r>
              <a:rPr lang="en-US" dirty="0" smtClean="0"/>
              <a:t>Installation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>
                <a:solidFill>
                  <a:schemeClr val="tx2"/>
                </a:solidFill>
              </a:rPr>
              <a:t>sysmon</a:t>
            </a:r>
            <a:r>
              <a:rPr lang="en-US" b="1" dirty="0">
                <a:solidFill>
                  <a:schemeClr val="tx2"/>
                </a:solidFill>
              </a:rPr>
              <a:t> -</a:t>
            </a:r>
            <a:r>
              <a:rPr lang="en-US" b="1" dirty="0" err="1">
                <a:solidFill>
                  <a:schemeClr val="tx2"/>
                </a:solidFill>
              </a:rPr>
              <a:t>i</a:t>
            </a:r>
            <a:r>
              <a:rPr lang="en-US" b="1" dirty="0">
                <a:solidFill>
                  <a:schemeClr val="tx2"/>
                </a:solidFill>
              </a:rPr>
              <a:t> -</a:t>
            </a:r>
            <a:r>
              <a:rPr lang="en-US" b="1" dirty="0" err="1">
                <a:solidFill>
                  <a:schemeClr val="tx2"/>
                </a:solidFill>
              </a:rPr>
              <a:t>accepteula</a:t>
            </a:r>
            <a:r>
              <a:rPr lang="en-US" b="1" dirty="0">
                <a:solidFill>
                  <a:schemeClr val="tx2"/>
                </a:solidFill>
              </a:rPr>
              <a:t> [options]</a:t>
            </a:r>
            <a:endParaRPr lang="en-US" dirty="0"/>
          </a:p>
          <a:p>
            <a:pPr lvl="1"/>
            <a:r>
              <a:rPr lang="en-US" dirty="0"/>
              <a:t>Extracts binaries into %</a:t>
            </a:r>
            <a:r>
              <a:rPr lang="en-US" dirty="0" err="1"/>
              <a:t>systemroot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Registers event log manifest</a:t>
            </a:r>
          </a:p>
          <a:p>
            <a:pPr lvl="1"/>
            <a:r>
              <a:rPr lang="en-US" dirty="0"/>
              <a:t>Enables default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20" y="3989208"/>
            <a:ext cx="4617967" cy="7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6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0592" y="2684688"/>
            <a:ext cx="56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37206" y="2916728"/>
            <a:ext cx="1762125" cy="8069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SysmonDrv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9466" y="1716577"/>
            <a:ext cx="1837456" cy="638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Sysmon (Service)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9614" y="1716512"/>
            <a:ext cx="1837456" cy="6381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Sysmon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Cmd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40" y="1578793"/>
            <a:ext cx="1757795" cy="9136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21" y="1684629"/>
            <a:ext cx="1343094" cy="70207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2"/>
            <a:endCxn id="7" idx="0"/>
          </p:cNvCxnSpPr>
          <p:nvPr/>
        </p:nvCxnSpPr>
        <p:spPr>
          <a:xfrm>
            <a:off x="3518268" y="2386701"/>
            <a:ext cx="1" cy="5300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13" idx="3"/>
          </p:cNvCxnSpPr>
          <p:nvPr/>
        </p:nvCxnSpPr>
        <p:spPr>
          <a:xfrm flipH="1">
            <a:off x="4189815" y="2035665"/>
            <a:ext cx="29965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1"/>
          </p:cNvCxnSpPr>
          <p:nvPr/>
        </p:nvCxnSpPr>
        <p:spPr>
          <a:xfrm>
            <a:off x="2547070" y="2035600"/>
            <a:ext cx="299651" cy="65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 flipV="1">
            <a:off x="6326922" y="2035599"/>
            <a:ext cx="379618" cy="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9036" y="2386701"/>
            <a:ext cx="786759" cy="5300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0592" y="2407689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Mode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592" y="2705676"/>
            <a:ext cx="9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Mode</a:t>
            </a:r>
          </a:p>
        </p:txBody>
      </p:sp>
    </p:spTree>
    <p:extLst>
      <p:ext uri="{BB962C8B-B14F-4D97-AF65-F5344CB8AC3E}">
        <p14:creationId xmlns:p14="http://schemas.microsoft.com/office/powerpoint/2010/main" val="333369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Sysmon.exe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 and updating configuration:</a:t>
            </a:r>
            <a:br>
              <a:rPr lang="en-US" dirty="0"/>
            </a:br>
            <a:r>
              <a:rPr lang="en-US" b="1" dirty="0" err="1">
                <a:solidFill>
                  <a:schemeClr val="tx2"/>
                </a:solidFill>
              </a:rPr>
              <a:t>sysmon</a:t>
            </a:r>
            <a:r>
              <a:rPr lang="en-US" b="1" dirty="0">
                <a:solidFill>
                  <a:schemeClr val="tx2"/>
                </a:solidFill>
              </a:rPr>
              <a:t> -c [options]</a:t>
            </a:r>
          </a:p>
          <a:p>
            <a:pPr lvl="1"/>
            <a:r>
              <a:rPr lang="en-US" dirty="0"/>
              <a:t>Updates take effect immediately</a:t>
            </a:r>
          </a:p>
          <a:p>
            <a:pPr lvl="1"/>
            <a:r>
              <a:rPr lang="en-US" dirty="0"/>
              <a:t>Options can be basic options or a configuration file</a:t>
            </a:r>
          </a:p>
          <a:p>
            <a:r>
              <a:rPr lang="en-US" dirty="0"/>
              <a:t>Register event manifest for viewing logs only:</a:t>
            </a:r>
            <a:br>
              <a:rPr lang="en-US" dirty="0"/>
            </a:br>
            <a:r>
              <a:rPr lang="en-US" b="1" dirty="0" err="1">
                <a:solidFill>
                  <a:schemeClr val="tx2"/>
                </a:solidFill>
              </a:rPr>
              <a:t>sysmon</a:t>
            </a:r>
            <a:r>
              <a:rPr lang="en-US" b="1" dirty="0">
                <a:solidFill>
                  <a:schemeClr val="tx2"/>
                </a:solidFill>
              </a:rPr>
              <a:t> -m</a:t>
            </a:r>
          </a:p>
          <a:p>
            <a:r>
              <a:rPr lang="en-US" dirty="0"/>
              <a:t>Uninstall:</a:t>
            </a:r>
            <a:br>
              <a:rPr lang="en-US" dirty="0"/>
            </a:br>
            <a:r>
              <a:rPr lang="en-US" b="1" dirty="0" err="1">
                <a:solidFill>
                  <a:schemeClr val="tx2"/>
                </a:solidFill>
              </a:rPr>
              <a:t>sysmon</a:t>
            </a:r>
            <a:r>
              <a:rPr lang="en-US" b="1" dirty="0">
                <a:solidFill>
                  <a:schemeClr val="tx2"/>
                </a:solidFill>
              </a:rPr>
              <a:t> -</a:t>
            </a:r>
            <a:r>
              <a:rPr lang="en-US" b="1" dirty="0" smtClean="0">
                <a:solidFill>
                  <a:schemeClr val="tx2"/>
                </a:solidFill>
              </a:rPr>
              <a:t>u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6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SAC 2017 presentation theme">
  <a:themeElements>
    <a:clrScheme name="Custom 1">
      <a:dk1>
        <a:sysClr val="windowText" lastClr="000000"/>
      </a:dk1>
      <a:lt1>
        <a:sysClr val="window" lastClr="FFFFFF"/>
      </a:lt1>
      <a:dk2>
        <a:srgbClr val="0025BA"/>
      </a:dk2>
      <a:lt2>
        <a:srgbClr val="923DE8"/>
      </a:lt2>
      <a:accent1>
        <a:srgbClr val="923DE8"/>
      </a:accent1>
      <a:accent2>
        <a:srgbClr val="0099CC"/>
      </a:accent2>
      <a:accent3>
        <a:srgbClr val="00970E"/>
      </a:accent3>
      <a:accent4>
        <a:srgbClr val="D2FB11"/>
      </a:accent4>
      <a:accent5>
        <a:srgbClr val="FC890D"/>
      </a:accent5>
      <a:accent6>
        <a:srgbClr val="DA1418"/>
      </a:accent6>
      <a:hlink>
        <a:srgbClr val="0025BA"/>
      </a:hlink>
      <a:folHlink>
        <a:srgbClr val="0025B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f18272-e417-4642-a5b3-14b5d5bf62ce">
      <UserInfo>
        <DisplayName>John Lambert (MSTIC)</DisplayName>
        <AccountId>3496</AccountId>
        <AccountType/>
      </UserInfo>
      <UserInfo>
        <DisplayName>Malcolm Davis</DisplayName>
        <AccountId>3497</AccountId>
        <AccountType/>
      </UserInfo>
      <UserInfo>
        <DisplayName>David Ladd</DisplayName>
        <AccountId>3498</AccountId>
        <AccountType/>
      </UserInfo>
      <UserInfo>
        <DisplayName>Dan Mace</DisplayName>
        <AccountId>3499</AccountId>
        <AccountType/>
      </UserInfo>
      <UserInfo>
        <DisplayName>Alex Weinert</DisplayName>
        <AccountId>3500</AccountId>
        <AccountType/>
      </UserInfo>
      <UserInfo>
        <DisplayName>Craig Wittenberg</DisplayName>
        <AccountId>1005</AccountId>
        <AccountType/>
      </UserInfo>
      <UserInfo>
        <DisplayName>Yogesh Roy</DisplayName>
        <AccountId>2293</AccountId>
        <AccountType/>
      </UserInfo>
      <UserInfo>
        <DisplayName>Ram Shankar Siva Kumar</DisplayName>
        <AccountId>3495</AccountId>
        <AccountType/>
      </UserInfo>
      <UserInfo>
        <DisplayName>Vinod Nair</DisplayName>
        <AccountId>3692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CC5F317056D4A95C31D0845643DDB" ma:contentTypeVersion="3" ma:contentTypeDescription="Create a new document." ma:contentTypeScope="" ma:versionID="07969480cf172942e0e6c39aa227e143">
  <xsd:schema xmlns:xsd="http://www.w3.org/2001/XMLSchema" xmlns:xs="http://www.w3.org/2001/XMLSchema" xmlns:p="http://schemas.microsoft.com/office/2006/metadata/properties" xmlns:ns2="d2f18272-e417-4642-a5b3-14b5d5bf62ce" targetNamespace="http://schemas.microsoft.com/office/2006/metadata/properties" ma:root="true" ma:fieldsID="b1ba70d31095cadaa5792bee4ec2cb04" ns2:_="">
    <xsd:import namespace="d2f18272-e417-4642-a5b3-14b5d5bf62c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18272-e417-4642-a5b3-14b5d5bf6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4D2958-8A03-4EF3-A11E-21FEECEB11E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2f18272-e417-4642-a5b3-14b5d5bf62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582276-AED7-44DE-B5E8-3E327CC8C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f18272-e417-4642-a5b3-14b5d5bf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C6C456-C70D-45E4-A609-6B8DF86A6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RSAC 2017 speaker template - one speaker</Template>
  <TotalTime>7503</TotalTime>
  <Words>1365</Words>
  <Application>Microsoft Office PowerPoint</Application>
  <PresentationFormat>On-screen Show (16:9)</PresentationFormat>
  <Paragraphs>452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Lucida Console</vt:lpstr>
      <vt:lpstr>Lucida Grande</vt:lpstr>
      <vt:lpstr>Wingdings</vt:lpstr>
      <vt:lpstr>RSAC 2017 presentation theme</vt:lpstr>
      <vt:lpstr>How to Go from Responding to Hunting with Sysinternals Sysmon</vt:lpstr>
      <vt:lpstr>Hunting Attackers</vt:lpstr>
      <vt:lpstr>Sysinternals Sysmon (System Monitor)</vt:lpstr>
      <vt:lpstr>Announcing Sysmon v6</vt:lpstr>
      <vt:lpstr>Agenda</vt:lpstr>
      <vt:lpstr>Sysmon Basics</vt:lpstr>
      <vt:lpstr>Sysmon Command-Line Usage</vt:lpstr>
      <vt:lpstr>Sysmon Architecture</vt:lpstr>
      <vt:lpstr>Other Sysmon.exe Control Options</vt:lpstr>
      <vt:lpstr>Sysmon Events</vt:lpstr>
      <vt:lpstr>Basic Configuration Options</vt:lpstr>
      <vt:lpstr>Hashes and VirusTotal</vt:lpstr>
      <vt:lpstr>Configuration</vt:lpstr>
      <vt:lpstr>Configuration Top-Level Tags </vt:lpstr>
      <vt:lpstr>Event Tags</vt:lpstr>
      <vt:lpstr>Event Tags With No Filters</vt:lpstr>
      <vt:lpstr>Filter Conditions</vt:lpstr>
      <vt:lpstr>Filter Examples</vt:lpstr>
      <vt:lpstr>A Look at the New Events</vt:lpstr>
      <vt:lpstr>Sysmon Configuration Change</vt:lpstr>
      <vt:lpstr>Process Access</vt:lpstr>
      <vt:lpstr>Tracking Mimikatz</vt:lpstr>
      <vt:lpstr>File Create and File Create Stream Hash</vt:lpstr>
      <vt:lpstr>Registry</vt:lpstr>
      <vt:lpstr>Named Pipes</vt:lpstr>
      <vt:lpstr>Crafting Configuration </vt:lpstr>
      <vt:lpstr>What’s a Good Configuration?</vt:lpstr>
      <vt:lpstr>Basic Event Recommendations</vt:lpstr>
      <vt:lpstr>Basic Event Recommendations (Cont)</vt:lpstr>
      <vt:lpstr>Example: Identifying Known Drivers</vt:lpstr>
      <vt:lpstr>SwiftOnSecurity’s Configuration</vt:lpstr>
      <vt:lpstr>Hunting</vt:lpstr>
      <vt:lpstr>Splunk</vt:lpstr>
      <vt:lpstr>PowerPoint Presentation</vt:lpstr>
      <vt:lpstr>Operations Management Suite</vt:lpstr>
      <vt:lpstr>PowerPoint Presentation</vt:lpstr>
      <vt:lpstr>Conclusion</vt:lpstr>
      <vt:lpstr>Best Practices and Tips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Preparing Your Conference Presentation</dc:title>
  <dc:creator>Tara Jung</dc:creator>
  <cp:lastModifiedBy>Mark Russinovich</cp:lastModifiedBy>
  <cp:revision>378</cp:revision>
  <dcterms:created xsi:type="dcterms:W3CDTF">2015-11-18T15:16:47Z</dcterms:created>
  <dcterms:modified xsi:type="dcterms:W3CDTF">2017-02-14T22:28:15Z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0x010100BA3CC5F317056D4A95C31D0845643DDB</vt:lpwstr>
  </property>
</Properties>
</file>