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CC0000"/>
    <a:srgbClr val="1D3A00"/>
    <a:srgbClr val="FE9202"/>
    <a:srgbClr val="CC0066"/>
    <a:srgbClr val="D47A02"/>
    <a:srgbClr val="E6B254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787955" cy="16797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487980"/>
            <a:ext cx="778795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560" y="-482348"/>
            <a:ext cx="8780537" cy="16797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Specialist Clinic Management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98C6B-9DEF-46B9-8376-076D917ED32A}"/>
              </a:ext>
            </a:extLst>
          </p:cNvPr>
          <p:cNvSpPr txBox="1"/>
          <p:nvPr/>
        </p:nvSpPr>
        <p:spPr>
          <a:xfrm>
            <a:off x="4266590" y="739290"/>
            <a:ext cx="473385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öhne Mono"/>
              </a:rPr>
              <a:t>*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en-US" b="1" i="0" u="sng" dirty="0">
                <a:effectLst/>
                <a:latin typeface="Söhne Mono"/>
              </a:rPr>
              <a:t>Telemedicine: </a:t>
            </a:r>
            <a:r>
              <a:rPr lang="en-US" b="0" i="0" dirty="0">
                <a:effectLst/>
                <a:latin typeface="Söhne Mono"/>
              </a:rPr>
              <a:t>Leverage electronic information and telecommunication technology to improve access to care and communication between patients and healthcare providers. </a:t>
            </a:r>
            <a:br>
              <a:rPr lang="en-US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2F221-0262-4A12-AEB3-AABC880CD72D}"/>
              </a:ext>
            </a:extLst>
          </p:cNvPr>
          <p:cNvSpPr txBox="1"/>
          <p:nvPr/>
        </p:nvSpPr>
        <p:spPr>
          <a:xfrm>
            <a:off x="4266590" y="3035330"/>
            <a:ext cx="473385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Söhne Mono"/>
              </a:rPr>
              <a:t>*</a:t>
            </a:r>
            <a:r>
              <a:rPr lang="en-US" b="1" i="0" u="sng" dirty="0">
                <a:effectLst/>
                <a:latin typeface="Söhne Mono"/>
              </a:rPr>
              <a:t> Objective</a:t>
            </a:r>
            <a:r>
              <a:rPr lang="en-US" b="0" i="0" dirty="0">
                <a:effectLst/>
                <a:latin typeface="Söhne Mono"/>
              </a:rPr>
              <a:t>: Enhance online booking, improve healthcare accessibility, and preserve human expertise in the medical field.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60" cy="91623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590" y="0"/>
            <a:ext cx="4877411" cy="51435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Systems Investigation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B0B088-1B80-45FC-A1BD-5476A7201744}"/>
              </a:ext>
            </a:extLst>
          </p:cNvPr>
          <p:cNvSpPr txBox="1">
            <a:spLocks/>
          </p:cNvSpPr>
          <p:nvPr/>
        </p:nvSpPr>
        <p:spPr>
          <a:xfrm>
            <a:off x="1" y="1350110"/>
            <a:ext cx="4266589" cy="3793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0" i="0" u="sng" dirty="0">
                <a:effectLst/>
                <a:latin typeface="Söhne Mono"/>
              </a:rPr>
              <a:t>Technology in Healthcare</a:t>
            </a:r>
          </a:p>
          <a:p>
            <a:pPr>
              <a:buFontTx/>
              <a:buChar char="-"/>
            </a:pPr>
            <a:r>
              <a:rPr lang="en-US" dirty="0"/>
              <a:t>Automated reminders</a:t>
            </a:r>
          </a:p>
          <a:p>
            <a:pPr>
              <a:buFontTx/>
              <a:buChar char="-"/>
            </a:pPr>
            <a:r>
              <a:rPr lang="en-US" dirty="0"/>
              <a:t>Microcontroller sensors that track vital health data</a:t>
            </a:r>
          </a:p>
          <a:p>
            <a:pPr>
              <a:buFontTx/>
              <a:buChar char="-"/>
            </a:pPr>
            <a:r>
              <a:rPr lang="en-US" dirty="0"/>
              <a:t>Remote prescription </a:t>
            </a:r>
            <a:r>
              <a:rPr lang="en-US" dirty="0" err="1"/>
              <a:t>delievery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Unobstrusive</a:t>
            </a:r>
            <a:r>
              <a:rPr lang="en-US" dirty="0"/>
              <a:t> Surgery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71F7F-DB6F-4CE7-B1ED-F7CED1062988}"/>
              </a:ext>
            </a:extLst>
          </p:cNvPr>
          <p:cNvSpPr txBox="1"/>
          <p:nvPr/>
        </p:nvSpPr>
        <p:spPr>
          <a:xfrm>
            <a:off x="4419295" y="586585"/>
            <a:ext cx="4581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and System objects are centered around:-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Usability of telemedicine digital apps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Requirements and preferences of the three user groups (Patient. Doctor, Clinic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Curating a digital solution that can accommodate high volume of users handling separate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 thoroughly to ensure the product provides an acceptable level of satisfaction amongst users.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7B22A-ECA9-4AC9-82D8-4A8FBC1199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3150" cy="5145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FA513E-415F-4F1E-B309-CE7912E9AA83}"/>
              </a:ext>
            </a:extLst>
          </p:cNvPr>
          <p:cNvSpPr txBox="1"/>
          <p:nvPr/>
        </p:nvSpPr>
        <p:spPr>
          <a:xfrm>
            <a:off x="0" y="2387084"/>
            <a:ext cx="1679755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DFD Design</a:t>
            </a:r>
          </a:p>
        </p:txBody>
      </p:sp>
    </p:spTree>
    <p:extLst>
      <p:ext uri="{BB962C8B-B14F-4D97-AF65-F5344CB8AC3E}">
        <p14:creationId xmlns:p14="http://schemas.microsoft.com/office/powerpoint/2010/main" val="109729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A229B1-BF06-450C-A8F6-2466EF4108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9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F717A-33D1-4284-BDDB-2F20503D208C}"/>
              </a:ext>
            </a:extLst>
          </p:cNvPr>
          <p:cNvSpPr txBox="1"/>
          <p:nvPr/>
        </p:nvSpPr>
        <p:spPr>
          <a:xfrm>
            <a:off x="0" y="0"/>
            <a:ext cx="212872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High-level 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E5939E-4C51-4CA1-BCF4-95CD821B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45" y="0"/>
            <a:ext cx="4362257" cy="50677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4BA2DF-F8D8-4E38-AB3E-8D746AC66AEB}"/>
              </a:ext>
            </a:extLst>
          </p:cNvPr>
          <p:cNvSpPr/>
          <p:nvPr/>
        </p:nvSpPr>
        <p:spPr>
          <a:xfrm>
            <a:off x="4362256" y="0"/>
            <a:ext cx="419489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</a:t>
            </a:r>
          </a:p>
          <a:p>
            <a:pPr algn="ctr"/>
            <a:r>
              <a:rPr lang="en-GB" dirty="0"/>
              <a:t>N</a:t>
            </a:r>
          </a:p>
          <a:p>
            <a:pPr algn="ctr"/>
            <a:r>
              <a:rPr lang="en-GB" dirty="0"/>
              <a:t>T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r>
              <a:rPr lang="en-GB" dirty="0"/>
              <a:t>F</a:t>
            </a:r>
          </a:p>
          <a:p>
            <a:pPr algn="ctr"/>
            <a:r>
              <a:rPr lang="en-GB" dirty="0"/>
              <a:t>A</a:t>
            </a:r>
          </a:p>
          <a:p>
            <a:pPr algn="ctr"/>
            <a:r>
              <a:rPr lang="en-GB" dirty="0"/>
              <a:t>C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E6696-769F-4D37-A153-45F69AB2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496" y="0"/>
            <a:ext cx="44867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4315C-2200-438B-B6E4-4282E357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0" y="-24235"/>
            <a:ext cx="4381880" cy="5167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9247D6-426B-4DFF-928D-D8D2C378ABFC}"/>
              </a:ext>
            </a:extLst>
          </p:cNvPr>
          <p:cNvSpPr/>
          <p:nvPr/>
        </p:nvSpPr>
        <p:spPr>
          <a:xfrm>
            <a:off x="4362256" y="0"/>
            <a:ext cx="419489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</a:t>
            </a:r>
          </a:p>
          <a:p>
            <a:pPr algn="ctr"/>
            <a:r>
              <a:rPr lang="en-GB" dirty="0"/>
              <a:t>N</a:t>
            </a:r>
          </a:p>
          <a:p>
            <a:pPr algn="ctr"/>
            <a:r>
              <a:rPr lang="en-GB" dirty="0"/>
              <a:t>T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r>
              <a:rPr lang="en-GB" dirty="0"/>
              <a:t>F</a:t>
            </a:r>
          </a:p>
          <a:p>
            <a:pPr algn="ctr"/>
            <a:r>
              <a:rPr lang="en-GB" dirty="0"/>
              <a:t>A</a:t>
            </a:r>
          </a:p>
          <a:p>
            <a:pPr algn="ctr"/>
            <a:r>
              <a:rPr lang="en-GB" dirty="0"/>
              <a:t>C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450A-D5AE-4CFF-BD84-9A287361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133" y="-13548"/>
            <a:ext cx="4349867" cy="50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D6BE8B-3147-477D-8E9F-B501C94B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12048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9E8F4-8DE0-4DE6-BB8B-5E9F09AC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58" y="-10247"/>
            <a:ext cx="4389500" cy="51058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A1E8E1-56DA-4370-B198-550DAC7919C1}"/>
              </a:ext>
            </a:extLst>
          </p:cNvPr>
          <p:cNvSpPr/>
          <p:nvPr/>
        </p:nvSpPr>
        <p:spPr>
          <a:xfrm>
            <a:off x="4362256" y="0"/>
            <a:ext cx="419489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</a:t>
            </a:r>
          </a:p>
          <a:p>
            <a:pPr algn="ctr"/>
            <a:r>
              <a:rPr lang="en-GB" dirty="0"/>
              <a:t>N</a:t>
            </a:r>
          </a:p>
          <a:p>
            <a:pPr algn="ctr"/>
            <a:r>
              <a:rPr lang="en-GB" dirty="0"/>
              <a:t>T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R</a:t>
            </a:r>
          </a:p>
          <a:p>
            <a:pPr algn="ctr"/>
            <a:r>
              <a:rPr lang="en-GB" dirty="0"/>
              <a:t>F</a:t>
            </a:r>
          </a:p>
          <a:p>
            <a:pPr algn="ctr"/>
            <a:r>
              <a:rPr lang="en-GB" dirty="0"/>
              <a:t>A</a:t>
            </a:r>
          </a:p>
          <a:p>
            <a:pPr algn="ctr"/>
            <a:r>
              <a:rPr lang="en-GB" dirty="0"/>
              <a:t>C</a:t>
            </a:r>
          </a:p>
          <a:p>
            <a:pPr algn="ctr"/>
            <a:r>
              <a:rPr lang="en-GB" dirty="0"/>
              <a:t>E</a:t>
            </a:r>
          </a:p>
          <a:p>
            <a:pPr algn="ctr"/>
            <a:r>
              <a:rPr lang="en-GB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503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EFA579-BF1B-4053-9495-2D4358D35B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877411" cy="5143500"/>
          </a:xfrm>
          <a:prstGeom prst="rect">
            <a:avLst/>
          </a:prstGeom>
          <a:ln>
            <a:solidFill>
              <a:srgbClr val="5EEC3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Conclusions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Key Results</a:t>
            </a:r>
          </a:p>
          <a:p>
            <a:r>
              <a:rPr lang="en-US" dirty="0">
                <a:solidFill>
                  <a:srgbClr val="5EEC3C"/>
                </a:solidFill>
              </a:rPr>
              <a:t>Patient-centric approach </a:t>
            </a:r>
            <a:r>
              <a:rPr lang="en-US" dirty="0">
                <a:solidFill>
                  <a:schemeClr val="bg1"/>
                </a:solidFill>
              </a:rPr>
              <a:t>is vital for telemedicine products.</a:t>
            </a:r>
          </a:p>
          <a:p>
            <a:r>
              <a:rPr lang="en-US" dirty="0">
                <a:solidFill>
                  <a:srgbClr val="5EEC3C"/>
                </a:solidFill>
              </a:rPr>
              <a:t>Centralized storage </a:t>
            </a:r>
            <a:r>
              <a:rPr lang="en-US" dirty="0">
                <a:solidFill>
                  <a:schemeClr val="bg1"/>
                </a:solidFill>
              </a:rPr>
              <a:t>of vital clinic data and </a:t>
            </a:r>
            <a:r>
              <a:rPr lang="en-US" dirty="0">
                <a:solidFill>
                  <a:srgbClr val="5EEC3C"/>
                </a:solidFill>
              </a:rPr>
              <a:t>in-house analysis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rgbClr val="5EEC3C"/>
                </a:solidFill>
              </a:rPr>
              <a:t>Automated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5EEC3C"/>
                </a:solidFill>
              </a:rPr>
              <a:t>tracked billing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F4DB44-D020-4B5F-9E8F-2584CE8EB6A4}"/>
              </a:ext>
            </a:extLst>
          </p:cNvPr>
          <p:cNvSpPr txBox="1">
            <a:spLocks/>
          </p:cNvSpPr>
          <p:nvPr/>
        </p:nvSpPr>
        <p:spPr>
          <a:xfrm>
            <a:off x="4877411" y="0"/>
            <a:ext cx="4877411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Conclusions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Future Enhancements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Direct-to-chat</a:t>
            </a:r>
            <a:r>
              <a:rPr lang="en-US" dirty="0">
                <a:solidFill>
                  <a:schemeClr val="bg1"/>
                </a:solidFill>
              </a:rPr>
              <a:t> features for patients and doctors.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Mobile application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development for improved accessibility.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Patient portal for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uploading and updating medical records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7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(16:9)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Söhne Mono</vt:lpstr>
      <vt:lpstr>Office Theme</vt:lpstr>
      <vt:lpstr>Specialist Clinic Management Platform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2023-05-31T03:44:27Z</dcterms:modified>
</cp:coreProperties>
</file>