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8" r:id="rId7"/>
    <p:sldId id="270" r:id="rId8"/>
    <p:sldId id="271" r:id="rId9"/>
    <p:sldId id="259" r:id="rId10"/>
    <p:sldId id="272" r:id="rId11"/>
    <p:sldId id="279" r:id="rId12"/>
    <p:sldId id="280" r:id="rId13"/>
    <p:sldId id="269" r:id="rId14"/>
    <p:sldId id="274" r:id="rId15"/>
    <p:sldId id="273" r:id="rId16"/>
    <p:sldId id="276" r:id="rId17"/>
    <p:sldId id="265" r:id="rId18"/>
    <p:sldId id="282" r:id="rId19"/>
    <p:sldId id="283" r:id="rId20"/>
    <p:sldId id="278" r:id="rId21"/>
    <p:sldId id="275" r:id="rId22"/>
    <p:sldId id="27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2F31E-F26E-7441-B3CC-F14352AA81F4}" type="doc">
      <dgm:prSet loTypeId="urn:microsoft.com/office/officeart/2005/8/layout/cycle3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605B12-6476-2541-A2F2-3CD0227A7E41}">
      <dgm:prSet phldrT="[Text]"/>
      <dgm:spPr/>
      <dgm:t>
        <a:bodyPr/>
        <a:lstStyle/>
        <a:p>
          <a:r>
            <a:rPr lang="en-US" dirty="0" smtClean="0"/>
            <a:t>Discovery</a:t>
          </a:r>
          <a:endParaRPr lang="en-US" dirty="0"/>
        </a:p>
      </dgm:t>
    </dgm:pt>
    <dgm:pt modelId="{4F8E673D-0D60-D048-AF6A-D0B86C5CFFC0}" type="parTrans" cxnId="{F9E56AC3-F451-E74B-967B-FADA66805737}">
      <dgm:prSet/>
      <dgm:spPr/>
      <dgm:t>
        <a:bodyPr/>
        <a:lstStyle/>
        <a:p>
          <a:endParaRPr lang="en-US"/>
        </a:p>
      </dgm:t>
    </dgm:pt>
    <dgm:pt modelId="{8D690163-78E0-EE4E-A206-AE3B9E9F2F39}" type="sibTrans" cxnId="{F9E56AC3-F451-E74B-967B-FADA66805737}">
      <dgm:prSet/>
      <dgm:spPr/>
      <dgm:t>
        <a:bodyPr/>
        <a:lstStyle/>
        <a:p>
          <a:endParaRPr lang="en-US"/>
        </a:p>
      </dgm:t>
    </dgm:pt>
    <dgm:pt modelId="{0926C500-CB6A-2C48-9937-C2AC05F6E286}">
      <dgm:prSet phldrT="[Text]"/>
      <dgm:spPr/>
      <dgm:t>
        <a:bodyPr/>
        <a:lstStyle/>
        <a:p>
          <a:r>
            <a:rPr lang="en-US" dirty="0" smtClean="0"/>
            <a:t>Dream</a:t>
          </a:r>
          <a:endParaRPr lang="en-US" dirty="0"/>
        </a:p>
      </dgm:t>
    </dgm:pt>
    <dgm:pt modelId="{BA05151A-D2A4-AE47-96BE-51E7FB82A02A}" type="parTrans" cxnId="{4E40A923-B5B1-2846-8DC3-EF358743725B}">
      <dgm:prSet/>
      <dgm:spPr/>
      <dgm:t>
        <a:bodyPr/>
        <a:lstStyle/>
        <a:p>
          <a:endParaRPr lang="en-US"/>
        </a:p>
      </dgm:t>
    </dgm:pt>
    <dgm:pt modelId="{0FD365A2-C985-3A45-AFE8-12D923FC9C62}" type="sibTrans" cxnId="{4E40A923-B5B1-2846-8DC3-EF358743725B}">
      <dgm:prSet/>
      <dgm:spPr/>
      <dgm:t>
        <a:bodyPr/>
        <a:lstStyle/>
        <a:p>
          <a:endParaRPr lang="en-US"/>
        </a:p>
      </dgm:t>
    </dgm:pt>
    <dgm:pt modelId="{0F7231DF-E980-F141-802F-5E0EADD703B3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1AFB493-6925-B74F-B35A-EE6F3B791167}" type="parTrans" cxnId="{9115D21F-602E-F74C-9EA0-B5FA5A968E6C}">
      <dgm:prSet/>
      <dgm:spPr/>
      <dgm:t>
        <a:bodyPr/>
        <a:lstStyle/>
        <a:p>
          <a:endParaRPr lang="en-US"/>
        </a:p>
      </dgm:t>
    </dgm:pt>
    <dgm:pt modelId="{A99061D7-1898-8448-B936-E2EE8BFD8E78}" type="sibTrans" cxnId="{9115D21F-602E-F74C-9EA0-B5FA5A968E6C}">
      <dgm:prSet/>
      <dgm:spPr/>
      <dgm:t>
        <a:bodyPr/>
        <a:lstStyle/>
        <a:p>
          <a:endParaRPr lang="en-US"/>
        </a:p>
      </dgm:t>
    </dgm:pt>
    <dgm:pt modelId="{842076E3-1B12-C545-BCEC-6240466178F1}">
      <dgm:prSet phldrT="[Text]"/>
      <dgm:spPr/>
      <dgm:t>
        <a:bodyPr/>
        <a:lstStyle/>
        <a:p>
          <a:r>
            <a:rPr lang="en-US" dirty="0" smtClean="0"/>
            <a:t>Destiny</a:t>
          </a:r>
          <a:endParaRPr lang="en-US" dirty="0"/>
        </a:p>
      </dgm:t>
    </dgm:pt>
    <dgm:pt modelId="{5A506571-E223-2D46-9204-C15F383F74BD}" type="parTrans" cxnId="{1A9602A3-F764-FE48-93FB-26F3E7428533}">
      <dgm:prSet/>
      <dgm:spPr/>
      <dgm:t>
        <a:bodyPr/>
        <a:lstStyle/>
        <a:p>
          <a:endParaRPr lang="en-US"/>
        </a:p>
      </dgm:t>
    </dgm:pt>
    <dgm:pt modelId="{5104A749-BDFD-AC4D-A151-06F232B653CA}" type="sibTrans" cxnId="{1A9602A3-F764-FE48-93FB-26F3E7428533}">
      <dgm:prSet/>
      <dgm:spPr/>
      <dgm:t>
        <a:bodyPr/>
        <a:lstStyle/>
        <a:p>
          <a:endParaRPr lang="en-US"/>
        </a:p>
      </dgm:t>
    </dgm:pt>
    <dgm:pt modelId="{E688B7E5-FD0B-2F49-A46E-4BA28E7D49FE}" type="pres">
      <dgm:prSet presAssocID="{4622F31E-F26E-7441-B3CC-F14352AA81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37124B-B71D-2445-915B-D8E00B723E35}" type="pres">
      <dgm:prSet presAssocID="{4622F31E-F26E-7441-B3CC-F14352AA81F4}" presName="cycle" presStyleCnt="0"/>
      <dgm:spPr/>
    </dgm:pt>
    <dgm:pt modelId="{64EA655E-595C-E849-BF32-284F337672B8}" type="pres">
      <dgm:prSet presAssocID="{90605B12-6476-2541-A2F2-3CD0227A7E41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6E00C-0E5B-3840-91C8-7E65EE3559D9}" type="pres">
      <dgm:prSet presAssocID="{8D690163-78E0-EE4E-A206-AE3B9E9F2F3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BBF711D-9755-6845-98EE-FAC5C62D5E12}" type="pres">
      <dgm:prSet presAssocID="{0926C500-CB6A-2C48-9937-C2AC05F6E286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0E044-81D5-F748-B830-5ACBE5222421}" type="pres">
      <dgm:prSet presAssocID="{0F7231DF-E980-F141-802F-5E0EADD703B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8481C-92DC-7B48-9432-8E2638D6965E}" type="pres">
      <dgm:prSet presAssocID="{842076E3-1B12-C545-BCEC-6240466178F1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40A923-B5B1-2846-8DC3-EF358743725B}" srcId="{4622F31E-F26E-7441-B3CC-F14352AA81F4}" destId="{0926C500-CB6A-2C48-9937-C2AC05F6E286}" srcOrd="1" destOrd="0" parTransId="{BA05151A-D2A4-AE47-96BE-51E7FB82A02A}" sibTransId="{0FD365A2-C985-3A45-AFE8-12D923FC9C62}"/>
    <dgm:cxn modelId="{74224844-80AC-094F-9B05-0A76EC56A15B}" type="presOf" srcId="{8D690163-78E0-EE4E-A206-AE3B9E9F2F39}" destId="{6456E00C-0E5B-3840-91C8-7E65EE3559D9}" srcOrd="0" destOrd="0" presId="urn:microsoft.com/office/officeart/2005/8/layout/cycle3"/>
    <dgm:cxn modelId="{1E0EB677-C626-0A42-BC0D-598361B0AF16}" type="presOf" srcId="{90605B12-6476-2541-A2F2-3CD0227A7E41}" destId="{64EA655E-595C-E849-BF32-284F337672B8}" srcOrd="0" destOrd="0" presId="urn:microsoft.com/office/officeart/2005/8/layout/cycle3"/>
    <dgm:cxn modelId="{17E53F76-EF10-3640-89F1-363F5CB2B47E}" type="presOf" srcId="{0926C500-CB6A-2C48-9937-C2AC05F6E286}" destId="{3BBF711D-9755-6845-98EE-FAC5C62D5E12}" srcOrd="0" destOrd="0" presId="urn:microsoft.com/office/officeart/2005/8/layout/cycle3"/>
    <dgm:cxn modelId="{1A9602A3-F764-FE48-93FB-26F3E7428533}" srcId="{4622F31E-F26E-7441-B3CC-F14352AA81F4}" destId="{842076E3-1B12-C545-BCEC-6240466178F1}" srcOrd="3" destOrd="0" parTransId="{5A506571-E223-2D46-9204-C15F383F74BD}" sibTransId="{5104A749-BDFD-AC4D-A151-06F232B653CA}"/>
    <dgm:cxn modelId="{30B84823-C746-8A41-B931-B1A87D231A9E}" type="presOf" srcId="{0F7231DF-E980-F141-802F-5E0EADD703B3}" destId="{2EF0E044-81D5-F748-B830-5ACBE5222421}" srcOrd="0" destOrd="0" presId="urn:microsoft.com/office/officeart/2005/8/layout/cycle3"/>
    <dgm:cxn modelId="{F9E56AC3-F451-E74B-967B-FADA66805737}" srcId="{4622F31E-F26E-7441-B3CC-F14352AA81F4}" destId="{90605B12-6476-2541-A2F2-3CD0227A7E41}" srcOrd="0" destOrd="0" parTransId="{4F8E673D-0D60-D048-AF6A-D0B86C5CFFC0}" sibTransId="{8D690163-78E0-EE4E-A206-AE3B9E9F2F39}"/>
    <dgm:cxn modelId="{A555C823-8B48-6846-B610-966BC09C7229}" type="presOf" srcId="{4622F31E-F26E-7441-B3CC-F14352AA81F4}" destId="{E688B7E5-FD0B-2F49-A46E-4BA28E7D49FE}" srcOrd="0" destOrd="0" presId="urn:microsoft.com/office/officeart/2005/8/layout/cycle3"/>
    <dgm:cxn modelId="{98BC0F83-AB95-1244-93DD-0F40CA5799F6}" type="presOf" srcId="{842076E3-1B12-C545-BCEC-6240466178F1}" destId="{B6F8481C-92DC-7B48-9432-8E2638D6965E}" srcOrd="0" destOrd="0" presId="urn:microsoft.com/office/officeart/2005/8/layout/cycle3"/>
    <dgm:cxn modelId="{9115D21F-602E-F74C-9EA0-B5FA5A968E6C}" srcId="{4622F31E-F26E-7441-B3CC-F14352AA81F4}" destId="{0F7231DF-E980-F141-802F-5E0EADD703B3}" srcOrd="2" destOrd="0" parTransId="{A1AFB493-6925-B74F-B35A-EE6F3B791167}" sibTransId="{A99061D7-1898-8448-B936-E2EE8BFD8E78}"/>
    <dgm:cxn modelId="{9EF02B9C-43BB-4142-9DA4-6D00E967F770}" type="presParOf" srcId="{E688B7E5-FD0B-2F49-A46E-4BA28E7D49FE}" destId="{D737124B-B71D-2445-915B-D8E00B723E35}" srcOrd="0" destOrd="0" presId="urn:microsoft.com/office/officeart/2005/8/layout/cycle3"/>
    <dgm:cxn modelId="{32E9B40F-283D-6049-AD43-60DB5CA759D7}" type="presParOf" srcId="{D737124B-B71D-2445-915B-D8E00B723E35}" destId="{64EA655E-595C-E849-BF32-284F337672B8}" srcOrd="0" destOrd="0" presId="urn:microsoft.com/office/officeart/2005/8/layout/cycle3"/>
    <dgm:cxn modelId="{EF71ADF7-C823-DD43-87D2-D8DC637E25FB}" type="presParOf" srcId="{D737124B-B71D-2445-915B-D8E00B723E35}" destId="{6456E00C-0E5B-3840-91C8-7E65EE3559D9}" srcOrd="1" destOrd="0" presId="urn:microsoft.com/office/officeart/2005/8/layout/cycle3"/>
    <dgm:cxn modelId="{83A21DDD-47FE-D348-A29C-E9AB86F67E6B}" type="presParOf" srcId="{D737124B-B71D-2445-915B-D8E00B723E35}" destId="{3BBF711D-9755-6845-98EE-FAC5C62D5E12}" srcOrd="2" destOrd="0" presId="urn:microsoft.com/office/officeart/2005/8/layout/cycle3"/>
    <dgm:cxn modelId="{775DE63F-88CB-6944-A313-0ADC3260044B}" type="presParOf" srcId="{D737124B-B71D-2445-915B-D8E00B723E35}" destId="{2EF0E044-81D5-F748-B830-5ACBE5222421}" srcOrd="3" destOrd="0" presId="urn:microsoft.com/office/officeart/2005/8/layout/cycle3"/>
    <dgm:cxn modelId="{1DABB7BF-FC07-3246-AD63-483B6AC84993}" type="presParOf" srcId="{D737124B-B71D-2445-915B-D8E00B723E35}" destId="{B6F8481C-92DC-7B48-9432-8E2638D6965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CD3DD-9EBD-AA48-8CD7-D5EEEA8C481E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0AF82-BF0F-EF41-B68B-AD2112C1D444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accent6">
                  <a:lumMod val="75000"/>
                </a:schemeClr>
              </a:solidFill>
            </a:rPr>
            <a:t>Policy</a:t>
          </a:r>
          <a:endParaRPr lang="en-US" sz="2000" dirty="0">
            <a:solidFill>
              <a:schemeClr val="accent6">
                <a:lumMod val="75000"/>
              </a:schemeClr>
            </a:solidFill>
          </a:endParaRPr>
        </a:p>
      </dgm:t>
    </dgm:pt>
    <dgm:pt modelId="{10C0B3A9-4B67-164F-B399-123F5A853BD2}" type="parTrans" cxnId="{CE9E8860-07DF-5D4B-B217-764C61A1FE0F}">
      <dgm:prSet/>
      <dgm:spPr/>
      <dgm:t>
        <a:bodyPr/>
        <a:lstStyle/>
        <a:p>
          <a:endParaRPr lang="en-US"/>
        </a:p>
      </dgm:t>
    </dgm:pt>
    <dgm:pt modelId="{E8C834A8-6810-3D40-AB60-C8544F54A63C}" type="sibTrans" cxnId="{CE9E8860-07DF-5D4B-B217-764C61A1FE0F}">
      <dgm:prSet/>
      <dgm:spPr/>
      <dgm:t>
        <a:bodyPr/>
        <a:lstStyle/>
        <a:p>
          <a:endParaRPr lang="en-US"/>
        </a:p>
      </dgm:t>
    </dgm:pt>
    <dgm:pt modelId="{468E9A96-FD38-4247-8251-8687AC435D3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accent6">
                  <a:lumMod val="75000"/>
                </a:schemeClr>
              </a:solidFill>
            </a:rPr>
            <a:t>Institutional Culture</a:t>
          </a:r>
          <a:endParaRPr lang="en-US" sz="1800" dirty="0">
            <a:solidFill>
              <a:schemeClr val="accent6">
                <a:lumMod val="75000"/>
              </a:schemeClr>
            </a:solidFill>
          </a:endParaRPr>
        </a:p>
      </dgm:t>
    </dgm:pt>
    <dgm:pt modelId="{E4F28B1B-B871-604A-BFBA-69DD995EB0D5}" type="parTrans" cxnId="{2923FFC8-E81A-034A-8639-57C3EBC3731D}">
      <dgm:prSet/>
      <dgm:spPr/>
      <dgm:t>
        <a:bodyPr/>
        <a:lstStyle/>
        <a:p>
          <a:endParaRPr lang="en-US"/>
        </a:p>
      </dgm:t>
    </dgm:pt>
    <dgm:pt modelId="{9B3311A4-3C74-F140-8EF5-E426CF297A73}" type="sibTrans" cxnId="{2923FFC8-E81A-034A-8639-57C3EBC3731D}">
      <dgm:prSet/>
      <dgm:spPr/>
      <dgm:t>
        <a:bodyPr/>
        <a:lstStyle/>
        <a:p>
          <a:endParaRPr lang="en-US"/>
        </a:p>
      </dgm:t>
    </dgm:pt>
    <dgm:pt modelId="{DF435673-51A3-8846-B113-80276AC28AC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Interpersonal</a:t>
          </a:r>
          <a:r>
            <a:rPr lang="en-US" sz="2000" dirty="0" smtClean="0"/>
            <a:t> Relationships</a:t>
          </a:r>
          <a:endParaRPr lang="en-US" sz="2000" dirty="0"/>
        </a:p>
      </dgm:t>
    </dgm:pt>
    <dgm:pt modelId="{EB463812-A223-8143-B93B-E55775290320}" type="parTrans" cxnId="{9C290041-CFF9-984B-A95B-62268F5EDF5E}">
      <dgm:prSet/>
      <dgm:spPr/>
      <dgm:t>
        <a:bodyPr/>
        <a:lstStyle/>
        <a:p>
          <a:endParaRPr lang="en-US"/>
        </a:p>
      </dgm:t>
    </dgm:pt>
    <dgm:pt modelId="{182F2F0E-EFC8-B341-974E-8E20221EF0A6}" type="sibTrans" cxnId="{9C290041-CFF9-984B-A95B-62268F5EDF5E}">
      <dgm:prSet/>
      <dgm:spPr/>
      <dgm:t>
        <a:bodyPr/>
        <a:lstStyle/>
        <a:p>
          <a:endParaRPr lang="en-US"/>
        </a:p>
      </dgm:t>
    </dgm:pt>
    <dgm:pt modelId="{97D67B00-E32A-A341-9ACA-F6B60879AC4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800" dirty="0" smtClean="0"/>
            <a:t>Individual</a:t>
          </a:r>
          <a:endParaRPr lang="en-US" sz="1800" dirty="0"/>
        </a:p>
      </dgm:t>
    </dgm:pt>
    <dgm:pt modelId="{60B31162-ADD8-FC47-9867-2786ABF0EC93}" type="parTrans" cxnId="{876779B7-8F28-804F-847D-19505BA8A3E6}">
      <dgm:prSet/>
      <dgm:spPr/>
      <dgm:t>
        <a:bodyPr/>
        <a:lstStyle/>
        <a:p>
          <a:endParaRPr lang="en-US"/>
        </a:p>
      </dgm:t>
    </dgm:pt>
    <dgm:pt modelId="{BAA3DD47-54FA-D342-BFD7-7C14608C23BF}" type="sibTrans" cxnId="{876779B7-8F28-804F-847D-19505BA8A3E6}">
      <dgm:prSet/>
      <dgm:spPr/>
      <dgm:t>
        <a:bodyPr/>
        <a:lstStyle/>
        <a:p>
          <a:endParaRPr lang="en-US"/>
        </a:p>
      </dgm:t>
    </dgm:pt>
    <dgm:pt modelId="{46B7F025-3F18-9E44-A913-D3B722A18138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accent6">
                  <a:lumMod val="75000"/>
                </a:schemeClr>
              </a:solidFill>
            </a:rPr>
            <a:t>Built Environment</a:t>
          </a:r>
          <a:endParaRPr lang="en-US" sz="1800" dirty="0">
            <a:solidFill>
              <a:schemeClr val="accent6">
                <a:lumMod val="75000"/>
              </a:schemeClr>
            </a:solidFill>
          </a:endParaRPr>
        </a:p>
      </dgm:t>
    </dgm:pt>
    <dgm:pt modelId="{55CEE9E8-F9F9-D14E-92EC-A1E5FD82D931}" type="parTrans" cxnId="{C5B2CF7A-3C62-DB46-9063-335868191804}">
      <dgm:prSet/>
      <dgm:spPr/>
      <dgm:t>
        <a:bodyPr/>
        <a:lstStyle/>
        <a:p>
          <a:endParaRPr lang="en-US"/>
        </a:p>
      </dgm:t>
    </dgm:pt>
    <dgm:pt modelId="{5FE3BDF3-CA6C-8C42-94D1-ECE01167EF44}" type="sibTrans" cxnId="{C5B2CF7A-3C62-DB46-9063-335868191804}">
      <dgm:prSet/>
      <dgm:spPr/>
      <dgm:t>
        <a:bodyPr/>
        <a:lstStyle/>
        <a:p>
          <a:endParaRPr lang="en-US"/>
        </a:p>
      </dgm:t>
    </dgm:pt>
    <dgm:pt modelId="{3629CC59-B7D8-8644-8EA8-41CA7F6AE3AC}" type="pres">
      <dgm:prSet presAssocID="{2DACD3DD-9EBD-AA48-8CD7-D5EEEA8C481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124E1-C1F7-CD4A-8F5F-609AFA2D863A}" type="pres">
      <dgm:prSet presAssocID="{2DACD3DD-9EBD-AA48-8CD7-D5EEEA8C481E}" presName="comp1" presStyleCnt="0"/>
      <dgm:spPr/>
    </dgm:pt>
    <dgm:pt modelId="{0CF87190-9401-B94F-8267-F9A60708FADB}" type="pres">
      <dgm:prSet presAssocID="{2DACD3DD-9EBD-AA48-8CD7-D5EEEA8C481E}" presName="circle1" presStyleLbl="node1" presStyleIdx="0" presStyleCnt="5" custScaleX="145357"/>
      <dgm:spPr/>
      <dgm:t>
        <a:bodyPr/>
        <a:lstStyle/>
        <a:p>
          <a:endParaRPr lang="en-US"/>
        </a:p>
      </dgm:t>
    </dgm:pt>
    <dgm:pt modelId="{13CE8279-4EE2-6F4F-9BB7-29AF76A95FDC}" type="pres">
      <dgm:prSet presAssocID="{2DACD3DD-9EBD-AA48-8CD7-D5EEEA8C481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B3FA7-03F7-2D44-928F-9311FA8DC302}" type="pres">
      <dgm:prSet presAssocID="{2DACD3DD-9EBD-AA48-8CD7-D5EEEA8C481E}" presName="comp2" presStyleCnt="0"/>
      <dgm:spPr/>
    </dgm:pt>
    <dgm:pt modelId="{F30B0E2D-20D6-B14C-A1EB-1F39C1B96DE2}" type="pres">
      <dgm:prSet presAssocID="{2DACD3DD-9EBD-AA48-8CD7-D5EEEA8C481E}" presName="circle2" presStyleLbl="node1" presStyleIdx="1" presStyleCnt="5" custScaleX="141855"/>
      <dgm:spPr/>
      <dgm:t>
        <a:bodyPr/>
        <a:lstStyle/>
        <a:p>
          <a:endParaRPr lang="en-US"/>
        </a:p>
      </dgm:t>
    </dgm:pt>
    <dgm:pt modelId="{0BDFEDE5-F754-E34F-B3C9-468A8E56E20E}" type="pres">
      <dgm:prSet presAssocID="{2DACD3DD-9EBD-AA48-8CD7-D5EEEA8C481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7A0C9-5526-004E-995B-777E31F417EE}" type="pres">
      <dgm:prSet presAssocID="{2DACD3DD-9EBD-AA48-8CD7-D5EEEA8C481E}" presName="comp3" presStyleCnt="0"/>
      <dgm:spPr/>
    </dgm:pt>
    <dgm:pt modelId="{D8E73EB4-5D51-774D-895B-2C9E8EB841B7}" type="pres">
      <dgm:prSet presAssocID="{2DACD3DD-9EBD-AA48-8CD7-D5EEEA8C481E}" presName="circle3" presStyleLbl="node1" presStyleIdx="2" presStyleCnt="5" custScaleX="142849"/>
      <dgm:spPr/>
      <dgm:t>
        <a:bodyPr/>
        <a:lstStyle/>
        <a:p>
          <a:endParaRPr lang="en-US"/>
        </a:p>
      </dgm:t>
    </dgm:pt>
    <dgm:pt modelId="{E600F585-0481-0749-B28C-25B8B638012B}" type="pres">
      <dgm:prSet presAssocID="{2DACD3DD-9EBD-AA48-8CD7-D5EEEA8C481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2D6DB-ED18-974C-805E-52801301AEA5}" type="pres">
      <dgm:prSet presAssocID="{2DACD3DD-9EBD-AA48-8CD7-D5EEEA8C481E}" presName="comp4" presStyleCnt="0"/>
      <dgm:spPr/>
    </dgm:pt>
    <dgm:pt modelId="{774D1C22-F32E-7041-AC33-887F84779848}" type="pres">
      <dgm:prSet presAssocID="{2DACD3DD-9EBD-AA48-8CD7-D5EEEA8C481E}" presName="circle4" presStyleLbl="node1" presStyleIdx="3" presStyleCnt="5" custScaleX="122028"/>
      <dgm:spPr/>
      <dgm:t>
        <a:bodyPr/>
        <a:lstStyle/>
        <a:p>
          <a:endParaRPr lang="en-US"/>
        </a:p>
      </dgm:t>
    </dgm:pt>
    <dgm:pt modelId="{0DCF4EDC-C4F7-C441-8C79-32534F6EF4C4}" type="pres">
      <dgm:prSet presAssocID="{2DACD3DD-9EBD-AA48-8CD7-D5EEEA8C481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3C1FB-770F-8A4F-9B83-F594DC1B0104}" type="pres">
      <dgm:prSet presAssocID="{2DACD3DD-9EBD-AA48-8CD7-D5EEEA8C481E}" presName="comp5" presStyleCnt="0"/>
      <dgm:spPr/>
    </dgm:pt>
    <dgm:pt modelId="{211BBFBA-D756-5248-847B-2C648CC0EBCC}" type="pres">
      <dgm:prSet presAssocID="{2DACD3DD-9EBD-AA48-8CD7-D5EEEA8C481E}" presName="circle5" presStyleLbl="node1" presStyleIdx="4" presStyleCnt="5" custScaleY="85210"/>
      <dgm:spPr/>
      <dgm:t>
        <a:bodyPr/>
        <a:lstStyle/>
        <a:p>
          <a:endParaRPr lang="en-US"/>
        </a:p>
      </dgm:t>
    </dgm:pt>
    <dgm:pt modelId="{3010EF03-E491-C24B-9C3B-3554E59A054B}" type="pres">
      <dgm:prSet presAssocID="{2DACD3DD-9EBD-AA48-8CD7-D5EEEA8C481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43A5E8-7ED4-C04D-BE30-43BF7A1BEC56}" type="presOf" srcId="{46B7F025-3F18-9E44-A913-D3B722A18138}" destId="{0BDFEDE5-F754-E34F-B3C9-468A8E56E20E}" srcOrd="1" destOrd="0" presId="urn:microsoft.com/office/officeart/2005/8/layout/venn2"/>
    <dgm:cxn modelId="{876779B7-8F28-804F-847D-19505BA8A3E6}" srcId="{2DACD3DD-9EBD-AA48-8CD7-D5EEEA8C481E}" destId="{97D67B00-E32A-A341-9ACA-F6B60879AC48}" srcOrd="4" destOrd="0" parTransId="{60B31162-ADD8-FC47-9867-2786ABF0EC93}" sibTransId="{BAA3DD47-54FA-D342-BFD7-7C14608C23BF}"/>
    <dgm:cxn modelId="{E861BE85-FF29-244F-A9C7-41F6F7A51D8D}" type="presOf" srcId="{DF435673-51A3-8846-B113-80276AC28AC4}" destId="{774D1C22-F32E-7041-AC33-887F84779848}" srcOrd="0" destOrd="0" presId="urn:microsoft.com/office/officeart/2005/8/layout/venn2"/>
    <dgm:cxn modelId="{C5B2CF7A-3C62-DB46-9063-335868191804}" srcId="{2DACD3DD-9EBD-AA48-8CD7-D5EEEA8C481E}" destId="{46B7F025-3F18-9E44-A913-D3B722A18138}" srcOrd="1" destOrd="0" parTransId="{55CEE9E8-F9F9-D14E-92EC-A1E5FD82D931}" sibTransId="{5FE3BDF3-CA6C-8C42-94D1-ECE01167EF44}"/>
    <dgm:cxn modelId="{7370285A-F1EE-7846-A34E-CF19BA86FA99}" type="presOf" srcId="{8070AF82-BF0F-EF41-B68B-AD2112C1D444}" destId="{13CE8279-4EE2-6F4F-9BB7-29AF76A95FDC}" srcOrd="1" destOrd="0" presId="urn:microsoft.com/office/officeart/2005/8/layout/venn2"/>
    <dgm:cxn modelId="{CE9E8860-07DF-5D4B-B217-764C61A1FE0F}" srcId="{2DACD3DD-9EBD-AA48-8CD7-D5EEEA8C481E}" destId="{8070AF82-BF0F-EF41-B68B-AD2112C1D444}" srcOrd="0" destOrd="0" parTransId="{10C0B3A9-4B67-164F-B399-123F5A853BD2}" sibTransId="{E8C834A8-6810-3D40-AB60-C8544F54A63C}"/>
    <dgm:cxn modelId="{9C290041-CFF9-984B-A95B-62268F5EDF5E}" srcId="{2DACD3DD-9EBD-AA48-8CD7-D5EEEA8C481E}" destId="{DF435673-51A3-8846-B113-80276AC28AC4}" srcOrd="3" destOrd="0" parTransId="{EB463812-A223-8143-B93B-E55775290320}" sibTransId="{182F2F0E-EFC8-B341-974E-8E20221EF0A6}"/>
    <dgm:cxn modelId="{CF7CE501-7707-7E4A-A6EF-A3354998371E}" type="presOf" srcId="{97D67B00-E32A-A341-9ACA-F6B60879AC48}" destId="{3010EF03-E491-C24B-9C3B-3554E59A054B}" srcOrd="1" destOrd="0" presId="urn:microsoft.com/office/officeart/2005/8/layout/venn2"/>
    <dgm:cxn modelId="{2923FFC8-E81A-034A-8639-57C3EBC3731D}" srcId="{2DACD3DD-9EBD-AA48-8CD7-D5EEEA8C481E}" destId="{468E9A96-FD38-4247-8251-8687AC435D37}" srcOrd="2" destOrd="0" parTransId="{E4F28B1B-B871-604A-BFBA-69DD995EB0D5}" sibTransId="{9B3311A4-3C74-F140-8EF5-E426CF297A73}"/>
    <dgm:cxn modelId="{52237F91-34FF-0447-A490-9242169571B0}" type="presOf" srcId="{468E9A96-FD38-4247-8251-8687AC435D37}" destId="{D8E73EB4-5D51-774D-895B-2C9E8EB841B7}" srcOrd="0" destOrd="0" presId="urn:microsoft.com/office/officeart/2005/8/layout/venn2"/>
    <dgm:cxn modelId="{0C62F8DE-1959-5443-9B2D-FE7C3C3C1879}" type="presOf" srcId="{46B7F025-3F18-9E44-A913-D3B722A18138}" destId="{F30B0E2D-20D6-B14C-A1EB-1F39C1B96DE2}" srcOrd="0" destOrd="0" presId="urn:microsoft.com/office/officeart/2005/8/layout/venn2"/>
    <dgm:cxn modelId="{9EB2084D-96D6-8B4B-BE14-923A38C56142}" type="presOf" srcId="{8070AF82-BF0F-EF41-B68B-AD2112C1D444}" destId="{0CF87190-9401-B94F-8267-F9A60708FADB}" srcOrd="0" destOrd="0" presId="urn:microsoft.com/office/officeart/2005/8/layout/venn2"/>
    <dgm:cxn modelId="{01CD43FC-C3B2-EF41-B0DB-5EA5D8AC70FA}" type="presOf" srcId="{2DACD3DD-9EBD-AA48-8CD7-D5EEEA8C481E}" destId="{3629CC59-B7D8-8644-8EA8-41CA7F6AE3AC}" srcOrd="0" destOrd="0" presId="urn:microsoft.com/office/officeart/2005/8/layout/venn2"/>
    <dgm:cxn modelId="{91A57E88-D917-1F41-A65B-9940C4F80BE0}" type="presOf" srcId="{97D67B00-E32A-A341-9ACA-F6B60879AC48}" destId="{211BBFBA-D756-5248-847B-2C648CC0EBCC}" srcOrd="0" destOrd="0" presId="urn:microsoft.com/office/officeart/2005/8/layout/venn2"/>
    <dgm:cxn modelId="{E8393F6F-1990-E840-A431-CAF8FEBD30CC}" type="presOf" srcId="{468E9A96-FD38-4247-8251-8687AC435D37}" destId="{E600F585-0481-0749-B28C-25B8B638012B}" srcOrd="1" destOrd="0" presId="urn:microsoft.com/office/officeart/2005/8/layout/venn2"/>
    <dgm:cxn modelId="{D3D8AE5A-BCCC-F746-8C6A-A02ECF0A7114}" type="presOf" srcId="{DF435673-51A3-8846-B113-80276AC28AC4}" destId="{0DCF4EDC-C4F7-C441-8C79-32534F6EF4C4}" srcOrd="1" destOrd="0" presId="urn:microsoft.com/office/officeart/2005/8/layout/venn2"/>
    <dgm:cxn modelId="{D67019A6-3BCC-4549-AC79-0371CD8F02B5}" type="presParOf" srcId="{3629CC59-B7D8-8644-8EA8-41CA7F6AE3AC}" destId="{450124E1-C1F7-CD4A-8F5F-609AFA2D863A}" srcOrd="0" destOrd="0" presId="urn:microsoft.com/office/officeart/2005/8/layout/venn2"/>
    <dgm:cxn modelId="{879F0215-ACE0-274D-8216-C4C2DEE8E55F}" type="presParOf" srcId="{450124E1-C1F7-CD4A-8F5F-609AFA2D863A}" destId="{0CF87190-9401-B94F-8267-F9A60708FADB}" srcOrd="0" destOrd="0" presId="urn:microsoft.com/office/officeart/2005/8/layout/venn2"/>
    <dgm:cxn modelId="{09A4E8D2-F129-D040-A262-FBB6E07B9C3B}" type="presParOf" srcId="{450124E1-C1F7-CD4A-8F5F-609AFA2D863A}" destId="{13CE8279-4EE2-6F4F-9BB7-29AF76A95FDC}" srcOrd="1" destOrd="0" presId="urn:microsoft.com/office/officeart/2005/8/layout/venn2"/>
    <dgm:cxn modelId="{EF07F541-A9AD-9549-8365-1C1A978243D0}" type="presParOf" srcId="{3629CC59-B7D8-8644-8EA8-41CA7F6AE3AC}" destId="{E04B3FA7-03F7-2D44-928F-9311FA8DC302}" srcOrd="1" destOrd="0" presId="urn:microsoft.com/office/officeart/2005/8/layout/venn2"/>
    <dgm:cxn modelId="{5F77E27E-CB2C-3646-A570-B56F9CF7FFAE}" type="presParOf" srcId="{E04B3FA7-03F7-2D44-928F-9311FA8DC302}" destId="{F30B0E2D-20D6-B14C-A1EB-1F39C1B96DE2}" srcOrd="0" destOrd="0" presId="urn:microsoft.com/office/officeart/2005/8/layout/venn2"/>
    <dgm:cxn modelId="{40452520-E936-F745-AB90-9336DF74083F}" type="presParOf" srcId="{E04B3FA7-03F7-2D44-928F-9311FA8DC302}" destId="{0BDFEDE5-F754-E34F-B3C9-468A8E56E20E}" srcOrd="1" destOrd="0" presId="urn:microsoft.com/office/officeart/2005/8/layout/venn2"/>
    <dgm:cxn modelId="{0FE9351E-7B34-AB4E-9298-2CF1EAFD601E}" type="presParOf" srcId="{3629CC59-B7D8-8644-8EA8-41CA7F6AE3AC}" destId="{0137A0C9-5526-004E-995B-777E31F417EE}" srcOrd="2" destOrd="0" presId="urn:microsoft.com/office/officeart/2005/8/layout/venn2"/>
    <dgm:cxn modelId="{C646E5F6-69DC-7148-9475-67B86E11B8C5}" type="presParOf" srcId="{0137A0C9-5526-004E-995B-777E31F417EE}" destId="{D8E73EB4-5D51-774D-895B-2C9E8EB841B7}" srcOrd="0" destOrd="0" presId="urn:microsoft.com/office/officeart/2005/8/layout/venn2"/>
    <dgm:cxn modelId="{1B2CC879-7E3E-0343-997A-DD2EAA9EA51D}" type="presParOf" srcId="{0137A0C9-5526-004E-995B-777E31F417EE}" destId="{E600F585-0481-0749-B28C-25B8B638012B}" srcOrd="1" destOrd="0" presId="urn:microsoft.com/office/officeart/2005/8/layout/venn2"/>
    <dgm:cxn modelId="{0A600C45-A3E1-6840-BF00-049F48F9D663}" type="presParOf" srcId="{3629CC59-B7D8-8644-8EA8-41CA7F6AE3AC}" destId="{FD82D6DB-ED18-974C-805E-52801301AEA5}" srcOrd="3" destOrd="0" presId="urn:microsoft.com/office/officeart/2005/8/layout/venn2"/>
    <dgm:cxn modelId="{D07796F5-36CE-C745-B81E-50190AD599C6}" type="presParOf" srcId="{FD82D6DB-ED18-974C-805E-52801301AEA5}" destId="{774D1C22-F32E-7041-AC33-887F84779848}" srcOrd="0" destOrd="0" presId="urn:microsoft.com/office/officeart/2005/8/layout/venn2"/>
    <dgm:cxn modelId="{475DDD95-1C06-0046-8301-B61FBA4DAF79}" type="presParOf" srcId="{FD82D6DB-ED18-974C-805E-52801301AEA5}" destId="{0DCF4EDC-C4F7-C441-8C79-32534F6EF4C4}" srcOrd="1" destOrd="0" presId="urn:microsoft.com/office/officeart/2005/8/layout/venn2"/>
    <dgm:cxn modelId="{E08219AB-91E0-154B-9685-44C9B0D507F4}" type="presParOf" srcId="{3629CC59-B7D8-8644-8EA8-41CA7F6AE3AC}" destId="{5C43C1FB-770F-8A4F-9B83-F594DC1B0104}" srcOrd="4" destOrd="0" presId="urn:microsoft.com/office/officeart/2005/8/layout/venn2"/>
    <dgm:cxn modelId="{E1465E52-C389-3040-BD81-D87B3713CEAD}" type="presParOf" srcId="{5C43C1FB-770F-8A4F-9B83-F594DC1B0104}" destId="{211BBFBA-D756-5248-847B-2C648CC0EBCC}" srcOrd="0" destOrd="0" presId="urn:microsoft.com/office/officeart/2005/8/layout/venn2"/>
    <dgm:cxn modelId="{FF8AE20C-5309-9F4F-A1EC-CC2593CDB3DE}" type="presParOf" srcId="{5C43C1FB-770F-8A4F-9B83-F594DC1B0104}" destId="{3010EF03-E491-C24B-9C3B-3554E59A054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E00C-0E5B-3840-91C8-7E65EE3559D9}">
      <dsp:nvSpPr>
        <dsp:cNvPr id="0" name=""/>
        <dsp:cNvSpPr/>
      </dsp:nvSpPr>
      <dsp:spPr>
        <a:xfrm>
          <a:off x="702200" y="128855"/>
          <a:ext cx="4040723" cy="4040723"/>
        </a:xfrm>
        <a:prstGeom prst="circularArrow">
          <a:avLst>
            <a:gd name="adj1" fmla="val 4668"/>
            <a:gd name="adj2" fmla="val 272909"/>
            <a:gd name="adj3" fmla="val 13045579"/>
            <a:gd name="adj4" fmla="val 17886575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EA655E-595C-E849-BF32-284F337672B8}">
      <dsp:nvSpPr>
        <dsp:cNvPr id="0" name=""/>
        <dsp:cNvSpPr/>
      </dsp:nvSpPr>
      <dsp:spPr>
        <a:xfrm>
          <a:off x="1451678" y="199669"/>
          <a:ext cx="2541767" cy="12708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Discovery</a:t>
          </a:r>
          <a:endParaRPr lang="en-US" sz="3700" kern="1200" dirty="0"/>
        </a:p>
      </dsp:txBody>
      <dsp:txXfrm>
        <a:off x="1513717" y="261708"/>
        <a:ext cx="2417689" cy="1146805"/>
      </dsp:txXfrm>
    </dsp:sp>
    <dsp:sp modelId="{3BBF711D-9755-6845-98EE-FAC5C62D5E12}">
      <dsp:nvSpPr>
        <dsp:cNvPr id="0" name=""/>
        <dsp:cNvSpPr/>
      </dsp:nvSpPr>
      <dsp:spPr>
        <a:xfrm>
          <a:off x="2902567" y="1650558"/>
          <a:ext cx="2541767" cy="1270883"/>
        </a:xfrm>
        <a:prstGeom prst="roundRect">
          <a:avLst/>
        </a:prstGeom>
        <a:gradFill rotWithShape="0">
          <a:gsLst>
            <a:gs pos="0">
              <a:schemeClr val="accent3">
                <a:hueOff val="486707"/>
                <a:satOff val="-9055"/>
                <a:lumOff val="-2745"/>
                <a:alphaOff val="0"/>
                <a:shade val="100000"/>
                <a:satMod val="137000"/>
              </a:schemeClr>
            </a:gs>
            <a:gs pos="71000">
              <a:schemeClr val="accent3">
                <a:hueOff val="486707"/>
                <a:satOff val="-9055"/>
                <a:lumOff val="-2745"/>
                <a:alphaOff val="0"/>
                <a:shade val="98000"/>
                <a:satMod val="137000"/>
              </a:schemeClr>
            </a:gs>
            <a:gs pos="100000">
              <a:schemeClr val="accent3">
                <a:hueOff val="486707"/>
                <a:satOff val="-9055"/>
                <a:lumOff val="-274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Dream</a:t>
          </a:r>
          <a:endParaRPr lang="en-US" sz="3700" kern="1200" dirty="0"/>
        </a:p>
      </dsp:txBody>
      <dsp:txXfrm>
        <a:off x="2964606" y="1712597"/>
        <a:ext cx="2417689" cy="1146805"/>
      </dsp:txXfrm>
    </dsp:sp>
    <dsp:sp modelId="{2EF0E044-81D5-F748-B830-5ACBE5222421}">
      <dsp:nvSpPr>
        <dsp:cNvPr id="0" name=""/>
        <dsp:cNvSpPr/>
      </dsp:nvSpPr>
      <dsp:spPr>
        <a:xfrm>
          <a:off x="1451678" y="3101446"/>
          <a:ext cx="2541767" cy="1270883"/>
        </a:xfrm>
        <a:prstGeom prst="roundRect">
          <a:avLst/>
        </a:prstGeom>
        <a:gradFill rotWithShape="0">
          <a:gsLst>
            <a:gs pos="0">
              <a:schemeClr val="accent3">
                <a:hueOff val="973413"/>
                <a:satOff val="-18109"/>
                <a:lumOff val="-5490"/>
                <a:alphaOff val="0"/>
                <a:shade val="100000"/>
                <a:satMod val="137000"/>
              </a:schemeClr>
            </a:gs>
            <a:gs pos="71000">
              <a:schemeClr val="accent3">
                <a:hueOff val="973413"/>
                <a:satOff val="-18109"/>
                <a:lumOff val="-5490"/>
                <a:alphaOff val="0"/>
                <a:shade val="98000"/>
                <a:satMod val="137000"/>
              </a:schemeClr>
            </a:gs>
            <a:gs pos="100000">
              <a:schemeClr val="accent3">
                <a:hueOff val="973413"/>
                <a:satOff val="-18109"/>
                <a:lumOff val="-549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Design</a:t>
          </a:r>
          <a:endParaRPr lang="en-US" sz="3700" kern="1200" dirty="0"/>
        </a:p>
      </dsp:txBody>
      <dsp:txXfrm>
        <a:off x="1513717" y="3163485"/>
        <a:ext cx="2417689" cy="1146805"/>
      </dsp:txXfrm>
    </dsp:sp>
    <dsp:sp modelId="{B6F8481C-92DC-7B48-9432-8E2638D6965E}">
      <dsp:nvSpPr>
        <dsp:cNvPr id="0" name=""/>
        <dsp:cNvSpPr/>
      </dsp:nvSpPr>
      <dsp:spPr>
        <a:xfrm>
          <a:off x="790" y="1650558"/>
          <a:ext cx="2541767" cy="1270883"/>
        </a:xfrm>
        <a:prstGeom prst="roundRect">
          <a:avLst/>
        </a:prstGeom>
        <a:gradFill rotWithShape="0">
          <a:gsLst>
            <a:gs pos="0">
              <a:schemeClr val="accent3">
                <a:hueOff val="1460120"/>
                <a:satOff val="-27164"/>
                <a:lumOff val="-8235"/>
                <a:alphaOff val="0"/>
                <a:shade val="100000"/>
                <a:satMod val="137000"/>
              </a:schemeClr>
            </a:gs>
            <a:gs pos="71000">
              <a:schemeClr val="accent3">
                <a:hueOff val="1460120"/>
                <a:satOff val="-27164"/>
                <a:lumOff val="-8235"/>
                <a:alphaOff val="0"/>
                <a:shade val="98000"/>
                <a:satMod val="137000"/>
              </a:schemeClr>
            </a:gs>
            <a:gs pos="100000">
              <a:schemeClr val="accent3">
                <a:hueOff val="1460120"/>
                <a:satOff val="-27164"/>
                <a:lumOff val="-823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Destiny</a:t>
          </a:r>
          <a:endParaRPr lang="en-US" sz="3700" kern="1200" dirty="0"/>
        </a:p>
      </dsp:txBody>
      <dsp:txXfrm>
        <a:off x="62829" y="1712597"/>
        <a:ext cx="2417689" cy="114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87190-9401-B94F-8267-F9A60708FADB}">
      <dsp:nvSpPr>
        <dsp:cNvPr id="0" name=""/>
        <dsp:cNvSpPr/>
      </dsp:nvSpPr>
      <dsp:spPr>
        <a:xfrm>
          <a:off x="-140623" y="0"/>
          <a:ext cx="7228426" cy="497287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6">
                  <a:lumMod val="75000"/>
                </a:schemeClr>
              </a:solidFill>
            </a:rPr>
            <a:t>Policy</a:t>
          </a:r>
          <a:endParaRPr lang="en-US" sz="2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118259" y="248643"/>
        <a:ext cx="2710659" cy="497287"/>
      </dsp:txXfrm>
    </dsp:sp>
    <dsp:sp modelId="{F30B0E2D-20D6-B14C-A1EB-1F39C1B96DE2}">
      <dsp:nvSpPr>
        <dsp:cNvPr id="0" name=""/>
        <dsp:cNvSpPr/>
      </dsp:nvSpPr>
      <dsp:spPr>
        <a:xfrm>
          <a:off x="475522" y="745931"/>
          <a:ext cx="5996134" cy="422694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6">
                  <a:lumMod val="75000"/>
                </a:schemeClr>
              </a:solidFill>
            </a:rPr>
            <a:t>Built Environment</a:t>
          </a:r>
          <a:endParaRPr lang="en-US" sz="18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180672" y="988981"/>
        <a:ext cx="2585833" cy="486098"/>
      </dsp:txXfrm>
    </dsp:sp>
    <dsp:sp modelId="{D8E73EB4-5D51-774D-895B-2C9E8EB841B7}">
      <dsp:nvSpPr>
        <dsp:cNvPr id="0" name=""/>
        <dsp:cNvSpPr/>
      </dsp:nvSpPr>
      <dsp:spPr>
        <a:xfrm>
          <a:off x="987292" y="1491863"/>
          <a:ext cx="4972594" cy="348101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6">
                  <a:lumMod val="75000"/>
                </a:schemeClr>
              </a:solidFill>
            </a:rPr>
            <a:t>Institutional Culture</a:t>
          </a:r>
          <a:endParaRPr lang="en-US" sz="18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186930" y="1732053"/>
        <a:ext cx="2573317" cy="480380"/>
      </dsp:txXfrm>
    </dsp:sp>
    <dsp:sp modelId="{774D1C22-F32E-7041-AC33-887F84779848}">
      <dsp:nvSpPr>
        <dsp:cNvPr id="0" name=""/>
        <dsp:cNvSpPr/>
      </dsp:nvSpPr>
      <dsp:spPr>
        <a:xfrm>
          <a:off x="1804806" y="2237795"/>
          <a:ext cx="3337566" cy="2735082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Interpersonal</a:t>
          </a:r>
          <a:r>
            <a:rPr lang="en-US" sz="2000" kern="1200" dirty="0" smtClean="0"/>
            <a:t> Relationships</a:t>
          </a:r>
          <a:endParaRPr lang="en-US" sz="2000" kern="1200" dirty="0"/>
        </a:p>
      </dsp:txBody>
      <dsp:txXfrm>
        <a:off x="2572446" y="2483952"/>
        <a:ext cx="1802286" cy="492314"/>
      </dsp:txXfrm>
    </dsp:sp>
    <dsp:sp modelId="{211BBFBA-D756-5248-847B-2C648CC0EBCC}">
      <dsp:nvSpPr>
        <dsp:cNvPr id="0" name=""/>
        <dsp:cNvSpPr/>
      </dsp:nvSpPr>
      <dsp:spPr>
        <a:xfrm>
          <a:off x="2479013" y="3130824"/>
          <a:ext cx="1989151" cy="1694955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Individual</a:t>
          </a:r>
          <a:endParaRPr lang="en-US" sz="1800" kern="1200" dirty="0"/>
        </a:p>
      </dsp:txBody>
      <dsp:txXfrm>
        <a:off x="2770318" y="3554563"/>
        <a:ext cx="1406542" cy="84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mr-IN" smtClean="0"/>
              <a:t>08-03-2018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stopbullyingtoolkit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rsingworld.org/Bullying-Workplace-Violence" TargetMode="External"/><Relationship Id="rId2" Type="http://schemas.openxmlformats.org/officeDocument/2006/relationships/hyperlink" Target="https://www.aacn.org/nursing-excellence/healthy-work-environments/hwe-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a.gov/ncod/crew.asp" TargetMode="External"/><Relationship Id="rId4" Type="http://schemas.openxmlformats.org/officeDocument/2006/relationships/hyperlink" Target="http://www.stopbullyingnurse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rsingworld.org/Bullying-Workplace-Violence" TargetMode="External"/><Relationship Id="rId2" Type="http://schemas.openxmlformats.org/officeDocument/2006/relationships/hyperlink" Target="https://www.aacn.org/nursing-excellence/healthy-work-environments/hwe-re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pbullyingtoolki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ncod/crew.asp" TargetMode="External"/><Relationship Id="rId2" Type="http://schemas.openxmlformats.org/officeDocument/2006/relationships/hyperlink" Target="http://www.stopbullyingnurses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vitalsmarts.com/crucial-conversations-tra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4n.org/wp-content/uploads/2015/09/Clark-Workplace-Civility-Index-Revised-Likert.pdf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Strategies to Promote Civility in the Workplace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 20, 2017</a:t>
            </a:r>
          </a:p>
          <a:p>
            <a:r>
              <a:rPr lang="en-US" dirty="0" smtClean="0"/>
              <a:t>Nora </a:t>
            </a:r>
            <a:r>
              <a:rPr lang="en-US" dirty="0" err="1" smtClean="0"/>
              <a:t>Warshawsky</a:t>
            </a:r>
            <a:r>
              <a:rPr lang="en-US" dirty="0" smtClean="0"/>
              <a:t>, RN, CNE, NEA-BC, FAAN</a:t>
            </a:r>
          </a:p>
          <a:p>
            <a:r>
              <a:rPr lang="en-US" dirty="0" smtClean="0"/>
              <a:t>Email: nwa229@uky.edu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Strategies to build civility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8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 </a:t>
            </a:r>
            <a:r>
              <a:rPr lang="en-US" sz="1600" dirty="0" smtClean="0"/>
              <a:t>(Clark et al., 2011; Clark, 2013; Moore et al., 2017; </a:t>
            </a:r>
            <a:r>
              <a:rPr lang="en-US" sz="1600" dirty="0" err="1" smtClean="0"/>
              <a:t>Porath</a:t>
            </a:r>
            <a:r>
              <a:rPr lang="en-US" sz="1600" dirty="0" smtClean="0"/>
              <a:t>, 2016)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Develop shared vision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Establish code of conduct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z="2800" dirty="0"/>
              <a:t>Hire for civility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Role model, educate, coach, suggest, role play!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Reinforce positive behavior: Reward Civility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Discipline PRN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846" y="2220686"/>
            <a:ext cx="4797576" cy="3192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1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Model </a:t>
            </a:r>
            <a:r>
              <a:rPr lang="en-US" sz="1800" dirty="0" smtClean="0"/>
              <a:t>(</a:t>
            </a:r>
            <a:r>
              <a:rPr lang="en-US" sz="1800" dirty="0" err="1" smtClean="0"/>
              <a:t>Osatuke</a:t>
            </a:r>
            <a:r>
              <a:rPr lang="en-US" sz="1800" dirty="0" smtClean="0"/>
              <a:t> et al., 2009, 2013)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900" y="1831312"/>
            <a:ext cx="4384548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Appreciative Inquiry approach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What’s working now?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Recreate successful, satisfying work experiences. Build on team strengths.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Find opportunities to further promote civility.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79852"/>
              </p:ext>
            </p:extLst>
          </p:nvPr>
        </p:nvGraphicFramePr>
        <p:xfrm>
          <a:off x="5641975" y="1600200"/>
          <a:ext cx="544512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67640"/>
            <a:ext cx="9980682" cy="916577"/>
          </a:xfrm>
        </p:spPr>
        <p:txBody>
          <a:bodyPr/>
          <a:lstStyle/>
          <a:p>
            <a:r>
              <a:rPr lang="en-US" dirty="0" smtClean="0"/>
              <a:t>Example using CREW </a:t>
            </a:r>
            <a:r>
              <a:rPr lang="en-US" sz="1800" dirty="0" smtClean="0"/>
              <a:t>(</a:t>
            </a:r>
            <a:r>
              <a:rPr lang="en-US" sz="1800" dirty="0" err="1" smtClean="0"/>
              <a:t>Laschinger</a:t>
            </a:r>
            <a:r>
              <a:rPr lang="en-US" sz="1800" dirty="0" smtClean="0"/>
              <a:t>, et al, 2012 p. 320)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05711"/>
              </p:ext>
            </p:extLst>
          </p:nvPr>
        </p:nvGraphicFramePr>
        <p:xfrm>
          <a:off x="504339" y="1327333"/>
          <a:ext cx="11181804" cy="494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Promote respectful interactions among staff on unit.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meetings to choose strategies either from CREW Toolkit or their own ideas.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Share and discuss CREW Toolkit Civil and Respectful</a:t>
                      </a:r>
                      <a:r>
                        <a:rPr lang="en-US" baseline="0" dirty="0" smtClean="0"/>
                        <a:t> behavior list.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Use “Colors Analysis” to explore individual differences in interpersonal communication</a:t>
                      </a:r>
                      <a:r>
                        <a:rPr lang="en-US" baseline="0" dirty="0" smtClean="0"/>
                        <a:t> styles.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Huddles at beginning of shift.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Reminders to team members to pay attention to the quality of their interactions on the unit.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skills in conflict management.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Discussion in CREW meetings.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Role-play scenarios dealing with difficult interactions.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Teambuilding on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teambuilding exercises to try in team meetings.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“icebreakers” to start each meeting to transition from work to CREW activities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Conversations </a:t>
            </a:r>
            <a:r>
              <a:rPr lang="en-US" sz="1800" dirty="0" smtClean="0"/>
              <a:t>(</a:t>
            </a:r>
            <a:r>
              <a:rPr lang="en-US" sz="1800" dirty="0" err="1" smtClean="0"/>
              <a:t>VitalSmarts.com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Communications training to promote open dialogue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Speak persuasively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Foster teamwork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Build acceptance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Resolve individual and group disagreements</a:t>
            </a:r>
            <a:endParaRPr lang="en-US" sz="2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5787" y="2457450"/>
            <a:ext cx="28575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&amp; Build Teamwork </a:t>
            </a:r>
            <a:r>
              <a:rPr lang="en-US" sz="1600" dirty="0" smtClean="0"/>
              <a:t>(</a:t>
            </a:r>
            <a:r>
              <a:rPr lang="en-US" sz="1600" dirty="0" err="1" smtClean="0"/>
              <a:t>Kalisch</a:t>
            </a:r>
            <a:r>
              <a:rPr lang="en-US" sz="1600" dirty="0" smtClean="0"/>
              <a:t>, 2015)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900" y="1721407"/>
            <a:ext cx="4384548" cy="4350310"/>
          </a:xfrm>
        </p:spPr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sz="2000" dirty="0" smtClean="0"/>
              <a:t>Dimensions of team work: </a:t>
            </a:r>
          </a:p>
          <a:p>
            <a:pPr lvl="1"/>
            <a:r>
              <a:rPr lang="en-US" sz="1600" dirty="0" smtClean="0"/>
              <a:t>Team leadership, team orientation, back-up behaviors, shared mental models, trust.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dirty="0" smtClean="0"/>
              <a:t>Role model teamwork!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dirty="0" smtClean="0"/>
              <a:t>Hire team members.</a:t>
            </a:r>
          </a:p>
          <a:p>
            <a:pPr lvl="1"/>
            <a:r>
              <a:rPr lang="en-US" sz="1600" dirty="0" smtClean="0"/>
              <a:t>Interview panels—who’s at the table?</a:t>
            </a:r>
          </a:p>
          <a:p>
            <a:pPr lvl="1"/>
            <a:r>
              <a:rPr lang="en-US" sz="1600" dirty="0" smtClean="0"/>
              <a:t>Behavior-based interview questions.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dirty="0" smtClean="0"/>
              <a:t>Team training.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000" dirty="0" smtClean="0"/>
              <a:t>Recognize and reward team performance.</a:t>
            </a:r>
          </a:p>
          <a:p>
            <a:pPr lvl="1"/>
            <a:r>
              <a:rPr lang="en-US" sz="1600" dirty="0" smtClean="0"/>
              <a:t>Team notes, spot recognition, annual awards, etc.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60" y="2213776"/>
            <a:ext cx="4554922" cy="3224271"/>
          </a:xfrm>
        </p:spPr>
      </p:pic>
    </p:spTree>
    <p:extLst>
      <p:ext uri="{BB962C8B-B14F-4D97-AF65-F5344CB8AC3E}">
        <p14:creationId xmlns:p14="http://schemas.microsoft.com/office/powerpoint/2010/main" val="14825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Civility Toolkit available at </a:t>
            </a:r>
            <a:r>
              <a:rPr lang="en-US" sz="2800" dirty="0">
                <a:hlinkClick r:id="rId2"/>
              </a:rPr>
              <a:t>StopBullyingToolkit.org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900" y="2252869"/>
            <a:ext cx="4384548" cy="41197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Social-Ecological Model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000" dirty="0" smtClean="0"/>
              <a:t>Truth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000" dirty="0" smtClean="0"/>
              <a:t>Wisdom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000" dirty="0" smtClean="0"/>
              <a:t>Courage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000" dirty="0" smtClean="0"/>
              <a:t>Renewal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47706"/>
              </p:ext>
            </p:extLst>
          </p:nvPr>
        </p:nvGraphicFramePr>
        <p:xfrm>
          <a:off x="4139921" y="1600200"/>
          <a:ext cx="6947179" cy="497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8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American Association of Critical Care Nurses available at </a:t>
            </a:r>
            <a:r>
              <a:rPr lang="en-US" sz="2400" dirty="0" smtClean="0">
                <a:hlinkClick r:id="rId2"/>
              </a:rPr>
              <a:t>Healthy Work Environments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American </a:t>
            </a:r>
            <a:r>
              <a:rPr lang="en-US" sz="2400" dirty="0"/>
              <a:t>Nurses Association available at </a:t>
            </a:r>
            <a:r>
              <a:rPr lang="en-US" sz="2400" dirty="0">
                <a:hlinkClick r:id="rId3"/>
              </a:rPr>
              <a:t>Incivility, Bullying, and Workplace Violence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Anti-bullying resources available at </a:t>
            </a:r>
            <a:r>
              <a:rPr lang="en-US" sz="2400" dirty="0" smtClean="0">
                <a:hlinkClick r:id="rId4"/>
              </a:rPr>
              <a:t>StopBullyingNurses.com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Civility, Respect, and Engagement at Work (CREW) available at the VA National Center for Organizational Development </a:t>
            </a:r>
            <a:r>
              <a:rPr lang="en-US" sz="2400" dirty="0" smtClean="0">
                <a:hlinkClick r:id="rId5"/>
              </a:rPr>
              <a:t>CREW Resource Page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0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 Thyself! </a:t>
            </a:r>
            <a:r>
              <a:rPr lang="en-US" sz="1600" dirty="0" smtClean="0"/>
              <a:t>(</a:t>
            </a:r>
            <a:r>
              <a:rPr lang="en-US" sz="1600" dirty="0" err="1" smtClean="0"/>
              <a:t>Porath</a:t>
            </a:r>
            <a:r>
              <a:rPr lang="en-US" sz="1600" dirty="0" smtClean="0"/>
              <a:t>, 2016)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44583" y="1844278"/>
            <a:ext cx="4897392" cy="45720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Spend time with energizers.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STOP ruminating!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Craft job to be meaningful.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2600" dirty="0" smtClean="0"/>
              <a:t>Safe guard your health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Exercise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Diet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Sleep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975" y="1844278"/>
            <a:ext cx="5445125" cy="40838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04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0902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82" y="1451484"/>
            <a:ext cx="9982200" cy="4572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American Association of Critical-Care Nurses. Healthy Work </a:t>
            </a:r>
            <a:r>
              <a:rPr lang="en-US" sz="1600" dirty="0"/>
              <a:t>Environments.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www.aacn.org/nursing-excellence/healthy-work-environments/hwe-resources</a:t>
            </a:r>
            <a:endParaRPr lang="en-US" sz="1600" dirty="0" smtClean="0"/>
          </a:p>
          <a:p>
            <a:r>
              <a:rPr lang="en-US" sz="1600" dirty="0" smtClean="0"/>
              <a:t>American Nurses Association. Incivility, Bullying, </a:t>
            </a:r>
            <a:r>
              <a:rPr lang="en-US" sz="1600" dirty="0"/>
              <a:t>and Workplace Violence.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www.nursingworld.org/Bullying-Workplace-Violence</a:t>
            </a:r>
            <a:endParaRPr lang="en-US" sz="1600" dirty="0"/>
          </a:p>
          <a:p>
            <a:r>
              <a:rPr lang="en-US" sz="1600" dirty="0" smtClean="0"/>
              <a:t>American Nurses Association. (2013) NDNQI Nurse survey with job satisfaction scales.</a:t>
            </a:r>
          </a:p>
          <a:p>
            <a:r>
              <a:rPr lang="en-US" sz="1600" dirty="0" smtClean="0"/>
              <a:t>Civility Tool-kit. </a:t>
            </a:r>
            <a:r>
              <a:rPr lang="en-US" sz="1600" dirty="0"/>
              <a:t>Available at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stopbullyingtoolkit.org</a:t>
            </a:r>
            <a:endParaRPr lang="en-US" sz="1600" dirty="0"/>
          </a:p>
          <a:p>
            <a:r>
              <a:rPr lang="en-US" sz="1600" dirty="0" smtClean="0"/>
              <a:t>Clark, C (2015). Conversations to inspire and promote a more civil workplace. </a:t>
            </a:r>
            <a:r>
              <a:rPr lang="en-US" sz="1600" i="1" dirty="0" smtClean="0"/>
              <a:t>American Nurse Today</a:t>
            </a:r>
            <a:r>
              <a:rPr lang="en-US" sz="1600" dirty="0" smtClean="0"/>
              <a:t>. 10: 18-23.</a:t>
            </a:r>
          </a:p>
          <a:p>
            <a:r>
              <a:rPr lang="en-US" sz="1600" dirty="0" smtClean="0"/>
              <a:t>Clark C. (2013). Creating and sustaining civility in nursing education. Sigma Theta Tau International: Indianapolis. </a:t>
            </a:r>
          </a:p>
          <a:p>
            <a:r>
              <a:rPr lang="en-US" sz="1600" dirty="0" smtClean="0"/>
              <a:t>Clark, C (2011). Fostering civility in nursing education and practice. </a:t>
            </a:r>
            <a:r>
              <a:rPr lang="en-US" sz="1600" i="1" dirty="0" smtClean="0"/>
              <a:t>Journal of Nursing Administration. </a:t>
            </a:r>
            <a:r>
              <a:rPr lang="en-US" sz="1600" dirty="0" smtClean="0"/>
              <a:t>41: 324-330.</a:t>
            </a:r>
          </a:p>
          <a:p>
            <a:r>
              <a:rPr lang="en-US" sz="1600" dirty="0" err="1" smtClean="0"/>
              <a:t>Einarsen</a:t>
            </a:r>
            <a:r>
              <a:rPr lang="en-US" sz="1600" dirty="0" smtClean="0"/>
              <a:t> S, </a:t>
            </a:r>
            <a:r>
              <a:rPr lang="en-US" sz="1600" dirty="0" err="1" smtClean="0"/>
              <a:t>Hoel</a:t>
            </a:r>
            <a:r>
              <a:rPr lang="en-US" sz="1600" dirty="0"/>
              <a:t> </a:t>
            </a:r>
            <a:r>
              <a:rPr lang="en-US" sz="1600" dirty="0" smtClean="0"/>
              <a:t>H, </a:t>
            </a:r>
            <a:r>
              <a:rPr lang="en-US" sz="1600" dirty="0" err="1" smtClean="0"/>
              <a:t>Notelaers</a:t>
            </a:r>
            <a:r>
              <a:rPr lang="en-US" sz="1600" dirty="0"/>
              <a:t> </a:t>
            </a:r>
            <a:r>
              <a:rPr lang="en-US" sz="1600" dirty="0" smtClean="0"/>
              <a:t>G. (2009). Measuring exposure to bullying and harassment at work. </a:t>
            </a:r>
            <a:r>
              <a:rPr lang="en-US" sz="1600" i="1" dirty="0" smtClean="0"/>
              <a:t>Work &amp; Stress</a:t>
            </a:r>
            <a:r>
              <a:rPr lang="en-US" sz="1600" dirty="0" smtClean="0"/>
              <a:t>. 23: 24-44.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215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interpersonal relationships at work: </a:t>
            </a:r>
            <a:br>
              <a:rPr lang="en-US" dirty="0" smtClean="0"/>
            </a:br>
            <a:r>
              <a:rPr lang="en-US" dirty="0" smtClean="0"/>
              <a:t>Bullying, Incivility, Disrespect, Horizontal Violence </a:t>
            </a:r>
            <a:r>
              <a:rPr lang="en-US" sz="1600" dirty="0" smtClean="0"/>
              <a:t>(</a:t>
            </a:r>
            <a:r>
              <a:rPr lang="en-US" sz="1600" dirty="0" err="1" smtClean="0"/>
              <a:t>Porath</a:t>
            </a:r>
            <a:r>
              <a:rPr lang="en-US" sz="1600" dirty="0" smtClean="0"/>
              <a:t>, 2016)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Healthcare costs are 46% higher for Workers who are stressed, compared with non-stressed workers. </a:t>
            </a:r>
          </a:p>
          <a:p>
            <a:pPr marL="457200" lvl="1" indent="0">
              <a:buNone/>
            </a:pPr>
            <a:r>
              <a:rPr lang="en-US" sz="2000" b="1" dirty="0" smtClean="0"/>
              <a:t>Top source of workplace stress—difficult relationships</a:t>
            </a:r>
            <a:r>
              <a:rPr lang="en-US" sz="2000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Of those who have been bullied: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48% intentionally decrease work effort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38% intentionally decreased work quality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80% lost work time worrying about incident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12% left their organization because of uncivil behavior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25% reported taking frustration out on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0526" y="731338"/>
            <a:ext cx="9982200" cy="5656263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Evans D (2017). Categorizing the magnitude and frequency of exposure to uncivil behavior. </a:t>
            </a:r>
            <a:r>
              <a:rPr lang="en-US" sz="1800" i="1" dirty="0"/>
              <a:t>Journal of Nursing Scholarship</a:t>
            </a:r>
            <a:r>
              <a:rPr lang="en-US" sz="1800" dirty="0"/>
              <a:t>. Published ahead of Print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Guidroz</a:t>
            </a:r>
            <a:r>
              <a:rPr lang="en-US" sz="1800" dirty="0" smtClean="0"/>
              <a:t> </a:t>
            </a:r>
            <a:r>
              <a:rPr lang="en-US" sz="1800" dirty="0"/>
              <a:t>A, </a:t>
            </a:r>
            <a:r>
              <a:rPr lang="en-US" sz="1800" dirty="0" err="1"/>
              <a:t>Burnfield-Geimer</a:t>
            </a:r>
            <a:r>
              <a:rPr lang="en-US" sz="1800" dirty="0"/>
              <a:t> J, Clark O, </a:t>
            </a:r>
            <a:r>
              <a:rPr lang="en-US" sz="1800" dirty="0" err="1"/>
              <a:t>Schwetschenau</a:t>
            </a:r>
            <a:r>
              <a:rPr lang="en-US" sz="1800" dirty="0"/>
              <a:t> H, </a:t>
            </a:r>
            <a:r>
              <a:rPr lang="en-US" sz="1800" dirty="0" err="1"/>
              <a:t>Jex</a:t>
            </a:r>
            <a:r>
              <a:rPr lang="en-US" sz="1800" dirty="0"/>
              <a:t> S. (2010). The nursing incivility scale. </a:t>
            </a:r>
            <a:r>
              <a:rPr lang="en-US" sz="1800" i="1" dirty="0"/>
              <a:t>Journal of Nursing Measurement.</a:t>
            </a:r>
            <a:r>
              <a:rPr lang="en-US" sz="1800" dirty="0"/>
              <a:t> 18: 176-200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Kalisch</a:t>
            </a:r>
            <a:r>
              <a:rPr lang="en-US" sz="1800" dirty="0" smtClean="0"/>
              <a:t>, B. (2015). Errors of omission: How missed nursing care imperils patients. American Nurses Association: Silver Spring, MD.</a:t>
            </a:r>
            <a:endParaRPr lang="en-US" sz="1700" dirty="0" smtClean="0"/>
          </a:p>
          <a:p>
            <a:r>
              <a:rPr lang="en-US" sz="1700" dirty="0" err="1" smtClean="0"/>
              <a:t>Laschinger</a:t>
            </a:r>
            <a:r>
              <a:rPr lang="en-US" sz="1700" dirty="0" smtClean="0"/>
              <a:t> </a:t>
            </a:r>
            <a:r>
              <a:rPr lang="en-US" sz="1700" dirty="0"/>
              <a:t>HS, Leiter M, Day A, </a:t>
            </a:r>
            <a:r>
              <a:rPr lang="en-US" sz="1700" dirty="0" err="1"/>
              <a:t>Gilin-Oore</a:t>
            </a:r>
            <a:r>
              <a:rPr lang="en-US" sz="1700" dirty="0"/>
              <a:t> D, Mackinnon S. (2012). Building empowering work environments that foster civility and organizational trust. </a:t>
            </a:r>
            <a:r>
              <a:rPr lang="en-US" sz="1700" i="1" dirty="0"/>
              <a:t>Nursing Research.</a:t>
            </a:r>
            <a:r>
              <a:rPr lang="en-US" sz="1700" dirty="0"/>
              <a:t> 61: 316-325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Moore LW, </a:t>
            </a:r>
            <a:r>
              <a:rPr lang="en-US" sz="1700" dirty="0" err="1" smtClean="0"/>
              <a:t>Sublett</a:t>
            </a:r>
            <a:r>
              <a:rPr lang="en-US" sz="1700" dirty="0" smtClean="0"/>
              <a:t> C, Leahy C. (2017). Nurse managers speak out about disruptive nurse-to-nurse relationships. </a:t>
            </a:r>
            <a:r>
              <a:rPr lang="en-US" sz="1700" i="1" dirty="0" smtClean="0"/>
              <a:t>Journal of Nursing Administration</a:t>
            </a:r>
            <a:r>
              <a:rPr lang="en-US" sz="1700" dirty="0" smtClean="0"/>
              <a:t>. 47: 24-29.</a:t>
            </a:r>
          </a:p>
          <a:p>
            <a:r>
              <a:rPr lang="en-US" sz="1700" dirty="0" err="1" smtClean="0"/>
              <a:t>Osatuke</a:t>
            </a:r>
            <a:r>
              <a:rPr lang="en-US" sz="1700" dirty="0" smtClean="0"/>
              <a:t> </a:t>
            </a:r>
            <a:r>
              <a:rPr lang="en-US" sz="1700" dirty="0"/>
              <a:t>K. Moore SC, Ward C, </a:t>
            </a:r>
            <a:r>
              <a:rPr lang="en-US" sz="1700" dirty="0" err="1"/>
              <a:t>Dyrenforth</a:t>
            </a:r>
            <a:r>
              <a:rPr lang="en-US" sz="1700" dirty="0"/>
              <a:t> SR, Belton L. (2009) Civility, respect, engagement in the workforce (CREW). </a:t>
            </a:r>
            <a:r>
              <a:rPr lang="en-US" sz="1700" i="1" dirty="0"/>
              <a:t>Journal of Behavioral Science</a:t>
            </a:r>
            <a:r>
              <a:rPr lang="en-US" sz="1700" dirty="0"/>
              <a:t>. 45: 384-410.</a:t>
            </a:r>
          </a:p>
          <a:p>
            <a:r>
              <a:rPr lang="en-US" sz="1700" dirty="0" err="1"/>
              <a:t>Osatuke</a:t>
            </a:r>
            <a:r>
              <a:rPr lang="en-US" sz="1700" dirty="0"/>
              <a:t> K. Moore SC, Ward C, </a:t>
            </a:r>
            <a:r>
              <a:rPr lang="en-US" sz="1700" dirty="0" err="1"/>
              <a:t>Dyrenforth</a:t>
            </a:r>
            <a:r>
              <a:rPr lang="en-US" sz="1700" dirty="0"/>
              <a:t> SR, Belton L. (2013) Civility, respect, engagement in the workforce (CREW</a:t>
            </a:r>
            <a:r>
              <a:rPr lang="en-US" sz="1700" dirty="0" smtClean="0"/>
              <a:t>)</a:t>
            </a:r>
          </a:p>
          <a:p>
            <a:r>
              <a:rPr lang="en-US" sz="1700" dirty="0" err="1" smtClean="0"/>
              <a:t>Porath</a:t>
            </a:r>
            <a:r>
              <a:rPr lang="en-US" sz="1700" dirty="0"/>
              <a:t> </a:t>
            </a:r>
            <a:r>
              <a:rPr lang="en-US" sz="1700" dirty="0" smtClean="0"/>
              <a:t>C. (2016). Mastering civility: A manifesto for the workplace. Grand Central Publishing: New York.</a:t>
            </a:r>
          </a:p>
          <a:p>
            <a:r>
              <a:rPr lang="en-US" sz="1700" dirty="0" err="1" smtClean="0"/>
              <a:t>StopBullyingNurses</a:t>
            </a:r>
            <a:r>
              <a:rPr lang="en-US" sz="1700" dirty="0"/>
              <a:t> Available at </a:t>
            </a:r>
            <a:r>
              <a:rPr lang="en-US" sz="1700" dirty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www.stopbullyingnurses.com</a:t>
            </a:r>
            <a:endParaRPr lang="en-US" sz="1700" dirty="0"/>
          </a:p>
          <a:p>
            <a:r>
              <a:rPr lang="en-US" sz="1700" dirty="0" smtClean="0"/>
              <a:t>US Department of Veterans Affairs. Civility, respect, and engagement in the workplace (CREW). </a:t>
            </a:r>
            <a:r>
              <a:rPr lang="en-US" sz="1700" dirty="0"/>
              <a:t>Available at </a:t>
            </a:r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www.va.gov/ncod/crew.asp</a:t>
            </a:r>
            <a:endParaRPr lang="en-US" sz="1700" dirty="0" smtClean="0"/>
          </a:p>
          <a:p>
            <a:r>
              <a:rPr lang="en-US" sz="1700" dirty="0" err="1" smtClean="0"/>
              <a:t>VitalSmarts</a:t>
            </a:r>
            <a:r>
              <a:rPr lang="en-US" sz="1700" dirty="0"/>
              <a:t>. Crucial Conversations. Available at </a:t>
            </a:r>
            <a:r>
              <a:rPr lang="en-US" sz="1700" dirty="0">
                <a:hlinkClick r:id="rId4"/>
              </a:rPr>
              <a:t>https://www.vitalsmarts.com/crucial-conversations-training/</a:t>
            </a:r>
            <a:r>
              <a:rPr lang="en-US" sz="1700" dirty="0"/>
              <a:t> Accessed March 10,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14754" y="1433658"/>
            <a:ext cx="4994366" cy="4033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Incivility Scale </a:t>
            </a:r>
            <a:r>
              <a:rPr lang="en-US" sz="1600" dirty="0" smtClean="0"/>
              <a:t>(</a:t>
            </a:r>
            <a:r>
              <a:rPr lang="en-US" sz="1600" dirty="0" err="1" smtClean="0"/>
              <a:t>Guidroz</a:t>
            </a:r>
            <a:r>
              <a:rPr lang="en-US" sz="1600" dirty="0" smtClean="0"/>
              <a:t> et al., 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40 items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5 point rating (Agreement)</a:t>
            </a:r>
          </a:p>
          <a:p>
            <a:pPr marL="457200" lvl="1" indent="0">
              <a:buNone/>
            </a:pPr>
            <a:r>
              <a:rPr lang="en-US" dirty="0" smtClean="0"/>
              <a:t>Strongly Disagree to Strongly Agree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8 Subscales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General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Nurse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Supervisor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Physician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Patient &amp; Visitor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Sample items</a:t>
            </a:r>
          </a:p>
          <a:p>
            <a:r>
              <a:rPr lang="en-US" dirty="0" smtClean="0"/>
              <a:t>People blame others for their mistakes or offenses.</a:t>
            </a:r>
          </a:p>
          <a:p>
            <a:r>
              <a:rPr lang="en-US" dirty="0" smtClean="0"/>
              <a:t>Other nurses on my unit claim credit for my work.</a:t>
            </a:r>
          </a:p>
          <a:p>
            <a:r>
              <a:rPr lang="en-US" dirty="0" smtClean="0"/>
              <a:t>My direct supervisor ideas not respond to my concerns in  a timely manner.</a:t>
            </a:r>
          </a:p>
          <a:p>
            <a:r>
              <a:rPr lang="en-US" dirty="0" smtClean="0"/>
              <a:t>Physicians are </a:t>
            </a:r>
            <a:r>
              <a:rPr lang="en-US" dirty="0"/>
              <a:t>condescending to 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Patients and families make insulting comments to nurses.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Acts Questionnaire-revised </a:t>
            </a:r>
            <a:r>
              <a:rPr lang="en-US" sz="1600" dirty="0" smtClean="0"/>
              <a:t>(</a:t>
            </a:r>
            <a:r>
              <a:rPr lang="en-US" sz="1600" dirty="0" err="1" smtClean="0"/>
              <a:t>Einarsen</a:t>
            </a:r>
            <a:r>
              <a:rPr lang="en-US" sz="1600" dirty="0"/>
              <a:t> </a:t>
            </a:r>
            <a:r>
              <a:rPr lang="en-US" sz="1600" dirty="0" smtClean="0"/>
              <a:t>et al., 2009; Evans,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22 items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5 point rating (Frequency)</a:t>
            </a:r>
          </a:p>
          <a:p>
            <a:pPr marL="457200" lvl="1" indent="0">
              <a:buNone/>
            </a:pPr>
            <a:r>
              <a:rPr lang="en-US" dirty="0" smtClean="0"/>
              <a:t>Never to Daily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3 Subscales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Work-related bullying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Person-related bullying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Physical intimidation bullying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Sample items</a:t>
            </a:r>
          </a:p>
          <a:p>
            <a:r>
              <a:rPr lang="en-US" dirty="0" smtClean="0"/>
              <a:t>Someone withholding information which affects your performance.</a:t>
            </a:r>
          </a:p>
          <a:p>
            <a:r>
              <a:rPr lang="en-US" dirty="0" smtClean="0"/>
              <a:t>Spreading gossip and rumors about you.</a:t>
            </a:r>
          </a:p>
          <a:p>
            <a:r>
              <a:rPr lang="en-US" dirty="0" smtClean="0"/>
              <a:t>Persistent criticism of your work and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to Nurse Interaction (NDNQI Nurse Survey)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Items: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Nurses that I work with count on each other to pitch in and help when things get busy.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There is a good deal of teamwork among RNs I work with.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RNs I work with support each other.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4-point scale </a:t>
            </a:r>
          </a:p>
          <a:p>
            <a:pPr marL="457200" lvl="1" indent="0">
              <a:buNone/>
            </a:pPr>
            <a:r>
              <a:rPr lang="en-US" dirty="0" smtClean="0"/>
              <a:t>1 = Strongly Disagree to 4 = Strongly Agree</a:t>
            </a:r>
            <a:endParaRPr lang="en-US" dirty="0"/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832" y="1998618"/>
            <a:ext cx="4541750" cy="3023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Civility, Respect, Engagement at Work (CREW)</a:t>
            </a:r>
            <a:r>
              <a:rPr lang="en-US" sz="1600" dirty="0" smtClean="0"/>
              <a:t> (</a:t>
            </a:r>
            <a:r>
              <a:rPr lang="en-US" sz="1600" dirty="0" err="1" smtClean="0"/>
              <a:t>Osatuke</a:t>
            </a:r>
            <a:r>
              <a:rPr lang="en-US" sz="1600" dirty="0" smtClean="0"/>
              <a:t> et al., 2009)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8 items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5 point scale (Agreement)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Strongly Disagree to Strongly Agree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Subscales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Respect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Cooperation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Conflict Resolution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Coworker Personal Interest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Coworker Reliability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Antidiscrimination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Value Differences</a:t>
            </a:r>
          </a:p>
          <a:p>
            <a:pPr lvl="1">
              <a:buFont typeface="Wingdings" charset="2"/>
              <a:buChar char="Ø"/>
            </a:pPr>
            <a:r>
              <a:rPr lang="en-US" sz="1800" dirty="0" smtClean="0"/>
              <a:t>Supervisor Diversity Acceptance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Sample items:</a:t>
            </a:r>
          </a:p>
          <a:p>
            <a:r>
              <a:rPr lang="en-US" dirty="0" smtClean="0"/>
              <a:t>People treat each other with respect in my work group.</a:t>
            </a:r>
          </a:p>
          <a:p>
            <a:r>
              <a:rPr lang="en-US" dirty="0" smtClean="0"/>
              <a:t>Managers/Supervisors, Team leaders work well with employees of different backgrounds in my work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Civility Index-Revised </a:t>
            </a:r>
            <a:r>
              <a:rPr lang="en-US" sz="1600" dirty="0" smtClean="0"/>
              <a:t>(Clark,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20 items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5-point scale </a:t>
            </a:r>
          </a:p>
          <a:p>
            <a:pPr marL="457200" lvl="1" indent="0">
              <a:buNone/>
            </a:pPr>
            <a:r>
              <a:rPr lang="en-US" dirty="0" smtClean="0"/>
              <a:t>1 = Never 5 = Always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Add scores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90-100 Very civil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80-89  Moderately civil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70-79  Mildly civil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60-69  Barely civil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50-59  Uncivil</a:t>
            </a:r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&lt;50    Very uncivil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Sample items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Assume goodwill and think best of others.</a:t>
            </a:r>
          </a:p>
          <a:p>
            <a:r>
              <a:rPr lang="en-US" dirty="0" smtClean="0"/>
              <a:t>Communicate respectfully and really listen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0544" y="6236435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2"/>
              </a:rPr>
              <a:t>(Clark Workplace Civility Index,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 Healthy Workplace Inventory </a:t>
            </a:r>
            <a:r>
              <a:rPr lang="en-US" sz="1600" dirty="0" smtClean="0"/>
              <a:t>(Clarke,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20 items</a:t>
            </a:r>
          </a:p>
          <a:p>
            <a:pPr>
              <a:buFont typeface="Wingdings" charset="2"/>
              <a:buChar char="v"/>
            </a:pPr>
            <a:r>
              <a:rPr lang="en-US" dirty="0"/>
              <a:t>5-point scale </a:t>
            </a:r>
          </a:p>
          <a:p>
            <a:pPr marL="457200" lvl="1" indent="0">
              <a:buNone/>
            </a:pPr>
            <a:r>
              <a:rPr lang="en-US" dirty="0"/>
              <a:t>1 = Never 5 = Always</a:t>
            </a:r>
          </a:p>
          <a:p>
            <a:pPr>
              <a:buFont typeface="Wingdings" charset="2"/>
              <a:buChar char="v"/>
            </a:pPr>
            <a:r>
              <a:rPr lang="en-US" dirty="0"/>
              <a:t>Add scores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90-100 Very </a:t>
            </a:r>
            <a:r>
              <a:rPr lang="en-US" sz="1800" dirty="0" smtClean="0"/>
              <a:t>healthy</a:t>
            </a:r>
            <a:endParaRPr lang="en-US" sz="1800" dirty="0"/>
          </a:p>
          <a:p>
            <a:pPr lvl="1">
              <a:buFont typeface="Wingdings" charset="2"/>
              <a:buChar char="ü"/>
            </a:pPr>
            <a:r>
              <a:rPr lang="en-US" sz="1800" dirty="0"/>
              <a:t>80-89  Moderately healthy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70-79  Mildly healthy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60-69  Barely healthy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50-59  </a:t>
            </a:r>
            <a:r>
              <a:rPr lang="en-US" sz="1800" dirty="0" smtClean="0"/>
              <a:t>Unhealthy </a:t>
            </a:r>
            <a:endParaRPr lang="en-US" sz="1800" dirty="0"/>
          </a:p>
          <a:p>
            <a:pPr lvl="1">
              <a:buFont typeface="Wingdings" charset="2"/>
              <a:buChar char="ü"/>
            </a:pPr>
            <a:r>
              <a:rPr lang="en-US" sz="1800" dirty="0"/>
              <a:t>&lt;50    Very </a:t>
            </a:r>
            <a:r>
              <a:rPr lang="en-US" sz="1800" dirty="0" smtClean="0"/>
              <a:t>unhealthy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Sample items</a:t>
            </a:r>
          </a:p>
          <a:p>
            <a:r>
              <a:rPr lang="en-US" dirty="0" smtClean="0"/>
              <a:t>Employees are viewed as assets and valued partners within the organization.</a:t>
            </a:r>
          </a:p>
          <a:p>
            <a:r>
              <a:rPr lang="en-US" dirty="0" smtClean="0"/>
              <a:t>Teamwork and collaboration are promoted and evident.</a:t>
            </a:r>
          </a:p>
          <a:p>
            <a:r>
              <a:rPr lang="en-US" dirty="0" smtClean="0"/>
              <a:t>The organization attracts and retains the “best and the brightest.”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BD3432F-4E1B-034D-828B-C818997FE402}" vid="{B7D895AB-454C-9A42-8AF6-678CE27F8664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4478</TotalTime>
  <Words>1408</Words>
  <Application>Microsoft Office PowerPoint</Application>
  <PresentationFormat>Widescreen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Euphemia</vt:lpstr>
      <vt:lpstr>Plantagenet Cherokee</vt:lpstr>
      <vt:lpstr>Wingdings</vt:lpstr>
      <vt:lpstr>Theme1</vt:lpstr>
      <vt:lpstr>Strategies to Promote Civility in the Workplace</vt:lpstr>
      <vt:lpstr>Poor interpersonal relationships at work:  Bullying, Incivility, Disrespect, Horizontal Violence (Porath, 2016)</vt:lpstr>
      <vt:lpstr>Measures</vt:lpstr>
      <vt:lpstr>Nurse Incivility Scale (Guidroz et al., 2010)</vt:lpstr>
      <vt:lpstr>Negative Acts Questionnaire-revised (Einarsen et al., 2009; Evans, 2017)</vt:lpstr>
      <vt:lpstr>Nurse to Nurse Interaction (NDNQI Nurse Survey) </vt:lpstr>
      <vt:lpstr>Civility, Respect, Engagement at Work (CREW) (Osatuke et al., 2009)</vt:lpstr>
      <vt:lpstr>Civility Index-Revised (Clark, 2013)</vt:lpstr>
      <vt:lpstr>Clark Healthy Workplace Inventory (Clarke, 2015)</vt:lpstr>
      <vt:lpstr>Strategies to build civility</vt:lpstr>
      <vt:lpstr>General Strategy (Clark et al., 2011; Clark, 2013; Moore et al., 2017; Porath, 2016)</vt:lpstr>
      <vt:lpstr>CREW Model (Osatuke et al., 2009, 2013)</vt:lpstr>
      <vt:lpstr>Example using CREW (Laschinger, et al, 2012 p. 320)</vt:lpstr>
      <vt:lpstr>Crucial Conversations (VitalSmarts.com)</vt:lpstr>
      <vt:lpstr>Value &amp; Build Teamwork (Kalisch, 2015)</vt:lpstr>
      <vt:lpstr>Civility Toolkit available at StopBullyingToolkit.org</vt:lpstr>
      <vt:lpstr>Additional Resources</vt:lpstr>
      <vt:lpstr>Heal Thyself! (Porath, 2016)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Microsoft Office User</dc:creator>
  <cp:lastModifiedBy>Betsy</cp:lastModifiedBy>
  <cp:revision>43</cp:revision>
  <dcterms:created xsi:type="dcterms:W3CDTF">2017-02-14T21:56:32Z</dcterms:created>
  <dcterms:modified xsi:type="dcterms:W3CDTF">2018-03-08T18:31:14Z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