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6"/>
  </p:notesMasterIdLst>
  <p:sldIdLst>
    <p:sldId id="258" r:id="rId2"/>
    <p:sldId id="267" r:id="rId3"/>
    <p:sldId id="268" r:id="rId4"/>
    <p:sldId id="259" r:id="rId5"/>
    <p:sldId id="269" r:id="rId6"/>
    <p:sldId id="270" r:id="rId7"/>
    <p:sldId id="260" r:id="rId8"/>
    <p:sldId id="271" r:id="rId9"/>
    <p:sldId id="272" r:id="rId10"/>
    <p:sldId id="261" r:id="rId11"/>
    <p:sldId id="273" r:id="rId12"/>
    <p:sldId id="262" r:id="rId13"/>
    <p:sldId id="266"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3FF"/>
    <a:srgbClr val="000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94AB33-14B7-46CE-814A-06970284408B}" v="6" dt="2022-03-13T15:04:51.6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90"/>
    <p:restoredTop sz="86809" autoAdjust="0"/>
  </p:normalViewPr>
  <p:slideViewPr>
    <p:cSldViewPr snapToGrid="0" snapToObjects="1">
      <p:cViewPr varScale="1">
        <p:scale>
          <a:sx n="74" d="100"/>
          <a:sy n="74" d="100"/>
        </p:scale>
        <p:origin x="119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DD6A37-AF68-F24A-9A5E-17F2DE6D5AE6}" type="datetimeFigureOut">
              <a:rPr lang="en-US" smtClean="0"/>
              <a:t>6/14/2023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9A1228-E787-EA46-9669-BB6EB5B13FD7}" type="slidenum">
              <a:rPr lang="en-US" smtClean="0"/>
              <a:t>‹#›</a:t>
            </a:fld>
            <a:endParaRPr lang="en-US"/>
          </a:p>
        </p:txBody>
      </p:sp>
    </p:spTree>
    <p:extLst>
      <p:ext uri="{BB962C8B-B14F-4D97-AF65-F5344CB8AC3E}">
        <p14:creationId xmlns:p14="http://schemas.microsoft.com/office/powerpoint/2010/main" val="628535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YOLOv1:</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First version, proposed a new approach for object detection by treating it as a single regression problem.</a:t>
            </a:r>
          </a:p>
          <a:p>
            <a:pPr algn="l">
              <a:buFont typeface="Arial" panose="020B0604020202020204" pitchFamily="34" charset="0"/>
              <a:buChar char="•"/>
            </a:pPr>
            <a:r>
              <a:rPr lang="en-US" b="0" i="0" dirty="0">
                <a:solidFill>
                  <a:srgbClr val="374151"/>
                </a:solidFill>
                <a:effectLst/>
                <a:latin typeface="Söhne"/>
              </a:rPr>
              <a:t>Significant speed improvements, but had difficulty detecting small objects.</a:t>
            </a:r>
          </a:p>
          <a:p>
            <a:pPr algn="l">
              <a:buFont typeface="Arial" panose="020B0604020202020204" pitchFamily="34" charset="0"/>
              <a:buChar char="•"/>
            </a:pPr>
            <a:r>
              <a:rPr lang="en-US" b="0" i="0" dirty="0">
                <a:solidFill>
                  <a:srgbClr val="374151"/>
                </a:solidFill>
                <a:effectLst/>
                <a:latin typeface="Söhne"/>
              </a:rPr>
              <a:t>Used a single scale for detection and predicted a fixed number of bounding boxes per grid cell.</a:t>
            </a:r>
          </a:p>
          <a:p>
            <a:pPr algn="l"/>
            <a:r>
              <a:rPr lang="en-US" b="1" i="0" dirty="0">
                <a:solidFill>
                  <a:srgbClr val="374151"/>
                </a:solidFill>
                <a:effectLst/>
                <a:latin typeface="Söhne"/>
              </a:rPr>
              <a:t>YOLOv2 (YOLO9000):</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Introduced "Darknet-19", a more efficient feature extractor.</a:t>
            </a:r>
          </a:p>
          <a:p>
            <a:pPr algn="l">
              <a:buFont typeface="Arial" panose="020B0604020202020204" pitchFamily="34" charset="0"/>
              <a:buChar char="•"/>
            </a:pPr>
            <a:r>
              <a:rPr lang="en-US" b="0" i="0" dirty="0">
                <a:solidFill>
                  <a:srgbClr val="374151"/>
                </a:solidFill>
                <a:effectLst/>
                <a:latin typeface="Söhne"/>
              </a:rPr>
              <a:t>Added anchor boxes for more precise bounding box predictions.</a:t>
            </a:r>
          </a:p>
          <a:p>
            <a:pPr algn="l">
              <a:buFont typeface="Arial" panose="020B0604020202020204" pitchFamily="34" charset="0"/>
              <a:buChar char="•"/>
            </a:pPr>
            <a:r>
              <a:rPr lang="en-US" b="0" i="0" dirty="0">
                <a:solidFill>
                  <a:srgbClr val="374151"/>
                </a:solidFill>
                <a:effectLst/>
                <a:latin typeface="Söhne"/>
              </a:rPr>
              <a:t>Implemented multi-scale training to handle different object sizes.</a:t>
            </a:r>
          </a:p>
          <a:p>
            <a:pPr algn="l">
              <a:buFont typeface="Arial" panose="020B0604020202020204" pitchFamily="34" charset="0"/>
              <a:buChar char="•"/>
            </a:pPr>
            <a:r>
              <a:rPr lang="en-US" b="0" i="0" dirty="0">
                <a:solidFill>
                  <a:srgbClr val="374151"/>
                </a:solidFill>
                <a:effectLst/>
                <a:latin typeface="Söhne"/>
              </a:rPr>
              <a:t>Trained on a combined dataset (ImageNet and COCO) to detect over 9000 object classes.</a:t>
            </a:r>
          </a:p>
          <a:p>
            <a:pPr algn="l"/>
            <a:r>
              <a:rPr lang="en-US" b="1" i="0" dirty="0">
                <a:solidFill>
                  <a:srgbClr val="374151"/>
                </a:solidFill>
                <a:effectLst/>
                <a:latin typeface="Söhne"/>
              </a:rPr>
              <a:t>YOLOv3:</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Enhanced the detection of small objects by using three different scales for prediction.</a:t>
            </a:r>
          </a:p>
          <a:p>
            <a:pPr algn="l">
              <a:buFont typeface="Arial" panose="020B0604020202020204" pitchFamily="34" charset="0"/>
              <a:buChar char="•"/>
            </a:pPr>
            <a:r>
              <a:rPr lang="en-US" b="0" i="0" dirty="0">
                <a:solidFill>
                  <a:srgbClr val="374151"/>
                </a:solidFill>
                <a:effectLst/>
                <a:latin typeface="Söhne"/>
              </a:rPr>
              <a:t>Utilized three anchor boxes per grid cell for each scale, improving bounding box prediction.</a:t>
            </a:r>
          </a:p>
          <a:p>
            <a:pPr algn="l">
              <a:buFont typeface="Arial" panose="020B0604020202020204" pitchFamily="34" charset="0"/>
              <a:buChar char="•"/>
            </a:pPr>
            <a:r>
              <a:rPr lang="en-US" b="0" i="0" dirty="0">
                <a:solidFill>
                  <a:srgbClr val="374151"/>
                </a:solidFill>
                <a:effectLst/>
                <a:latin typeface="Söhne"/>
              </a:rPr>
              <a:t>Introduced a new network architecture, Darknet-53, for a better trade-off between detection accuracy and speed.</a:t>
            </a:r>
          </a:p>
          <a:p>
            <a:pPr algn="l"/>
            <a:r>
              <a:rPr lang="en-US" b="1" i="0" dirty="0">
                <a:solidFill>
                  <a:srgbClr val="374151"/>
                </a:solidFill>
                <a:effectLst/>
                <a:latin typeface="Söhne"/>
              </a:rPr>
              <a:t>YOLOv4:</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Introduced CSPDarknet53 feature extractor, </a:t>
            </a:r>
            <a:r>
              <a:rPr lang="en-US" b="0" i="0" dirty="0" err="1">
                <a:solidFill>
                  <a:srgbClr val="374151"/>
                </a:solidFill>
                <a:effectLst/>
                <a:latin typeface="Söhne"/>
              </a:rPr>
              <a:t>PANet</a:t>
            </a:r>
            <a:r>
              <a:rPr lang="en-US" b="0" i="0" dirty="0">
                <a:solidFill>
                  <a:srgbClr val="374151"/>
                </a:solidFill>
                <a:effectLst/>
                <a:latin typeface="Söhne"/>
              </a:rPr>
              <a:t>, and SAM block for improved feature integration.</a:t>
            </a:r>
          </a:p>
          <a:p>
            <a:pPr algn="l">
              <a:buFont typeface="Arial" panose="020B0604020202020204" pitchFamily="34" charset="0"/>
              <a:buChar char="•"/>
            </a:pPr>
            <a:r>
              <a:rPr lang="en-US" b="0" i="0" dirty="0">
                <a:solidFill>
                  <a:srgbClr val="374151"/>
                </a:solidFill>
                <a:effectLst/>
                <a:latin typeface="Söhne"/>
              </a:rPr>
              <a:t>Incorporated new object detection techniques like CIOU loss, Mish activation, and </a:t>
            </a:r>
            <a:r>
              <a:rPr lang="en-US" b="0" i="0" dirty="0" err="1">
                <a:solidFill>
                  <a:srgbClr val="374151"/>
                </a:solidFill>
                <a:effectLst/>
                <a:latin typeface="Söhne"/>
              </a:rPr>
              <a:t>DIoU</a:t>
            </a:r>
            <a:r>
              <a:rPr lang="en-US" b="0" i="0" dirty="0">
                <a:solidFill>
                  <a:srgbClr val="374151"/>
                </a:solidFill>
                <a:effectLst/>
                <a:latin typeface="Söhne"/>
              </a:rPr>
              <a:t>-NMS for non-maximum suppression.</a:t>
            </a:r>
          </a:p>
          <a:p>
            <a:pPr algn="l">
              <a:buFont typeface="Arial" panose="020B0604020202020204" pitchFamily="34" charset="0"/>
              <a:buChar char="•"/>
            </a:pPr>
            <a:r>
              <a:rPr lang="en-US" b="0" i="0" dirty="0">
                <a:solidFill>
                  <a:srgbClr val="374151"/>
                </a:solidFill>
                <a:effectLst/>
                <a:latin typeface="Söhne"/>
              </a:rPr>
              <a:t>Achieved better accuracy and speed compared to previous versions.</a:t>
            </a:r>
          </a:p>
          <a:p>
            <a:pPr algn="l"/>
            <a:r>
              <a:rPr lang="en-US" b="1" i="0" dirty="0">
                <a:solidFill>
                  <a:srgbClr val="374151"/>
                </a:solidFill>
                <a:effectLst/>
                <a:latin typeface="Söhne"/>
              </a:rPr>
              <a:t>YOLOv5:</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Focused on making the framework more practical, usable, and efficient.</a:t>
            </a:r>
          </a:p>
          <a:p>
            <a:pPr algn="l">
              <a:buFont typeface="Arial" panose="020B0604020202020204" pitchFamily="34" charset="0"/>
              <a:buChar char="•"/>
            </a:pPr>
            <a:r>
              <a:rPr lang="en-US" b="0" i="0" dirty="0">
                <a:solidFill>
                  <a:srgbClr val="374151"/>
                </a:solidFill>
                <a:effectLst/>
                <a:latin typeface="Söhne"/>
              </a:rPr>
              <a:t>Smaller model size with better performance.</a:t>
            </a:r>
          </a:p>
          <a:p>
            <a:pPr algn="l">
              <a:buFont typeface="Arial" panose="020B0604020202020204" pitchFamily="34" charset="0"/>
              <a:buChar char="•"/>
            </a:pPr>
            <a:r>
              <a:rPr lang="en-US" b="0" i="0" dirty="0">
                <a:solidFill>
                  <a:srgbClr val="374151"/>
                </a:solidFill>
                <a:effectLst/>
                <a:latin typeface="Söhne"/>
              </a:rPr>
              <a:t>Easier to train on custom datasets and improved integration with </a:t>
            </a:r>
            <a:r>
              <a:rPr lang="en-US" b="0" i="0" dirty="0" err="1">
                <a:solidFill>
                  <a:srgbClr val="374151"/>
                </a:solidFill>
                <a:effectLst/>
                <a:latin typeface="Söhne"/>
              </a:rPr>
              <a:t>PyTorch</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Note: Not an official release from original YOLO authors.</a:t>
            </a:r>
          </a:p>
          <a:p>
            <a:endParaRPr lang="en-MT" dirty="0"/>
          </a:p>
        </p:txBody>
      </p:sp>
      <p:sp>
        <p:nvSpPr>
          <p:cNvPr id="4" name="Slide Number Placeholder 3"/>
          <p:cNvSpPr>
            <a:spLocks noGrp="1"/>
          </p:cNvSpPr>
          <p:nvPr>
            <p:ph type="sldNum" sz="quarter" idx="5"/>
          </p:nvPr>
        </p:nvSpPr>
        <p:spPr/>
        <p:txBody>
          <a:bodyPr/>
          <a:lstStyle/>
          <a:p>
            <a:fld id="{189A1228-E787-EA46-9669-BB6EB5B13FD7}" type="slidenum">
              <a:rPr lang="en-US" smtClean="0"/>
              <a:t>4</a:t>
            </a:fld>
            <a:endParaRPr lang="en-US"/>
          </a:p>
        </p:txBody>
      </p:sp>
    </p:spTree>
    <p:extLst>
      <p:ext uri="{BB962C8B-B14F-4D97-AF65-F5344CB8AC3E}">
        <p14:creationId xmlns:p14="http://schemas.microsoft.com/office/powerpoint/2010/main" val="2514404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Tesseract has limitations when dealing with shadowed images of text.  </a:t>
            </a:r>
            <a:r>
              <a:rPr lang="en-US" dirty="0" err="1"/>
              <a:t>H.Lu</a:t>
            </a:r>
            <a:r>
              <a:rPr lang="en-US" dirty="0"/>
              <a:t>.</a:t>
            </a:r>
          </a:p>
          <a:p>
            <a:endParaRPr lang="en-US" dirty="0"/>
          </a:p>
          <a:p>
            <a:r>
              <a:rPr lang="en-US" b="0" i="0" dirty="0">
                <a:solidFill>
                  <a:srgbClr val="374151"/>
                </a:solidFill>
                <a:effectLst/>
                <a:latin typeface="Söhne"/>
              </a:rPr>
              <a:t>Elasticsearch was incorporated into Tao M. et al.'s system to manage recognized documents. This shows the potential of Tesseract to be effectively integrated with other software tools for comprehensive OCR solutions.</a:t>
            </a:r>
            <a:endParaRPr lang="en-MT" dirty="0"/>
          </a:p>
        </p:txBody>
      </p:sp>
      <p:sp>
        <p:nvSpPr>
          <p:cNvPr id="4" name="Slide Number Placeholder 3"/>
          <p:cNvSpPr>
            <a:spLocks noGrp="1"/>
          </p:cNvSpPr>
          <p:nvPr>
            <p:ph type="sldNum" sz="quarter" idx="5"/>
          </p:nvPr>
        </p:nvSpPr>
        <p:spPr/>
        <p:txBody>
          <a:bodyPr/>
          <a:lstStyle/>
          <a:p>
            <a:fld id="{189A1228-E787-EA46-9669-BB6EB5B13FD7}" type="slidenum">
              <a:rPr lang="en-US" smtClean="0"/>
              <a:t>5</a:t>
            </a:fld>
            <a:endParaRPr lang="en-US"/>
          </a:p>
        </p:txBody>
      </p:sp>
    </p:spTree>
    <p:extLst>
      <p:ext uri="{BB962C8B-B14F-4D97-AF65-F5344CB8AC3E}">
        <p14:creationId xmlns:p14="http://schemas.microsoft.com/office/powerpoint/2010/main" val="127826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Train Test 80/20 split</a:t>
            </a:r>
            <a:endParaRPr lang="en-MT" dirty="0"/>
          </a:p>
        </p:txBody>
      </p:sp>
      <p:sp>
        <p:nvSpPr>
          <p:cNvPr id="4" name="Slide Number Placeholder 3"/>
          <p:cNvSpPr>
            <a:spLocks noGrp="1"/>
          </p:cNvSpPr>
          <p:nvPr>
            <p:ph type="sldNum" sz="quarter" idx="5"/>
          </p:nvPr>
        </p:nvSpPr>
        <p:spPr/>
        <p:txBody>
          <a:bodyPr/>
          <a:lstStyle/>
          <a:p>
            <a:fld id="{189A1228-E787-EA46-9669-BB6EB5B13FD7}" type="slidenum">
              <a:rPr lang="en-US" smtClean="0"/>
              <a:t>6</a:t>
            </a:fld>
            <a:endParaRPr lang="en-US"/>
          </a:p>
        </p:txBody>
      </p:sp>
    </p:spTree>
    <p:extLst>
      <p:ext uri="{BB962C8B-B14F-4D97-AF65-F5344CB8AC3E}">
        <p14:creationId xmlns:p14="http://schemas.microsoft.com/office/powerpoint/2010/main" val="3039900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data was prepared, yolo was installed and the images were resized for yolo standard, batch of 16, epochs 50, yolov5s model chosen due to computational loan is lower and depth multiple is lower which is less taxing.</a:t>
            </a:r>
          </a:p>
          <a:p>
            <a:endParaRPr lang="en-US" dirty="0"/>
          </a:p>
          <a:p>
            <a:r>
              <a:rPr lang="en-US" dirty="0"/>
              <a:t>Once done, the training would begin on custom data made. Once training is complete, weights are generated and results.</a:t>
            </a:r>
            <a:endParaRPr lang="en-MT" dirty="0"/>
          </a:p>
        </p:txBody>
      </p:sp>
      <p:sp>
        <p:nvSpPr>
          <p:cNvPr id="4" name="Slide Number Placeholder 3"/>
          <p:cNvSpPr>
            <a:spLocks noGrp="1"/>
          </p:cNvSpPr>
          <p:nvPr>
            <p:ph type="sldNum" sz="quarter" idx="5"/>
          </p:nvPr>
        </p:nvSpPr>
        <p:spPr/>
        <p:txBody>
          <a:bodyPr/>
          <a:lstStyle/>
          <a:p>
            <a:fld id="{189A1228-E787-EA46-9669-BB6EB5B13FD7}" type="slidenum">
              <a:rPr lang="en-US" smtClean="0"/>
              <a:t>7</a:t>
            </a:fld>
            <a:endParaRPr lang="en-US"/>
          </a:p>
        </p:txBody>
      </p:sp>
    </p:spTree>
    <p:extLst>
      <p:ext uri="{BB962C8B-B14F-4D97-AF65-F5344CB8AC3E}">
        <p14:creationId xmlns:p14="http://schemas.microsoft.com/office/powerpoint/2010/main" val="637050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Used weights from trained yolo model and loaded onto the device using </a:t>
            </a:r>
            <a:r>
              <a:rPr lang="en-US" dirty="0" err="1"/>
              <a:t>pytorch</a:t>
            </a:r>
            <a:endParaRPr lang="en-US" dirty="0"/>
          </a:p>
          <a:p>
            <a:pPr marL="171450" indent="-171450">
              <a:buFontTx/>
              <a:buChar char="-"/>
            </a:pPr>
            <a:r>
              <a:rPr lang="en-US" dirty="0"/>
              <a:t>Created a </a:t>
            </a:r>
            <a:r>
              <a:rPr lang="en-US" dirty="0" err="1"/>
              <a:t>verify_information</a:t>
            </a:r>
            <a:r>
              <a:rPr lang="en-US" dirty="0"/>
              <a:t> function to check if the extracted data matches that of the ground truth(id data)</a:t>
            </a:r>
          </a:p>
          <a:p>
            <a:pPr marL="171450" indent="-171450">
              <a:buFontTx/>
              <a:buChar char="-"/>
            </a:pPr>
            <a:r>
              <a:rPr lang="en-US" dirty="0"/>
              <a:t>Took the image and resized, normalized and reshaped it and then used yolo weight to perform id detection, applies NMS and then extracts id location</a:t>
            </a:r>
          </a:p>
          <a:p>
            <a:pPr marL="171450" indent="-171450">
              <a:buFontTx/>
              <a:buChar char="-"/>
            </a:pPr>
            <a:r>
              <a:rPr lang="en-US" dirty="0"/>
              <a:t>Extracted id then is converted to grayscale, binarized and median filtering applied to reduce noise, and OCR is performed on the modified image</a:t>
            </a:r>
          </a:p>
          <a:p>
            <a:pPr marL="171450" indent="-171450">
              <a:buFontTx/>
              <a:buChar char="-"/>
            </a:pPr>
            <a:r>
              <a:rPr lang="en-US" dirty="0"/>
              <a:t>Removed all non-text characters before </a:t>
            </a:r>
            <a:r>
              <a:rPr lang="en-US" dirty="0" err="1"/>
              <a:t>Nru</a:t>
            </a:r>
            <a:r>
              <a:rPr lang="en-US" dirty="0"/>
              <a:t>. And printed extracted values onto txt file</a:t>
            </a:r>
          </a:p>
          <a:p>
            <a:pPr marL="171450" indent="-171450">
              <a:buFontTx/>
              <a:buChar char="-"/>
            </a:pPr>
            <a:r>
              <a:rPr lang="en-US" dirty="0" err="1"/>
              <a:t>verify_info</a:t>
            </a:r>
            <a:r>
              <a:rPr lang="en-US" dirty="0"/>
              <a:t> function is called to check whether the data needed is there and valid</a:t>
            </a:r>
          </a:p>
          <a:p>
            <a:pPr marL="171450" indent="-171450">
              <a:buFontTx/>
              <a:buChar char="-"/>
            </a:pPr>
            <a:endParaRPr lang="en-US" dirty="0"/>
          </a:p>
          <a:p>
            <a:pPr marL="171450" indent="-171450">
              <a:buFontTx/>
              <a:buChar char="-"/>
            </a:pPr>
            <a:endParaRPr lang="en-US" dirty="0"/>
          </a:p>
          <a:p>
            <a:pPr marL="171450" indent="-171450">
              <a:buFontTx/>
              <a:buChar char="-"/>
            </a:pPr>
            <a:endParaRPr lang="en-MT" dirty="0"/>
          </a:p>
        </p:txBody>
      </p:sp>
      <p:sp>
        <p:nvSpPr>
          <p:cNvPr id="4" name="Slide Number Placeholder 3"/>
          <p:cNvSpPr>
            <a:spLocks noGrp="1"/>
          </p:cNvSpPr>
          <p:nvPr>
            <p:ph type="sldNum" sz="quarter" idx="5"/>
          </p:nvPr>
        </p:nvSpPr>
        <p:spPr/>
        <p:txBody>
          <a:bodyPr/>
          <a:lstStyle/>
          <a:p>
            <a:fld id="{189A1228-E787-EA46-9669-BB6EB5B13FD7}" type="slidenum">
              <a:rPr lang="en-US" smtClean="0"/>
              <a:t>8</a:t>
            </a:fld>
            <a:endParaRPr lang="en-US"/>
          </a:p>
        </p:txBody>
      </p:sp>
    </p:spTree>
    <p:extLst>
      <p:ext uri="{BB962C8B-B14F-4D97-AF65-F5344CB8AC3E}">
        <p14:creationId xmlns:p14="http://schemas.microsoft.com/office/powerpoint/2010/main" val="2911381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Box loss and object loss are decreasing over epoch training showing localization ability increase for the box loss and increased classification confidence for the object loss</a:t>
            </a:r>
            <a:endParaRPr lang="en-MT" dirty="0"/>
          </a:p>
        </p:txBody>
      </p:sp>
      <p:sp>
        <p:nvSpPr>
          <p:cNvPr id="4" name="Slide Number Placeholder 3"/>
          <p:cNvSpPr>
            <a:spLocks noGrp="1"/>
          </p:cNvSpPr>
          <p:nvPr>
            <p:ph type="sldNum" sz="quarter" idx="5"/>
          </p:nvPr>
        </p:nvSpPr>
        <p:spPr/>
        <p:txBody>
          <a:bodyPr/>
          <a:lstStyle/>
          <a:p>
            <a:fld id="{189A1228-E787-EA46-9669-BB6EB5B13FD7}" type="slidenum">
              <a:rPr lang="en-US" smtClean="0"/>
              <a:t>9</a:t>
            </a:fld>
            <a:endParaRPr lang="en-US"/>
          </a:p>
        </p:txBody>
      </p:sp>
    </p:spTree>
    <p:extLst>
      <p:ext uri="{BB962C8B-B14F-4D97-AF65-F5344CB8AC3E}">
        <p14:creationId xmlns:p14="http://schemas.microsoft.com/office/powerpoint/2010/main" val="2079205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374151"/>
                </a:solidFill>
                <a:effectLst/>
                <a:latin typeface="Söhne"/>
              </a:rPr>
              <a:t>Precision: This score tells us what proportion of identified objects were correctly classified. A higher precision means that when the YOLO model identified an object, it was likely correct. A lower precision could indicate that the model is generating false positives.</a:t>
            </a:r>
          </a:p>
          <a:p>
            <a:pPr algn="l">
              <a:buFont typeface="+mj-lt"/>
              <a:buAutoNum type="arabicPeriod"/>
            </a:pPr>
            <a:r>
              <a:rPr lang="en-US" b="0" i="0" dirty="0">
                <a:solidFill>
                  <a:srgbClr val="374151"/>
                </a:solidFill>
                <a:effectLst/>
                <a:latin typeface="Söhne"/>
              </a:rPr>
              <a:t>Recall: Also known as sensitivity what proportion of actual objects were correctly identified by the YOLO model. Higher recall means that the model is good at finding all the objects of interestF1-score: The F1 score is the harmonic mean of precision and recall. It provides a single metric that balances both precision and recall. A higher F1 score indicates that both the precision and recall of the model are high.</a:t>
            </a:r>
          </a:p>
          <a:p>
            <a:pPr algn="l">
              <a:buFont typeface="+mj-lt"/>
              <a:buAutoNum type="arabicPeriod"/>
            </a:pPr>
            <a:r>
              <a:rPr lang="en-US" b="0" i="0" dirty="0">
                <a:solidFill>
                  <a:srgbClr val="374151"/>
                </a:solidFill>
                <a:effectLst/>
                <a:latin typeface="Söhne"/>
              </a:rPr>
              <a:t>Mean Average Precision (</a:t>
            </a:r>
            <a:r>
              <a:rPr lang="en-US" b="0" i="0" dirty="0" err="1">
                <a:solidFill>
                  <a:srgbClr val="374151"/>
                </a:solidFill>
                <a:effectLst/>
                <a:latin typeface="Söhne"/>
              </a:rPr>
              <a:t>mAP</a:t>
            </a:r>
            <a:r>
              <a:rPr lang="en-US" b="0" i="0" dirty="0">
                <a:solidFill>
                  <a:srgbClr val="374151"/>
                </a:solidFill>
                <a:effectLst/>
                <a:latin typeface="Söhne"/>
              </a:rPr>
              <a:t>): This is a popular metric for measuring the accuracy of object detectors like YOLO. The </a:t>
            </a:r>
            <a:r>
              <a:rPr lang="en-US" b="0" i="0" dirty="0" err="1">
                <a:solidFill>
                  <a:srgbClr val="374151"/>
                </a:solidFill>
                <a:effectLst/>
                <a:latin typeface="Söhne"/>
              </a:rPr>
              <a:t>mAP</a:t>
            </a:r>
            <a:r>
              <a:rPr lang="en-US" b="0" i="0" dirty="0">
                <a:solidFill>
                  <a:srgbClr val="374151"/>
                </a:solidFill>
                <a:effectLst/>
                <a:latin typeface="Söhne"/>
              </a:rPr>
              <a:t> calculates the average precision (AP) for each class in your dataset and then calculates the mean of these averages. A higher </a:t>
            </a:r>
            <a:r>
              <a:rPr lang="en-US" b="0" i="0" dirty="0" err="1">
                <a:solidFill>
                  <a:srgbClr val="374151"/>
                </a:solidFill>
                <a:effectLst/>
                <a:latin typeface="Söhne"/>
              </a:rPr>
              <a:t>mAP</a:t>
            </a:r>
            <a:r>
              <a:rPr lang="en-US" b="0" i="0" dirty="0">
                <a:solidFill>
                  <a:srgbClr val="374151"/>
                </a:solidFill>
                <a:effectLst/>
                <a:latin typeface="Söhne"/>
              </a:rPr>
              <a:t> means that your model has high precision and recall across all classes. It's particularly useful in cases where you have unbalanced data or multiple classes.</a:t>
            </a:r>
          </a:p>
          <a:p>
            <a:endParaRPr lang="en-MT" dirty="0"/>
          </a:p>
        </p:txBody>
      </p:sp>
      <p:sp>
        <p:nvSpPr>
          <p:cNvPr id="4" name="Slide Number Placeholder 3"/>
          <p:cNvSpPr>
            <a:spLocks noGrp="1"/>
          </p:cNvSpPr>
          <p:nvPr>
            <p:ph type="sldNum" sz="quarter" idx="5"/>
          </p:nvPr>
        </p:nvSpPr>
        <p:spPr/>
        <p:txBody>
          <a:bodyPr/>
          <a:lstStyle/>
          <a:p>
            <a:fld id="{189A1228-E787-EA46-9669-BB6EB5B13FD7}" type="slidenum">
              <a:rPr lang="en-US" smtClean="0"/>
              <a:t>10</a:t>
            </a:fld>
            <a:endParaRPr lang="en-US"/>
          </a:p>
        </p:txBody>
      </p:sp>
    </p:spTree>
    <p:extLst>
      <p:ext uri="{BB962C8B-B14F-4D97-AF65-F5344CB8AC3E}">
        <p14:creationId xmlns:p14="http://schemas.microsoft.com/office/powerpoint/2010/main" val="47763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T" dirty="0"/>
          </a:p>
        </p:txBody>
      </p:sp>
      <p:sp>
        <p:nvSpPr>
          <p:cNvPr id="4" name="Slide Number Placeholder 3"/>
          <p:cNvSpPr>
            <a:spLocks noGrp="1"/>
          </p:cNvSpPr>
          <p:nvPr>
            <p:ph type="sldNum" sz="quarter" idx="5"/>
          </p:nvPr>
        </p:nvSpPr>
        <p:spPr/>
        <p:txBody>
          <a:bodyPr/>
          <a:lstStyle/>
          <a:p>
            <a:fld id="{189A1228-E787-EA46-9669-BB6EB5B13FD7}" type="slidenum">
              <a:rPr lang="en-US" smtClean="0"/>
              <a:t>12</a:t>
            </a:fld>
            <a:endParaRPr lang="en-US"/>
          </a:p>
        </p:txBody>
      </p:sp>
    </p:spTree>
    <p:extLst>
      <p:ext uri="{BB962C8B-B14F-4D97-AF65-F5344CB8AC3E}">
        <p14:creationId xmlns:p14="http://schemas.microsoft.com/office/powerpoint/2010/main" val="671950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76163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6/14/2023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70205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4784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87796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14061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764DE79-268F-4C1A-8933-263129D2AF90}" type="datetimeFigureOut">
              <a:rPr lang="en-US" smtClean="0"/>
              <a:t>6/14/2023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46522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764DE79-268F-4C1A-8933-263129D2AF90}" type="datetimeFigureOut">
              <a:rPr lang="en-US" smtClean="0"/>
              <a:t>6/14/2023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322271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845610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27084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C764DE79-268F-4C1A-8933-263129D2AF90}" type="datetimeFigureOut">
              <a:rPr lang="en-US" smtClean="0"/>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79096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989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6/14/2023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94136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6/14/2023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48194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C764DE79-268F-4C1A-8933-263129D2AF90}" type="datetimeFigureOut">
              <a:rPr lang="en-US" smtClean="0"/>
              <a:t>6/14/2023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39486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764DE79-268F-4C1A-8933-263129D2AF90}" type="datetimeFigureOut">
              <a:rPr lang="en-US" smtClean="0"/>
              <a:t>6/14/2023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80511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C764DE79-268F-4C1A-8933-263129D2AF90}" type="datetimeFigureOut">
              <a:rPr lang="en-US" smtClean="0"/>
              <a:t>6/14/2023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31972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6/14/2023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47950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764DE79-268F-4C1A-8933-263129D2AF90}" type="datetimeFigureOut">
              <a:rPr lang="en-US" smtClean="0"/>
              <a:t>6/14/2023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24117307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1.xml"/><Relationship Id="rId4" Type="http://schemas.openxmlformats.org/officeDocument/2006/relationships/image" Target="../media/image8.emf"/></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1D280AC-FA7E-B240-8272-A67D01CF3C9F}"/>
              </a:ext>
            </a:extLst>
          </p:cNvPr>
          <p:cNvPicPr>
            <a:picLocks noChangeAspect="1"/>
          </p:cNvPicPr>
          <p:nvPr/>
        </p:nvPicPr>
        <p:blipFill>
          <a:blip r:embed="rId2"/>
          <a:stretch>
            <a:fillRect/>
          </a:stretch>
        </p:blipFill>
        <p:spPr>
          <a:xfrm>
            <a:off x="215328" y="0"/>
            <a:ext cx="8409257" cy="6853001"/>
          </a:xfrm>
          <a:prstGeom prst="rect">
            <a:avLst/>
          </a:prstGeom>
        </p:spPr>
      </p:pic>
      <p:pic>
        <p:nvPicPr>
          <p:cNvPr id="7" name="Picture 6">
            <a:extLst>
              <a:ext uri="{FF2B5EF4-FFF2-40B4-BE49-F238E27FC236}">
                <a16:creationId xmlns:a16="http://schemas.microsoft.com/office/drawing/2014/main" id="{B0083594-EA49-3A44-BF16-CFC067C849B8}"/>
              </a:ext>
            </a:extLst>
          </p:cNvPr>
          <p:cNvPicPr>
            <a:picLocks noChangeAspect="1"/>
          </p:cNvPicPr>
          <p:nvPr/>
        </p:nvPicPr>
        <p:blipFill>
          <a:blip r:embed="rId3"/>
          <a:stretch>
            <a:fillRect/>
          </a:stretch>
        </p:blipFill>
        <p:spPr>
          <a:xfrm rot="10058009">
            <a:off x="4689371" y="1723555"/>
            <a:ext cx="3599744" cy="4799659"/>
          </a:xfrm>
          <a:prstGeom prst="rect">
            <a:avLst/>
          </a:prstGeom>
        </p:spPr>
      </p:pic>
      <p:pic>
        <p:nvPicPr>
          <p:cNvPr id="8" name="Picture 7">
            <a:extLst>
              <a:ext uri="{FF2B5EF4-FFF2-40B4-BE49-F238E27FC236}">
                <a16:creationId xmlns:a16="http://schemas.microsoft.com/office/drawing/2014/main" id="{102BC9BC-53DA-BF42-B768-3C612F21A546}"/>
              </a:ext>
            </a:extLst>
          </p:cNvPr>
          <p:cNvPicPr>
            <a:picLocks noChangeAspect="1"/>
          </p:cNvPicPr>
          <p:nvPr/>
        </p:nvPicPr>
        <p:blipFill>
          <a:blip r:embed="rId4"/>
          <a:stretch>
            <a:fillRect/>
          </a:stretch>
        </p:blipFill>
        <p:spPr>
          <a:xfrm rot="10082078">
            <a:off x="6405656" y="206961"/>
            <a:ext cx="2663086" cy="3588159"/>
          </a:xfrm>
          <a:prstGeom prst="rect">
            <a:avLst/>
          </a:prstGeom>
        </p:spPr>
      </p:pic>
      <p:sp>
        <p:nvSpPr>
          <p:cNvPr id="14" name="TextBox 13">
            <a:extLst>
              <a:ext uri="{FF2B5EF4-FFF2-40B4-BE49-F238E27FC236}">
                <a16:creationId xmlns:a16="http://schemas.microsoft.com/office/drawing/2014/main" id="{48AE51BC-7C11-9244-8F40-B7C7B23B55C3}"/>
              </a:ext>
            </a:extLst>
          </p:cNvPr>
          <p:cNvSpPr txBox="1"/>
          <p:nvPr/>
        </p:nvSpPr>
        <p:spPr>
          <a:xfrm>
            <a:off x="513538" y="785918"/>
            <a:ext cx="6107070" cy="2554545"/>
          </a:xfrm>
          <a:prstGeom prst="rect">
            <a:avLst/>
          </a:prstGeom>
          <a:noFill/>
        </p:spPr>
        <p:txBody>
          <a:bodyPr wrap="square" lIns="91440" tIns="45720" rIns="91440" bIns="45720" rtlCol="0" anchor="t">
            <a:spAutoFit/>
          </a:bodyPr>
          <a:lstStyle/>
          <a:p>
            <a:r>
              <a:rPr lang="en-GB" sz="4000" b="1" dirty="0">
                <a:solidFill>
                  <a:schemeClr val="accent1">
                    <a:lumMod val="50000"/>
                  </a:schemeClr>
                </a:solidFill>
                <a:latin typeface="Calibri"/>
                <a:ea typeface="+mn-lt"/>
                <a:cs typeface="+mn-lt"/>
              </a:rPr>
              <a:t>Verification of ID Documents using Computer Vision and Image Processing</a:t>
            </a:r>
            <a:endParaRPr lang="en-US" sz="3200" dirty="0">
              <a:solidFill>
                <a:schemeClr val="accent1">
                  <a:lumMod val="50000"/>
                </a:schemeClr>
              </a:solidFill>
              <a:latin typeface="Calibri"/>
              <a:ea typeface="Verdana" panose="020B0604030504040204" pitchFamily="34" charset="0"/>
              <a:cs typeface="Calibri"/>
            </a:endParaRPr>
          </a:p>
        </p:txBody>
      </p:sp>
      <p:sp>
        <p:nvSpPr>
          <p:cNvPr id="16" name="TextBox 15">
            <a:extLst>
              <a:ext uri="{FF2B5EF4-FFF2-40B4-BE49-F238E27FC236}">
                <a16:creationId xmlns:a16="http://schemas.microsoft.com/office/drawing/2014/main" id="{6D81E71D-63FA-554B-BE33-C47F7B69D9BE}"/>
              </a:ext>
            </a:extLst>
          </p:cNvPr>
          <p:cNvSpPr txBox="1"/>
          <p:nvPr/>
        </p:nvSpPr>
        <p:spPr>
          <a:xfrm>
            <a:off x="450560" y="5447004"/>
            <a:ext cx="4142265" cy="369332"/>
          </a:xfrm>
          <a:prstGeom prst="rect">
            <a:avLst/>
          </a:prstGeom>
          <a:noFill/>
        </p:spPr>
        <p:txBody>
          <a:bodyPr wrap="square" lIns="91440" tIns="45720" rIns="91440" bIns="45720" rtlCol="0" anchor="t">
            <a:spAutoFit/>
          </a:bodyPr>
          <a:lstStyle/>
          <a:p>
            <a:endParaRPr lang="en-US" dirty="0">
              <a:latin typeface="Monserrat"/>
              <a:ea typeface="Verdana" panose="020B0604030504040204" pitchFamily="34" charset="0"/>
              <a:cs typeface="Verdana" panose="020B0604030504040204" pitchFamily="34" charset="0"/>
            </a:endParaRPr>
          </a:p>
        </p:txBody>
      </p:sp>
      <p:sp>
        <p:nvSpPr>
          <p:cNvPr id="3" name="TextBox 2">
            <a:extLst>
              <a:ext uri="{FF2B5EF4-FFF2-40B4-BE49-F238E27FC236}">
                <a16:creationId xmlns:a16="http://schemas.microsoft.com/office/drawing/2014/main" id="{2D7B3AA1-1D84-821C-3539-34D8BE95AEE3}"/>
              </a:ext>
            </a:extLst>
          </p:cNvPr>
          <p:cNvSpPr txBox="1"/>
          <p:nvPr/>
        </p:nvSpPr>
        <p:spPr>
          <a:xfrm>
            <a:off x="678730" y="4826524"/>
            <a:ext cx="4553146" cy="1200329"/>
          </a:xfrm>
          <a:prstGeom prst="rect">
            <a:avLst/>
          </a:prstGeom>
          <a:noFill/>
        </p:spPr>
        <p:txBody>
          <a:bodyPr wrap="square" rtlCol="0">
            <a:spAutoFit/>
          </a:bodyPr>
          <a:lstStyle/>
          <a:p>
            <a:r>
              <a:rPr lang="en-US" dirty="0">
                <a:solidFill>
                  <a:schemeClr val="bg1"/>
                </a:solidFill>
              </a:rPr>
              <a:t>Adam Titouah</a:t>
            </a:r>
          </a:p>
          <a:p>
            <a:endParaRPr lang="en-US" dirty="0">
              <a:solidFill>
                <a:schemeClr val="bg1"/>
              </a:solidFill>
            </a:endParaRPr>
          </a:p>
          <a:p>
            <a:r>
              <a:rPr lang="en-US" dirty="0">
                <a:solidFill>
                  <a:schemeClr val="bg1"/>
                </a:solidFill>
              </a:rPr>
              <a:t>Institute of Information &amp; Communication Technology</a:t>
            </a:r>
            <a:endParaRPr lang="en-MT" dirty="0">
              <a:solidFill>
                <a:schemeClr val="bg1"/>
              </a:solidFill>
            </a:endParaRPr>
          </a:p>
        </p:txBody>
      </p:sp>
    </p:spTree>
    <p:extLst>
      <p:ext uri="{BB962C8B-B14F-4D97-AF65-F5344CB8AC3E}">
        <p14:creationId xmlns:p14="http://schemas.microsoft.com/office/powerpoint/2010/main" val="249572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646112" y="452718"/>
            <a:ext cx="5629222" cy="1400530"/>
          </a:xfrm>
        </p:spPr>
        <p:txBody>
          <a:bodyPr>
            <a:normAutofit/>
          </a:bodyPr>
          <a:lstStyle/>
          <a:p>
            <a:r>
              <a:rPr lang="en-US">
                <a:latin typeface="Verdana" panose="020B0604030504040204" pitchFamily="34" charset="0"/>
                <a:ea typeface="Verdana" panose="020B0604030504040204" pitchFamily="34" charset="0"/>
                <a:cs typeface="Verdana" panose="020B0604030504040204" pitchFamily="34" charset="0"/>
              </a:rPr>
              <a:t>Result Analysis</a:t>
            </a:r>
          </a:p>
        </p:txBody>
      </p:sp>
      <p:sp>
        <p:nvSpPr>
          <p:cNvPr id="15" name="Freeform: Shape 11">
            <a:extLst>
              <a:ext uri="{FF2B5EF4-FFF2-40B4-BE49-F238E27FC236}">
                <a16:creationId xmlns:a16="http://schemas.microsoft.com/office/drawing/2014/main" id="{BDF1A5A8-1F9D-41FB-9968-E8E141CC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14" name="Freeform 7">
            <a:extLst>
              <a:ext uri="{FF2B5EF4-FFF2-40B4-BE49-F238E27FC236}">
                <a16:creationId xmlns:a16="http://schemas.microsoft.com/office/drawing/2014/main" id="{2FF8A507-56A2-4FE4-8B7E-C1BC9DD86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a:extLst>
              <a:ext uri="{FF2B5EF4-FFF2-40B4-BE49-F238E27FC236}">
                <a16:creationId xmlns:a16="http://schemas.microsoft.com/office/drawing/2014/main" id="{293DA0EF-6DF4-8E9F-885E-A94BE646A915}"/>
              </a:ext>
            </a:extLst>
          </p:cNvPr>
          <p:cNvPicPr>
            <a:picLocks noChangeAspect="1"/>
          </p:cNvPicPr>
          <p:nvPr/>
        </p:nvPicPr>
        <p:blipFill>
          <a:blip r:embed="rId4"/>
          <a:stretch>
            <a:fillRect/>
          </a:stretch>
        </p:blipFill>
        <p:spPr>
          <a:xfrm>
            <a:off x="7563741" y="1143000"/>
            <a:ext cx="3980139" cy="2537188"/>
          </a:xfrm>
          <a:prstGeom prst="rect">
            <a:avLst/>
          </a:prstGeom>
          <a:effectLst/>
        </p:spPr>
      </p:pic>
      <p:sp>
        <p:nvSpPr>
          <p:cNvPr id="16" name="Rectangle 15">
            <a:extLst>
              <a:ext uri="{FF2B5EF4-FFF2-40B4-BE49-F238E27FC236}">
                <a16:creationId xmlns:a16="http://schemas.microsoft.com/office/drawing/2014/main" id="{FCC54B50-93BD-4243-9020-11486472E2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2545563-4E6E-4043-9AB0-D52B5E7C8984}"/>
              </a:ext>
            </a:extLst>
          </p:cNvPr>
          <p:cNvSpPr>
            <a:spLocks noGrp="1"/>
          </p:cNvSpPr>
          <p:nvPr>
            <p:ph idx="1"/>
          </p:nvPr>
        </p:nvSpPr>
        <p:spPr>
          <a:xfrm>
            <a:off x="646112" y="2052918"/>
            <a:ext cx="5628635" cy="4195481"/>
          </a:xfrm>
        </p:spPr>
        <p:txBody>
          <a:bodyPr>
            <a:normAutofit/>
          </a:bodyPr>
          <a:lstStyle/>
          <a:p>
            <a:pPr>
              <a:lnSpc>
                <a:spcPct val="90000"/>
              </a:lnSpc>
              <a:buFont typeface="Arial" panose="020B0604020202020204" pitchFamily="34" charset="0"/>
              <a:buChar char="•"/>
            </a:pPr>
            <a:endParaRPr lang="en-US" b="0" i="0" dirty="0">
              <a:effectLst/>
              <a:latin typeface="Verdana" panose="020B0604030504040204" pitchFamily="34" charset="0"/>
              <a:ea typeface="Verdana" panose="020B0604030504040204" pitchFamily="34" charset="0"/>
            </a:endParaRPr>
          </a:p>
          <a:p>
            <a:pPr>
              <a:lnSpc>
                <a:spcPct val="90000"/>
              </a:lnSpc>
              <a:buFont typeface="Arial" panose="020B0604020202020204" pitchFamily="34" charset="0"/>
              <a:buChar char="•"/>
            </a:pPr>
            <a:r>
              <a:rPr lang="en-US" b="0" i="0" dirty="0">
                <a:effectLst/>
                <a:latin typeface="Verdana" panose="020B0604030504040204" pitchFamily="34" charset="0"/>
                <a:ea typeface="Verdana" panose="020B0604030504040204" pitchFamily="34" charset="0"/>
              </a:rPr>
              <a:t>Metrics After 49 Epochs:</a:t>
            </a:r>
          </a:p>
          <a:p>
            <a:pPr marL="742950" lvl="1" indent="-285750">
              <a:lnSpc>
                <a:spcPct val="90000"/>
              </a:lnSpc>
              <a:buFont typeface="Arial" panose="020B0604020202020204" pitchFamily="34" charset="0"/>
              <a:buChar char="•"/>
            </a:pPr>
            <a:r>
              <a:rPr lang="en-US" b="0" i="0" dirty="0">
                <a:effectLst/>
                <a:latin typeface="Verdana" panose="020B0604030504040204" pitchFamily="34" charset="0"/>
                <a:ea typeface="Verdana" panose="020B0604030504040204" pitchFamily="34" charset="0"/>
              </a:rPr>
              <a:t>Precision: 0.99618</a:t>
            </a:r>
          </a:p>
          <a:p>
            <a:pPr marL="742950" lvl="1" indent="-285750">
              <a:lnSpc>
                <a:spcPct val="90000"/>
              </a:lnSpc>
              <a:buFont typeface="Arial" panose="020B0604020202020204" pitchFamily="34" charset="0"/>
              <a:buChar char="•"/>
            </a:pPr>
            <a:r>
              <a:rPr lang="en-US" b="0" i="0" dirty="0">
                <a:effectLst/>
                <a:latin typeface="Verdana" panose="020B0604030504040204" pitchFamily="34" charset="0"/>
                <a:ea typeface="Verdana" panose="020B0604030504040204" pitchFamily="34" charset="0"/>
              </a:rPr>
              <a:t>Recall: 1</a:t>
            </a:r>
          </a:p>
          <a:p>
            <a:pPr marL="742950" lvl="1" indent="-285750">
              <a:lnSpc>
                <a:spcPct val="90000"/>
              </a:lnSpc>
              <a:buFont typeface="Arial" panose="020B0604020202020204" pitchFamily="34" charset="0"/>
              <a:buChar char="•"/>
            </a:pPr>
            <a:r>
              <a:rPr lang="en-US" b="0" i="0" dirty="0">
                <a:effectLst/>
                <a:latin typeface="Verdana" panose="020B0604030504040204" pitchFamily="34" charset="0"/>
                <a:ea typeface="Verdana" panose="020B0604030504040204" pitchFamily="34" charset="0"/>
              </a:rPr>
              <a:t>mAP</a:t>
            </a:r>
            <a:r>
              <a:rPr lang="en-US" dirty="0">
                <a:latin typeface="Verdana" panose="020B0604030504040204" pitchFamily="34" charset="0"/>
                <a:ea typeface="Verdana" panose="020B0604030504040204" pitchFamily="34" charset="0"/>
              </a:rPr>
              <a:t>_</a:t>
            </a:r>
            <a:r>
              <a:rPr lang="en-US" b="0" i="0" dirty="0">
                <a:effectLst/>
                <a:latin typeface="Verdana" panose="020B0604030504040204" pitchFamily="34" charset="0"/>
                <a:ea typeface="Verdana" panose="020B0604030504040204" pitchFamily="34" charset="0"/>
              </a:rPr>
              <a:t>0.5: 0.995</a:t>
            </a:r>
          </a:p>
          <a:p>
            <a:pPr marL="742950" lvl="1" indent="-285750">
              <a:lnSpc>
                <a:spcPct val="90000"/>
              </a:lnSpc>
              <a:buFont typeface="Arial" panose="020B0604020202020204" pitchFamily="34" charset="0"/>
              <a:buChar char="•"/>
            </a:pPr>
            <a:r>
              <a:rPr lang="en-US" b="0" i="0" dirty="0">
                <a:effectLst/>
                <a:latin typeface="Verdana" panose="020B0604030504040204" pitchFamily="34" charset="0"/>
                <a:ea typeface="Verdana" panose="020B0604030504040204" pitchFamily="34" charset="0"/>
              </a:rPr>
              <a:t>mAP_0.5:.95: 0.86737</a:t>
            </a:r>
          </a:p>
          <a:p>
            <a:pPr>
              <a:lnSpc>
                <a:spcPct val="90000"/>
              </a:lnSpc>
              <a:buFont typeface="Arial" panose="020B0604020202020204" pitchFamily="34" charset="0"/>
              <a:buChar char="•"/>
            </a:pPr>
            <a:r>
              <a:rPr lang="en-US" b="0" i="0" dirty="0">
                <a:effectLst/>
                <a:latin typeface="Verdana" panose="020B0604030504040204" pitchFamily="34" charset="0"/>
                <a:ea typeface="Verdana" panose="020B0604030504040204" pitchFamily="34" charset="0"/>
              </a:rPr>
              <a:t>Accuracy of YOLOv5 in detecting Maltese ID cards can be seen from the resulting metrics, proving to be a successful endeavor.</a:t>
            </a:r>
          </a:p>
          <a:p>
            <a:pPr>
              <a:lnSpc>
                <a:spcPct val="90000"/>
              </a:lnSpc>
              <a:buFont typeface="Arial" panose="020B0604020202020204" pitchFamily="34" charset="0"/>
              <a:buChar char="•"/>
            </a:pPr>
            <a:r>
              <a:rPr lang="en-US" dirty="0">
                <a:latin typeface="Verdana" panose="020B0604030504040204" pitchFamily="34" charset="0"/>
                <a:ea typeface="Verdana" panose="020B0604030504040204" pitchFamily="34" charset="0"/>
              </a:rPr>
              <a:t>YOLOv5 performs better on CPUs than YOLOv8 which is the most recent.</a:t>
            </a:r>
            <a:endParaRPr lang="en-US" b="0" i="0" dirty="0">
              <a:effectLst/>
              <a:latin typeface="Verdana" panose="020B0604030504040204" pitchFamily="34" charset="0"/>
              <a:ea typeface="Verdana" panose="020B0604030504040204" pitchFamily="34" charset="0"/>
            </a:endParaRPr>
          </a:p>
          <a:p>
            <a:pPr lvl="1">
              <a:lnSpc>
                <a:spcPct val="90000"/>
              </a:lnSpc>
            </a:pPr>
            <a:endParaRPr lang="en-US" dirty="0">
              <a:latin typeface="Verdana" panose="020B0604030504040204" pitchFamily="34" charset="0"/>
              <a:ea typeface="Verdana" panose="020B0604030504040204" pitchFamily="34" charset="0"/>
              <a:cs typeface="Verdana" panose="020B0604030504040204" pitchFamily="34" charset="0"/>
            </a:endParaRPr>
          </a:p>
          <a:p>
            <a:pPr lvl="1">
              <a:lnSpc>
                <a:spcPct val="90000"/>
              </a:lnSpc>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90000"/>
              </a:lnSpc>
              <a:buFont typeface="+mj-lt"/>
              <a:buAutoNum type="arabicPeriod"/>
            </a:pPr>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7" name="Picture 6">
            <a:extLst>
              <a:ext uri="{FF2B5EF4-FFF2-40B4-BE49-F238E27FC236}">
                <a16:creationId xmlns:a16="http://schemas.microsoft.com/office/drawing/2014/main" id="{3420366F-DD49-5775-DA6F-10DB18BA5DFF}"/>
              </a:ext>
            </a:extLst>
          </p:cNvPr>
          <p:cNvPicPr>
            <a:picLocks noChangeAspect="1"/>
          </p:cNvPicPr>
          <p:nvPr/>
        </p:nvPicPr>
        <p:blipFill>
          <a:blip r:embed="rId5"/>
          <a:stretch>
            <a:fillRect/>
          </a:stretch>
        </p:blipFill>
        <p:spPr>
          <a:xfrm>
            <a:off x="7836487" y="4085841"/>
            <a:ext cx="3434649" cy="2162557"/>
          </a:xfrm>
          <a:prstGeom prst="rect">
            <a:avLst/>
          </a:prstGeom>
          <a:effectLst/>
        </p:spPr>
      </p:pic>
    </p:spTree>
    <p:extLst>
      <p:ext uri="{BB962C8B-B14F-4D97-AF65-F5344CB8AC3E}">
        <p14:creationId xmlns:p14="http://schemas.microsoft.com/office/powerpoint/2010/main" val="1368017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A283A-485E-9CC7-E8F9-48FB0B9B6118}"/>
              </a:ext>
            </a:extLst>
          </p:cNvPr>
          <p:cNvSpPr>
            <a:spLocks noGrp="1"/>
          </p:cNvSpPr>
          <p:nvPr>
            <p:ph type="title"/>
          </p:nvPr>
        </p:nvSpPr>
        <p:spPr>
          <a:xfrm>
            <a:off x="646112" y="452718"/>
            <a:ext cx="4165580" cy="1400530"/>
          </a:xfrm>
        </p:spPr>
        <p:txBody>
          <a:bodyPr>
            <a:normAutofit/>
          </a:bodyPr>
          <a:lstStyle/>
          <a:p>
            <a:r>
              <a:rPr lang="en-US" dirty="0"/>
              <a:t>Tesseract Results</a:t>
            </a:r>
            <a:endParaRPr lang="en-MT" dirty="0"/>
          </a:p>
        </p:txBody>
      </p:sp>
      <p:sp>
        <p:nvSpPr>
          <p:cNvPr id="21" name="Freeform: Shape 20">
            <a:extLst>
              <a:ext uri="{FF2B5EF4-FFF2-40B4-BE49-F238E27FC236}">
                <a16:creationId xmlns:a16="http://schemas.microsoft.com/office/drawing/2014/main" id="{7D9681AB-65CF-47E9-9FA3-7B05D6349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23" name="Freeform 23">
            <a:extLst>
              <a:ext uri="{FF2B5EF4-FFF2-40B4-BE49-F238E27FC236}">
                <a16:creationId xmlns:a16="http://schemas.microsoft.com/office/drawing/2014/main" id="{8FCA736E-BDE3-4D4D-8D87-E9AE7925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7" name="Picture 6" descr="A person's id card&#10;&#10;Description automatically generated with low confidence">
            <a:extLst>
              <a:ext uri="{FF2B5EF4-FFF2-40B4-BE49-F238E27FC236}">
                <a16:creationId xmlns:a16="http://schemas.microsoft.com/office/drawing/2014/main" id="{D1BB4C98-0530-B0DF-30C4-95C9429BF460}"/>
              </a:ext>
            </a:extLst>
          </p:cNvPr>
          <p:cNvPicPr>
            <a:picLocks noChangeAspect="1"/>
          </p:cNvPicPr>
          <p:nvPr/>
        </p:nvPicPr>
        <p:blipFill>
          <a:blip r:embed="rId3"/>
          <a:stretch>
            <a:fillRect/>
          </a:stretch>
        </p:blipFill>
        <p:spPr>
          <a:xfrm>
            <a:off x="7223164" y="647699"/>
            <a:ext cx="3191963" cy="2162555"/>
          </a:xfrm>
          <a:prstGeom prst="rect">
            <a:avLst/>
          </a:prstGeom>
          <a:effectLst/>
        </p:spPr>
      </p:pic>
      <p:sp>
        <p:nvSpPr>
          <p:cNvPr id="25" name="Rectangle 24">
            <a:extLst>
              <a:ext uri="{FF2B5EF4-FFF2-40B4-BE49-F238E27FC236}">
                <a16:creationId xmlns:a16="http://schemas.microsoft.com/office/drawing/2014/main" id="{129AA25D-1E7A-4074-BF68-D55A83B81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F2B24C5-D45A-6BF3-C2F0-E3814447DB52}"/>
              </a:ext>
            </a:extLst>
          </p:cNvPr>
          <p:cNvSpPr>
            <a:spLocks noGrp="1"/>
          </p:cNvSpPr>
          <p:nvPr>
            <p:ph idx="1"/>
          </p:nvPr>
        </p:nvSpPr>
        <p:spPr>
          <a:xfrm>
            <a:off x="646113" y="2052918"/>
            <a:ext cx="4165146" cy="4195481"/>
          </a:xfrm>
        </p:spPr>
        <p:txBody>
          <a:bodyPr>
            <a:noAutofit/>
          </a:bodyPr>
          <a:lstStyle/>
          <a:p>
            <a:pPr algn="l">
              <a:buFont typeface="+mj-lt"/>
              <a:buAutoNum type="arabicPeriod"/>
            </a:pPr>
            <a:r>
              <a:rPr lang="en-US" sz="1150" dirty="0"/>
              <a:t>Successful Initial Results: The initial extraction of data using Tesseract OCR proved to be successful. This demonstrated the capability of the tool to effectively identify and extract text from ID cards, laying a strong foundation for further improvement and refinement of our approach.</a:t>
            </a:r>
          </a:p>
          <a:p>
            <a:pPr algn="l">
              <a:buFont typeface="+mj-lt"/>
              <a:buAutoNum type="arabicPeriod"/>
            </a:pPr>
            <a:endParaRPr lang="en-US" sz="1150" dirty="0"/>
          </a:p>
          <a:p>
            <a:pPr algn="l">
              <a:buFont typeface="+mj-lt"/>
              <a:buAutoNum type="arabicPeriod"/>
            </a:pPr>
            <a:r>
              <a:rPr lang="en-US" sz="1150" dirty="0"/>
              <a:t>Building a Robust System: The positive outcome of the first-pass extraction provided a practical proof of concept. It confirmed the feasibility of our approach and allows the future focus of building a more robust system capable of handling a variety of ID card types, layouts and conditions.</a:t>
            </a:r>
          </a:p>
          <a:p>
            <a:pPr algn="l">
              <a:buFont typeface="+mj-lt"/>
              <a:buAutoNum type="arabicPeriod"/>
            </a:pPr>
            <a:endParaRPr lang="en-US" sz="1150" dirty="0"/>
          </a:p>
          <a:p>
            <a:pPr algn="l">
              <a:buFont typeface="+mj-lt"/>
              <a:buAutoNum type="arabicPeriod"/>
            </a:pPr>
            <a:r>
              <a:rPr lang="en-US" sz="1150" dirty="0"/>
              <a:t>Basis for Improvement: While the first pass provided promising results, it also highlighted areas for improvement. Future efforts will aim to refine the extraction process to handle more complex cases and ensure accurate results consistently. The experience gained from this initial extraction will be instrumental in guiding these enhancements.</a:t>
            </a:r>
            <a:endParaRPr lang="en-MT" sz="1150" dirty="0"/>
          </a:p>
        </p:txBody>
      </p:sp>
      <p:pic>
        <p:nvPicPr>
          <p:cNvPr id="5" name="Picture 4" descr="A screenshot of a computer&#10;&#10;Description automatically generated with medium confidence">
            <a:extLst>
              <a:ext uri="{FF2B5EF4-FFF2-40B4-BE49-F238E27FC236}">
                <a16:creationId xmlns:a16="http://schemas.microsoft.com/office/drawing/2014/main" id="{8EBAD126-8076-0D54-A483-C9A396F95886}"/>
              </a:ext>
            </a:extLst>
          </p:cNvPr>
          <p:cNvPicPr>
            <a:picLocks noChangeAspect="1"/>
          </p:cNvPicPr>
          <p:nvPr/>
        </p:nvPicPr>
        <p:blipFill>
          <a:blip r:embed="rId4"/>
          <a:stretch>
            <a:fillRect/>
          </a:stretch>
        </p:blipFill>
        <p:spPr>
          <a:xfrm>
            <a:off x="7180980" y="3006197"/>
            <a:ext cx="3276330" cy="3242202"/>
          </a:xfrm>
          <a:prstGeom prst="rect">
            <a:avLst/>
          </a:prstGeom>
          <a:effectLst/>
        </p:spPr>
      </p:pic>
    </p:spTree>
    <p:extLst>
      <p:ext uri="{BB962C8B-B14F-4D97-AF65-F5344CB8AC3E}">
        <p14:creationId xmlns:p14="http://schemas.microsoft.com/office/powerpoint/2010/main" val="3090204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75213" y="376701"/>
            <a:ext cx="10515600" cy="581192"/>
          </a:xfrm>
        </p:spPr>
        <p:txBody>
          <a:bodyPr>
            <a:normAutofit fontScale="90000"/>
          </a:bodyPr>
          <a:lstStyle/>
          <a:p>
            <a:r>
              <a:rPr lang="en-US" sz="3500" dirty="0">
                <a:latin typeface="Verdana" panose="020B0604030504040204" pitchFamily="34" charset="0"/>
                <a:ea typeface="Verdana" panose="020B0604030504040204" pitchFamily="34" charset="0"/>
                <a:cs typeface="Verdana" panose="020B0604030504040204" pitchFamily="34" charset="0"/>
              </a:rPr>
              <a:t>Results - Discussion</a:t>
            </a:r>
          </a:p>
        </p:txBody>
      </p:sp>
      <p:sp>
        <p:nvSpPr>
          <p:cNvPr id="3" name="Content Placeholder 2">
            <a:extLst>
              <a:ext uri="{FF2B5EF4-FFF2-40B4-BE49-F238E27FC236}">
                <a16:creationId xmlns:a16="http://schemas.microsoft.com/office/drawing/2014/main" id="{A2545563-4E6E-4043-9AB0-D52B5E7C8984}"/>
              </a:ext>
            </a:extLst>
          </p:cNvPr>
          <p:cNvSpPr>
            <a:spLocks noGrp="1"/>
          </p:cNvSpPr>
          <p:nvPr>
            <p:ph idx="1"/>
          </p:nvPr>
        </p:nvSpPr>
        <p:spPr>
          <a:xfrm>
            <a:off x="838200" y="1134208"/>
            <a:ext cx="10697308" cy="5055577"/>
          </a:xfrm>
        </p:spPr>
        <p:txBody>
          <a:bodyPr>
            <a:normAutofit fontScale="70000" lnSpcReduction="20000"/>
          </a:bodyPr>
          <a:lstStyle/>
          <a:p>
            <a:pPr>
              <a:lnSpc>
                <a:spcPct val="150000"/>
              </a:lnSpc>
            </a:pPr>
            <a:r>
              <a:rPr lang="en-US" sz="2400" dirty="0">
                <a:latin typeface="Verdana" panose="020B0604030504040204" pitchFamily="34" charset="0"/>
                <a:ea typeface="Verdana" panose="020B0604030504040204" pitchFamily="34" charset="0"/>
                <a:cs typeface="Verdana" panose="020B0604030504040204" pitchFamily="34" charset="0"/>
              </a:rPr>
              <a:t>Successful ID Card Detection: Our custom YOLO model achieved high efficiency in detecting ID cards within images, with substantial improvements across epochs. This includes decreasing losses and increasing precision and recall values, highlighting the model's enhanced ability to identify and classify ID cards accurately.</a:t>
            </a:r>
          </a:p>
          <a:p>
            <a:pPr>
              <a:lnSpc>
                <a:spcPct val="150000"/>
              </a:lnSpc>
            </a:pPr>
            <a:endParaRPr lang="en-US" sz="24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r>
              <a:rPr lang="en-US" sz="2400" dirty="0">
                <a:latin typeface="Verdana" panose="020B0604030504040204" pitchFamily="34" charset="0"/>
                <a:ea typeface="Verdana" panose="020B0604030504040204" pitchFamily="34" charset="0"/>
                <a:cs typeface="Verdana" panose="020B0604030504040204" pitchFamily="34" charset="0"/>
              </a:rPr>
              <a:t>Initial OCR Challenges: While Tesseract OCR showed promise in extracting data from detected ID cards, it faced initial challenges with character misinterpretations and handling of complex backgrounds, closely positioned characters, and non-textual elements.</a:t>
            </a:r>
          </a:p>
          <a:p>
            <a:pPr>
              <a:lnSpc>
                <a:spcPct val="150000"/>
              </a:lnSpc>
            </a:pPr>
            <a:endParaRPr lang="en-US" sz="24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r>
              <a:rPr lang="en-US" sz="2400" dirty="0">
                <a:latin typeface="Verdana" panose="020B0604030504040204" pitchFamily="34" charset="0"/>
                <a:ea typeface="Verdana" panose="020B0604030504040204" pitchFamily="34" charset="0"/>
                <a:cs typeface="Verdana" panose="020B0604030504040204" pitchFamily="34" charset="0"/>
              </a:rPr>
              <a:t>Impact of Preprocessing and Post-processing: The implementation of preprocessing methods for image enhancement, as well as post-processing techniques for focusing Tesseract on the relevant sections of the ID card, considerably boosted OCR results, demonstrating their crucial role in an effective OCR pipeline.</a:t>
            </a:r>
          </a:p>
        </p:txBody>
      </p:sp>
    </p:spTree>
    <p:extLst>
      <p:ext uri="{BB962C8B-B14F-4D97-AF65-F5344CB8AC3E}">
        <p14:creationId xmlns:p14="http://schemas.microsoft.com/office/powerpoint/2010/main" val="1618731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75213" y="376701"/>
            <a:ext cx="10515600" cy="581192"/>
          </a:xfrm>
        </p:spPr>
        <p:txBody>
          <a:bodyPr>
            <a:normAutofit fontScale="90000"/>
          </a:bodyPr>
          <a:lstStyle/>
          <a:p>
            <a:r>
              <a:rPr lang="en-US" sz="3500" dirty="0">
                <a:latin typeface="Verdana" panose="020B0604030504040204" pitchFamily="34" charset="0"/>
                <a:ea typeface="Verdana" panose="020B0604030504040204" pitchFamily="34" charset="0"/>
                <a:cs typeface="Verdana" panose="020B0604030504040204" pitchFamily="34" charset="0"/>
              </a:rPr>
              <a:t>Conclusion</a:t>
            </a:r>
          </a:p>
        </p:txBody>
      </p:sp>
      <p:sp>
        <p:nvSpPr>
          <p:cNvPr id="3" name="Content Placeholder 2">
            <a:extLst>
              <a:ext uri="{FF2B5EF4-FFF2-40B4-BE49-F238E27FC236}">
                <a16:creationId xmlns:a16="http://schemas.microsoft.com/office/drawing/2014/main" id="{A2545563-4E6E-4043-9AB0-D52B5E7C8984}"/>
              </a:ext>
            </a:extLst>
          </p:cNvPr>
          <p:cNvSpPr>
            <a:spLocks noGrp="1"/>
          </p:cNvSpPr>
          <p:nvPr>
            <p:ph idx="1"/>
          </p:nvPr>
        </p:nvSpPr>
        <p:spPr>
          <a:xfrm>
            <a:off x="838200" y="1134208"/>
            <a:ext cx="10697308" cy="5055577"/>
          </a:xfrm>
        </p:spPr>
        <p:txBody>
          <a:bodyPr>
            <a:normAutofit fontScale="70000" lnSpcReduction="20000"/>
          </a:bodyPr>
          <a:lstStyle/>
          <a:p>
            <a:pPr>
              <a:lnSpc>
                <a:spcPct val="150000"/>
              </a:lnSpc>
            </a:pPr>
            <a:r>
              <a:rPr lang="en-US" sz="2000" dirty="0">
                <a:latin typeface="Verdana" panose="020B0604030504040204" pitchFamily="34" charset="0"/>
                <a:ea typeface="Verdana" panose="020B0604030504040204" pitchFamily="34" charset="0"/>
                <a:cs typeface="Verdana" panose="020B0604030504040204" pitchFamily="34" charset="0"/>
              </a:rPr>
              <a:t>YOLO and Tesseract Integration: We successfully combined YOLO, an object detection model, with Tesseract OCR for data extraction from ID cards. YOLO enabled us to accurately locate the ID cards in images, and Tesseract extracted the textual data. The project revealed the complexities of this task and the need for a specialized system that can adapt to diverse inputs and layouts.</a:t>
            </a:r>
          </a:p>
          <a:p>
            <a:pPr>
              <a:lnSpc>
                <a:spcPct val="150000"/>
              </a:lnSpc>
            </a:pPr>
            <a:endParaRPr lang="en-US" sz="20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r>
              <a:rPr lang="en-US" sz="2000" dirty="0">
                <a:latin typeface="Verdana" panose="020B0604030504040204" pitchFamily="34" charset="0"/>
                <a:ea typeface="Verdana" panose="020B0604030504040204" pitchFamily="34" charset="0"/>
                <a:cs typeface="Verdana" panose="020B0604030504040204" pitchFamily="34" charset="0"/>
              </a:rPr>
              <a:t>Preprocessing and Fine-Tuning Boost Performance: Image preprocessing techniques and Tesseract parameter fine-tuning played critical roles in improving the accuracy of OCR. Techniques such as grayscale conversion, resizing, binary thresholding, and median filtering significantly enhanced the clarity of the text, leading to more accurate character identification by Tesseract. Fine-tuning the OCR parameters within Tesseract also improved the relevance and order of the extracted data.</a:t>
            </a:r>
          </a:p>
          <a:p>
            <a:pPr>
              <a:lnSpc>
                <a:spcPct val="150000"/>
              </a:lnSpc>
            </a:pPr>
            <a:endParaRPr lang="en-US" sz="20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r>
              <a:rPr lang="en-US" sz="2000" dirty="0">
                <a:latin typeface="Verdana" panose="020B0604030504040204" pitchFamily="34" charset="0"/>
                <a:ea typeface="Verdana" panose="020B0604030504040204" pitchFamily="34" charset="0"/>
                <a:cs typeface="Verdana" panose="020B0604030504040204" pitchFamily="34" charset="0"/>
              </a:rPr>
              <a:t>Future Scope and Optimizations: There are several areas for future research and optimization. These include sophisticated preprocessing techniques for low-quality images, integration of machine learning models for discerning different ID card types, extraction of non-textual elements, and the development of a more nuanced evaluation method for assessing OCR performance. The project also highlighted the potential for a hybrid OCR system leveraging the strengths of multiple OCR tools, which could further enhance performance and efficiency.</a:t>
            </a:r>
          </a:p>
        </p:txBody>
      </p:sp>
    </p:spTree>
    <p:extLst>
      <p:ext uri="{BB962C8B-B14F-4D97-AF65-F5344CB8AC3E}">
        <p14:creationId xmlns:p14="http://schemas.microsoft.com/office/powerpoint/2010/main" val="3194139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75213" y="376701"/>
            <a:ext cx="10515600" cy="581192"/>
          </a:xfrm>
        </p:spPr>
        <p:txBody>
          <a:bodyPr>
            <a:noAutofit/>
          </a:bodyPr>
          <a:lstStyle/>
          <a:p>
            <a:pPr algn="ctr"/>
            <a:r>
              <a:rPr lang="en-US" sz="4000" dirty="0">
                <a:latin typeface="Verdana" panose="020B0604030504040204" pitchFamily="34" charset="0"/>
                <a:ea typeface="Verdana" panose="020B0604030504040204" pitchFamily="34" charset="0"/>
                <a:cs typeface="Verdana" panose="020B0604030504040204" pitchFamily="34" charset="0"/>
              </a:rPr>
              <a:t>Thank you</a:t>
            </a:r>
          </a:p>
        </p:txBody>
      </p:sp>
      <p:sp>
        <p:nvSpPr>
          <p:cNvPr id="3" name="Content Placeholder 2">
            <a:extLst>
              <a:ext uri="{FF2B5EF4-FFF2-40B4-BE49-F238E27FC236}">
                <a16:creationId xmlns:a16="http://schemas.microsoft.com/office/drawing/2014/main" id="{A2545563-4E6E-4043-9AB0-D52B5E7C8984}"/>
              </a:ext>
            </a:extLst>
          </p:cNvPr>
          <p:cNvSpPr>
            <a:spLocks noGrp="1"/>
          </p:cNvSpPr>
          <p:nvPr>
            <p:ph idx="1"/>
          </p:nvPr>
        </p:nvSpPr>
        <p:spPr>
          <a:xfrm>
            <a:off x="838200" y="1134208"/>
            <a:ext cx="10697308" cy="5055577"/>
          </a:xfrm>
        </p:spPr>
        <p:txBody>
          <a:bodyPr>
            <a:normAutofit lnSpcReduction="10000"/>
          </a:bodyPr>
          <a:lstStyle/>
          <a:p>
            <a:pPr marL="0" indent="0" algn="ctr">
              <a:lnSpc>
                <a:spcPct val="150000"/>
              </a:lnSpc>
              <a:buNone/>
            </a:pPr>
            <a:endParaRPr lang="en-US" sz="5400" dirty="0">
              <a:latin typeface="Verdana" panose="020B0604030504040204" pitchFamily="34" charset="0"/>
              <a:ea typeface="Verdana" panose="020B0604030504040204" pitchFamily="34" charset="0"/>
              <a:cs typeface="Verdana" panose="020B0604030504040204" pitchFamily="34" charset="0"/>
            </a:endParaRPr>
          </a:p>
          <a:p>
            <a:pPr marL="0" indent="0" algn="ctr">
              <a:lnSpc>
                <a:spcPct val="150000"/>
              </a:lnSpc>
              <a:buNone/>
            </a:pPr>
            <a:endParaRPr lang="en-US" sz="5400" dirty="0">
              <a:latin typeface="Verdana" panose="020B0604030504040204" pitchFamily="34" charset="0"/>
              <a:ea typeface="Verdana" panose="020B0604030504040204" pitchFamily="34" charset="0"/>
              <a:cs typeface="Verdana" panose="020B0604030504040204" pitchFamily="34" charset="0"/>
            </a:endParaRPr>
          </a:p>
          <a:p>
            <a:pPr marL="0" indent="0" algn="ctr">
              <a:lnSpc>
                <a:spcPct val="150000"/>
              </a:lnSpc>
              <a:buNone/>
            </a:pPr>
            <a:r>
              <a:rPr lang="en-US" sz="5400" dirty="0">
                <a:latin typeface="Verdana" panose="020B0604030504040204" pitchFamily="34" charset="0"/>
                <a:ea typeface="Verdana" panose="020B0604030504040204" pitchFamily="34" charset="0"/>
                <a:cs typeface="Verdana" panose="020B0604030504040204" pitchFamily="34" charset="0"/>
              </a:rPr>
              <a:t>Feel free to contact if there are any questions.</a:t>
            </a:r>
          </a:p>
          <a:p>
            <a:pPr algn="ctr">
              <a:lnSpc>
                <a:spcPct val="150000"/>
              </a:lnSpc>
            </a:pPr>
            <a:endParaRPr lang="en-US" sz="5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953952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F599C-FADF-3FBD-93CC-8D57FE862177}"/>
              </a:ext>
            </a:extLst>
          </p:cNvPr>
          <p:cNvSpPr>
            <a:spLocks noGrp="1"/>
          </p:cNvSpPr>
          <p:nvPr>
            <p:ph type="title"/>
          </p:nvPr>
        </p:nvSpPr>
        <p:spPr/>
        <p:txBody>
          <a:bodyPr/>
          <a:lstStyle/>
          <a:p>
            <a:r>
              <a:rPr lang="en-US" dirty="0"/>
              <a:t>Defining our goals</a:t>
            </a:r>
            <a:endParaRPr lang="en-MT" dirty="0"/>
          </a:p>
        </p:txBody>
      </p:sp>
      <p:sp>
        <p:nvSpPr>
          <p:cNvPr id="3" name="Content Placeholder 2">
            <a:extLst>
              <a:ext uri="{FF2B5EF4-FFF2-40B4-BE49-F238E27FC236}">
                <a16:creationId xmlns:a16="http://schemas.microsoft.com/office/drawing/2014/main" id="{2B0E16E9-090F-7FD0-F16A-E5F2DFD64CC1}"/>
              </a:ext>
            </a:extLst>
          </p:cNvPr>
          <p:cNvSpPr>
            <a:spLocks noGrp="1"/>
          </p:cNvSpPr>
          <p:nvPr>
            <p:ph idx="1"/>
          </p:nvPr>
        </p:nvSpPr>
        <p:spPr/>
        <p:txBody>
          <a:bodyPr/>
          <a:lstStyle/>
          <a:p>
            <a:r>
              <a:rPr lang="en-US" dirty="0"/>
              <a:t>- To attempt to effectively and efficiently identify ID cards in an image and perform data extraction through image processing techniques</a:t>
            </a:r>
          </a:p>
          <a:p>
            <a:r>
              <a:rPr lang="en-US" dirty="0"/>
              <a:t>- Investigate the possibility of using techniques outlined to automate verification requirements in industry</a:t>
            </a:r>
          </a:p>
          <a:p>
            <a:endParaRPr lang="en-MT" dirty="0"/>
          </a:p>
        </p:txBody>
      </p:sp>
    </p:spTree>
    <p:extLst>
      <p:ext uri="{BB962C8B-B14F-4D97-AF65-F5344CB8AC3E}">
        <p14:creationId xmlns:p14="http://schemas.microsoft.com/office/powerpoint/2010/main" val="30391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ED4E2-B25E-50AB-AD4A-1386AB1D522D}"/>
              </a:ext>
            </a:extLst>
          </p:cNvPr>
          <p:cNvSpPr>
            <a:spLocks noGrp="1"/>
          </p:cNvSpPr>
          <p:nvPr>
            <p:ph type="title"/>
          </p:nvPr>
        </p:nvSpPr>
        <p:spPr/>
        <p:txBody>
          <a:bodyPr/>
          <a:lstStyle/>
          <a:p>
            <a:r>
              <a:rPr lang="en-US" dirty="0"/>
              <a:t>Hypothesis and Research questions</a:t>
            </a:r>
            <a:endParaRPr lang="en-MT" dirty="0"/>
          </a:p>
        </p:txBody>
      </p:sp>
      <p:sp>
        <p:nvSpPr>
          <p:cNvPr id="3" name="Content Placeholder 2">
            <a:extLst>
              <a:ext uri="{FF2B5EF4-FFF2-40B4-BE49-F238E27FC236}">
                <a16:creationId xmlns:a16="http://schemas.microsoft.com/office/drawing/2014/main" id="{B4C74FFF-5204-C5E7-ECFE-148FCC30A814}"/>
              </a:ext>
            </a:extLst>
          </p:cNvPr>
          <p:cNvSpPr>
            <a:spLocks noGrp="1"/>
          </p:cNvSpPr>
          <p:nvPr>
            <p:ph idx="1"/>
          </p:nvPr>
        </p:nvSpPr>
        <p:spPr/>
        <p:txBody>
          <a:bodyPr/>
          <a:lstStyle/>
          <a:p>
            <a:r>
              <a:rPr lang="en-US" dirty="0"/>
              <a:t>The implementation of the YOLOv5 model, with its architectural improvements and optimizations, will yield superior object detection performance, particularly with regard to precision, recall, and </a:t>
            </a:r>
            <a:r>
              <a:rPr lang="en-US" dirty="0" err="1"/>
              <a:t>mAP</a:t>
            </a:r>
            <a:r>
              <a:rPr lang="en-US" dirty="0"/>
              <a:t> scores.</a:t>
            </a:r>
          </a:p>
          <a:p>
            <a:r>
              <a:rPr lang="en-US" dirty="0"/>
              <a:t>Is Tesseract an appropriate and effective tool for our goals?</a:t>
            </a:r>
          </a:p>
          <a:p>
            <a:r>
              <a:rPr lang="en-US" dirty="0"/>
              <a:t>Would it be possible to implement an accurate method of verifying documents for a professional setting?</a:t>
            </a:r>
          </a:p>
          <a:p>
            <a:endParaRPr lang="en-MT" dirty="0"/>
          </a:p>
        </p:txBody>
      </p:sp>
    </p:spTree>
    <p:extLst>
      <p:ext uri="{BB962C8B-B14F-4D97-AF65-F5344CB8AC3E}">
        <p14:creationId xmlns:p14="http://schemas.microsoft.com/office/powerpoint/2010/main" val="695859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75213" y="376701"/>
            <a:ext cx="10515600" cy="581192"/>
          </a:xfrm>
        </p:spPr>
        <p:txBody>
          <a:bodyPr>
            <a:normAutofit fontScale="90000"/>
          </a:bodyPr>
          <a:lstStyle/>
          <a:p>
            <a:r>
              <a:rPr lang="en-US" sz="3500" dirty="0">
                <a:latin typeface="Verdana" panose="020B0604030504040204" pitchFamily="34" charset="0"/>
                <a:ea typeface="Verdana" panose="020B0604030504040204" pitchFamily="34" charset="0"/>
                <a:cs typeface="Verdana" panose="020B0604030504040204" pitchFamily="34" charset="0"/>
              </a:rPr>
              <a:t>YOLO - Literature</a:t>
            </a:r>
          </a:p>
        </p:txBody>
      </p:sp>
      <p:sp>
        <p:nvSpPr>
          <p:cNvPr id="3" name="Content Placeholder 2">
            <a:extLst>
              <a:ext uri="{FF2B5EF4-FFF2-40B4-BE49-F238E27FC236}">
                <a16:creationId xmlns:a16="http://schemas.microsoft.com/office/drawing/2014/main" id="{A2545563-4E6E-4043-9AB0-D52B5E7C8984}"/>
              </a:ext>
            </a:extLst>
          </p:cNvPr>
          <p:cNvSpPr>
            <a:spLocks noGrp="1"/>
          </p:cNvSpPr>
          <p:nvPr>
            <p:ph idx="1"/>
          </p:nvPr>
        </p:nvSpPr>
        <p:spPr>
          <a:xfrm>
            <a:off x="838200" y="1134208"/>
            <a:ext cx="10697308" cy="5055577"/>
          </a:xfrm>
        </p:spPr>
        <p:txBody>
          <a:bodyPr>
            <a:normAutofit/>
          </a:bodyPr>
          <a:lstStyle/>
          <a:p>
            <a:pPr>
              <a:lnSpc>
                <a:spcPct val="150000"/>
              </a:lnSpc>
            </a:pPr>
            <a:r>
              <a:rPr lang="en-US" sz="1800" dirty="0">
                <a:ea typeface="Verdana" panose="020B0604030504040204" pitchFamily="34" charset="0"/>
                <a:cs typeface="Verdana" panose="020B0604030504040204" pitchFamily="34" charset="0"/>
              </a:rPr>
              <a:t>Original YOLO model had limitations due to grid system, this set the stage for improvements in the overall performance.</a:t>
            </a:r>
          </a:p>
          <a:p>
            <a:pPr>
              <a:lnSpc>
                <a:spcPct val="150000"/>
              </a:lnSpc>
            </a:pPr>
            <a:r>
              <a:rPr lang="en-US" sz="1800" dirty="0">
                <a:ea typeface="Verdana" panose="020B0604030504040204" pitchFamily="34" charset="0"/>
                <a:cs typeface="Verdana" panose="020B0604030504040204" pitchFamily="34" charset="0"/>
              </a:rPr>
              <a:t>Paper by Redmon et al. – YOLO</a:t>
            </a:r>
          </a:p>
          <a:p>
            <a:pPr>
              <a:lnSpc>
                <a:spcPct val="150000"/>
              </a:lnSpc>
            </a:pPr>
            <a:r>
              <a:rPr lang="en-US" sz="1800" dirty="0">
                <a:ea typeface="Verdana" panose="020B0604030504040204" pitchFamily="34" charset="0"/>
                <a:cs typeface="Verdana" panose="020B0604030504040204" pitchFamily="34" charset="0"/>
              </a:rPr>
              <a:t>Yolov3 improved detection of small objects using multi-scale predictions and various level kernels.</a:t>
            </a:r>
          </a:p>
          <a:p>
            <a:pPr>
              <a:lnSpc>
                <a:spcPct val="150000"/>
              </a:lnSpc>
            </a:pPr>
            <a:r>
              <a:rPr lang="en-US" sz="1800" b="0" i="0" dirty="0">
                <a:effectLst/>
                <a:ea typeface="Verdana" panose="020B0604030504040204" pitchFamily="34" charset="0"/>
                <a:cs typeface="Arial" panose="020B0604020202020204" pitchFamily="34" charset="0"/>
              </a:rPr>
              <a:t>Paper by </a:t>
            </a:r>
            <a:r>
              <a:rPr lang="en-US" sz="1800" b="0" i="0" dirty="0" err="1">
                <a:effectLst/>
                <a:ea typeface="Verdana" panose="020B0604030504040204" pitchFamily="34" charset="0"/>
                <a:cs typeface="Arial" panose="020B0604020202020204" pitchFamily="34" charset="0"/>
              </a:rPr>
              <a:t>Bochkovskiy</a:t>
            </a:r>
            <a:r>
              <a:rPr lang="en-US" sz="1800" b="0" i="0" dirty="0">
                <a:effectLst/>
                <a:ea typeface="Verdana" panose="020B0604030504040204" pitchFamily="34" charset="0"/>
                <a:cs typeface="Arial" panose="020B0604020202020204" pitchFamily="34" charset="0"/>
              </a:rPr>
              <a:t> et al- YOLOv4</a:t>
            </a:r>
          </a:p>
          <a:p>
            <a:pPr>
              <a:lnSpc>
                <a:spcPct val="150000"/>
              </a:lnSpc>
            </a:pPr>
            <a:r>
              <a:rPr lang="en-US" sz="1800" b="0" i="0" dirty="0">
                <a:effectLst/>
                <a:ea typeface="Verdana" panose="020B0604030504040204" pitchFamily="34" charset="0"/>
                <a:cs typeface="Arial" panose="020B0604020202020204" pitchFamily="34" charset="0"/>
              </a:rPr>
              <a:t>Performance Metrics:</a:t>
            </a:r>
          </a:p>
          <a:p>
            <a:pPr marL="742950" lvl="1" indent="-285750" algn="l">
              <a:buFont typeface="Arial" panose="020B0604020202020204" pitchFamily="34" charset="0"/>
              <a:buChar char="•"/>
            </a:pPr>
            <a:r>
              <a:rPr lang="en-US" sz="1800" b="0" i="0" dirty="0" err="1">
                <a:effectLst/>
                <a:ea typeface="Verdana" panose="020B0604030504040204" pitchFamily="34" charset="0"/>
                <a:cs typeface="Arial" panose="020B0604020202020204" pitchFamily="34" charset="0"/>
              </a:rPr>
              <a:t>mAP</a:t>
            </a:r>
            <a:r>
              <a:rPr lang="en-US" sz="1800" b="0" i="0" dirty="0">
                <a:effectLst/>
                <a:ea typeface="Verdana" panose="020B0604030504040204" pitchFamily="34" charset="0"/>
                <a:cs typeface="Arial" panose="020B0604020202020204" pitchFamily="34" charset="0"/>
              </a:rPr>
              <a:t> (</a:t>
            </a:r>
            <a:r>
              <a:rPr lang="en-US" sz="1800" b="0" i="0" dirty="0" err="1">
                <a:effectLst/>
                <a:ea typeface="Verdana" panose="020B0604030504040204" pitchFamily="34" charset="0"/>
                <a:cs typeface="Arial" panose="020B0604020202020204" pitchFamily="34" charset="0"/>
              </a:rPr>
              <a:t>IoU</a:t>
            </a:r>
            <a:r>
              <a:rPr lang="en-US" sz="1800" b="0" i="0" dirty="0">
                <a:effectLst/>
                <a:ea typeface="Verdana" panose="020B0604030504040204" pitchFamily="34" charset="0"/>
                <a:cs typeface="Arial" panose="020B0604020202020204" pitchFamily="34" charset="0"/>
              </a:rPr>
              <a:t>=0.5:0.95): 43.5% on the COCO dataset</a:t>
            </a:r>
          </a:p>
          <a:p>
            <a:pPr marL="742950" lvl="1" indent="-285750" algn="l">
              <a:buFont typeface="Arial" panose="020B0604020202020204" pitchFamily="34" charset="0"/>
              <a:buChar char="•"/>
            </a:pPr>
            <a:r>
              <a:rPr lang="en-US" sz="1800" b="0" i="0" dirty="0" err="1">
                <a:effectLst/>
                <a:ea typeface="Verdana" panose="020B0604030504040204" pitchFamily="34" charset="0"/>
                <a:cs typeface="Arial" panose="020B0604020202020204" pitchFamily="34" charset="0"/>
              </a:rPr>
              <a:t>mAP</a:t>
            </a:r>
            <a:r>
              <a:rPr lang="en-US" sz="1800" b="0" i="0" dirty="0">
                <a:effectLst/>
                <a:ea typeface="Verdana" panose="020B0604030504040204" pitchFamily="34" charset="0"/>
                <a:cs typeface="Arial" panose="020B0604020202020204" pitchFamily="34" charset="0"/>
              </a:rPr>
              <a:t> (</a:t>
            </a:r>
            <a:r>
              <a:rPr lang="en-US" sz="1800" b="0" i="0" dirty="0" err="1">
                <a:effectLst/>
                <a:ea typeface="Verdana" panose="020B0604030504040204" pitchFamily="34" charset="0"/>
                <a:cs typeface="Arial" panose="020B0604020202020204" pitchFamily="34" charset="0"/>
              </a:rPr>
              <a:t>IoU</a:t>
            </a:r>
            <a:r>
              <a:rPr lang="en-US" sz="1800" b="0" i="0" dirty="0">
                <a:effectLst/>
                <a:ea typeface="Verdana" panose="020B0604030504040204" pitchFamily="34" charset="0"/>
                <a:cs typeface="Arial" panose="020B0604020202020204" pitchFamily="34" charset="0"/>
              </a:rPr>
              <a:t>=0.5): 65.7% on the COCO dataset</a:t>
            </a:r>
          </a:p>
          <a:p>
            <a:pPr algn="l">
              <a:buFont typeface="Arial" panose="020B0604020202020204" pitchFamily="34" charset="0"/>
              <a:buChar char="•"/>
            </a:pPr>
            <a:r>
              <a:rPr lang="en-US" sz="1800" b="0" i="0" dirty="0">
                <a:effectLst/>
                <a:ea typeface="Verdana" panose="020B0604030504040204" pitchFamily="34" charset="0"/>
                <a:cs typeface="Arial" panose="020B0604020202020204" pitchFamily="34" charset="0"/>
              </a:rPr>
              <a:t>Chosen for its balance between speed and accuracy</a:t>
            </a:r>
          </a:p>
          <a:p>
            <a:pPr marL="0" indent="0">
              <a:lnSpc>
                <a:spcPct val="150000"/>
              </a:lnSpc>
              <a:buNone/>
            </a:pPr>
            <a:endParaRPr lang="en-US" sz="1800" dirty="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047203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427F0-F6FB-DB1A-AEA0-895201D29F41}"/>
              </a:ext>
            </a:extLst>
          </p:cNvPr>
          <p:cNvSpPr>
            <a:spLocks noGrp="1"/>
          </p:cNvSpPr>
          <p:nvPr>
            <p:ph type="title"/>
          </p:nvPr>
        </p:nvSpPr>
        <p:spPr/>
        <p:txBody>
          <a:bodyPr/>
          <a:lstStyle/>
          <a:p>
            <a:r>
              <a:rPr lang="en-US" dirty="0"/>
              <a:t>Tesseract - Literature</a:t>
            </a:r>
            <a:endParaRPr lang="en-MT" dirty="0"/>
          </a:p>
        </p:txBody>
      </p:sp>
      <p:sp>
        <p:nvSpPr>
          <p:cNvPr id="3" name="Content Placeholder 2">
            <a:extLst>
              <a:ext uri="{FF2B5EF4-FFF2-40B4-BE49-F238E27FC236}">
                <a16:creationId xmlns:a16="http://schemas.microsoft.com/office/drawing/2014/main" id="{06ACA2FD-509F-AA09-F505-0A58EF650BE9}"/>
              </a:ext>
            </a:extLst>
          </p:cNvPr>
          <p:cNvSpPr>
            <a:spLocks noGrp="1"/>
          </p:cNvSpPr>
          <p:nvPr>
            <p:ph idx="1"/>
          </p:nvPr>
        </p:nvSpPr>
        <p:spPr/>
        <p:txBody>
          <a:bodyPr/>
          <a:lstStyle/>
          <a:p>
            <a:r>
              <a:rPr lang="en-US" dirty="0"/>
              <a:t>Developed by HP between 1984 and 1994. It was initially conceived as a tool to improve OCR accuracy for HP's flatbed scanners after a joint project between HP Labs Bristol and HP's scanner division.</a:t>
            </a:r>
          </a:p>
          <a:p>
            <a:r>
              <a:rPr lang="en-US" dirty="0"/>
              <a:t>Tesseract has limitations when dealing with shadowed images of text. A method to mitigate this issue has been proposed by H. Lu et al., where they suggest generating binary images with less noise before inputting them into Tesseract. This process involved a local adaptive threshold processing and the use of a double filter to remove the noise from the binary image, effectively enhancing Tesseract's accuracy.</a:t>
            </a:r>
          </a:p>
          <a:p>
            <a:r>
              <a:rPr lang="en-US" dirty="0" err="1"/>
              <a:t>ElasticSearch</a:t>
            </a:r>
            <a:r>
              <a:rPr lang="en-US" dirty="0"/>
              <a:t> used in system Proposed by Tao M. et al, showing integration capabilities.</a:t>
            </a:r>
            <a:endParaRPr lang="en-MT" dirty="0"/>
          </a:p>
        </p:txBody>
      </p:sp>
    </p:spTree>
    <p:extLst>
      <p:ext uri="{BB962C8B-B14F-4D97-AF65-F5344CB8AC3E}">
        <p14:creationId xmlns:p14="http://schemas.microsoft.com/office/powerpoint/2010/main" val="2358880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149DA-C4F5-985E-723F-017EB829907B}"/>
              </a:ext>
            </a:extLst>
          </p:cNvPr>
          <p:cNvSpPr>
            <a:spLocks noGrp="1"/>
          </p:cNvSpPr>
          <p:nvPr>
            <p:ph type="title"/>
          </p:nvPr>
        </p:nvSpPr>
        <p:spPr/>
        <p:txBody>
          <a:bodyPr/>
          <a:lstStyle/>
          <a:p>
            <a:r>
              <a:rPr lang="en-US" dirty="0"/>
              <a:t>Methodology</a:t>
            </a:r>
            <a:br>
              <a:rPr lang="en-US" dirty="0"/>
            </a:br>
            <a:r>
              <a:rPr lang="en-US" dirty="0"/>
              <a:t>Custom Data Set Generation</a:t>
            </a:r>
            <a:endParaRPr lang="en-MT" dirty="0"/>
          </a:p>
        </p:txBody>
      </p:sp>
      <p:sp>
        <p:nvSpPr>
          <p:cNvPr id="3" name="Content Placeholder 2">
            <a:extLst>
              <a:ext uri="{FF2B5EF4-FFF2-40B4-BE49-F238E27FC236}">
                <a16:creationId xmlns:a16="http://schemas.microsoft.com/office/drawing/2014/main" id="{15A1D9E7-1387-72F6-1C23-A59F42FD1670}"/>
              </a:ext>
            </a:extLst>
          </p:cNvPr>
          <p:cNvSpPr>
            <a:spLocks noGrp="1"/>
          </p:cNvSpPr>
          <p:nvPr>
            <p:ph idx="1"/>
          </p:nvPr>
        </p:nvSpPr>
        <p:spPr/>
        <p:txBody>
          <a:bodyPr>
            <a:normAutofit lnSpcReduction="10000"/>
          </a:bodyPr>
          <a:lstStyle/>
          <a:p>
            <a:r>
              <a:rPr lang="en-US" dirty="0"/>
              <a:t>Privacy-First Dataset: Real-life ID card images with sensitive details obscured were used to create the dataset, safeguarding individuals' privacy. Use of Author’s ID as template due to privacy-concerns.</a:t>
            </a:r>
          </a:p>
          <a:p>
            <a:endParaRPr lang="en-US" dirty="0"/>
          </a:p>
          <a:p>
            <a:r>
              <a:rPr lang="en-US" dirty="0"/>
              <a:t>Dataset Functionality: The dataset is designed for combined use of YOLOv5 (for ID card detection) and Tesseract OCR (for detail extraction), optimizing efficiency and accuracy.</a:t>
            </a:r>
          </a:p>
          <a:p>
            <a:endParaRPr lang="en-US" dirty="0"/>
          </a:p>
          <a:p>
            <a:r>
              <a:rPr lang="en-US" dirty="0"/>
              <a:t>Image Annotation: Images are annotated using </a:t>
            </a:r>
            <a:r>
              <a:rPr lang="en-US" dirty="0" err="1"/>
              <a:t>LabelImg</a:t>
            </a:r>
            <a:r>
              <a:rPr lang="en-US" dirty="0"/>
              <a:t> to indicate ID cards. Despite being time-consuming, accurate annotation is crucial for effective model training.</a:t>
            </a:r>
            <a:endParaRPr lang="en-MT" dirty="0"/>
          </a:p>
        </p:txBody>
      </p:sp>
    </p:spTree>
    <p:extLst>
      <p:ext uri="{BB962C8B-B14F-4D97-AF65-F5344CB8AC3E}">
        <p14:creationId xmlns:p14="http://schemas.microsoft.com/office/powerpoint/2010/main" val="2786862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648930" y="629266"/>
            <a:ext cx="4795482" cy="1641987"/>
          </a:xfrm>
        </p:spPr>
        <p:txBody>
          <a:bodyPr>
            <a:normAutofit/>
          </a:bodyPr>
          <a:lstStyle/>
          <a:p>
            <a:r>
              <a:rPr lang="en-US" dirty="0">
                <a:latin typeface="Verdana" panose="020B0604030504040204" pitchFamily="34" charset="0"/>
                <a:ea typeface="Verdana" panose="020B0604030504040204" pitchFamily="34" charset="0"/>
                <a:cs typeface="Verdana" panose="020B0604030504040204" pitchFamily="34" charset="0"/>
              </a:rPr>
              <a:t>Methodology –</a:t>
            </a:r>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Yolo</a:t>
            </a:r>
          </a:p>
        </p:txBody>
      </p:sp>
      <p:pic>
        <p:nvPicPr>
          <p:cNvPr id="5" name="Picture 4">
            <a:extLst>
              <a:ext uri="{FF2B5EF4-FFF2-40B4-BE49-F238E27FC236}">
                <a16:creationId xmlns:a16="http://schemas.microsoft.com/office/drawing/2014/main" id="{F051002F-8FB0-30C1-7A6A-DE1CEBAD4FF4}"/>
              </a:ext>
            </a:extLst>
          </p:cNvPr>
          <p:cNvPicPr>
            <a:picLocks noChangeAspect="1"/>
          </p:cNvPicPr>
          <p:nvPr/>
        </p:nvPicPr>
        <p:blipFill rotWithShape="1">
          <a:blip r:embed="rId4"/>
          <a:srcRect r="2620"/>
          <a:stretch/>
        </p:blipFill>
        <p:spPr>
          <a:xfrm>
            <a:off x="6094410" y="609601"/>
            <a:ext cx="5449889" cy="5638797"/>
          </a:xfrm>
          <a:prstGeom prst="rect">
            <a:avLst/>
          </a:prstGeom>
          <a:effectLst>
            <a:outerShdw blurRad="50800" dist="38100" dir="5400000" algn="t" rotWithShape="0">
              <a:prstClr val="black">
                <a:alpha val="43000"/>
              </a:prstClr>
            </a:outerShdw>
          </a:effectLst>
        </p:spPr>
      </p:pic>
      <p:sp>
        <p:nvSpPr>
          <p:cNvPr id="10" name="Rectangle 9">
            <a:extLst>
              <a:ext uri="{FF2B5EF4-FFF2-40B4-BE49-F238E27FC236}">
                <a16:creationId xmlns:a16="http://schemas.microsoft.com/office/drawing/2014/main" id="{AA047838-7F9E-43CF-A116-26E7AAA8F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2545563-4E6E-4043-9AB0-D52B5E7C8984}"/>
              </a:ext>
            </a:extLst>
          </p:cNvPr>
          <p:cNvSpPr>
            <a:spLocks noGrp="1"/>
          </p:cNvSpPr>
          <p:nvPr>
            <p:ph idx="1"/>
          </p:nvPr>
        </p:nvSpPr>
        <p:spPr>
          <a:xfrm>
            <a:off x="647701" y="2438401"/>
            <a:ext cx="4797256" cy="3809998"/>
          </a:xfrm>
        </p:spPr>
        <p:txBody>
          <a:bodyPr>
            <a:noAutofit/>
          </a:bodyPr>
          <a:lstStyle/>
          <a:p>
            <a:pPr marL="0" indent="0">
              <a:lnSpc>
                <a:spcPct val="90000"/>
              </a:lnSpc>
              <a:buNone/>
            </a:pPr>
            <a:r>
              <a:rPr lang="en-US" sz="1400" dirty="0">
                <a:latin typeface="Verdana" panose="020B0604030504040204" pitchFamily="34" charset="0"/>
                <a:ea typeface="Verdana" panose="020B0604030504040204" pitchFamily="34" charset="0"/>
                <a:cs typeface="Verdana" panose="020B0604030504040204" pitchFamily="34" charset="0"/>
              </a:rPr>
              <a:t>Real-Time Performance and Robust Detection: YOLO, with its single-pass detection strategy, provides fast detection speeds while maintaining competitive accuracy. Its design allows efficient detection across various ID card designs, layouts, and imaging conditions.</a:t>
            </a:r>
          </a:p>
          <a:p>
            <a:pPr marL="0" indent="0">
              <a:lnSpc>
                <a:spcPct val="90000"/>
              </a:lnSpc>
              <a:buNone/>
            </a:pPr>
            <a:r>
              <a:rPr lang="en-US" sz="1400" dirty="0">
                <a:latin typeface="Verdana" panose="020B0604030504040204" pitchFamily="34" charset="0"/>
                <a:ea typeface="Verdana" panose="020B0604030504040204" pitchFamily="34" charset="0"/>
                <a:cs typeface="Verdana" panose="020B0604030504040204" pitchFamily="34" charset="0"/>
              </a:rPr>
              <a:t>End-to-End Training and Evaluation: The methodology included careful dataset preparation, YOLO model selection, model training, and evaluation using metrics like AP, </a:t>
            </a:r>
            <a:r>
              <a:rPr lang="en-US" sz="1400" dirty="0" err="1">
                <a:latin typeface="Verdana" panose="020B0604030504040204" pitchFamily="34" charset="0"/>
                <a:ea typeface="Verdana" panose="020B0604030504040204" pitchFamily="34" charset="0"/>
                <a:cs typeface="Verdana" panose="020B0604030504040204" pitchFamily="34" charset="0"/>
              </a:rPr>
              <a:t>mAP</a:t>
            </a:r>
            <a:r>
              <a:rPr lang="en-US" sz="1400" dirty="0">
                <a:latin typeface="Verdana" panose="020B0604030504040204" pitchFamily="34" charset="0"/>
                <a:ea typeface="Verdana" panose="020B0604030504040204" pitchFamily="34" charset="0"/>
                <a:cs typeface="Verdana" panose="020B0604030504040204" pitchFamily="34" charset="0"/>
              </a:rPr>
              <a:t>, and </a:t>
            </a:r>
            <a:r>
              <a:rPr lang="en-US" sz="1400" dirty="0" err="1">
                <a:latin typeface="Verdana" panose="020B0604030504040204" pitchFamily="34" charset="0"/>
                <a:ea typeface="Verdana" panose="020B0604030504040204" pitchFamily="34" charset="0"/>
                <a:cs typeface="Verdana" panose="020B0604030504040204" pitchFamily="34" charset="0"/>
              </a:rPr>
              <a:t>IoU</a:t>
            </a:r>
            <a:r>
              <a:rPr lang="en-US" sz="1400" dirty="0">
                <a:latin typeface="Verdana" panose="020B0604030504040204" pitchFamily="34" charset="0"/>
                <a:ea typeface="Verdana" panose="020B0604030504040204" pitchFamily="34" charset="0"/>
                <a:cs typeface="Verdana" panose="020B0604030504040204" pitchFamily="34" charset="0"/>
              </a:rPr>
              <a:t>. The performance on the validation set during training helped fine-tune model parameters.</a:t>
            </a:r>
          </a:p>
          <a:p>
            <a:pPr marL="0" indent="0">
              <a:lnSpc>
                <a:spcPct val="90000"/>
              </a:lnSpc>
              <a:buNone/>
            </a:pPr>
            <a:r>
              <a:rPr lang="en-US" sz="1400" dirty="0">
                <a:latin typeface="Verdana" panose="020B0604030504040204" pitchFamily="34" charset="0"/>
                <a:ea typeface="Verdana" panose="020B0604030504040204" pitchFamily="34" charset="0"/>
                <a:cs typeface="Verdana" panose="020B0604030504040204" pitchFamily="34" charset="0"/>
              </a:rPr>
              <a:t>Integration and Post-Processing: The trained YOLO model was seamlessly integrated with Tesseract OCR for efficient text extraction. Post-processing techniques like non-maximum suppression and confidence filtering enhanced the detection results, reducing duplicates and false positives.</a:t>
            </a:r>
          </a:p>
        </p:txBody>
      </p:sp>
    </p:spTree>
    <p:extLst>
      <p:ext uri="{BB962C8B-B14F-4D97-AF65-F5344CB8AC3E}">
        <p14:creationId xmlns:p14="http://schemas.microsoft.com/office/powerpoint/2010/main" val="3120540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AFEF5-444F-2811-C271-F1CB59B125F3}"/>
              </a:ext>
            </a:extLst>
          </p:cNvPr>
          <p:cNvSpPr>
            <a:spLocks noGrp="1"/>
          </p:cNvSpPr>
          <p:nvPr>
            <p:ph type="title"/>
          </p:nvPr>
        </p:nvSpPr>
        <p:spPr/>
        <p:txBody>
          <a:bodyPr/>
          <a:lstStyle/>
          <a:p>
            <a:r>
              <a:rPr lang="en-US" dirty="0"/>
              <a:t>Methodology- Tesseract</a:t>
            </a:r>
            <a:endParaRPr lang="en-MT" dirty="0"/>
          </a:p>
        </p:txBody>
      </p:sp>
      <p:sp>
        <p:nvSpPr>
          <p:cNvPr id="3" name="Content Placeholder 2">
            <a:extLst>
              <a:ext uri="{FF2B5EF4-FFF2-40B4-BE49-F238E27FC236}">
                <a16:creationId xmlns:a16="http://schemas.microsoft.com/office/drawing/2014/main" id="{649B1C5B-6180-947F-E6F2-06ECEC79563B}"/>
              </a:ext>
            </a:extLst>
          </p:cNvPr>
          <p:cNvSpPr>
            <a:spLocks noGrp="1"/>
          </p:cNvSpPr>
          <p:nvPr>
            <p:ph idx="1"/>
          </p:nvPr>
        </p:nvSpPr>
        <p:spPr/>
        <p:txBody>
          <a:bodyPr>
            <a:normAutofit lnSpcReduction="10000"/>
          </a:bodyPr>
          <a:lstStyle/>
          <a:p>
            <a:r>
              <a:rPr lang="en-US" dirty="0"/>
              <a:t>Integration of Tesseract OCR: The Tesseract OCR engine, interfaced through the </a:t>
            </a:r>
            <a:r>
              <a:rPr lang="en-US" dirty="0" err="1"/>
              <a:t>pytesseract</a:t>
            </a:r>
            <a:r>
              <a:rPr lang="en-US" dirty="0"/>
              <a:t> Python library, is a central part of the methodology, responsible for extracting text from the detected ID cards in images.</a:t>
            </a:r>
          </a:p>
          <a:p>
            <a:r>
              <a:rPr lang="en-US" dirty="0"/>
              <a:t>Image Preprocessing for OCR Enhancement: Essential image preprocessing steps such as converting images to grayscale are performed using OpenCV. This preprocessing phase increases Tesseract's speed and accuracy, facilitating efficient text extraction and storage.</a:t>
            </a:r>
          </a:p>
          <a:p>
            <a:r>
              <a:rPr lang="en-US" dirty="0"/>
              <a:t>Tesseract Configuration Optimization: Specific configurations of Tesseract, including OCR Engine Modes and Page Segmentation Modes, are fine-tuned to enhance the accuracy of text extraction, making it a dependable tool for our research.</a:t>
            </a:r>
            <a:endParaRPr lang="en-MT" dirty="0"/>
          </a:p>
        </p:txBody>
      </p:sp>
    </p:spTree>
    <p:extLst>
      <p:ext uri="{BB962C8B-B14F-4D97-AF65-F5344CB8AC3E}">
        <p14:creationId xmlns:p14="http://schemas.microsoft.com/office/powerpoint/2010/main" val="2086241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8A441C-1B43-0BA2-B3F0-250E1DDC8808}"/>
              </a:ext>
            </a:extLst>
          </p:cNvPr>
          <p:cNvSpPr>
            <a:spLocks noGrp="1"/>
          </p:cNvSpPr>
          <p:nvPr>
            <p:ph type="title"/>
          </p:nvPr>
        </p:nvSpPr>
        <p:spPr>
          <a:xfrm>
            <a:off x="648931" y="629266"/>
            <a:ext cx="4166510" cy="1622321"/>
          </a:xfrm>
        </p:spPr>
        <p:txBody>
          <a:bodyPr>
            <a:normAutofit/>
          </a:bodyPr>
          <a:lstStyle/>
          <a:p>
            <a:r>
              <a:rPr lang="en-US">
                <a:solidFill>
                  <a:srgbClr val="EBEBEB"/>
                </a:solidFill>
              </a:rPr>
              <a:t>Result Analysis</a:t>
            </a:r>
            <a:endParaRPr lang="en-MT">
              <a:solidFill>
                <a:srgbClr val="EBEBEB"/>
              </a:solidFill>
            </a:endParaRP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Picture 4">
            <a:extLst>
              <a:ext uri="{FF2B5EF4-FFF2-40B4-BE49-F238E27FC236}">
                <a16:creationId xmlns:a16="http://schemas.microsoft.com/office/drawing/2014/main" id="{16A9E1F5-96E9-4935-02B6-2C3C595A6FB7}"/>
              </a:ext>
            </a:extLst>
          </p:cNvPr>
          <p:cNvPicPr>
            <a:picLocks noChangeAspect="1"/>
          </p:cNvPicPr>
          <p:nvPr/>
        </p:nvPicPr>
        <p:blipFill>
          <a:blip r:embed="rId3"/>
          <a:stretch>
            <a:fillRect/>
          </a:stretch>
        </p:blipFill>
        <p:spPr>
          <a:xfrm>
            <a:off x="5996810" y="643898"/>
            <a:ext cx="5015678" cy="5562601"/>
          </a:xfrm>
          <a:prstGeom prst="rect">
            <a:avLst/>
          </a:prstGeom>
          <a:effectLst/>
        </p:spPr>
      </p:pic>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1CBC3D4-DD91-7C68-4F53-A318D2281E18}"/>
              </a:ext>
            </a:extLst>
          </p:cNvPr>
          <p:cNvSpPr>
            <a:spLocks noGrp="1"/>
          </p:cNvSpPr>
          <p:nvPr>
            <p:ph idx="1"/>
          </p:nvPr>
        </p:nvSpPr>
        <p:spPr>
          <a:xfrm>
            <a:off x="648931" y="1787236"/>
            <a:ext cx="4166509" cy="4436583"/>
          </a:xfrm>
        </p:spPr>
        <p:txBody>
          <a:bodyPr>
            <a:normAutofit/>
          </a:bodyPr>
          <a:lstStyle/>
          <a:p>
            <a:pPr>
              <a:lnSpc>
                <a:spcPct val="90000"/>
              </a:lnSpc>
            </a:pPr>
            <a:r>
              <a:rPr lang="en-US" sz="1100" dirty="0">
                <a:solidFill>
                  <a:srgbClr val="EBEBEB"/>
                </a:solidFill>
              </a:rPr>
              <a:t>Hyperparameter Tuning: Key hyperparameters were adjusted, such as learning rate (initially 0.001), batch size (16), momentum (0.9), and weight decay (0.0005) to optimize the model during its 50-epoch training. These were chosen after encountering long processing times and slow training efficiency.</a:t>
            </a:r>
          </a:p>
          <a:p>
            <a:pPr>
              <a:lnSpc>
                <a:spcPct val="90000"/>
              </a:lnSpc>
            </a:pPr>
            <a:endParaRPr lang="en-US" sz="1100" dirty="0">
              <a:solidFill>
                <a:srgbClr val="EBEBEB"/>
              </a:solidFill>
            </a:endParaRPr>
          </a:p>
          <a:p>
            <a:pPr>
              <a:lnSpc>
                <a:spcPct val="90000"/>
              </a:lnSpc>
            </a:pPr>
            <a:r>
              <a:rPr lang="en-US" sz="1100" dirty="0">
                <a:solidFill>
                  <a:srgbClr val="EBEBEB"/>
                </a:solidFill>
              </a:rPr>
              <a:t>ID Card Localization Improvement: Initial box loss was 0.10289, indicating difficulties in locating ID cards. However, by the 49th epoch, box loss decreased significantly to 0.016131, demonstrating enhanced localization ability.</a:t>
            </a:r>
          </a:p>
          <a:p>
            <a:pPr>
              <a:lnSpc>
                <a:spcPct val="90000"/>
              </a:lnSpc>
            </a:pPr>
            <a:endParaRPr lang="en-US" sz="1100" dirty="0">
              <a:solidFill>
                <a:srgbClr val="EBEBEB"/>
              </a:solidFill>
            </a:endParaRPr>
          </a:p>
          <a:p>
            <a:pPr>
              <a:lnSpc>
                <a:spcPct val="90000"/>
              </a:lnSpc>
            </a:pPr>
            <a:r>
              <a:rPr lang="en-US" sz="1100" dirty="0">
                <a:solidFill>
                  <a:srgbClr val="EBEBEB"/>
                </a:solidFill>
              </a:rPr>
              <a:t>Prediction and Classification Confidence Enhancement: The model started with an object loss of 0.034338, but by the 49th epoch, it had dropped to 0.01013, indicating increased confidence in object prediction. Similarly, class loss decreased from a high initial value to 0.0021032, showing improved proficiency in classifying detected objects as ID cards.</a:t>
            </a:r>
            <a:endParaRPr lang="en-MT" sz="1100" dirty="0">
              <a:solidFill>
                <a:srgbClr val="EBEBEB"/>
              </a:solidFill>
            </a:endParaRPr>
          </a:p>
        </p:txBody>
      </p:sp>
    </p:spTree>
    <p:extLst>
      <p:ext uri="{BB962C8B-B14F-4D97-AF65-F5344CB8AC3E}">
        <p14:creationId xmlns:p14="http://schemas.microsoft.com/office/powerpoint/2010/main" val="1319194320"/>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6155</TotalTime>
  <Words>2115</Words>
  <Application>Microsoft Office PowerPoint</Application>
  <PresentationFormat>Widescreen</PresentationFormat>
  <Paragraphs>124</Paragraphs>
  <Slides>14</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Century Gothic</vt:lpstr>
      <vt:lpstr>Monserrat</vt:lpstr>
      <vt:lpstr>Söhne</vt:lpstr>
      <vt:lpstr>Verdana</vt:lpstr>
      <vt:lpstr>Wingdings 3</vt:lpstr>
      <vt:lpstr>Ion</vt:lpstr>
      <vt:lpstr>PowerPoint Presentation</vt:lpstr>
      <vt:lpstr>Defining our goals</vt:lpstr>
      <vt:lpstr>Hypothesis and Research questions</vt:lpstr>
      <vt:lpstr>YOLO - Literature</vt:lpstr>
      <vt:lpstr>Tesseract - Literature</vt:lpstr>
      <vt:lpstr>Methodology Custom Data Set Generation</vt:lpstr>
      <vt:lpstr>Methodology – Yolo</vt:lpstr>
      <vt:lpstr>Methodology- Tesseract</vt:lpstr>
      <vt:lpstr>Result Analysis</vt:lpstr>
      <vt:lpstr>Result Analysis</vt:lpstr>
      <vt:lpstr>Tesseract Results</vt:lpstr>
      <vt:lpstr>Results - Discussion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Roberta Scerri</dc:creator>
  <cp:lastModifiedBy>Adam Titouah</cp:lastModifiedBy>
  <cp:revision>197</cp:revision>
  <dcterms:created xsi:type="dcterms:W3CDTF">2021-04-19T17:45:15Z</dcterms:created>
  <dcterms:modified xsi:type="dcterms:W3CDTF">2023-06-15T16:47:16Z</dcterms:modified>
</cp:coreProperties>
</file>