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69D7-9981-D149-AEDC-8650DD8BB3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526218-52D4-EE46-B1AF-4875B4E38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782963-564D-0340-8C28-55F2BEAA13D2}"/>
              </a:ext>
            </a:extLst>
          </p:cNvPr>
          <p:cNvSpPr>
            <a:spLocks noGrp="1"/>
          </p:cNvSpPr>
          <p:nvPr>
            <p:ph type="dt" sz="half" idx="10"/>
          </p:nvPr>
        </p:nvSpPr>
        <p:spPr/>
        <p:txBody>
          <a:bodyPr/>
          <a:lstStyle/>
          <a:p>
            <a:fld id="{CFB43BD2-4D9F-4E42-95EE-9F9676B85A2B}" type="datetimeFigureOut">
              <a:rPr lang="en-US" smtClean="0"/>
              <a:t>6/27/20</a:t>
            </a:fld>
            <a:endParaRPr lang="en-US"/>
          </a:p>
        </p:txBody>
      </p:sp>
      <p:sp>
        <p:nvSpPr>
          <p:cNvPr id="5" name="Footer Placeholder 4">
            <a:extLst>
              <a:ext uri="{FF2B5EF4-FFF2-40B4-BE49-F238E27FC236}">
                <a16:creationId xmlns:a16="http://schemas.microsoft.com/office/drawing/2014/main" id="{13E9B20F-31D1-8F42-9AA8-271C04754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41853-321D-6B4A-96D9-9C8F9122E906}"/>
              </a:ext>
            </a:extLst>
          </p:cNvPr>
          <p:cNvSpPr>
            <a:spLocks noGrp="1"/>
          </p:cNvSpPr>
          <p:nvPr>
            <p:ph type="sldNum" sz="quarter" idx="12"/>
          </p:nvPr>
        </p:nvSpPr>
        <p:spPr/>
        <p:txBody>
          <a:bodyPr/>
          <a:lstStyle/>
          <a:p>
            <a:fld id="{CE1889EA-4DE1-5A48-8969-B4C8546D5BE9}" type="slidenum">
              <a:rPr lang="en-US" smtClean="0"/>
              <a:t>‹#›</a:t>
            </a:fld>
            <a:endParaRPr lang="en-US"/>
          </a:p>
        </p:txBody>
      </p:sp>
    </p:spTree>
    <p:extLst>
      <p:ext uri="{BB962C8B-B14F-4D97-AF65-F5344CB8AC3E}">
        <p14:creationId xmlns:p14="http://schemas.microsoft.com/office/powerpoint/2010/main" val="1538418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21D1-11C5-6545-B46C-EB5A0AF9E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E13D0F-3A2E-504A-98E9-BE888142C8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9F99C-E7BC-4E4C-A2BF-2F4177B26D3C}"/>
              </a:ext>
            </a:extLst>
          </p:cNvPr>
          <p:cNvSpPr>
            <a:spLocks noGrp="1"/>
          </p:cNvSpPr>
          <p:nvPr>
            <p:ph type="dt" sz="half" idx="10"/>
          </p:nvPr>
        </p:nvSpPr>
        <p:spPr/>
        <p:txBody>
          <a:bodyPr/>
          <a:lstStyle/>
          <a:p>
            <a:fld id="{CFB43BD2-4D9F-4E42-95EE-9F9676B85A2B}" type="datetimeFigureOut">
              <a:rPr lang="en-US" smtClean="0"/>
              <a:t>6/27/20</a:t>
            </a:fld>
            <a:endParaRPr lang="en-US"/>
          </a:p>
        </p:txBody>
      </p:sp>
      <p:sp>
        <p:nvSpPr>
          <p:cNvPr id="5" name="Footer Placeholder 4">
            <a:extLst>
              <a:ext uri="{FF2B5EF4-FFF2-40B4-BE49-F238E27FC236}">
                <a16:creationId xmlns:a16="http://schemas.microsoft.com/office/drawing/2014/main" id="{A8ED635C-8AC4-F640-9D6B-3875CF42C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000D8-5686-FF46-85B6-AEF322887CBB}"/>
              </a:ext>
            </a:extLst>
          </p:cNvPr>
          <p:cNvSpPr>
            <a:spLocks noGrp="1"/>
          </p:cNvSpPr>
          <p:nvPr>
            <p:ph type="sldNum" sz="quarter" idx="12"/>
          </p:nvPr>
        </p:nvSpPr>
        <p:spPr/>
        <p:txBody>
          <a:bodyPr/>
          <a:lstStyle/>
          <a:p>
            <a:fld id="{CE1889EA-4DE1-5A48-8969-B4C8546D5BE9}" type="slidenum">
              <a:rPr lang="en-US" smtClean="0"/>
              <a:t>‹#›</a:t>
            </a:fld>
            <a:endParaRPr lang="en-US"/>
          </a:p>
        </p:txBody>
      </p:sp>
    </p:spTree>
    <p:extLst>
      <p:ext uri="{BB962C8B-B14F-4D97-AF65-F5344CB8AC3E}">
        <p14:creationId xmlns:p14="http://schemas.microsoft.com/office/powerpoint/2010/main" val="206646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61613-C5BA-E64B-A639-1821679E2F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EF2460-BECE-F84A-BAEF-AEF9F8E11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8158B-7B3F-2C46-847F-BCDFBBCC5895}"/>
              </a:ext>
            </a:extLst>
          </p:cNvPr>
          <p:cNvSpPr>
            <a:spLocks noGrp="1"/>
          </p:cNvSpPr>
          <p:nvPr>
            <p:ph type="dt" sz="half" idx="10"/>
          </p:nvPr>
        </p:nvSpPr>
        <p:spPr/>
        <p:txBody>
          <a:bodyPr/>
          <a:lstStyle/>
          <a:p>
            <a:fld id="{CFB43BD2-4D9F-4E42-95EE-9F9676B85A2B}" type="datetimeFigureOut">
              <a:rPr lang="en-US" smtClean="0"/>
              <a:t>6/27/20</a:t>
            </a:fld>
            <a:endParaRPr lang="en-US"/>
          </a:p>
        </p:txBody>
      </p:sp>
      <p:sp>
        <p:nvSpPr>
          <p:cNvPr id="5" name="Footer Placeholder 4">
            <a:extLst>
              <a:ext uri="{FF2B5EF4-FFF2-40B4-BE49-F238E27FC236}">
                <a16:creationId xmlns:a16="http://schemas.microsoft.com/office/drawing/2014/main" id="{28DFB16D-2B5B-B14E-8062-2FBFC87E3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D20E2-8412-064F-92E3-934BEAE0A596}"/>
              </a:ext>
            </a:extLst>
          </p:cNvPr>
          <p:cNvSpPr>
            <a:spLocks noGrp="1"/>
          </p:cNvSpPr>
          <p:nvPr>
            <p:ph type="sldNum" sz="quarter" idx="12"/>
          </p:nvPr>
        </p:nvSpPr>
        <p:spPr/>
        <p:txBody>
          <a:bodyPr/>
          <a:lstStyle/>
          <a:p>
            <a:fld id="{CE1889EA-4DE1-5A48-8969-B4C8546D5BE9}" type="slidenum">
              <a:rPr lang="en-US" smtClean="0"/>
              <a:t>‹#›</a:t>
            </a:fld>
            <a:endParaRPr lang="en-US"/>
          </a:p>
        </p:txBody>
      </p:sp>
    </p:spTree>
    <p:extLst>
      <p:ext uri="{BB962C8B-B14F-4D97-AF65-F5344CB8AC3E}">
        <p14:creationId xmlns:p14="http://schemas.microsoft.com/office/powerpoint/2010/main" val="323885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7F991-D023-544C-8826-B36DBE9FA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3EB999-C41B-8F43-86A8-69782C8636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E7BA5-F752-1F4A-AA8E-AF620A6813F0}"/>
              </a:ext>
            </a:extLst>
          </p:cNvPr>
          <p:cNvSpPr>
            <a:spLocks noGrp="1"/>
          </p:cNvSpPr>
          <p:nvPr>
            <p:ph type="dt" sz="half" idx="10"/>
          </p:nvPr>
        </p:nvSpPr>
        <p:spPr/>
        <p:txBody>
          <a:bodyPr/>
          <a:lstStyle/>
          <a:p>
            <a:fld id="{CFB43BD2-4D9F-4E42-95EE-9F9676B85A2B}" type="datetimeFigureOut">
              <a:rPr lang="en-US" smtClean="0"/>
              <a:t>6/27/20</a:t>
            </a:fld>
            <a:endParaRPr lang="en-US"/>
          </a:p>
        </p:txBody>
      </p:sp>
      <p:sp>
        <p:nvSpPr>
          <p:cNvPr id="5" name="Footer Placeholder 4">
            <a:extLst>
              <a:ext uri="{FF2B5EF4-FFF2-40B4-BE49-F238E27FC236}">
                <a16:creationId xmlns:a16="http://schemas.microsoft.com/office/drawing/2014/main" id="{34549354-6EBA-2145-8B38-B78511D5E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929A1-1746-D84D-B005-6F4234E03E28}"/>
              </a:ext>
            </a:extLst>
          </p:cNvPr>
          <p:cNvSpPr>
            <a:spLocks noGrp="1"/>
          </p:cNvSpPr>
          <p:nvPr>
            <p:ph type="sldNum" sz="quarter" idx="12"/>
          </p:nvPr>
        </p:nvSpPr>
        <p:spPr/>
        <p:txBody>
          <a:bodyPr/>
          <a:lstStyle/>
          <a:p>
            <a:fld id="{CE1889EA-4DE1-5A48-8969-B4C8546D5BE9}" type="slidenum">
              <a:rPr lang="en-US" smtClean="0"/>
              <a:t>‹#›</a:t>
            </a:fld>
            <a:endParaRPr lang="en-US"/>
          </a:p>
        </p:txBody>
      </p:sp>
    </p:spTree>
    <p:extLst>
      <p:ext uri="{BB962C8B-B14F-4D97-AF65-F5344CB8AC3E}">
        <p14:creationId xmlns:p14="http://schemas.microsoft.com/office/powerpoint/2010/main" val="10177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464F-3ABB-344F-9B6D-8968B9A60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02B4A1-0E9F-C44A-9040-4FA649F07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1716D7-4CA2-3644-A226-132A261462CA}"/>
              </a:ext>
            </a:extLst>
          </p:cNvPr>
          <p:cNvSpPr>
            <a:spLocks noGrp="1"/>
          </p:cNvSpPr>
          <p:nvPr>
            <p:ph type="dt" sz="half" idx="10"/>
          </p:nvPr>
        </p:nvSpPr>
        <p:spPr/>
        <p:txBody>
          <a:bodyPr/>
          <a:lstStyle/>
          <a:p>
            <a:fld id="{CFB43BD2-4D9F-4E42-95EE-9F9676B85A2B}" type="datetimeFigureOut">
              <a:rPr lang="en-US" smtClean="0"/>
              <a:t>6/27/20</a:t>
            </a:fld>
            <a:endParaRPr lang="en-US"/>
          </a:p>
        </p:txBody>
      </p:sp>
      <p:sp>
        <p:nvSpPr>
          <p:cNvPr id="5" name="Footer Placeholder 4">
            <a:extLst>
              <a:ext uri="{FF2B5EF4-FFF2-40B4-BE49-F238E27FC236}">
                <a16:creationId xmlns:a16="http://schemas.microsoft.com/office/drawing/2014/main" id="{302DFB4D-D800-B148-B472-2409DE299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B7EDC-B7CE-1D4A-ACD3-29C645010AEE}"/>
              </a:ext>
            </a:extLst>
          </p:cNvPr>
          <p:cNvSpPr>
            <a:spLocks noGrp="1"/>
          </p:cNvSpPr>
          <p:nvPr>
            <p:ph type="sldNum" sz="quarter" idx="12"/>
          </p:nvPr>
        </p:nvSpPr>
        <p:spPr/>
        <p:txBody>
          <a:bodyPr/>
          <a:lstStyle/>
          <a:p>
            <a:fld id="{CE1889EA-4DE1-5A48-8969-B4C8546D5BE9}" type="slidenum">
              <a:rPr lang="en-US" smtClean="0"/>
              <a:t>‹#›</a:t>
            </a:fld>
            <a:endParaRPr lang="en-US"/>
          </a:p>
        </p:txBody>
      </p:sp>
    </p:spTree>
    <p:extLst>
      <p:ext uri="{BB962C8B-B14F-4D97-AF65-F5344CB8AC3E}">
        <p14:creationId xmlns:p14="http://schemas.microsoft.com/office/powerpoint/2010/main" val="327080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52E6-8314-0146-89C1-EF0369EF22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94F03C-5382-1C40-A1D0-81B2024E34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9A01E-57A5-D743-A899-0EA5F20B5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6A1381-FD40-EF44-B805-EE3301FEB337}"/>
              </a:ext>
            </a:extLst>
          </p:cNvPr>
          <p:cNvSpPr>
            <a:spLocks noGrp="1"/>
          </p:cNvSpPr>
          <p:nvPr>
            <p:ph type="dt" sz="half" idx="10"/>
          </p:nvPr>
        </p:nvSpPr>
        <p:spPr/>
        <p:txBody>
          <a:bodyPr/>
          <a:lstStyle/>
          <a:p>
            <a:fld id="{CFB43BD2-4D9F-4E42-95EE-9F9676B85A2B}" type="datetimeFigureOut">
              <a:rPr lang="en-US" smtClean="0"/>
              <a:t>6/27/20</a:t>
            </a:fld>
            <a:endParaRPr lang="en-US"/>
          </a:p>
        </p:txBody>
      </p:sp>
      <p:sp>
        <p:nvSpPr>
          <p:cNvPr id="6" name="Footer Placeholder 5">
            <a:extLst>
              <a:ext uri="{FF2B5EF4-FFF2-40B4-BE49-F238E27FC236}">
                <a16:creationId xmlns:a16="http://schemas.microsoft.com/office/drawing/2014/main" id="{FA79F8A0-B953-B545-8CAD-8667AAC380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E216A-B47A-8D42-A28B-0817C522F2AC}"/>
              </a:ext>
            </a:extLst>
          </p:cNvPr>
          <p:cNvSpPr>
            <a:spLocks noGrp="1"/>
          </p:cNvSpPr>
          <p:nvPr>
            <p:ph type="sldNum" sz="quarter" idx="12"/>
          </p:nvPr>
        </p:nvSpPr>
        <p:spPr/>
        <p:txBody>
          <a:bodyPr/>
          <a:lstStyle/>
          <a:p>
            <a:fld id="{CE1889EA-4DE1-5A48-8969-B4C8546D5BE9}" type="slidenum">
              <a:rPr lang="en-US" smtClean="0"/>
              <a:t>‹#›</a:t>
            </a:fld>
            <a:endParaRPr lang="en-US"/>
          </a:p>
        </p:txBody>
      </p:sp>
    </p:spTree>
    <p:extLst>
      <p:ext uri="{BB962C8B-B14F-4D97-AF65-F5344CB8AC3E}">
        <p14:creationId xmlns:p14="http://schemas.microsoft.com/office/powerpoint/2010/main" val="367525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1D96-B2D0-1847-8A85-A2B6DE0003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544330-D475-144A-A2DA-B74556E470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17778D-DAF3-C443-9DA5-1A06BB5E11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3B818-E438-3B40-923B-932AF8D311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80610D-8CE4-1A41-911C-8E11C5DF81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0A8433-225E-BA4F-87F2-AB6074194AAC}"/>
              </a:ext>
            </a:extLst>
          </p:cNvPr>
          <p:cNvSpPr>
            <a:spLocks noGrp="1"/>
          </p:cNvSpPr>
          <p:nvPr>
            <p:ph type="dt" sz="half" idx="10"/>
          </p:nvPr>
        </p:nvSpPr>
        <p:spPr/>
        <p:txBody>
          <a:bodyPr/>
          <a:lstStyle/>
          <a:p>
            <a:fld id="{CFB43BD2-4D9F-4E42-95EE-9F9676B85A2B}" type="datetimeFigureOut">
              <a:rPr lang="en-US" smtClean="0"/>
              <a:t>6/27/20</a:t>
            </a:fld>
            <a:endParaRPr lang="en-US"/>
          </a:p>
        </p:txBody>
      </p:sp>
      <p:sp>
        <p:nvSpPr>
          <p:cNvPr id="8" name="Footer Placeholder 7">
            <a:extLst>
              <a:ext uri="{FF2B5EF4-FFF2-40B4-BE49-F238E27FC236}">
                <a16:creationId xmlns:a16="http://schemas.microsoft.com/office/drawing/2014/main" id="{01C4B7CC-437E-1F43-9437-F0172DBCD9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96C318-2B91-2E4A-B430-9E3E8258C248}"/>
              </a:ext>
            </a:extLst>
          </p:cNvPr>
          <p:cNvSpPr>
            <a:spLocks noGrp="1"/>
          </p:cNvSpPr>
          <p:nvPr>
            <p:ph type="sldNum" sz="quarter" idx="12"/>
          </p:nvPr>
        </p:nvSpPr>
        <p:spPr/>
        <p:txBody>
          <a:bodyPr/>
          <a:lstStyle/>
          <a:p>
            <a:fld id="{CE1889EA-4DE1-5A48-8969-B4C8546D5BE9}" type="slidenum">
              <a:rPr lang="en-US" smtClean="0"/>
              <a:t>‹#›</a:t>
            </a:fld>
            <a:endParaRPr lang="en-US"/>
          </a:p>
        </p:txBody>
      </p:sp>
    </p:spTree>
    <p:extLst>
      <p:ext uri="{BB962C8B-B14F-4D97-AF65-F5344CB8AC3E}">
        <p14:creationId xmlns:p14="http://schemas.microsoft.com/office/powerpoint/2010/main" val="82641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7589-2B63-8940-9CDE-693BE9079A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67EEE-A4E9-ED42-9E1B-D9092940F85B}"/>
              </a:ext>
            </a:extLst>
          </p:cNvPr>
          <p:cNvSpPr>
            <a:spLocks noGrp="1"/>
          </p:cNvSpPr>
          <p:nvPr>
            <p:ph type="dt" sz="half" idx="10"/>
          </p:nvPr>
        </p:nvSpPr>
        <p:spPr/>
        <p:txBody>
          <a:bodyPr/>
          <a:lstStyle/>
          <a:p>
            <a:fld id="{CFB43BD2-4D9F-4E42-95EE-9F9676B85A2B}" type="datetimeFigureOut">
              <a:rPr lang="en-US" smtClean="0"/>
              <a:t>6/27/20</a:t>
            </a:fld>
            <a:endParaRPr lang="en-US"/>
          </a:p>
        </p:txBody>
      </p:sp>
      <p:sp>
        <p:nvSpPr>
          <p:cNvPr id="4" name="Footer Placeholder 3">
            <a:extLst>
              <a:ext uri="{FF2B5EF4-FFF2-40B4-BE49-F238E27FC236}">
                <a16:creationId xmlns:a16="http://schemas.microsoft.com/office/drawing/2014/main" id="{5AC2FB64-F046-5343-87DA-D80BF34961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356B5A-D432-2C4F-8827-DCDE4BA0759B}"/>
              </a:ext>
            </a:extLst>
          </p:cNvPr>
          <p:cNvSpPr>
            <a:spLocks noGrp="1"/>
          </p:cNvSpPr>
          <p:nvPr>
            <p:ph type="sldNum" sz="quarter" idx="12"/>
          </p:nvPr>
        </p:nvSpPr>
        <p:spPr/>
        <p:txBody>
          <a:bodyPr/>
          <a:lstStyle/>
          <a:p>
            <a:fld id="{CE1889EA-4DE1-5A48-8969-B4C8546D5BE9}" type="slidenum">
              <a:rPr lang="en-US" smtClean="0"/>
              <a:t>‹#›</a:t>
            </a:fld>
            <a:endParaRPr lang="en-US"/>
          </a:p>
        </p:txBody>
      </p:sp>
    </p:spTree>
    <p:extLst>
      <p:ext uri="{BB962C8B-B14F-4D97-AF65-F5344CB8AC3E}">
        <p14:creationId xmlns:p14="http://schemas.microsoft.com/office/powerpoint/2010/main" val="155382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DAF1A-3B04-F442-A3EC-ED92C3F73CAF}"/>
              </a:ext>
            </a:extLst>
          </p:cNvPr>
          <p:cNvSpPr>
            <a:spLocks noGrp="1"/>
          </p:cNvSpPr>
          <p:nvPr>
            <p:ph type="dt" sz="half" idx="10"/>
          </p:nvPr>
        </p:nvSpPr>
        <p:spPr/>
        <p:txBody>
          <a:bodyPr/>
          <a:lstStyle/>
          <a:p>
            <a:fld id="{CFB43BD2-4D9F-4E42-95EE-9F9676B85A2B}" type="datetimeFigureOut">
              <a:rPr lang="en-US" smtClean="0"/>
              <a:t>6/27/20</a:t>
            </a:fld>
            <a:endParaRPr lang="en-US"/>
          </a:p>
        </p:txBody>
      </p:sp>
      <p:sp>
        <p:nvSpPr>
          <p:cNvPr id="3" name="Footer Placeholder 2">
            <a:extLst>
              <a:ext uri="{FF2B5EF4-FFF2-40B4-BE49-F238E27FC236}">
                <a16:creationId xmlns:a16="http://schemas.microsoft.com/office/drawing/2014/main" id="{833023F1-A087-6849-AA4E-353B0E7CCD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BF8626-919B-0C4F-88BD-5E0E23B19377}"/>
              </a:ext>
            </a:extLst>
          </p:cNvPr>
          <p:cNvSpPr>
            <a:spLocks noGrp="1"/>
          </p:cNvSpPr>
          <p:nvPr>
            <p:ph type="sldNum" sz="quarter" idx="12"/>
          </p:nvPr>
        </p:nvSpPr>
        <p:spPr/>
        <p:txBody>
          <a:bodyPr/>
          <a:lstStyle/>
          <a:p>
            <a:fld id="{CE1889EA-4DE1-5A48-8969-B4C8546D5BE9}" type="slidenum">
              <a:rPr lang="en-US" smtClean="0"/>
              <a:t>‹#›</a:t>
            </a:fld>
            <a:endParaRPr lang="en-US"/>
          </a:p>
        </p:txBody>
      </p:sp>
    </p:spTree>
    <p:extLst>
      <p:ext uri="{BB962C8B-B14F-4D97-AF65-F5344CB8AC3E}">
        <p14:creationId xmlns:p14="http://schemas.microsoft.com/office/powerpoint/2010/main" val="280614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A9F8-AEBD-3A4D-88B1-D72602111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1FA3B1-351A-2D4C-813F-01604BBB8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34577F-807D-4A47-A545-3C59B31E8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BC6AB-D769-F24D-8408-FD6E64B196B4}"/>
              </a:ext>
            </a:extLst>
          </p:cNvPr>
          <p:cNvSpPr>
            <a:spLocks noGrp="1"/>
          </p:cNvSpPr>
          <p:nvPr>
            <p:ph type="dt" sz="half" idx="10"/>
          </p:nvPr>
        </p:nvSpPr>
        <p:spPr/>
        <p:txBody>
          <a:bodyPr/>
          <a:lstStyle/>
          <a:p>
            <a:fld id="{CFB43BD2-4D9F-4E42-95EE-9F9676B85A2B}" type="datetimeFigureOut">
              <a:rPr lang="en-US" smtClean="0"/>
              <a:t>6/27/20</a:t>
            </a:fld>
            <a:endParaRPr lang="en-US"/>
          </a:p>
        </p:txBody>
      </p:sp>
      <p:sp>
        <p:nvSpPr>
          <p:cNvPr id="6" name="Footer Placeholder 5">
            <a:extLst>
              <a:ext uri="{FF2B5EF4-FFF2-40B4-BE49-F238E27FC236}">
                <a16:creationId xmlns:a16="http://schemas.microsoft.com/office/drawing/2014/main" id="{4C5EA35D-5B71-3044-A3D7-459B97B1C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A8E87-E07B-8045-8615-E780052384CC}"/>
              </a:ext>
            </a:extLst>
          </p:cNvPr>
          <p:cNvSpPr>
            <a:spLocks noGrp="1"/>
          </p:cNvSpPr>
          <p:nvPr>
            <p:ph type="sldNum" sz="quarter" idx="12"/>
          </p:nvPr>
        </p:nvSpPr>
        <p:spPr/>
        <p:txBody>
          <a:bodyPr/>
          <a:lstStyle/>
          <a:p>
            <a:fld id="{CE1889EA-4DE1-5A48-8969-B4C8546D5BE9}" type="slidenum">
              <a:rPr lang="en-US" smtClean="0"/>
              <a:t>‹#›</a:t>
            </a:fld>
            <a:endParaRPr lang="en-US"/>
          </a:p>
        </p:txBody>
      </p:sp>
    </p:spTree>
    <p:extLst>
      <p:ext uri="{BB962C8B-B14F-4D97-AF65-F5344CB8AC3E}">
        <p14:creationId xmlns:p14="http://schemas.microsoft.com/office/powerpoint/2010/main" val="30218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FD7B-AD6F-0240-B704-CEA154DC7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E2A85A-399F-B941-AF0D-9E844E358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D797C9-D6CE-5F40-9C19-8371C1629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6F697-678A-AE4A-8E30-28FB6CE8B503}"/>
              </a:ext>
            </a:extLst>
          </p:cNvPr>
          <p:cNvSpPr>
            <a:spLocks noGrp="1"/>
          </p:cNvSpPr>
          <p:nvPr>
            <p:ph type="dt" sz="half" idx="10"/>
          </p:nvPr>
        </p:nvSpPr>
        <p:spPr/>
        <p:txBody>
          <a:bodyPr/>
          <a:lstStyle/>
          <a:p>
            <a:fld id="{CFB43BD2-4D9F-4E42-95EE-9F9676B85A2B}" type="datetimeFigureOut">
              <a:rPr lang="en-US" smtClean="0"/>
              <a:t>6/27/20</a:t>
            </a:fld>
            <a:endParaRPr lang="en-US"/>
          </a:p>
        </p:txBody>
      </p:sp>
      <p:sp>
        <p:nvSpPr>
          <p:cNvPr id="6" name="Footer Placeholder 5">
            <a:extLst>
              <a:ext uri="{FF2B5EF4-FFF2-40B4-BE49-F238E27FC236}">
                <a16:creationId xmlns:a16="http://schemas.microsoft.com/office/drawing/2014/main" id="{0872792F-97B5-804E-9ED5-A30E408D5E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946A7-4198-D94C-8EF2-B1667FA55BBB}"/>
              </a:ext>
            </a:extLst>
          </p:cNvPr>
          <p:cNvSpPr>
            <a:spLocks noGrp="1"/>
          </p:cNvSpPr>
          <p:nvPr>
            <p:ph type="sldNum" sz="quarter" idx="12"/>
          </p:nvPr>
        </p:nvSpPr>
        <p:spPr/>
        <p:txBody>
          <a:bodyPr/>
          <a:lstStyle/>
          <a:p>
            <a:fld id="{CE1889EA-4DE1-5A48-8969-B4C8546D5BE9}" type="slidenum">
              <a:rPr lang="en-US" smtClean="0"/>
              <a:t>‹#›</a:t>
            </a:fld>
            <a:endParaRPr lang="en-US"/>
          </a:p>
        </p:txBody>
      </p:sp>
    </p:spTree>
    <p:extLst>
      <p:ext uri="{BB962C8B-B14F-4D97-AF65-F5344CB8AC3E}">
        <p14:creationId xmlns:p14="http://schemas.microsoft.com/office/powerpoint/2010/main" val="4057748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29699-37FF-CD45-9D7A-63C4820A8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8C1EA3-E499-F542-8D47-17714EC04C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16C23-E5F6-294A-B067-2EBF52B8A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43BD2-4D9F-4E42-95EE-9F9676B85A2B}" type="datetimeFigureOut">
              <a:rPr lang="en-US" smtClean="0"/>
              <a:t>6/27/20</a:t>
            </a:fld>
            <a:endParaRPr lang="en-US"/>
          </a:p>
        </p:txBody>
      </p:sp>
      <p:sp>
        <p:nvSpPr>
          <p:cNvPr id="5" name="Footer Placeholder 4">
            <a:extLst>
              <a:ext uri="{FF2B5EF4-FFF2-40B4-BE49-F238E27FC236}">
                <a16:creationId xmlns:a16="http://schemas.microsoft.com/office/drawing/2014/main" id="{78853508-4E24-8546-9941-88B2E2068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B5BA99-75AB-AB4C-89EA-5D0EA5C43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889EA-4DE1-5A48-8969-B4C8546D5BE9}" type="slidenum">
              <a:rPr lang="en-US" smtClean="0"/>
              <a:t>‹#›</a:t>
            </a:fld>
            <a:endParaRPr lang="en-US"/>
          </a:p>
        </p:txBody>
      </p:sp>
    </p:spTree>
    <p:extLst>
      <p:ext uri="{BB962C8B-B14F-4D97-AF65-F5344CB8AC3E}">
        <p14:creationId xmlns:p14="http://schemas.microsoft.com/office/powerpoint/2010/main" val="3333385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290F-CC9E-0741-8CE4-B46559939CFE}"/>
              </a:ext>
            </a:extLst>
          </p:cNvPr>
          <p:cNvSpPr>
            <a:spLocks noGrp="1"/>
          </p:cNvSpPr>
          <p:nvPr>
            <p:ph type="ctrTitle"/>
          </p:nvPr>
        </p:nvSpPr>
        <p:spPr/>
        <p:txBody>
          <a:bodyPr/>
          <a:lstStyle/>
          <a:p>
            <a:r>
              <a:rPr lang="en-US" b="1" dirty="0"/>
              <a:t>Predicting Male Infertility Using KNN Classifier</a:t>
            </a:r>
            <a:r>
              <a:rPr lang="en-US" dirty="0">
                <a:effectLst/>
              </a:rPr>
              <a:t> </a:t>
            </a:r>
            <a:endParaRPr lang="en-US" dirty="0"/>
          </a:p>
        </p:txBody>
      </p:sp>
      <p:sp>
        <p:nvSpPr>
          <p:cNvPr id="3" name="Subtitle 2">
            <a:extLst>
              <a:ext uri="{FF2B5EF4-FFF2-40B4-BE49-F238E27FC236}">
                <a16:creationId xmlns:a16="http://schemas.microsoft.com/office/drawing/2014/main" id="{10A9944F-0FB7-7A4A-9711-92C5F5614C0D}"/>
              </a:ext>
            </a:extLst>
          </p:cNvPr>
          <p:cNvSpPr>
            <a:spLocks noGrp="1"/>
          </p:cNvSpPr>
          <p:nvPr>
            <p:ph type="subTitle" idx="1"/>
          </p:nvPr>
        </p:nvSpPr>
        <p:spPr/>
        <p:txBody>
          <a:bodyPr/>
          <a:lstStyle/>
          <a:p>
            <a:r>
              <a:rPr lang="en-US" dirty="0"/>
              <a:t>IBM Data Science Capstone Project</a:t>
            </a:r>
          </a:p>
        </p:txBody>
      </p:sp>
    </p:spTree>
    <p:extLst>
      <p:ext uri="{BB962C8B-B14F-4D97-AF65-F5344CB8AC3E}">
        <p14:creationId xmlns:p14="http://schemas.microsoft.com/office/powerpoint/2010/main" val="324664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F8DB-4B03-3F49-998D-D62D875D4611}"/>
              </a:ext>
            </a:extLst>
          </p:cNvPr>
          <p:cNvSpPr>
            <a:spLocks noGrp="1"/>
          </p:cNvSpPr>
          <p:nvPr>
            <p:ph type="title"/>
          </p:nvPr>
        </p:nvSpPr>
        <p:spPr>
          <a:xfrm>
            <a:off x="838200" y="365125"/>
            <a:ext cx="10515600" cy="780629"/>
          </a:xfrm>
        </p:spPr>
        <p:txBody>
          <a:bodyPr/>
          <a:lstStyle/>
          <a:p>
            <a:r>
              <a:rPr lang="en-US" b="1" dirty="0"/>
              <a:t>Discussion of Results</a:t>
            </a:r>
            <a:endParaRPr lang="en-US" dirty="0"/>
          </a:p>
        </p:txBody>
      </p:sp>
      <p:sp>
        <p:nvSpPr>
          <p:cNvPr id="3" name="Content Placeholder 2">
            <a:extLst>
              <a:ext uri="{FF2B5EF4-FFF2-40B4-BE49-F238E27FC236}">
                <a16:creationId xmlns:a16="http://schemas.microsoft.com/office/drawing/2014/main" id="{8013F564-6C3C-874B-A5D7-BCBD074246E3}"/>
              </a:ext>
            </a:extLst>
          </p:cNvPr>
          <p:cNvSpPr>
            <a:spLocks noGrp="1"/>
          </p:cNvSpPr>
          <p:nvPr>
            <p:ph idx="1"/>
          </p:nvPr>
        </p:nvSpPr>
        <p:spPr>
          <a:xfrm>
            <a:off x="838200" y="1044995"/>
            <a:ext cx="10515600" cy="5609193"/>
          </a:xfrm>
        </p:spPr>
        <p:txBody>
          <a:bodyPr>
            <a:noAutofit/>
          </a:bodyPr>
          <a:lstStyle/>
          <a:p>
            <a:pPr marL="0" indent="0">
              <a:buNone/>
            </a:pPr>
            <a:r>
              <a:rPr lang="en-US" dirty="0"/>
              <a:t>3. Alcohol consumption. Temporary decreases in sperm counts and testosterone levels have been correlated to increased alcohol consumption. The good news is that the effects are reversible once alcohol consumption stops. </a:t>
            </a:r>
          </a:p>
          <a:p>
            <a:pPr marL="0" indent="0">
              <a:buNone/>
            </a:pPr>
            <a:endParaRPr lang="en-US" dirty="0"/>
          </a:p>
          <a:p>
            <a:pPr marL="0" indent="0">
              <a:buNone/>
            </a:pPr>
            <a:r>
              <a:rPr lang="en-US" dirty="0"/>
              <a:t>4. Accidental Trauma. Serious accidents and traumas (but non testicular trauma are used in the dataset) also have less sensitivity to male infertility. There are also no insightful papers that can confirm trauma as contributory to sperm production and should be further researched.</a:t>
            </a:r>
          </a:p>
          <a:p>
            <a:pPr marL="0" indent="0">
              <a:buNone/>
            </a:pPr>
            <a:endParaRPr lang="en-US" dirty="0"/>
          </a:p>
          <a:p>
            <a:pPr marL="0" indent="0">
              <a:buNone/>
            </a:pPr>
            <a:r>
              <a:rPr lang="en-US" dirty="0"/>
              <a:t>5. Season/ time of year. It was found that men with normal sperm production had the better sperm (in terms of swimming speed and quality) in the winter compared to other seasons of the year. </a:t>
            </a:r>
          </a:p>
        </p:txBody>
      </p:sp>
    </p:spTree>
    <p:extLst>
      <p:ext uri="{BB962C8B-B14F-4D97-AF65-F5344CB8AC3E}">
        <p14:creationId xmlns:p14="http://schemas.microsoft.com/office/powerpoint/2010/main" val="415206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F8DB-4B03-3F49-998D-D62D875D4611}"/>
              </a:ext>
            </a:extLst>
          </p:cNvPr>
          <p:cNvSpPr>
            <a:spLocks noGrp="1"/>
          </p:cNvSpPr>
          <p:nvPr>
            <p:ph type="title"/>
          </p:nvPr>
        </p:nvSpPr>
        <p:spPr>
          <a:xfrm>
            <a:off x="838200" y="365125"/>
            <a:ext cx="10515600" cy="780629"/>
          </a:xfrm>
        </p:spPr>
        <p:txBody>
          <a:bodyPr/>
          <a:lstStyle/>
          <a:p>
            <a:r>
              <a:rPr lang="en-US" b="1" dirty="0"/>
              <a:t>References</a:t>
            </a:r>
            <a:endParaRPr lang="en-US" dirty="0"/>
          </a:p>
        </p:txBody>
      </p:sp>
      <p:sp>
        <p:nvSpPr>
          <p:cNvPr id="3" name="Content Placeholder 2">
            <a:extLst>
              <a:ext uri="{FF2B5EF4-FFF2-40B4-BE49-F238E27FC236}">
                <a16:creationId xmlns:a16="http://schemas.microsoft.com/office/drawing/2014/main" id="{8013F564-6C3C-874B-A5D7-BCBD074246E3}"/>
              </a:ext>
            </a:extLst>
          </p:cNvPr>
          <p:cNvSpPr>
            <a:spLocks noGrp="1"/>
          </p:cNvSpPr>
          <p:nvPr>
            <p:ph idx="1"/>
          </p:nvPr>
        </p:nvSpPr>
        <p:spPr>
          <a:xfrm>
            <a:off x="838200" y="1044995"/>
            <a:ext cx="10515600" cy="5609193"/>
          </a:xfrm>
        </p:spPr>
        <p:txBody>
          <a:bodyPr>
            <a:noAutofit/>
          </a:bodyPr>
          <a:lstStyle/>
          <a:p>
            <a:pPr marL="0" indent="0">
              <a:buNone/>
            </a:pPr>
            <a:r>
              <a:rPr lang="en-US" dirty="0"/>
              <a:t>1. Fertility Dataset; UCI Machine Learning Repository; https://</a:t>
            </a:r>
            <a:r>
              <a:rPr lang="en-US" dirty="0" err="1"/>
              <a:t>archive.ics.uci.edu</a:t>
            </a:r>
            <a:r>
              <a:rPr lang="en-US" dirty="0"/>
              <a:t>/ml/datasets/Fertility</a:t>
            </a:r>
          </a:p>
          <a:p>
            <a:pPr marL="0" indent="0">
              <a:buNone/>
            </a:pPr>
            <a:endParaRPr lang="en-US" dirty="0"/>
          </a:p>
          <a:p>
            <a:pPr marL="0" indent="0">
              <a:buNone/>
            </a:pPr>
            <a:r>
              <a:rPr lang="en-US" dirty="0"/>
              <a:t>2. "Semen Parameters can be Predicted from Environmental Factors and Lifestyle using </a:t>
            </a:r>
            <a:r>
              <a:rPr lang="en-US" dirty="0" err="1"/>
              <a:t>Aritificial</a:t>
            </a:r>
            <a:r>
              <a:rPr lang="en-US" dirty="0"/>
              <a:t> Intelligence Methods" by: Jose L. Girela1, David Gil2, Magnus </a:t>
            </a:r>
            <a:r>
              <a:rPr lang="en-US" dirty="0" err="1"/>
              <a:t>Johnsson</a:t>
            </a:r>
            <a:r>
              <a:rPr lang="en-US" dirty="0"/>
              <a:t>, María José Gomez-Torres, and Joaquín De Juan</a:t>
            </a:r>
          </a:p>
          <a:p>
            <a:pPr marL="0" indent="0">
              <a:buNone/>
            </a:pPr>
            <a:endParaRPr lang="en-US" dirty="0"/>
          </a:p>
        </p:txBody>
      </p:sp>
    </p:spTree>
    <p:extLst>
      <p:ext uri="{BB962C8B-B14F-4D97-AF65-F5344CB8AC3E}">
        <p14:creationId xmlns:p14="http://schemas.microsoft.com/office/powerpoint/2010/main" val="19303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B866-7F88-6D4F-BF88-18FEC8AA30B3}"/>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A744969-49B3-B44E-BB4D-7EA72D5FCEE6}"/>
              </a:ext>
            </a:extLst>
          </p:cNvPr>
          <p:cNvSpPr>
            <a:spLocks noGrp="1"/>
          </p:cNvSpPr>
          <p:nvPr>
            <p:ph idx="1"/>
          </p:nvPr>
        </p:nvSpPr>
        <p:spPr>
          <a:xfrm>
            <a:off x="838200" y="1825625"/>
            <a:ext cx="10343920" cy="2085363"/>
          </a:xfrm>
        </p:spPr>
        <p:txBody>
          <a:bodyPr/>
          <a:lstStyle/>
          <a:p>
            <a:r>
              <a:rPr lang="en-US" dirty="0"/>
              <a:t>The problem would then be to see if there are any variables that are strongly correlated with infertility and if a Machine Learning algorithm would be able to accurately predict if a person is fertile or infertile.</a:t>
            </a:r>
          </a:p>
        </p:txBody>
      </p:sp>
    </p:spTree>
    <p:extLst>
      <p:ext uri="{BB962C8B-B14F-4D97-AF65-F5344CB8AC3E}">
        <p14:creationId xmlns:p14="http://schemas.microsoft.com/office/powerpoint/2010/main" val="207607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0A96-FF73-A84C-BD7D-494C78FC7635}"/>
              </a:ext>
            </a:extLst>
          </p:cNvPr>
          <p:cNvSpPr>
            <a:spLocks noGrp="1"/>
          </p:cNvSpPr>
          <p:nvPr>
            <p:ph type="title"/>
          </p:nvPr>
        </p:nvSpPr>
        <p:spPr/>
        <p:txBody>
          <a:bodyPr/>
          <a:lstStyle/>
          <a:p>
            <a:r>
              <a:rPr lang="en-US" b="1" dirty="0"/>
              <a:t>Highlights</a:t>
            </a:r>
            <a:endParaRPr lang="en-US" dirty="0"/>
          </a:p>
        </p:txBody>
      </p:sp>
      <p:sp>
        <p:nvSpPr>
          <p:cNvPr id="3" name="Content Placeholder 2">
            <a:extLst>
              <a:ext uri="{FF2B5EF4-FFF2-40B4-BE49-F238E27FC236}">
                <a16:creationId xmlns:a16="http://schemas.microsoft.com/office/drawing/2014/main" id="{575A629E-A81F-6649-9716-110D824311AB}"/>
              </a:ext>
            </a:extLst>
          </p:cNvPr>
          <p:cNvSpPr>
            <a:spLocks noGrp="1"/>
          </p:cNvSpPr>
          <p:nvPr>
            <p:ph idx="1"/>
          </p:nvPr>
        </p:nvSpPr>
        <p:spPr/>
        <p:txBody>
          <a:bodyPr/>
          <a:lstStyle/>
          <a:p>
            <a:r>
              <a:rPr lang="en-US" dirty="0"/>
              <a:t>1. Smoking has the highest sensitivity that can deteriorate fertility in men.</a:t>
            </a:r>
          </a:p>
          <a:p>
            <a:r>
              <a:rPr lang="en-US" dirty="0"/>
              <a:t>2. Historic medical complications affect fertility as high as smoking does.</a:t>
            </a:r>
          </a:p>
          <a:p>
            <a:r>
              <a:rPr lang="en-US" dirty="0"/>
              <a:t>3. Alcohol intake didn’t yield high sensitivity to influence male fertility.</a:t>
            </a:r>
          </a:p>
          <a:p>
            <a:endParaRPr lang="en-US" dirty="0"/>
          </a:p>
        </p:txBody>
      </p:sp>
    </p:spTree>
    <p:extLst>
      <p:ext uri="{BB962C8B-B14F-4D97-AF65-F5344CB8AC3E}">
        <p14:creationId xmlns:p14="http://schemas.microsoft.com/office/powerpoint/2010/main" val="178436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F8DB-4B03-3F49-998D-D62D875D4611}"/>
              </a:ext>
            </a:extLst>
          </p:cNvPr>
          <p:cNvSpPr>
            <a:spLocks noGrp="1"/>
          </p:cNvSpPr>
          <p:nvPr>
            <p:ph type="title"/>
          </p:nvPr>
        </p:nvSpPr>
        <p:spPr>
          <a:xfrm>
            <a:off x="838200" y="365125"/>
            <a:ext cx="10515600" cy="780629"/>
          </a:xfrm>
        </p:spPr>
        <p:txBody>
          <a:bodyPr/>
          <a:lstStyle/>
          <a:p>
            <a:r>
              <a:rPr lang="en-US" dirty="0"/>
              <a:t>Choosing k</a:t>
            </a:r>
          </a:p>
        </p:txBody>
      </p:sp>
      <p:sp>
        <p:nvSpPr>
          <p:cNvPr id="3" name="Content Placeholder 2">
            <a:extLst>
              <a:ext uri="{FF2B5EF4-FFF2-40B4-BE49-F238E27FC236}">
                <a16:creationId xmlns:a16="http://schemas.microsoft.com/office/drawing/2014/main" id="{8013F564-6C3C-874B-A5D7-BCBD074246E3}"/>
              </a:ext>
            </a:extLst>
          </p:cNvPr>
          <p:cNvSpPr>
            <a:spLocks noGrp="1"/>
          </p:cNvSpPr>
          <p:nvPr>
            <p:ph idx="1"/>
          </p:nvPr>
        </p:nvSpPr>
        <p:spPr>
          <a:xfrm>
            <a:off x="838200" y="1044996"/>
            <a:ext cx="10515600" cy="1665153"/>
          </a:xfrm>
        </p:spPr>
        <p:txBody>
          <a:bodyPr/>
          <a:lstStyle/>
          <a:p>
            <a:r>
              <a:rPr lang="en-US" dirty="0"/>
              <a:t>We can observe that at around 2-3 </a:t>
            </a:r>
            <a:r>
              <a:rPr lang="en-US" dirty="0" err="1"/>
              <a:t>n_neighbors</a:t>
            </a:r>
            <a:r>
              <a:rPr lang="en-US" dirty="0"/>
              <a:t>, standard deviations of the training and test accuracy values begin to overlap signaling that the mean difference is approaching insignificance. At higher </a:t>
            </a:r>
            <a:r>
              <a:rPr lang="en-US" dirty="0" err="1"/>
              <a:t>n_values</a:t>
            </a:r>
            <a:r>
              <a:rPr lang="en-US" dirty="0"/>
              <a:t> (&gt; 10) the overlap becomes more consistent and prominent.</a:t>
            </a:r>
          </a:p>
          <a:p>
            <a:endParaRPr lang="en-US" dirty="0"/>
          </a:p>
        </p:txBody>
      </p:sp>
      <p:pic>
        <p:nvPicPr>
          <p:cNvPr id="4" name="Picture 3">
            <a:extLst>
              <a:ext uri="{FF2B5EF4-FFF2-40B4-BE49-F238E27FC236}">
                <a16:creationId xmlns:a16="http://schemas.microsoft.com/office/drawing/2014/main" id="{A0D36B8B-C4B7-1D4B-81C7-9504BB01826D}"/>
              </a:ext>
            </a:extLst>
          </p:cNvPr>
          <p:cNvPicPr/>
          <p:nvPr/>
        </p:nvPicPr>
        <p:blipFill>
          <a:blip r:embed="rId2">
            <a:extLst>
              <a:ext uri="{28A0092B-C50C-407E-A947-70E740481C1C}">
                <a14:useLocalDpi xmlns:a14="http://schemas.microsoft.com/office/drawing/2010/main" val="0"/>
              </a:ext>
            </a:extLst>
          </a:blip>
          <a:stretch>
            <a:fillRect/>
          </a:stretch>
        </p:blipFill>
        <p:spPr>
          <a:xfrm>
            <a:off x="2787879" y="2888011"/>
            <a:ext cx="6730694" cy="3854311"/>
          </a:xfrm>
          <a:prstGeom prst="rect">
            <a:avLst/>
          </a:prstGeom>
        </p:spPr>
      </p:pic>
    </p:spTree>
    <p:extLst>
      <p:ext uri="{BB962C8B-B14F-4D97-AF65-F5344CB8AC3E}">
        <p14:creationId xmlns:p14="http://schemas.microsoft.com/office/powerpoint/2010/main" val="390975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F8DB-4B03-3F49-998D-D62D875D4611}"/>
              </a:ext>
            </a:extLst>
          </p:cNvPr>
          <p:cNvSpPr>
            <a:spLocks noGrp="1"/>
          </p:cNvSpPr>
          <p:nvPr>
            <p:ph type="title"/>
          </p:nvPr>
        </p:nvSpPr>
        <p:spPr>
          <a:xfrm>
            <a:off x="838200" y="365125"/>
            <a:ext cx="10515600" cy="780629"/>
          </a:xfrm>
        </p:spPr>
        <p:txBody>
          <a:bodyPr/>
          <a:lstStyle/>
          <a:p>
            <a:r>
              <a:rPr lang="en-US" dirty="0"/>
              <a:t>Choosing k</a:t>
            </a:r>
          </a:p>
        </p:txBody>
      </p:sp>
      <p:sp>
        <p:nvSpPr>
          <p:cNvPr id="3" name="Content Placeholder 2">
            <a:extLst>
              <a:ext uri="{FF2B5EF4-FFF2-40B4-BE49-F238E27FC236}">
                <a16:creationId xmlns:a16="http://schemas.microsoft.com/office/drawing/2014/main" id="{8013F564-6C3C-874B-A5D7-BCBD074246E3}"/>
              </a:ext>
            </a:extLst>
          </p:cNvPr>
          <p:cNvSpPr>
            <a:spLocks noGrp="1"/>
          </p:cNvSpPr>
          <p:nvPr>
            <p:ph idx="1"/>
          </p:nvPr>
        </p:nvSpPr>
        <p:spPr>
          <a:xfrm>
            <a:off x="838200" y="1044996"/>
            <a:ext cx="10515600" cy="1665153"/>
          </a:xfrm>
        </p:spPr>
        <p:txBody>
          <a:bodyPr>
            <a:normAutofit fontScale="92500"/>
          </a:bodyPr>
          <a:lstStyle/>
          <a:p>
            <a:r>
              <a:rPr lang="en-US" dirty="0"/>
              <a:t>From these results, we chose k = 7 nearest neighbors for the KNN implementation below to show the exact test and train accuracy values for a random trial. However, it can be seen from the plots that any choice of k beyond that until k = 50 will still yield a desired accuracy above 80%.</a:t>
            </a:r>
          </a:p>
        </p:txBody>
      </p:sp>
      <p:pic>
        <p:nvPicPr>
          <p:cNvPr id="5" name="Picture 4">
            <a:extLst>
              <a:ext uri="{FF2B5EF4-FFF2-40B4-BE49-F238E27FC236}">
                <a16:creationId xmlns:a16="http://schemas.microsoft.com/office/drawing/2014/main" id="{2A371982-B69F-D748-9964-E1A60233F769}"/>
              </a:ext>
            </a:extLst>
          </p:cNvPr>
          <p:cNvPicPr/>
          <p:nvPr/>
        </p:nvPicPr>
        <p:blipFill>
          <a:blip r:embed="rId2">
            <a:extLst>
              <a:ext uri="{28A0092B-C50C-407E-A947-70E740481C1C}">
                <a14:useLocalDpi xmlns:a14="http://schemas.microsoft.com/office/drawing/2010/main" val="0"/>
              </a:ext>
            </a:extLst>
          </a:blip>
          <a:stretch>
            <a:fillRect/>
          </a:stretch>
        </p:blipFill>
        <p:spPr>
          <a:xfrm>
            <a:off x="2701301" y="2586086"/>
            <a:ext cx="6079142" cy="3598317"/>
          </a:xfrm>
          <a:prstGeom prst="rect">
            <a:avLst/>
          </a:prstGeom>
        </p:spPr>
      </p:pic>
    </p:spTree>
    <p:extLst>
      <p:ext uri="{BB962C8B-B14F-4D97-AF65-F5344CB8AC3E}">
        <p14:creationId xmlns:p14="http://schemas.microsoft.com/office/powerpoint/2010/main" val="69231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F8DB-4B03-3F49-998D-D62D875D4611}"/>
              </a:ext>
            </a:extLst>
          </p:cNvPr>
          <p:cNvSpPr>
            <a:spLocks noGrp="1"/>
          </p:cNvSpPr>
          <p:nvPr>
            <p:ph type="title"/>
          </p:nvPr>
        </p:nvSpPr>
        <p:spPr>
          <a:xfrm>
            <a:off x="838200" y="365125"/>
            <a:ext cx="10515600" cy="780629"/>
          </a:xfrm>
        </p:spPr>
        <p:txBody>
          <a:bodyPr/>
          <a:lstStyle/>
          <a:p>
            <a:r>
              <a:rPr lang="en-US" b="1" dirty="0"/>
              <a:t>KNN Classification with Oversampling</a:t>
            </a:r>
            <a:endParaRPr lang="en-US" dirty="0"/>
          </a:p>
        </p:txBody>
      </p:sp>
      <p:sp>
        <p:nvSpPr>
          <p:cNvPr id="3" name="Content Placeholder 2">
            <a:extLst>
              <a:ext uri="{FF2B5EF4-FFF2-40B4-BE49-F238E27FC236}">
                <a16:creationId xmlns:a16="http://schemas.microsoft.com/office/drawing/2014/main" id="{8013F564-6C3C-874B-A5D7-BCBD074246E3}"/>
              </a:ext>
            </a:extLst>
          </p:cNvPr>
          <p:cNvSpPr>
            <a:spLocks noGrp="1"/>
          </p:cNvSpPr>
          <p:nvPr>
            <p:ph idx="1"/>
          </p:nvPr>
        </p:nvSpPr>
        <p:spPr>
          <a:xfrm>
            <a:off x="838200" y="1044995"/>
            <a:ext cx="10515600" cy="2384005"/>
          </a:xfrm>
        </p:spPr>
        <p:txBody>
          <a:bodyPr>
            <a:normAutofit fontScale="77500" lnSpcReduction="20000"/>
          </a:bodyPr>
          <a:lstStyle/>
          <a:p>
            <a:pPr>
              <a:lnSpc>
                <a:spcPct val="140000"/>
              </a:lnSpc>
            </a:pPr>
            <a:r>
              <a:rPr lang="en-US" dirty="0"/>
              <a:t>Our oversampling approach was effective in reducing the </a:t>
            </a:r>
            <a:r>
              <a:rPr lang="en-US" dirty="0" err="1"/>
              <a:t>Pcc</a:t>
            </a:r>
            <a:r>
              <a:rPr lang="en-US" dirty="0"/>
              <a:t> and 1.25Pcc values of the new dataset. However, we have reservations to the validity of our approach since the observed plot here no longer follows the behavior shown in the other plots above. Specifically, the cost of beating the 1.25Pcc  is drastically lower accuracy (&lt; 80%). The technique we employed thus requires further improvement and scrutiny.</a:t>
            </a:r>
          </a:p>
        </p:txBody>
      </p:sp>
      <p:pic>
        <p:nvPicPr>
          <p:cNvPr id="6" name="Picture 5">
            <a:extLst>
              <a:ext uri="{FF2B5EF4-FFF2-40B4-BE49-F238E27FC236}">
                <a16:creationId xmlns:a16="http://schemas.microsoft.com/office/drawing/2014/main" id="{F130C83C-D832-0D4E-860F-53C924F051C7}"/>
              </a:ext>
            </a:extLst>
          </p:cNvPr>
          <p:cNvPicPr/>
          <p:nvPr/>
        </p:nvPicPr>
        <p:blipFill>
          <a:blip r:embed="rId2">
            <a:extLst>
              <a:ext uri="{28A0092B-C50C-407E-A947-70E740481C1C}">
                <a14:useLocalDpi xmlns:a14="http://schemas.microsoft.com/office/drawing/2010/main" val="0"/>
              </a:ext>
            </a:extLst>
          </a:blip>
          <a:stretch>
            <a:fillRect/>
          </a:stretch>
        </p:blipFill>
        <p:spPr>
          <a:xfrm>
            <a:off x="2527774" y="3070867"/>
            <a:ext cx="5834027" cy="3693490"/>
          </a:xfrm>
          <a:prstGeom prst="rect">
            <a:avLst/>
          </a:prstGeom>
        </p:spPr>
      </p:pic>
    </p:spTree>
    <p:extLst>
      <p:ext uri="{BB962C8B-B14F-4D97-AF65-F5344CB8AC3E}">
        <p14:creationId xmlns:p14="http://schemas.microsoft.com/office/powerpoint/2010/main" val="322549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F8DB-4B03-3F49-998D-D62D875D4611}"/>
              </a:ext>
            </a:extLst>
          </p:cNvPr>
          <p:cNvSpPr>
            <a:spLocks noGrp="1"/>
          </p:cNvSpPr>
          <p:nvPr>
            <p:ph type="title"/>
          </p:nvPr>
        </p:nvSpPr>
        <p:spPr>
          <a:xfrm>
            <a:off x="838200" y="365125"/>
            <a:ext cx="10515600" cy="780629"/>
          </a:xfrm>
        </p:spPr>
        <p:txBody>
          <a:bodyPr/>
          <a:lstStyle/>
          <a:p>
            <a:r>
              <a:rPr lang="en-US" b="1" dirty="0"/>
              <a:t>Discussion of Results</a:t>
            </a:r>
            <a:endParaRPr lang="en-US" dirty="0"/>
          </a:p>
        </p:txBody>
      </p:sp>
      <p:sp>
        <p:nvSpPr>
          <p:cNvPr id="3" name="Content Placeholder 2">
            <a:extLst>
              <a:ext uri="{FF2B5EF4-FFF2-40B4-BE49-F238E27FC236}">
                <a16:creationId xmlns:a16="http://schemas.microsoft.com/office/drawing/2014/main" id="{8013F564-6C3C-874B-A5D7-BCBD074246E3}"/>
              </a:ext>
            </a:extLst>
          </p:cNvPr>
          <p:cNvSpPr>
            <a:spLocks noGrp="1"/>
          </p:cNvSpPr>
          <p:nvPr>
            <p:ph idx="1"/>
          </p:nvPr>
        </p:nvSpPr>
        <p:spPr>
          <a:xfrm>
            <a:off x="838200" y="1044995"/>
            <a:ext cx="10515600" cy="5609193"/>
          </a:xfrm>
        </p:spPr>
        <p:txBody>
          <a:bodyPr>
            <a:noAutofit/>
          </a:bodyPr>
          <a:lstStyle/>
          <a:p>
            <a:pPr marL="0" indent="0">
              <a:lnSpc>
                <a:spcPct val="140000"/>
              </a:lnSpc>
              <a:buNone/>
            </a:pPr>
            <a:r>
              <a:rPr lang="en-US" sz="2000" dirty="0"/>
              <a:t>From the sensitivity analysis, it can be seen that the following features are most correlated to the male infertility:</a:t>
            </a:r>
          </a:p>
          <a:p>
            <a:pPr>
              <a:lnSpc>
                <a:spcPct val="140000"/>
              </a:lnSpc>
            </a:pPr>
            <a:r>
              <a:rPr lang="en-US" sz="2000" dirty="0"/>
              <a:t>1. Smoking. Several studies have linked tobacco to be correlated with decreased sperm concentration, decreased motility, fewer normally shaped sperm, and increased sperm DNA damage. This is reflected on the model wherein the infertility is sensitive to smoking features of the dataset. </a:t>
            </a:r>
          </a:p>
          <a:p>
            <a:pPr>
              <a:lnSpc>
                <a:spcPct val="140000"/>
              </a:lnSpc>
            </a:pPr>
            <a:r>
              <a:rPr lang="en-US" sz="2000" dirty="0"/>
              <a:t>2. Childish </a:t>
            </a:r>
            <a:r>
              <a:rPr lang="en-US" sz="2000" dirty="0" err="1"/>
              <a:t>Disease.Some</a:t>
            </a:r>
            <a:r>
              <a:rPr lang="en-US" sz="2000" dirty="0"/>
              <a:t> childish diseases (such as mumps, chicken pox) can cause orchitis later in adulthood that are known to impair the sperm production in the testis. [</a:t>
            </a:r>
            <a:r>
              <a:rPr lang="en-US" sz="2000" dirty="0" err="1"/>
              <a:t>healthline.com</a:t>
            </a:r>
            <a:r>
              <a:rPr lang="en-US" sz="2000" dirty="0"/>
              <a:t>](https://</a:t>
            </a:r>
            <a:r>
              <a:rPr lang="en-US" sz="2000" dirty="0" err="1"/>
              <a:t>www.healthline.com</a:t>
            </a:r>
            <a:r>
              <a:rPr lang="en-US" sz="2000" dirty="0"/>
              <a:t>/health/orchitis)</a:t>
            </a:r>
          </a:p>
          <a:p>
            <a:pPr>
              <a:lnSpc>
                <a:spcPct val="140000"/>
              </a:lnSpc>
            </a:pPr>
            <a:r>
              <a:rPr lang="en-US" sz="2000" dirty="0"/>
              <a:t> 3. High fevers. It is shown that the testicles is held further away from the body to regulate its temperature. However, in times when the testicles cannot maintain this ideal temperature (during high fevers), sperm production can stop or be hindered for a short time</a:t>
            </a:r>
          </a:p>
        </p:txBody>
      </p:sp>
    </p:spTree>
    <p:extLst>
      <p:ext uri="{BB962C8B-B14F-4D97-AF65-F5344CB8AC3E}">
        <p14:creationId xmlns:p14="http://schemas.microsoft.com/office/powerpoint/2010/main" val="261140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F8DB-4B03-3F49-998D-D62D875D4611}"/>
              </a:ext>
            </a:extLst>
          </p:cNvPr>
          <p:cNvSpPr>
            <a:spLocks noGrp="1"/>
          </p:cNvSpPr>
          <p:nvPr>
            <p:ph type="title"/>
          </p:nvPr>
        </p:nvSpPr>
        <p:spPr>
          <a:xfrm>
            <a:off x="838200" y="365125"/>
            <a:ext cx="10515600" cy="780629"/>
          </a:xfrm>
        </p:spPr>
        <p:txBody>
          <a:bodyPr/>
          <a:lstStyle/>
          <a:p>
            <a:r>
              <a:rPr lang="en-US" b="1" dirty="0"/>
              <a:t>Discussion of Results</a:t>
            </a:r>
            <a:endParaRPr lang="en-US" dirty="0"/>
          </a:p>
        </p:txBody>
      </p:sp>
      <p:sp>
        <p:nvSpPr>
          <p:cNvPr id="3" name="Content Placeholder 2">
            <a:extLst>
              <a:ext uri="{FF2B5EF4-FFF2-40B4-BE49-F238E27FC236}">
                <a16:creationId xmlns:a16="http://schemas.microsoft.com/office/drawing/2014/main" id="{8013F564-6C3C-874B-A5D7-BCBD074246E3}"/>
              </a:ext>
            </a:extLst>
          </p:cNvPr>
          <p:cNvSpPr>
            <a:spLocks noGrp="1"/>
          </p:cNvSpPr>
          <p:nvPr>
            <p:ph idx="1"/>
          </p:nvPr>
        </p:nvSpPr>
        <p:spPr>
          <a:xfrm>
            <a:off x="838200" y="1044995"/>
            <a:ext cx="10515600" cy="5609193"/>
          </a:xfrm>
        </p:spPr>
        <p:txBody>
          <a:bodyPr>
            <a:noAutofit/>
          </a:bodyPr>
          <a:lstStyle/>
          <a:p>
            <a:pPr marL="0" indent="0">
              <a:buNone/>
            </a:pPr>
            <a:r>
              <a:rPr lang="en-US" sz="2000" dirty="0"/>
              <a:t>Cont’d:</a:t>
            </a:r>
          </a:p>
          <a:p>
            <a:pPr marL="0" indent="0">
              <a:buNone/>
            </a:pPr>
            <a:endParaRPr lang="en-US" sz="2000" dirty="0"/>
          </a:p>
          <a:p>
            <a:pPr marL="0" indent="0">
              <a:buNone/>
            </a:pPr>
            <a:r>
              <a:rPr lang="en-US" sz="2000" dirty="0"/>
              <a:t>4. Surgical intervention. Surgical interventions on the reproductive parts have also shown to have high sensitivity on the sample dataset. However, there have been no definitive studies that might correlate surgeries with male infertility. This might necessitate to have further researches.</a:t>
            </a:r>
          </a:p>
        </p:txBody>
      </p:sp>
    </p:spTree>
    <p:extLst>
      <p:ext uri="{BB962C8B-B14F-4D97-AF65-F5344CB8AC3E}">
        <p14:creationId xmlns:p14="http://schemas.microsoft.com/office/powerpoint/2010/main" val="4058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F8DB-4B03-3F49-998D-D62D875D4611}"/>
              </a:ext>
            </a:extLst>
          </p:cNvPr>
          <p:cNvSpPr>
            <a:spLocks noGrp="1"/>
          </p:cNvSpPr>
          <p:nvPr>
            <p:ph type="title"/>
          </p:nvPr>
        </p:nvSpPr>
        <p:spPr>
          <a:xfrm>
            <a:off x="838200" y="365125"/>
            <a:ext cx="10515600" cy="780629"/>
          </a:xfrm>
        </p:spPr>
        <p:txBody>
          <a:bodyPr/>
          <a:lstStyle/>
          <a:p>
            <a:r>
              <a:rPr lang="en-US" b="1" dirty="0"/>
              <a:t>Discussion of Results</a:t>
            </a:r>
            <a:endParaRPr lang="en-US" dirty="0"/>
          </a:p>
        </p:txBody>
      </p:sp>
      <p:sp>
        <p:nvSpPr>
          <p:cNvPr id="3" name="Content Placeholder 2">
            <a:extLst>
              <a:ext uri="{FF2B5EF4-FFF2-40B4-BE49-F238E27FC236}">
                <a16:creationId xmlns:a16="http://schemas.microsoft.com/office/drawing/2014/main" id="{8013F564-6C3C-874B-A5D7-BCBD074246E3}"/>
              </a:ext>
            </a:extLst>
          </p:cNvPr>
          <p:cNvSpPr>
            <a:spLocks noGrp="1"/>
          </p:cNvSpPr>
          <p:nvPr>
            <p:ph idx="1"/>
          </p:nvPr>
        </p:nvSpPr>
        <p:spPr>
          <a:xfrm>
            <a:off x="838200" y="1044995"/>
            <a:ext cx="10515600" cy="5609193"/>
          </a:xfrm>
        </p:spPr>
        <p:txBody>
          <a:bodyPr>
            <a:noAutofit/>
          </a:bodyPr>
          <a:lstStyle/>
          <a:p>
            <a:pPr marL="0" indent="0">
              <a:buNone/>
            </a:pPr>
            <a:r>
              <a:rPr lang="en-US" dirty="0"/>
              <a:t>It was also found that the male infertility are less sensitive to the following features:</a:t>
            </a:r>
          </a:p>
          <a:p>
            <a:pPr marL="0" indent="0">
              <a:buNone/>
            </a:pPr>
            <a:endParaRPr lang="en-US" dirty="0"/>
          </a:p>
          <a:p>
            <a:pPr marL="0" indent="0">
              <a:buNone/>
            </a:pPr>
            <a:r>
              <a:rPr lang="en-US" dirty="0"/>
              <a:t>1. Age. While it is known that male can still bear children even at an older age, a greater age reduces the overall chances of pregnancy due to sperm quality decreases. </a:t>
            </a:r>
          </a:p>
          <a:p>
            <a:pPr marL="0" indent="0">
              <a:buNone/>
            </a:pPr>
            <a:endParaRPr lang="en-US" dirty="0"/>
          </a:p>
          <a:p>
            <a:pPr marL="0" indent="0">
              <a:buNone/>
            </a:pPr>
            <a:r>
              <a:rPr lang="en-US" dirty="0"/>
              <a:t>2. Number of hours sitting. Increased number of hours sitting have a higher risk of Oligospermia which is a male fertility issue characterized by a low sperm production. This is correlated to the increased temperature of the scrotum when sitting on extended period of hours. </a:t>
            </a:r>
          </a:p>
        </p:txBody>
      </p:sp>
    </p:spTree>
    <p:extLst>
      <p:ext uri="{BB962C8B-B14F-4D97-AF65-F5344CB8AC3E}">
        <p14:creationId xmlns:p14="http://schemas.microsoft.com/office/powerpoint/2010/main" val="2042796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749</Words>
  <Application>Microsoft Macintosh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Male Infertility Using KNN Classifier </vt:lpstr>
      <vt:lpstr>Problem</vt:lpstr>
      <vt:lpstr>Highlights</vt:lpstr>
      <vt:lpstr>Choosing k</vt:lpstr>
      <vt:lpstr>Choosing k</vt:lpstr>
      <vt:lpstr>KNN Classification with Oversampling</vt:lpstr>
      <vt:lpstr>Discussion of Results</vt:lpstr>
      <vt:lpstr>Discussion of Results</vt:lpstr>
      <vt:lpstr>Discussion of Results</vt:lpstr>
      <vt:lpstr>Discussion of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Male Infertility Using KNN Classifier </dc:title>
  <dc:creator>Bill Clinton Macalintal</dc:creator>
  <cp:lastModifiedBy>Bill Clinton Macalintal</cp:lastModifiedBy>
  <cp:revision>2</cp:revision>
  <dcterms:created xsi:type="dcterms:W3CDTF">2020-06-27T02:22:01Z</dcterms:created>
  <dcterms:modified xsi:type="dcterms:W3CDTF">2020-06-27T02:42:15Z</dcterms:modified>
</cp:coreProperties>
</file>