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81" r:id="rId5"/>
    <p:sldId id="277" r:id="rId6"/>
    <p:sldId id="280" r:id="rId7"/>
    <p:sldId id="264" r:id="rId8"/>
    <p:sldId id="257" r:id="rId9"/>
    <p:sldId id="275" r:id="rId10"/>
    <p:sldId id="262" r:id="rId11"/>
    <p:sldId id="261" r:id="rId12"/>
    <p:sldId id="263" r:id="rId13"/>
    <p:sldId id="278" r:id="rId14"/>
    <p:sldId id="272" r:id="rId15"/>
    <p:sldId id="274" r:id="rId16"/>
    <p:sldId id="265" r:id="rId17"/>
    <p:sldId id="279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801D-6529-4CC1-BADE-96DF05A12EF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ED92-472D-4B39-92B2-6E087BB7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Doesn’t Keep Appointments</a:t>
            </a:r>
            <a:br>
              <a:rPr lang="en-US" sz="4400" dirty="0"/>
            </a:br>
            <a:r>
              <a:rPr lang="en-US" sz="3200" dirty="0"/>
              <a:t>Davey Wong (UCLA/KP)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How we chose our model</a:t>
            </a:r>
          </a:p>
          <a:p>
            <a:pPr algn="l"/>
            <a:r>
              <a:rPr lang="en-US" sz="2200" dirty="0"/>
              <a:t>What our best model tells us</a:t>
            </a:r>
          </a:p>
          <a:p>
            <a:pPr algn="l"/>
            <a:r>
              <a:rPr lang="en-US" sz="2200" dirty="0"/>
              <a:t>The next step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72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Specialty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588"/>
            <a:ext cx="10515600" cy="5327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748" y="57618"/>
            <a:ext cx="37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Reduced model partial effects plots.</a:t>
            </a:r>
          </a:p>
        </p:txBody>
      </p:sp>
    </p:spTree>
    <p:extLst>
      <p:ext uri="{BB962C8B-B14F-4D97-AF65-F5344CB8AC3E}">
        <p14:creationId xmlns:p14="http://schemas.microsoft.com/office/powerpoint/2010/main" val="143759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Predictor 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mportance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469"/>
            <a:ext cx="10515600" cy="4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Nomogram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53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Sensitivity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 simulation that provides actionable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552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459120"/>
            <a:ext cx="8698322" cy="6088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Tornado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514" y="2903367"/>
            <a:ext cx="323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shows which predictors the DKA outcome is most sensitive to. The width of the bar indicates importance.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1635" y="2903367"/>
            <a:ext cx="3237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Generally, DKAs are most sensitive to prior DKA rate and days wait. However, DKA is very sensitive to some specialties while being not very sensitive to other specialties.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895668" y="1317356"/>
            <a:ext cx="1403822" cy="15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879810" y="1410346"/>
            <a:ext cx="419680" cy="149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0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Cobweb Plot: Top 1% predicted scores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3989"/>
            <a:ext cx="10515600" cy="3314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2464" y="1697658"/>
            <a:ext cx="62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Those most likely to DKA are psychiatry visits, have longer waits, and to a lesser degree, have a higher prior DKA rate.</a:t>
            </a:r>
          </a:p>
        </p:txBody>
      </p:sp>
    </p:spTree>
    <p:extLst>
      <p:ext uri="{BB962C8B-B14F-4D97-AF65-F5344CB8AC3E}">
        <p14:creationId xmlns:p14="http://schemas.microsoft.com/office/powerpoint/2010/main" val="183883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Cobweb Plot: Top 1% and bottom 1% predicted scores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2464" y="1420659"/>
            <a:ext cx="62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Those </a:t>
            </a:r>
            <a:r>
              <a:rPr lang="en-US" u="sng" dirty="0">
                <a:highlight>
                  <a:srgbClr val="FFFF00"/>
                </a:highlight>
              </a:rPr>
              <a:t>least</a:t>
            </a:r>
            <a:r>
              <a:rPr lang="en-US" dirty="0">
                <a:highlight>
                  <a:srgbClr val="FFFF00"/>
                </a:highlight>
              </a:rPr>
              <a:t> likely to DKA have a slightly greater concentration in their prior DKA rate than their days wait and they are found in multiple specialties.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3989"/>
            <a:ext cx="10515600" cy="33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68553" cy="4351338"/>
          </a:xfrm>
        </p:spPr>
        <p:txBody>
          <a:bodyPr>
            <a:normAutofit/>
          </a:bodyPr>
          <a:lstStyle/>
          <a:p>
            <a:r>
              <a:rPr lang="en-US" dirty="0"/>
              <a:t>Nonlinear terms helped the most.</a:t>
            </a:r>
          </a:p>
          <a:p>
            <a:r>
              <a:rPr lang="en-US" dirty="0"/>
              <a:t>Multiple imputation impacted calibration more so than discrimination but gave more precise standard errors and lower optimism levels that non-imputed models. Keep in mind it's from single imputed data and we benefit from using missing data. </a:t>
            </a:r>
          </a:p>
          <a:p>
            <a:r>
              <a:rPr lang="en-US" dirty="0"/>
              <a:t>Interactions helped the least but interacting predictors with specialty might help (as seen in global sensitivity analysis).</a:t>
            </a:r>
          </a:p>
          <a:p>
            <a:r>
              <a:rPr lang="en-US" dirty="0"/>
              <a:t>Model approximation helps find the most efficient model.</a:t>
            </a:r>
          </a:p>
          <a:p>
            <a:r>
              <a:rPr lang="en-US" dirty="0"/>
              <a:t>Use more sensitive calibration and discrimination measures (MSE, R2).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 A: Regression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1991519"/>
            <a:ext cx="6124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7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Appendix A: Regression results (cont.)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827" y="1825625"/>
            <a:ext cx="5834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3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and validity</a:t>
            </a:r>
          </a:p>
        </p:txBody>
      </p:sp>
    </p:spTree>
    <p:extLst>
      <p:ext uri="{BB962C8B-B14F-4D97-AF65-F5344CB8AC3E}">
        <p14:creationId xmlns:p14="http://schemas.microsoft.com/office/powerpoint/2010/main" val="398928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Appendix A: Regression results (cont.)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853406"/>
            <a:ext cx="61912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Appendix A: Regression results (cont.)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137" y="2001044"/>
            <a:ext cx="6181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various models.</a:t>
            </a:r>
          </a:p>
          <a:p>
            <a:r>
              <a:rPr lang="en-US" dirty="0"/>
              <a:t>The models differ on regression modeling strategies.</a:t>
            </a:r>
          </a:p>
          <a:p>
            <a:r>
              <a:rPr lang="en-US" dirty="0"/>
              <a:t>The overall goal is to recommend a model that balances the highest levels of performance and practicality. </a:t>
            </a:r>
          </a:p>
          <a:p>
            <a:r>
              <a:rPr lang="en-US" dirty="0"/>
              <a:t>A global sensitivity analysis was performed to identify the biggest impact areas (i.e., where is the biggest bang for the buck).</a:t>
            </a:r>
          </a:p>
        </p:txBody>
      </p:sp>
    </p:spTree>
    <p:extLst>
      <p:ext uri="{BB962C8B-B14F-4D97-AF65-F5344CB8AC3E}">
        <p14:creationId xmlns:p14="http://schemas.microsoft.com/office/powerpoint/2010/main" val="81335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model: A regression model that calculates predictions of the outcome, adjusting the impact of various variables.</a:t>
            </a:r>
          </a:p>
          <a:p>
            <a:r>
              <a:rPr lang="en-US" dirty="0"/>
              <a:t>Calibration: </a:t>
            </a:r>
            <a:r>
              <a:rPr lang="en-US" dirty="0"/>
              <a:t>The reliability of a model, meaning the ability of the model to predict future observations as well as it appeared to predict the responses at hand.</a:t>
            </a:r>
          </a:p>
          <a:p>
            <a:r>
              <a:rPr lang="en-US" dirty="0"/>
              <a:t>Discrimination: How well a model assigns higher risk to patients with higher risk of the outcome.</a:t>
            </a:r>
          </a:p>
        </p:txBody>
      </p:sp>
    </p:spTree>
    <p:extLst>
      <p:ext uri="{BB962C8B-B14F-4D97-AF65-F5344CB8AC3E}">
        <p14:creationId xmlns:p14="http://schemas.microsoft.com/office/powerpoint/2010/main" val="212185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44049"/>
              </p:ext>
            </p:extLst>
          </p:nvPr>
        </p:nvGraphicFramePr>
        <p:xfrm>
          <a:off x="4223288" y="1658321"/>
          <a:ext cx="3882326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436">
                  <a:extLst>
                    <a:ext uri="{9D8B030D-6E8A-4147-A177-3AD203B41FA5}">
                      <a16:colId xmlns:a16="http://schemas.microsoft.com/office/drawing/2014/main" val="486619001"/>
                    </a:ext>
                  </a:extLst>
                </a:gridCol>
                <a:gridCol w="2177890">
                  <a:extLst>
                    <a:ext uri="{9D8B030D-6E8A-4147-A177-3AD203B41FA5}">
                      <a16:colId xmlns:a16="http://schemas.microsoft.com/office/drawing/2014/main" val="2464003040"/>
                    </a:ext>
                  </a:extLst>
                </a:gridCol>
              </a:tblGrid>
              <a:tr h="2945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Predictors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84361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visit_provider_group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77206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age2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specialty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64281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gender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med_center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666441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language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Prior_dka_rate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33096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copay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Prior_dka_rate2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671286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copay2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prior visits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593812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weekday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prior visits2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125225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age*gender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988752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hour2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weekday*hour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613127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days_wait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dka*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6264"/>
                  </a:ext>
                </a:extLst>
              </a:tr>
              <a:tr h="29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days_wait^2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race*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036884"/>
                  </a:ext>
                </a:extLst>
              </a:tr>
              <a:tr h="5183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* Variables used only in the multiple imputation. Outcome is DKA.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7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approximation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27683"/>
              </p:ext>
            </p:extLst>
          </p:nvPr>
        </p:nvGraphicFramePr>
        <p:xfrm>
          <a:off x="3587858" y="1868646"/>
          <a:ext cx="4641742" cy="377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620">
                  <a:extLst>
                    <a:ext uri="{9D8B030D-6E8A-4147-A177-3AD203B41FA5}">
                      <a16:colId xmlns:a16="http://schemas.microsoft.com/office/drawing/2014/main" val="15823201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82408372"/>
                    </a:ext>
                  </a:extLst>
                </a:gridCol>
                <a:gridCol w="1627322">
                  <a:extLst>
                    <a:ext uri="{9D8B030D-6E8A-4147-A177-3AD203B41FA5}">
                      <a16:colId xmlns:a16="http://schemas.microsoft.com/office/drawing/2014/main" val="345097089"/>
                    </a:ext>
                  </a:extLst>
                </a:gridCol>
              </a:tblGrid>
              <a:tr h="198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Deleted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Proportion of remaining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Remaining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969865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age2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1.0000000000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720815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vst_pri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0.9999998000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9295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0.9999984000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796318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vst_pri2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0.9995935000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0.236904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27769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copay2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0.9991274000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6072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copay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0.9990607000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8458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weekday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0.9984463000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30493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0.9977642000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717029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hour2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0.9974693000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4636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language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0.9960991000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61673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med_ctr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0.9937943000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0.235529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26252"/>
                  </a:ext>
                </a:extLst>
              </a:tr>
              <a:tr h="215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visit_prov_group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0.9902274000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0.234684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45742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0.9761841000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0.231356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468048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days_apt_bk2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0.9604290000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090009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days_apt_bk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0.9551189000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0.226363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15070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dkart_pri2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0.9337603000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0.221301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284401"/>
                  </a:ext>
                </a:extLst>
              </a:tr>
              <a:tr h="19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dkart_pri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0.8045697000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0.190683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1995"/>
                  </a:ext>
                </a:extLst>
              </a:tr>
              <a:tr h="18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specialty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0.0000000000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7836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9691" y="6124058"/>
            <a:ext cx="731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reduced (quadratic) model retains 96% of the full model’s R2. </a:t>
            </a:r>
          </a:p>
        </p:txBody>
      </p:sp>
    </p:spTree>
    <p:extLst>
      <p:ext uri="{BB962C8B-B14F-4D97-AF65-F5344CB8AC3E}">
        <p14:creationId xmlns:p14="http://schemas.microsoft.com/office/powerpoint/2010/main" val="364772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Model variables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model validation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0697" y="1229021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Full linear model is the gold standard.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5630175"/>
            <a:ext cx="963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Imputation impacts calibration more, non-linear terms helps discrimination and calibration. The best model uses both.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358896"/>
            <a:ext cx="825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reduced (quadratic) model performs as well as the full linear model. 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077486" y="3350199"/>
            <a:ext cx="373182" cy="157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94977"/>
              </p:ext>
            </p:extLst>
          </p:nvPr>
        </p:nvGraphicFramePr>
        <p:xfrm>
          <a:off x="2698641" y="1532027"/>
          <a:ext cx="8237348" cy="4121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730">
                  <a:extLst>
                    <a:ext uri="{9D8B030D-6E8A-4147-A177-3AD203B41FA5}">
                      <a16:colId xmlns:a16="http://schemas.microsoft.com/office/drawing/2014/main" val="459305296"/>
                    </a:ext>
                  </a:extLst>
                </a:gridCol>
                <a:gridCol w="1455379">
                  <a:extLst>
                    <a:ext uri="{9D8B030D-6E8A-4147-A177-3AD203B41FA5}">
                      <a16:colId xmlns:a16="http://schemas.microsoft.com/office/drawing/2014/main" val="2669182228"/>
                    </a:ext>
                  </a:extLst>
                </a:gridCol>
                <a:gridCol w="1470079">
                  <a:extLst>
                    <a:ext uri="{9D8B030D-6E8A-4147-A177-3AD203B41FA5}">
                      <a16:colId xmlns:a16="http://schemas.microsoft.com/office/drawing/2014/main" val="3871614421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2702080338"/>
                    </a:ext>
                  </a:extLst>
                </a:gridCol>
                <a:gridCol w="940851">
                  <a:extLst>
                    <a:ext uri="{9D8B030D-6E8A-4147-A177-3AD203B41FA5}">
                      <a16:colId xmlns:a16="http://schemas.microsoft.com/office/drawing/2014/main" val="3157923890"/>
                    </a:ext>
                  </a:extLst>
                </a:gridCol>
                <a:gridCol w="1058458">
                  <a:extLst>
                    <a:ext uri="{9D8B030D-6E8A-4147-A177-3AD203B41FA5}">
                      <a16:colId xmlns:a16="http://schemas.microsoft.com/office/drawing/2014/main" val="2027883496"/>
                    </a:ext>
                  </a:extLst>
                </a:gridCol>
              </a:tblGrid>
              <a:tr h="21860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Discrimination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Calibration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32398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 C-index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C-index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32061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Full (linear)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0.00031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52267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Full (interactions)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0.00036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529887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Full (non-linear)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0.819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0.247</a:t>
                      </a:r>
                      <a:endParaRPr lang="en-US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0.00003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7598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Full (quadratic)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0.237</a:t>
                      </a:r>
                      <a:endParaRPr lang="en-US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0.00002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789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 Full (linear)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0.00026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42623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 Full (interactions)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0.00026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657986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 Full (non-linear)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0.814</a:t>
                      </a:r>
                      <a:endParaRPr lang="en-US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0.237</a:t>
                      </a:r>
                      <a:endParaRPr lang="en-US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0.00002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10550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 Full (quadratic)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0.237</a:t>
                      </a:r>
                      <a:endParaRPr lang="en-US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872776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Winning model (reduced)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0.003</a:t>
                      </a:r>
                      <a:endParaRPr 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0.00002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0592"/>
                  </a:ext>
                </a:extLst>
              </a:tr>
              <a:tr h="1270108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Note: The total R2 and C-index of the complete model used to develop the approximated model is 0.237 and 0.813. The predictors of the reduced model are prior DKA rate, prior DKA rate^2, days wait, days wait^2, and specialty. Bootstrap Validation, split-sample, and ten-fold cross-validation resulted in similar model assessment values (e.g., C-index= 0.81). Subsequently, cross-validation was used throughout the analysis. The full linear, full non-linear, and full quadratic models were all significantly different based on a likelihood ratio test (p &lt; 0.0001). The full linear model and the full reduced model are not significantly different.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7939"/>
                  </a:ext>
                </a:extLst>
              </a:tr>
              <a:tr h="2186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MAE: Mean absolute error (mean [Y - Y hat])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881"/>
                  </a:ext>
                </a:extLst>
              </a:tr>
              <a:tr h="2186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MSE: Mean squared error (mean (Y - Y hat)^2)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5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9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days wait and squared term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588"/>
            <a:ext cx="10515600" cy="2713594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4" y="4110182"/>
            <a:ext cx="10515600" cy="2715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3748" y="57618"/>
            <a:ext cx="37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Reduced model partial effects plots.</a:t>
            </a:r>
          </a:p>
        </p:txBody>
      </p:sp>
    </p:spTree>
    <p:extLst>
      <p:ext uri="{BB962C8B-B14F-4D97-AF65-F5344CB8AC3E}">
        <p14:creationId xmlns:p14="http://schemas.microsoft.com/office/powerpoint/2010/main" val="424697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Prior DKA rate and squared term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4414"/>
            <a:ext cx="10515600" cy="2715768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4" y="4110182"/>
            <a:ext cx="10515600" cy="2715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3748" y="57618"/>
            <a:ext cx="37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Reduced model partial effects plots.</a:t>
            </a:r>
          </a:p>
        </p:txBody>
      </p:sp>
    </p:spTree>
    <p:extLst>
      <p:ext uri="{BB962C8B-B14F-4D97-AF65-F5344CB8AC3E}">
        <p14:creationId xmlns:p14="http://schemas.microsoft.com/office/powerpoint/2010/main" val="204295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897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Doesn’t Keep Appointments Davey Wong (UCLA/KP)</vt:lpstr>
      <vt:lpstr>Predictive models</vt:lpstr>
      <vt:lpstr>Introduction</vt:lpstr>
      <vt:lpstr>Key terms</vt:lpstr>
      <vt:lpstr>Model variables</vt:lpstr>
      <vt:lpstr>Model approximation</vt:lpstr>
      <vt:lpstr>Comparing model validation results</vt:lpstr>
      <vt:lpstr>Number of days wait and squared term</vt:lpstr>
      <vt:lpstr>Prior DKA rate and squared term</vt:lpstr>
      <vt:lpstr>Specialty</vt:lpstr>
      <vt:lpstr>Predictor importance</vt:lpstr>
      <vt:lpstr>Nomogram</vt:lpstr>
      <vt:lpstr>Global Sensitivity Analysis</vt:lpstr>
      <vt:lpstr>Tornado Plot</vt:lpstr>
      <vt:lpstr>Cobweb Plot: Top 1% predicted scores</vt:lpstr>
      <vt:lpstr>Cobweb Plot: Top 1% and bottom 1% predicted scores</vt:lpstr>
      <vt:lpstr>Summary</vt:lpstr>
      <vt:lpstr>Appendix A: Regression results</vt:lpstr>
      <vt:lpstr>Appendix A: Regression results (cont.)</vt:lpstr>
      <vt:lpstr>Appendix A: Regression results (cont.)</vt:lpstr>
      <vt:lpstr>Appendix A: Regression results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 Wong</dc:creator>
  <cp:lastModifiedBy>Stephen Zuniga</cp:lastModifiedBy>
  <cp:revision>44</cp:revision>
  <dcterms:created xsi:type="dcterms:W3CDTF">2017-08-17T00:00:41Z</dcterms:created>
  <dcterms:modified xsi:type="dcterms:W3CDTF">2017-08-21T23:43:53Z</dcterms:modified>
</cp:coreProperties>
</file>