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820"/>
    <a:srgbClr val="9859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9" d="100"/>
          <a:sy n="69" d="100"/>
        </p:scale>
        <p:origin x="-141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14FD9-A04F-4F4C-BFFE-012ABC02E3A5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BC964-D3B4-45EE-A210-48B2903AF1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5ACCB-F08E-4B94-873F-C15B77A6B75A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44BFB-8F2B-43EF-AC75-44723C20C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50866-6C89-4C11-BC10-328B2F3BA2D8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3A8D4-EF06-4811-B0FF-C170D0FCE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CC955-533D-4DB9-A23E-9E55AC4FD1AE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CCB21-2827-44D9-9BF2-9BCF4E8E97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3A382-A76F-4ABE-B89E-12FE55E8F96F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BD775-436C-4087-BEF7-D00E8EAEC4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7E694-7974-43F2-A6D4-21AB173C1D95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93ACE-5EEC-436E-A33E-4C3426971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8FB5B-F21F-41A5-BE66-6D8CD322EF1B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90388-C736-4250-BA88-87D3C73BC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FC943-E018-4981-A1A3-287FED95F267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C5026-4092-4ABD-BDAD-3B583A899E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DC1BF-48C4-4EB7-A173-F111EB200843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3DB1-A826-4ED9-8DD5-C5572EC51A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7EFFE-EE76-4111-807E-D939622D8F9F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C7FB3-FBCD-4A69-BD9F-A7F83CAA48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038C2-833C-4C5E-9A85-99AF8D823402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5252A-3333-43BE-B50D-EFA4F8B73D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B1BFC52-EDE6-4580-9DFD-04965979CA8C}" type="datetimeFigureOut">
              <a:rPr lang="en-US"/>
              <a:pPr>
                <a:defRPr/>
              </a:pPr>
              <a:t>4/11/2012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672C9F8-5426-48CC-99A1-E1EB2F9E5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31" r:id="rId2"/>
    <p:sldLayoutId id="2147483940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41" r:id="rId9"/>
    <p:sldLayoutId id="2147483937" r:id="rId10"/>
    <p:sldLayoutId id="214748393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  </a:t>
            </a:r>
            <a:r>
              <a:rPr lang="en-US" sz="49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SKSVMACET,Laxmeshwar</a:t>
            </a:r>
            <a:endParaRPr lang="en-US" sz="49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9144000" cy="2743200"/>
          </a:xfrm>
        </p:spPr>
        <p:txBody>
          <a:bodyPr/>
          <a:lstStyle/>
          <a:p>
            <a:pPr marR="0" algn="ctr" eaLnBrk="1" hangingPunct="1"/>
            <a:r>
              <a:rPr lang="en-US" sz="5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Ligurino" pitchFamily="2" charset="0"/>
              </a:rPr>
              <a:t>Sensor Data Distribution On Cricket Ground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486400" y="4419600"/>
            <a:ext cx="3657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dirty="0">
              <a:latin typeface="Arial Rounded MT Bold" pitchFamily="34" charset="0"/>
            </a:endParaRPr>
          </a:p>
          <a:p>
            <a:r>
              <a:rPr lang="en-US" sz="3200" dirty="0">
                <a:solidFill>
                  <a:srgbClr val="FFFF00"/>
                </a:solidFill>
                <a:latin typeface="Arial Rounded MT Bold" pitchFamily="34" charset="0"/>
              </a:rPr>
              <a:t>Submitted By: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rial Rounded MT Bold" pitchFamily="34" charset="0"/>
              </a:rPr>
              <a:t>Vikas.Savadi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rial Rounded MT Bold" pitchFamily="34" charset="0"/>
              </a:rPr>
              <a:t>Swaroop S.B</a:t>
            </a:r>
            <a:endParaRPr lang="en-US" sz="32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9144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Proposed System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791200" y="1371600"/>
            <a:ext cx="2971800" cy="5181600"/>
          </a:xfrm>
        </p:spPr>
        <p:txBody>
          <a:bodyPr/>
          <a:lstStyle/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r>
              <a:rPr lang="en-US" i="1" dirty="0" smtClean="0"/>
              <a:t> Data Generation/ Data Gathering Layer</a:t>
            </a:r>
          </a:p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FFFF00"/>
                </a:solidFill>
              </a:rPr>
              <a:t> </a:t>
            </a:r>
            <a:r>
              <a:rPr lang="en-US" sz="2400" i="1" dirty="0" smtClean="0"/>
              <a:t> </a:t>
            </a:r>
            <a:r>
              <a:rPr lang="en-US" i="1" dirty="0" smtClean="0"/>
              <a:t>Data Communication Layer</a:t>
            </a:r>
          </a:p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FFFF00"/>
                </a:solidFill>
              </a:rPr>
              <a:t> </a:t>
            </a:r>
            <a:r>
              <a:rPr lang="en-US" i="1" dirty="0" smtClean="0"/>
              <a:t>Data Processing Layer</a:t>
            </a:r>
          </a:p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r>
              <a:rPr lang="en-US" i="1" dirty="0" smtClean="0"/>
              <a:t>Data Presentation/</a:t>
            </a:r>
          </a:p>
          <a:p>
            <a:pPr algn="l">
              <a:buClr>
                <a:srgbClr val="FFFF00"/>
              </a:buClr>
              <a:buSzPct val="100000"/>
            </a:pPr>
            <a:r>
              <a:rPr lang="en-US" i="1" dirty="0" smtClean="0"/>
              <a:t>reporting Layer:</a:t>
            </a:r>
            <a:endParaRPr lang="en-US" dirty="0" smtClean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5562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295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Comparison with existing system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8763000" cy="4876800"/>
          </a:xfrm>
        </p:spPr>
        <p:txBody>
          <a:bodyPr/>
          <a:lstStyle/>
          <a:p>
            <a:pPr algn="l">
              <a:buClr>
                <a:srgbClr val="FFFF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Use of record videos by third umpire</a:t>
            </a:r>
          </a:p>
          <a:p>
            <a:pPr algn="l">
              <a:buClr>
                <a:srgbClr val="FFFF00"/>
              </a:buClr>
              <a:buSzPct val="150000"/>
            </a:pPr>
            <a:endParaRPr lang="en-US" dirty="0" smtClean="0"/>
          </a:p>
          <a:p>
            <a:pPr algn="l">
              <a:buClr>
                <a:srgbClr val="FFFF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 Hardware like speed calculation camera</a:t>
            </a:r>
          </a:p>
          <a:p>
            <a:pPr algn="l">
              <a:buClr>
                <a:srgbClr val="FFFF00"/>
              </a:buClr>
              <a:buSzPct val="150000"/>
            </a:pPr>
            <a:r>
              <a:rPr lang="en-US" dirty="0" smtClean="0"/>
              <a:t> </a:t>
            </a:r>
          </a:p>
          <a:p>
            <a:pPr algn="l">
              <a:buClr>
                <a:srgbClr val="FFFF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 factors like wind speed , wind direction, humidity in air , pitch condition , ball condition</a:t>
            </a:r>
          </a:p>
          <a:p>
            <a:pPr lvl="6" algn="l">
              <a:buClr>
                <a:srgbClr val="FFFF00"/>
              </a:buClr>
              <a:buSzPct val="150000"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229600" cy="1295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5000" dirty="0" smtClean="0">
                <a:solidFill>
                  <a:srgbClr val="FFFF00"/>
                </a:solidFill>
                <a:latin typeface="Comic Sans MS" pitchFamily="66" charset="0"/>
              </a:rPr>
              <a:t>Conclusion </a:t>
            </a:r>
            <a:endParaRPr lang="en-US" sz="5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915400" cy="5181600"/>
          </a:xfrm>
        </p:spPr>
        <p:txBody>
          <a:bodyPr/>
          <a:lstStyle/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/>
              <a:t> </a:t>
            </a:r>
            <a:r>
              <a:rPr lang="en-US" sz="2800" dirty="0" smtClean="0"/>
              <a:t>work in progress of a tool designed to help game umpires</a:t>
            </a:r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An indoor location tracking system for pervasive and sensor-based computing</a:t>
            </a:r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Implementation of systems for tracking activities of outdoor games </a:t>
            </a:r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future challenges include tracking the ball in real-time, sensing the no ball</a:t>
            </a:r>
          </a:p>
          <a:p>
            <a:pPr marR="0" algn="l" eaLnBrk="1" hangingPunct="1">
              <a:buClr>
                <a:schemeClr val="tx1"/>
              </a:buClr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2800" b="1" dirty="0" smtClean="0"/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2800" b="1" dirty="0" smtClean="0"/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2800" b="1" dirty="0" smtClean="0"/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2800" b="1" dirty="0" smtClean="0"/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2800" b="1" dirty="0" smtClean="0"/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2800" b="1" dirty="0" smtClean="0"/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114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7500" dirty="0" smtClean="0">
                <a:solidFill>
                  <a:schemeClr val="tx1"/>
                </a:solidFill>
                <a:latin typeface="Freestyle Script" pitchFamily="66" charset="0"/>
                <a:cs typeface="Estrangelo Edessa" pitchFamily="66"/>
              </a:rPr>
              <a:t>Thank  you</a:t>
            </a:r>
            <a:endParaRPr lang="en-US" sz="17500" dirty="0">
              <a:solidFill>
                <a:schemeClr val="tx1"/>
              </a:solidFill>
              <a:latin typeface="Freestyle Script" pitchFamily="66" charset="0"/>
              <a:cs typeface="Estrangelo Edessa" pitchFamily="66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086600" cy="60198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5363" name="Picture 2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6700"/>
            <a:ext cx="87884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915400" cy="10668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rgbClr val="FFFF00"/>
                </a:solidFill>
                <a:latin typeface="Comic Sans MS" pitchFamily="66" charset="0"/>
              </a:rPr>
              <a:t>Overview</a:t>
            </a:r>
            <a:endParaRPr lang="en-US" sz="6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028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5486400" cy="4953000"/>
          </a:xfrm>
        </p:spPr>
        <p:txBody>
          <a:bodyPr/>
          <a:lstStyle/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3600" dirty="0" smtClean="0">
              <a:latin typeface="Verdana" pitchFamily="34" charset="0"/>
            </a:endParaRPr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 smtClean="0">
                <a:latin typeface="Verdana" pitchFamily="34" charset="0"/>
              </a:rPr>
              <a:t> </a:t>
            </a:r>
            <a:r>
              <a:rPr lang="en-US" sz="2800" dirty="0" smtClean="0">
                <a:latin typeface="Verdana" pitchFamily="34" charset="0"/>
              </a:rPr>
              <a:t>Introduction</a:t>
            </a:r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Verdana" pitchFamily="34" charset="0"/>
              </a:rPr>
              <a:t> Related Work</a:t>
            </a:r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Verdana" pitchFamily="34" charset="0"/>
              </a:rPr>
              <a:t> Proposed System</a:t>
            </a:r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Verdana" pitchFamily="34" charset="0"/>
              </a:rPr>
              <a:t> Comparison With              existing system</a:t>
            </a:r>
          </a:p>
          <a:p>
            <a:pPr marR="0" algn="l"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Verdana" pitchFamily="34" charset="0"/>
              </a:rPr>
              <a:t> Conclusion &amp; Future Work</a:t>
            </a:r>
          </a:p>
          <a:p>
            <a:pPr marR="0" algn="l" eaLnBrk="1" hangingPunct="1">
              <a:buClr>
                <a:schemeClr val="tx1"/>
              </a:buClr>
            </a:pPr>
            <a:endParaRPr lang="en-US" sz="3600" dirty="0" smtClean="0">
              <a:latin typeface="Verdana" pitchFamily="34" charset="0"/>
            </a:endParaRP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6248400" y="1524000"/>
            <a:ext cx="248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latin typeface="Verdana" pitchFamily="34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105400" y="1447800"/>
          <a:ext cx="3789363" cy="4724400"/>
        </p:xfrm>
        <a:graphic>
          <a:graphicData uri="http://schemas.openxmlformats.org/presentationml/2006/ole">
            <p:oleObj spid="_x0000_s1026" name="Clip" r:id="rId3" imgW="1095120" imgH="10821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229600" cy="9144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Introduction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 Liking and disliking  when it is the matter of National sports things get more sensitive and touchy. </a:t>
            </a:r>
          </a:p>
          <a:p>
            <a:pPr algn="l">
              <a:buClr>
                <a:srgbClr val="FFFF00"/>
              </a:buClr>
              <a:buSzPct val="100000"/>
            </a:pPr>
            <a:endParaRPr lang="en-US" dirty="0" smtClean="0"/>
          </a:p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Wrong decisions at the time of a climax leading to ultimate disappointment and a state of disparity for its fans</a:t>
            </a:r>
          </a:p>
          <a:p>
            <a:pPr algn="l">
              <a:buClr>
                <a:srgbClr val="FFFF00"/>
              </a:buClr>
              <a:buSzPct val="100000"/>
            </a:pPr>
            <a:endParaRPr lang="en-US" dirty="0" smtClean="0"/>
          </a:p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 Spoil of matches due to Umpire’s simple carelessness</a:t>
            </a:r>
          </a:p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  Support of number of coaching activities by computer science </a:t>
            </a:r>
          </a:p>
          <a:p>
            <a:pPr algn="l">
              <a:buClr>
                <a:srgbClr val="FFFF00"/>
              </a:buClr>
              <a:buSzPct val="100000"/>
            </a:pPr>
            <a:r>
              <a:rPr lang="en-US" dirty="0" smtClean="0"/>
              <a:t>      1. strategy development </a:t>
            </a:r>
          </a:p>
          <a:p>
            <a:pPr algn="l">
              <a:buClr>
                <a:srgbClr val="FFFF00"/>
              </a:buClr>
              <a:buSzPct val="100000"/>
            </a:pPr>
            <a:r>
              <a:rPr lang="en-US" dirty="0" smtClean="0"/>
              <a:t>      2. performance evaluation</a:t>
            </a:r>
          </a:p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763000" cy="9144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FFFF00"/>
                </a:solidFill>
                <a:latin typeface="Comic Sans MS" pitchFamily="66" charset="0"/>
              </a:rPr>
              <a:t>Introduction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8839200" cy="4953000"/>
          </a:xfrm>
        </p:spPr>
        <p:txBody>
          <a:bodyPr/>
          <a:lstStyle/>
          <a:p>
            <a:pPr marR="0" algn="l" eaLnBrk="1" hangingPunct="1"/>
            <a:endParaRPr lang="en-US" dirty="0" smtClean="0"/>
          </a:p>
          <a:p>
            <a:pPr marR="0" algn="l" eaLnBrk="1" hangingPunct="1"/>
            <a:endParaRPr lang="en-US" dirty="0" smtClean="0"/>
          </a:p>
        </p:txBody>
      </p:sp>
      <p:sp>
        <p:nvSpPr>
          <p:cNvPr id="8197" name="AutoShape 2"/>
          <p:cNvSpPr>
            <a:spLocks noChangeAspect="1" noChangeArrowheads="1"/>
          </p:cNvSpPr>
          <p:nvPr/>
        </p:nvSpPr>
        <p:spPr bwMode="auto">
          <a:xfrm>
            <a:off x="30163" y="1676400"/>
            <a:ext cx="91138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371601"/>
            <a:ext cx="9144000" cy="1058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r>
              <a:rPr lang="en-US" sz="2600" dirty="0" smtClean="0">
                <a:latin typeface="Constantia" pitchFamily="18" charset="0"/>
              </a:rPr>
              <a:t>Combination of quantitative statistics with qualitative video analysis by semi-automatic observational systems.</a:t>
            </a:r>
          </a:p>
          <a:p>
            <a:pPr>
              <a:buClr>
                <a:srgbClr val="FFFF00"/>
              </a:buClr>
              <a:buSzPct val="100000"/>
            </a:pPr>
            <a:endParaRPr lang="en-US" sz="2600" dirty="0" smtClean="0">
              <a:latin typeface="Constantia" pitchFamily="18" charset="0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US" sz="2600" dirty="0" smtClean="0">
                <a:latin typeface="Constantia" pitchFamily="18" charset="0"/>
              </a:rPr>
              <a:t> Problems </a:t>
            </a:r>
            <a:r>
              <a:rPr lang="en-US" sz="2600" dirty="0">
                <a:latin typeface="Constantia" pitchFamily="18" charset="0"/>
              </a:rPr>
              <a:t>addressed :</a:t>
            </a:r>
          </a:p>
          <a:p>
            <a:r>
              <a:rPr lang="en-US" sz="2600" dirty="0" smtClean="0">
                <a:latin typeface="Constantia" pitchFamily="18" charset="0"/>
              </a:rPr>
              <a:t>      A. No Ball Decision </a:t>
            </a:r>
          </a:p>
          <a:p>
            <a:r>
              <a:rPr lang="en-US" sz="2600" dirty="0" smtClean="0">
                <a:latin typeface="Constantia" pitchFamily="18" charset="0"/>
              </a:rPr>
              <a:t>      B. Fielders in the Ring in First 15 Overs</a:t>
            </a:r>
          </a:p>
          <a:p>
            <a:r>
              <a:rPr lang="en-US" sz="2600" dirty="0" smtClean="0">
                <a:latin typeface="Constantia" pitchFamily="18" charset="0"/>
              </a:rPr>
              <a:t>      C. Leg before Wicket Decision (Trajectory Calculation) </a:t>
            </a:r>
          </a:p>
          <a:p>
            <a:r>
              <a:rPr lang="en-US" sz="2600" dirty="0" smtClean="0">
                <a:latin typeface="Constantia" pitchFamily="18" charset="0"/>
              </a:rPr>
              <a:t>    Useful information extracted by system: </a:t>
            </a:r>
          </a:p>
          <a:p>
            <a:r>
              <a:rPr lang="en-US" sz="2600" dirty="0" smtClean="0">
                <a:latin typeface="Constantia" pitchFamily="18" charset="0"/>
              </a:rPr>
              <a:t>       • Bowling Speed </a:t>
            </a:r>
          </a:p>
          <a:p>
            <a:r>
              <a:rPr lang="en-US" sz="2600" dirty="0" smtClean="0">
                <a:latin typeface="Constantia" pitchFamily="18" charset="0"/>
              </a:rPr>
              <a:t>       • Fielding Analysis </a:t>
            </a:r>
          </a:p>
          <a:p>
            <a:r>
              <a:rPr lang="en-US" sz="2600" dirty="0" smtClean="0">
                <a:latin typeface="Constantia" pitchFamily="18" charset="0"/>
              </a:rPr>
              <a:t>       • Striking Analysis </a:t>
            </a:r>
          </a:p>
          <a:p>
            <a:r>
              <a:rPr lang="en-US" sz="2600" dirty="0" smtClean="0">
                <a:latin typeface="Constantia" pitchFamily="18" charset="0"/>
              </a:rPr>
              <a:t>       • Strike Power etc</a:t>
            </a:r>
            <a:r>
              <a:rPr lang="en-US" sz="2800" dirty="0" smtClean="0"/>
              <a:t>. </a:t>
            </a:r>
          </a:p>
          <a:p>
            <a:pPr>
              <a:buClr>
                <a:srgbClr val="FFFF00"/>
              </a:buClr>
              <a:buSzPct val="100000"/>
            </a:pPr>
            <a:endParaRPr lang="en-US" sz="2600" dirty="0" smtClean="0">
              <a:latin typeface="Constantia" pitchFamily="18" charset="0"/>
            </a:endParaRPr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rgbClr val="FFFF00"/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rgbClr val="FFFF00"/>
              </a:buClr>
              <a:buSzPct val="100000"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534400" cy="1295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Related Work</a:t>
            </a:r>
            <a:endParaRPr lang="en-US" sz="53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4953000"/>
          </a:xfrm>
        </p:spPr>
        <p:txBody>
          <a:bodyPr/>
          <a:lstStyle/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ü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M.Beetz :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Football Interaction and Process Model </a:t>
            </a:r>
          </a:p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Hey &amp; Scott Carter :</a:t>
            </a:r>
            <a:r>
              <a:rPr lang="en-US" dirty="0" smtClean="0"/>
              <a:t> Memory Tennis(Enchanced table tennis  practical table)</a:t>
            </a:r>
          </a:p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ü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A. G. Foina </a:t>
            </a:r>
            <a:r>
              <a:rPr lang="en-US" dirty="0" smtClean="0"/>
              <a:t>:RFID technology connected to 3-layer software</a:t>
            </a:r>
          </a:p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Zoe Drey and Charles Consel  :</a:t>
            </a:r>
            <a:r>
              <a:rPr lang="en-US" dirty="0" smtClean="0"/>
              <a:t>Pantagruel-a visual programming language  which is end user oriented</a:t>
            </a:r>
          </a:p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Ed H. Chi : </a:t>
            </a:r>
            <a:r>
              <a:rPr lang="en-US" dirty="0" smtClean="0"/>
              <a:t>propelled  ubiquitous computing into the extremely hostile environment </a:t>
            </a:r>
          </a:p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Ramy Asselin : </a:t>
            </a:r>
            <a:r>
              <a:rPr lang="en-US" dirty="0" smtClean="0"/>
              <a:t>design and evaluation of  proposed system called Personal Wellness Coach System (PWC). </a:t>
            </a:r>
          </a:p>
          <a:p>
            <a:pPr marR="0" algn="l" eaLnBrk="1" hangingPunct="1"/>
            <a:endParaRPr lang="en-US" dirty="0" smtClean="0"/>
          </a:p>
          <a:p>
            <a:pPr marR="0" algn="l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229600" cy="990600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5000" dirty="0" smtClean="0">
                <a:solidFill>
                  <a:srgbClr val="FFFF00"/>
                </a:solidFill>
                <a:latin typeface="Comic Sans MS" pitchFamily="66" charset="0"/>
              </a:rPr>
              <a:t>Proposed System</a:t>
            </a:r>
            <a:endParaRPr lang="en-US" sz="5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3429000" y="1524000"/>
            <a:ext cx="5410200" cy="4953000"/>
          </a:xfrm>
        </p:spPr>
        <p:txBody>
          <a:bodyPr/>
          <a:lstStyle/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Focus on finding the location of ball during the game at any instant</a:t>
            </a:r>
          </a:p>
          <a:p>
            <a:pPr marR="0" algn="l" eaLnBrk="1" hangingPunct="1">
              <a:buClr>
                <a:srgbClr val="FFFF00"/>
              </a:buClr>
              <a:buSzPct val="10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Placement of sensors at various hotspots in the playground,cricket ball and in the shoes of Player.</a:t>
            </a:r>
          </a:p>
          <a:p>
            <a:pPr marR="0" algn="l" eaLnBrk="1" hangingPunct="1">
              <a:buClr>
                <a:srgbClr val="FFFF00"/>
              </a:buClr>
              <a:buSzPct val="100000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Collection of data, formatting it for storage and Store it for future use. </a:t>
            </a:r>
          </a:p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Process of data received from sensors placed in moving objects.</a:t>
            </a:r>
          </a:p>
          <a:p>
            <a:pPr marR="0" algn="l" eaLnBrk="1" hangingPunct="1">
              <a:buClr>
                <a:srgbClr val="FFFF00"/>
              </a:buClr>
              <a:buSzPct val="100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v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 eaLnBrk="1" hangingPunct="1">
              <a:buClr>
                <a:srgbClr val="FFFF00"/>
              </a:buClr>
              <a:buSzPct val="100000"/>
              <a:buFont typeface="Wingdings" pitchFamily="2" charset="2"/>
              <a:buChar char="v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3429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229600" cy="167640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Proposed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4648200" cy="5181600"/>
          </a:xfrm>
        </p:spPr>
        <p:txBody>
          <a:bodyPr/>
          <a:lstStyle/>
          <a:p>
            <a:pPr marR="0" algn="l" eaLnBrk="1" hangingPunct="1"/>
            <a:r>
              <a:rPr lang="en-US" sz="3200" i="1" dirty="0" smtClean="0">
                <a:solidFill>
                  <a:srgbClr val="FFFF00"/>
                </a:solidFill>
                <a:latin typeface="Arial Black" pitchFamily="34" charset="0"/>
              </a:rPr>
              <a:t>No Ball Decision </a:t>
            </a:r>
            <a:r>
              <a:rPr lang="en-US" sz="3200" dirty="0" smtClean="0">
                <a:solidFill>
                  <a:srgbClr val="FFFF00"/>
                </a:solidFill>
                <a:latin typeface="Arial Black" pitchFamily="34" charset="0"/>
              </a:rPr>
              <a:t>:</a:t>
            </a:r>
          </a:p>
          <a:p>
            <a:pPr marR="0" algn="l" eaLnBrk="1" hangingPunct="1">
              <a:buClr>
                <a:srgbClr val="FFFF00"/>
              </a:buClr>
              <a:buSzPct val="100000"/>
              <a:buFont typeface="Courier New" pitchFamily="49" charset="0"/>
              <a:buChar char="o"/>
            </a:pPr>
            <a:r>
              <a:rPr lang="en-US" sz="3200" dirty="0" smtClean="0">
                <a:solidFill>
                  <a:srgbClr val="FFFF00"/>
                </a:solidFill>
              </a:rPr>
              <a:t> Triangular placement of sensors</a:t>
            </a:r>
          </a:p>
          <a:p>
            <a:pPr marR="0" algn="l" eaLnBrk="1" hangingPunct="1">
              <a:buClr>
                <a:srgbClr val="FFFF00"/>
              </a:buClr>
              <a:buSzPct val="100000"/>
              <a:buFont typeface="Courier New" pitchFamily="49" charset="0"/>
              <a:buChar char="o"/>
            </a:pPr>
            <a:r>
              <a:rPr lang="en-US" sz="3200" dirty="0" smtClean="0">
                <a:solidFill>
                  <a:srgbClr val="FFFF00"/>
                </a:solidFill>
              </a:rPr>
              <a:t> Distance Formula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</a:t>
            </a:r>
            <a:endParaRPr lang="en-US" sz="3200" dirty="0" smtClean="0"/>
          </a:p>
          <a:p>
            <a:endParaRPr lang="en-US" sz="3200" dirty="0" smtClean="0"/>
          </a:p>
          <a:p>
            <a:pPr algn="l">
              <a:buClr>
                <a:srgbClr val="FFFF00"/>
              </a:buClr>
              <a:buSzPct val="100000"/>
              <a:buFont typeface="Courier New" pitchFamily="49" charset="0"/>
              <a:buChar char="o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Cosine Formula</a:t>
            </a:r>
          </a:p>
          <a:p>
            <a:pPr algn="l">
              <a:buClr>
                <a:srgbClr val="FFFF00"/>
              </a:buClr>
              <a:buSzPct val="100000"/>
              <a:buFont typeface="Courier New" pitchFamily="49" charset="0"/>
              <a:buChar char="o"/>
            </a:pPr>
            <a:endParaRPr lang="en-US" sz="3200" dirty="0" smtClean="0"/>
          </a:p>
          <a:p>
            <a:pPr marR="0" algn="l" eaLnBrk="1" hangingPunct="1">
              <a:buClr>
                <a:srgbClr val="FFFF00"/>
              </a:buClr>
              <a:buSzPct val="100000"/>
            </a:pPr>
            <a:endParaRPr lang="en-US" sz="3200" dirty="0" smtClean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676400"/>
            <a:ext cx="381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657600"/>
            <a:ext cx="388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486400"/>
            <a:ext cx="419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9144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Proposed System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0" y="1752600"/>
            <a:ext cx="5029200" cy="46482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rgbClr val="FFFF00"/>
                </a:solidFill>
                <a:latin typeface="Constantia" pitchFamily="18" charset="0"/>
              </a:rPr>
              <a:t>Leg-Before Wicket Decision(Trajectory Calculation) : </a:t>
            </a:r>
          </a:p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q"/>
            </a:pPr>
            <a:r>
              <a:rPr lang="en-US" i="1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sz="2400" dirty="0" smtClean="0"/>
              <a:t>Use of Hawk eye Camera along with other image processing and computer  vision cameras</a:t>
            </a:r>
          </a:p>
          <a:p>
            <a:pPr algn="l">
              <a:buClr>
                <a:srgbClr val="FFFF00"/>
              </a:buClr>
              <a:buSzPct val="100000"/>
            </a:pPr>
            <a:endParaRPr lang="en-US" sz="2400" dirty="0" smtClean="0"/>
          </a:p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q"/>
            </a:pPr>
            <a:r>
              <a:rPr lang="en-US" sz="2400" dirty="0" smtClean="0"/>
              <a:t>Use of special sensors that receives information from moving ball every 100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of second</a:t>
            </a:r>
          </a:p>
          <a:p>
            <a:pPr algn="l">
              <a:buClr>
                <a:srgbClr val="FFFF00"/>
              </a:buClr>
              <a:buSzPct val="100000"/>
            </a:pPr>
            <a:endParaRPr lang="en-US" sz="2400" dirty="0" smtClean="0"/>
          </a:p>
          <a:p>
            <a:pPr algn="l">
              <a:buClr>
                <a:srgbClr val="FFFF00"/>
              </a:buClr>
              <a:buSzPct val="100000"/>
              <a:buFont typeface="Wingdings" pitchFamily="2" charset="2"/>
              <a:buChar char="q"/>
            </a:pPr>
            <a:r>
              <a:rPr lang="en-US" sz="2400" dirty="0" smtClean="0">
                <a:latin typeface="Arial Black" pitchFamily="34" charset="0"/>
              </a:rPr>
              <a:t> </a:t>
            </a:r>
            <a:r>
              <a:rPr lang="en-US" sz="2400" dirty="0" smtClean="0"/>
              <a:t> Calculation of parabolic curve of ball traveling across the wicket</a:t>
            </a:r>
            <a:endParaRPr lang="en-US" sz="2400" dirty="0" smtClean="0">
              <a:latin typeface="Arial Black" pitchFamily="34" charset="0"/>
            </a:endParaRPr>
          </a:p>
          <a:p>
            <a:pPr algn="l"/>
            <a:r>
              <a:rPr lang="en-US" dirty="0" smtClean="0">
                <a:latin typeface="Arial Black" pitchFamily="34" charset="0"/>
              </a:rPr>
              <a:t> </a:t>
            </a:r>
          </a:p>
          <a:p>
            <a:pPr algn="l"/>
            <a:endParaRPr lang="en-US" i="1" dirty="0" smtClean="0"/>
          </a:p>
          <a:p>
            <a:pPr algn="l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3429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9144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Proposed System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778496" cy="2743200"/>
          </a:xfrm>
        </p:spPr>
        <p:txBody>
          <a:bodyPr/>
          <a:lstStyle/>
          <a:p>
            <a:pPr algn="l"/>
            <a:r>
              <a:rPr lang="en-US" i="1" dirty="0" smtClean="0"/>
              <a:t> </a:t>
            </a:r>
            <a:r>
              <a:rPr lang="en-US" sz="2800" i="1" dirty="0" smtClean="0">
                <a:solidFill>
                  <a:srgbClr val="FFFF00"/>
                </a:solidFill>
              </a:rPr>
              <a:t>Game Analysis:</a:t>
            </a:r>
          </a:p>
          <a:p>
            <a:pPr algn="l">
              <a:buFont typeface="Wingdings" pitchFamily="2" charset="2"/>
              <a:buChar char="Ø"/>
            </a:pPr>
            <a:r>
              <a:rPr lang="en-US" sz="2500" dirty="0" smtClean="0"/>
              <a:t>Analysis of players during game monitoring their movements</a:t>
            </a:r>
          </a:p>
          <a:p>
            <a:pPr algn="l">
              <a:buFont typeface="Wingdings" pitchFamily="2" charset="2"/>
              <a:buChar char="Ø"/>
            </a:pPr>
            <a:r>
              <a:rPr lang="en-US" sz="2500" i="1" dirty="0" smtClean="0">
                <a:solidFill>
                  <a:srgbClr val="FFFF00"/>
                </a:solidFill>
              </a:rPr>
              <a:t>  </a:t>
            </a:r>
            <a:r>
              <a:rPr lang="en-US" sz="2500" dirty="0" smtClean="0"/>
              <a:t>Setting up of strategic plan and bowling analysis </a:t>
            </a:r>
          </a:p>
          <a:p>
            <a:pPr algn="l">
              <a:buFont typeface="Wingdings" pitchFamily="2" charset="2"/>
              <a:buChar char="Ø"/>
            </a:pPr>
            <a:r>
              <a:rPr lang="en-US" sz="2500" dirty="0" smtClean="0"/>
              <a:t> Graphs of strike rate, strike power determination</a:t>
            </a:r>
          </a:p>
          <a:p>
            <a:pPr algn="l"/>
            <a:endParaRPr lang="en-US" sz="2500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400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551</TotalTime>
  <Words>524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Flow</vt:lpstr>
      <vt:lpstr>Clip</vt:lpstr>
      <vt:lpstr>           SKSVMACET,Laxmeshwar</vt:lpstr>
      <vt:lpstr>Overview</vt:lpstr>
      <vt:lpstr>Introduction</vt:lpstr>
      <vt:lpstr>Introduction</vt:lpstr>
      <vt:lpstr>       Related Work</vt:lpstr>
      <vt:lpstr>Proposed System</vt:lpstr>
      <vt:lpstr>Proposed System </vt:lpstr>
      <vt:lpstr>Proposed System</vt:lpstr>
      <vt:lpstr>Proposed System</vt:lpstr>
      <vt:lpstr>Proposed System</vt:lpstr>
      <vt:lpstr>Comparison with existing system</vt:lpstr>
      <vt:lpstr>Conclusion </vt:lpstr>
      <vt:lpstr>Thank  you</vt:lpstr>
      <vt:lpstr>Slide 14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SKSVMACET,Laxmeshwar</dc:title>
  <dc:creator>Lenovo User</dc:creator>
  <cp:lastModifiedBy>Vikas</cp:lastModifiedBy>
  <cp:revision>91</cp:revision>
  <dcterms:created xsi:type="dcterms:W3CDTF">2012-02-29T06:43:31Z</dcterms:created>
  <dcterms:modified xsi:type="dcterms:W3CDTF">2012-04-11T02:05:46Z</dcterms:modified>
</cp:coreProperties>
</file>