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257" r:id="rId3"/>
    <p:sldId id="259" r:id="rId4"/>
    <p:sldId id="260" r:id="rId5"/>
    <p:sldId id="273" r:id="rId6"/>
    <p:sldId id="280" r:id="rId7"/>
    <p:sldId id="276" r:id="rId8"/>
    <p:sldId id="285" r:id="rId9"/>
    <p:sldId id="264" r:id="rId10"/>
    <p:sldId id="271" r:id="rId11"/>
    <p:sldId id="263" r:id="rId12"/>
    <p:sldId id="258" r:id="rId13"/>
    <p:sldId id="267" r:id="rId14"/>
    <p:sldId id="270"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6" autoAdjust="0"/>
    <p:restoredTop sz="94576" autoAdjust="0"/>
  </p:normalViewPr>
  <p:slideViewPr>
    <p:cSldViewPr>
      <p:cViewPr varScale="1">
        <p:scale>
          <a:sx n="74" d="100"/>
          <a:sy n="74" d="100"/>
        </p:scale>
        <p:origin x="-1056" y="-102"/>
      </p:cViewPr>
      <p:guideLst>
        <p:guide orient="horz" pos="2160"/>
        <p:guide pos="2880"/>
      </p:guideLst>
    </p:cSldViewPr>
  </p:slideViewPr>
  <p:outlineViewPr>
    <p:cViewPr>
      <p:scale>
        <a:sx n="33" d="100"/>
        <a:sy n="33" d="100"/>
      </p:scale>
      <p:origin x="54"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Tower Of Hanoi Problem Solver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6EEC15-A35D-4E3E-9662-35EF5EB82C60}" type="datetimeFigureOut">
              <a:rPr lang="en-US" smtClean="0"/>
              <a:pPr/>
              <a:t>4/11/2012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269EB-C34E-46EC-9182-004221190F3A}" type="slidenum">
              <a:rPr lang="en-US" smtClean="0"/>
              <a:pPr/>
              <a:t>‹#›</a:t>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Tower Of Hanoi Problem Solver</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AA5E2-06F5-4E7B-B329-4B25FA32689D}" type="datetimeFigureOut">
              <a:rPr lang="en-US" smtClean="0"/>
              <a:pPr/>
              <a:t>4/11/2012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70B56-1C6C-43B8-BFA8-F1D5F51D62B9}" type="slidenum">
              <a:rPr lang="en-US" smtClean="0"/>
              <a:pPr/>
              <a:t>‹#›</a:t>
            </a:fld>
            <a:endParaRPr lang="en-US" dirty="0"/>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p:cNvSpPr>
            <a:spLocks noGrp="1"/>
          </p:cNvSpPr>
          <p:nvPr>
            <p:ph type="hdr" sz="quarter" idx="11"/>
          </p:nvPr>
        </p:nvSpPr>
        <p:spPr/>
        <p:txBody>
          <a:bodyPr/>
          <a:lstStyle/>
          <a:p>
            <a:r>
              <a:rPr lang="en-US" smtClean="0"/>
              <a:t>Tower Of Hanoi Problem Solver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9C3ECAD-04A2-4F6A-BE35-17FC899CD84D}" type="datetime1">
              <a:rPr lang="en-US" smtClean="0"/>
              <a:pPr/>
              <a:t>4/11/2012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Department of Information Science &amp; Engineering, SDMCET Dharwad.</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0C41B-2289-462C-8080-1182251DC179}" type="datetime1">
              <a:rPr lang="en-US" smtClean="0"/>
              <a:pPr/>
              <a:t>4/11/2012</a:t>
            </a:fld>
            <a:endParaRPr lang="en-US" dirty="0"/>
          </a:p>
        </p:txBody>
      </p:sp>
      <p:sp>
        <p:nvSpPr>
          <p:cNvPr id="5" name="Footer Placeholder 4"/>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E5329-7341-4811-94B1-D3F5718BDE92}" type="datetime1">
              <a:rPr lang="en-US" smtClean="0"/>
              <a:pPr/>
              <a:t>4/11/2012</a:t>
            </a:fld>
            <a:endParaRPr lang="en-US" dirty="0"/>
          </a:p>
        </p:txBody>
      </p:sp>
      <p:sp>
        <p:nvSpPr>
          <p:cNvPr id="5" name="Footer Placeholder 4"/>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4A57EF-84A5-4D24-A7DA-74F062A4EC05}" type="datetime1">
              <a:rPr lang="en-US" smtClean="0"/>
              <a:pPr/>
              <a:t>4/11/2012</a:t>
            </a:fld>
            <a:endParaRPr lang="en-US" dirty="0"/>
          </a:p>
        </p:txBody>
      </p:sp>
      <p:sp>
        <p:nvSpPr>
          <p:cNvPr id="5" name="Footer Placeholder 4"/>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1AA4B40-CEBD-46C2-AAE3-05F787FF96A1}" type="datetime1">
              <a:rPr lang="en-US" smtClean="0"/>
              <a:pPr/>
              <a:t>4/11/2012</a:t>
            </a:fld>
            <a:endParaRPr lang="en-US" dirty="0"/>
          </a:p>
        </p:txBody>
      </p:sp>
      <p:sp>
        <p:nvSpPr>
          <p:cNvPr id="5" name="Footer Placeholder 4"/>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07CBA6-6E91-4F55-96F9-FDBD1025D54F}" type="datetime1">
              <a:rPr lang="en-US" smtClean="0"/>
              <a:pPr/>
              <a:t>4/11/2012</a:t>
            </a:fld>
            <a:endParaRPr lang="en-US" dirty="0"/>
          </a:p>
        </p:txBody>
      </p:sp>
      <p:sp>
        <p:nvSpPr>
          <p:cNvPr id="6" name="Footer Placeholder 5"/>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146755-F0BA-483E-929E-18199DF32193}" type="datetime1">
              <a:rPr lang="en-US" smtClean="0"/>
              <a:pPr/>
              <a:t>4/11/2012</a:t>
            </a:fld>
            <a:endParaRPr lang="en-US" dirty="0"/>
          </a:p>
        </p:txBody>
      </p:sp>
      <p:sp>
        <p:nvSpPr>
          <p:cNvPr id="8" name="Footer Placeholder 7"/>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9DEFF27-919A-43C7-8BD8-CC81709DB21E}" type="datetime1">
              <a:rPr lang="en-US" smtClean="0"/>
              <a:pPr/>
              <a:t>4/11/2012</a:t>
            </a:fld>
            <a:endParaRPr lang="en-US" dirty="0"/>
          </a:p>
        </p:txBody>
      </p:sp>
      <p:sp>
        <p:nvSpPr>
          <p:cNvPr id="4" name="Footer Placeholder 3"/>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73D7CA0-DF36-4B09-A7E2-E3E576EE4DA3}" type="datetime1">
              <a:rPr lang="en-US" smtClean="0"/>
              <a:pPr/>
              <a:t>4/11/2012</a:t>
            </a:fld>
            <a:endParaRPr lang="en-US" dirty="0"/>
          </a:p>
        </p:txBody>
      </p:sp>
      <p:sp>
        <p:nvSpPr>
          <p:cNvPr id="3" name="Footer Placeholder 2"/>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9828900-045B-47E8-9120-940561931ADC}" type="datetime1">
              <a:rPr lang="en-US" smtClean="0"/>
              <a:pPr/>
              <a:t>4/11/2012</a:t>
            </a:fld>
            <a:endParaRPr lang="en-US" dirty="0"/>
          </a:p>
        </p:txBody>
      </p:sp>
      <p:sp>
        <p:nvSpPr>
          <p:cNvPr id="6" name="Footer Placeholder 5"/>
          <p:cNvSpPr>
            <a:spLocks noGrp="1"/>
          </p:cNvSpPr>
          <p:nvPr>
            <p:ph type="ftr" sz="quarter" idx="11"/>
          </p:nvPr>
        </p:nvSpPr>
        <p:spPr/>
        <p:txBody>
          <a:bodyPr/>
          <a:lstStyle>
            <a:extLst/>
          </a:lstStyle>
          <a:p>
            <a:r>
              <a:rPr lang="en-US" smtClean="0"/>
              <a:t>Department of Information Science &amp; Engineering, SDMCET Dharwad.</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79447BD-6D5E-465F-B0F7-05C12AFEB40D}" type="datetime1">
              <a:rPr lang="en-US" smtClean="0"/>
              <a:pPr/>
              <a:t>4/11/2012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Department of Information Science &amp; Engineering, SDMCET Dharwad.</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C2D93F-1E04-4E8F-AA51-CED48EA8D2B7}" type="datetime1">
              <a:rPr lang="en-US" smtClean="0"/>
              <a:pPr/>
              <a:t>4/11/2012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Department of Information Science &amp; Engineering, SDMCET Dharwad.</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sharp-station.com/" TargetMode="External"/><Relationship Id="rId2" Type="http://schemas.openxmlformats.org/officeDocument/2006/relationships/hyperlink" Target="http://www.vodacommessaging.co.za/smsmail.asp"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a:xfrm>
            <a:off x="6727032" y="6400800"/>
            <a:ext cx="1920240" cy="365760"/>
          </a:xfrm>
        </p:spPr>
        <p:txBody>
          <a:bodyPr/>
          <a:lstStyle/>
          <a:p>
            <a:fld id="{A8CBD4D8-67D3-49A7-B567-FE398D3081E4}" type="datetime1">
              <a:rPr lang="en-US" b="1" smtClean="0"/>
              <a:pPr/>
              <a:t>4/11/2012</a:t>
            </a:fld>
            <a:endParaRPr lang="en-US" b="1" dirty="0"/>
          </a:p>
        </p:txBody>
      </p:sp>
      <p:sp>
        <p:nvSpPr>
          <p:cNvPr id="7" name="Subtitle 2"/>
          <p:cNvSpPr txBox="1">
            <a:spLocks/>
          </p:cNvSpPr>
          <p:nvPr/>
        </p:nvSpPr>
        <p:spPr>
          <a:xfrm>
            <a:off x="0" y="0"/>
            <a:ext cx="9144000" cy="746760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strike="noStrike" kern="1200" cap="none" spc="0" normalizeH="0" baseline="0" noProof="0" dirty="0" smtClean="0">
                <a:ln>
                  <a:noFill/>
                </a:ln>
                <a:solidFill>
                  <a:schemeClr val="accent1"/>
                </a:solidFill>
                <a:effectLst/>
                <a:uLnTx/>
                <a:uFillTx/>
                <a:latin typeface="Times New Roman" pitchFamily="18" charset="0"/>
                <a:ea typeface="+mn-ea"/>
                <a:cs typeface="Times New Roman" pitchFamily="18" charset="0"/>
              </a:rPr>
              <a:t>“</a:t>
            </a:r>
            <a:r>
              <a:rPr kumimoji="0" lang="en-US" sz="3200" b="1" i="0" strike="noStrike" kern="1200" cap="none" spc="0" normalizeH="0" baseline="0" noProof="0" dirty="0" smtClean="0">
                <a:ln>
                  <a:noFill/>
                </a:ln>
                <a:solidFill>
                  <a:schemeClr val="accent1"/>
                </a:solidFill>
                <a:effectLst/>
                <a:uLnTx/>
                <a:uFillTx/>
                <a:latin typeface="Times New Roman" pitchFamily="18" charset="0"/>
                <a:ea typeface="+mn-ea"/>
                <a:cs typeface="Times New Roman" pitchFamily="18" charset="0"/>
              </a:rPr>
              <a:t>MOBILE  E-MAIL  SERVICES  VIA  SMS”</a:t>
            </a:r>
          </a:p>
          <a:p>
            <a:pPr marL="0" marR="45720" lvl="0" indent="0" algn="ctr" defTabSz="914400" rtl="0" eaLnBrk="1" fontAlgn="auto" latinLnBrk="0" hangingPunct="1">
              <a:lnSpc>
                <a:spcPct val="170000"/>
              </a:lnSpc>
              <a:spcBef>
                <a:spcPct val="20000"/>
              </a:spcBef>
              <a:spcAft>
                <a:spcPts val="0"/>
              </a:spcAft>
              <a:buClr>
                <a:schemeClr val="accent3"/>
              </a:buClr>
              <a:buSzPct val="95000"/>
              <a:buFont typeface="Wingdings 2"/>
              <a:buNone/>
              <a:tabLst/>
              <a:defRPr/>
            </a:pPr>
            <a:endParaRPr kumimoji="0" lang="en-US" sz="2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1" fontAlgn="auto" latinLnBrk="0" hangingPunct="1">
              <a:lnSpc>
                <a:spcPct val="170000"/>
              </a:lnSpc>
              <a:spcBef>
                <a:spcPct val="20000"/>
              </a:spcBef>
              <a:spcAft>
                <a:spcPts val="0"/>
              </a:spcAft>
              <a:buClr>
                <a:schemeClr val="accent3"/>
              </a:buClr>
              <a:buSzPct val="95000"/>
              <a:buFont typeface="Wingdings 2"/>
              <a:buNone/>
              <a:tabLst/>
              <a:defRPr/>
            </a:pPr>
            <a:endParaRPr kumimoji="0" lang="en-US" sz="2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1" fontAlgn="auto" latinLnBrk="0" hangingPunct="1">
              <a:lnSpc>
                <a:spcPct val="170000"/>
              </a:lnSpc>
              <a:spcBef>
                <a:spcPct val="20000"/>
              </a:spcBef>
              <a:spcAft>
                <a:spcPts val="0"/>
              </a:spcAft>
              <a:buClr>
                <a:schemeClr val="accent3"/>
              </a:buClr>
              <a:buSzPct val="95000"/>
              <a:buFont typeface="Wingdings 2"/>
              <a:buNone/>
              <a:tabLst/>
              <a:defRPr/>
            </a:pPr>
            <a:endParaRPr lang="en-US" sz="2600" b="1" dirty="0" smtClean="0">
              <a:latin typeface="Times New Roman" pitchFamily="18" charset="0"/>
              <a:cs typeface="Times New Roman" pitchFamily="18" charset="0"/>
            </a:endParaRPr>
          </a:p>
          <a:p>
            <a:pPr marL="0" marR="45720" lvl="0" indent="0" algn="ctr" defTabSz="914400" rtl="0" eaLnBrk="1" fontAlgn="auto" latinLnBrk="0" hangingPunct="1">
              <a:lnSpc>
                <a:spcPct val="170000"/>
              </a:lnSpc>
              <a:spcBef>
                <a:spcPct val="20000"/>
              </a:spcBef>
              <a:spcAft>
                <a:spcPts val="0"/>
              </a:spcAft>
              <a:buClr>
                <a:schemeClr val="accent3"/>
              </a:buClr>
              <a:buSzPct val="95000"/>
              <a:buFont typeface="Wingdings 2"/>
              <a:buNone/>
              <a:tabLst/>
              <a:defRPr/>
            </a:pPr>
            <a:endParaRPr kumimoji="0" lang="en-US" sz="2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1" fontAlgn="auto" latinLnBrk="0" hangingPunct="1">
              <a:lnSpc>
                <a:spcPct val="170000"/>
              </a:lnSpc>
              <a:spcBef>
                <a:spcPct val="20000"/>
              </a:spcBef>
              <a:spcAft>
                <a:spcPts val="0"/>
              </a:spcAft>
              <a:buClr>
                <a:schemeClr val="accent3"/>
              </a:buClr>
              <a:buSzPct val="95000"/>
              <a:buFont typeface="Wingdings 2"/>
              <a:buNone/>
              <a:tabLst/>
              <a:defRPr/>
            </a:pPr>
            <a:endParaRPr lang="en-US" sz="2600" b="1" dirty="0" smtClean="0">
              <a:latin typeface="Times New Roman" pitchFamily="18" charset="0"/>
              <a:cs typeface="Times New Roman" pitchFamily="18" charset="0"/>
            </a:endParaRPr>
          </a:p>
          <a:p>
            <a:pPr marL="0" marR="45720" lvl="0" indent="0" defTabSz="914400" rtl="0" eaLnBrk="1" fontAlgn="auto" latinLnBrk="0" hangingPunct="1">
              <a:lnSpc>
                <a:spcPct val="170000"/>
              </a:lnSpc>
              <a:spcBef>
                <a:spcPct val="20000"/>
              </a:spcBef>
              <a:spcAft>
                <a:spcPts val="0"/>
              </a:spcAft>
              <a:buClr>
                <a:schemeClr val="accent3"/>
              </a:buClr>
              <a:buSzPct val="95000"/>
              <a:buFont typeface="Wingdings 2"/>
              <a:buNone/>
              <a:tabLst/>
              <a:defRPr/>
            </a:pPr>
            <a:endParaRPr kumimoji="0" lang="en-US" sz="2400" b="1"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endParaRPr>
          </a:p>
          <a:p>
            <a:pPr marL="0" marR="45720" lvl="0" indent="0" defTabSz="914400" rtl="0" eaLnBrk="1" fontAlgn="auto" latinLnBrk="0" hangingPunct="1">
              <a:spcBef>
                <a:spcPct val="20000"/>
              </a:spcBef>
              <a:spcAft>
                <a:spcPts val="0"/>
              </a:spcAft>
              <a:buClr>
                <a:schemeClr val="accent3"/>
              </a:buClr>
              <a:buSzPct val="95000"/>
              <a:buFont typeface="Wingdings 2"/>
              <a:buNone/>
              <a:tabLst/>
              <a:defRPr/>
            </a:pPr>
            <a:r>
              <a:rPr kumimoji="0" lang="en-US" sz="2400" b="1"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	LIGADE  AKSHAY  V.</a:t>
            </a:r>
            <a:r>
              <a:rPr kumimoji="0" lang="en-US" sz="2400" b="1" i="0" u="none" strike="noStrike" kern="1200" cap="none" spc="0" normalizeH="0" noProof="0" dirty="0" smtClean="0">
                <a:ln>
                  <a:noFill/>
                </a:ln>
                <a:solidFill>
                  <a:srgbClr val="FFFF00"/>
                </a:solidFill>
                <a:effectLst/>
                <a:uLnTx/>
                <a:uFillTx/>
                <a:latin typeface="Times New Roman" pitchFamily="18" charset="0"/>
                <a:ea typeface="+mn-ea"/>
                <a:cs typeface="Times New Roman" pitchFamily="18" charset="0"/>
              </a:rPr>
              <a:t> </a:t>
            </a:r>
            <a:endParaRPr lang="en-US" sz="2400" b="1" dirty="0" smtClean="0">
              <a:solidFill>
                <a:srgbClr val="FFFF00"/>
              </a:solidFill>
              <a:latin typeface="Times New Roman" pitchFamily="18" charset="0"/>
              <a:cs typeface="Times New Roman" pitchFamily="18" charset="0"/>
            </a:endParaRPr>
          </a:p>
          <a:p>
            <a:pPr marL="0" marR="45720" lvl="0" indent="0" defTabSz="914400" rtl="0" eaLnBrk="1" fontAlgn="auto" latinLnBrk="0" hangingPunct="1">
              <a:spcBef>
                <a:spcPct val="20000"/>
              </a:spcBef>
              <a:spcAft>
                <a:spcPts val="0"/>
              </a:spcAft>
              <a:buClr>
                <a:schemeClr val="accent3"/>
              </a:buClr>
              <a:buSzPct val="95000"/>
              <a:buFont typeface="Wingdings 2"/>
              <a:buNone/>
              <a:tabLst/>
              <a:defRPr/>
            </a:pPr>
            <a:r>
              <a:rPr kumimoji="0" lang="en-US" sz="2400" b="1"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	SHANTA  KALLUR </a:t>
            </a:r>
          </a:p>
          <a:p>
            <a:pPr marL="0" marR="45720" lvl="0" indent="0" defTabSz="914400" rtl="0" eaLnBrk="1" fontAlgn="auto" latinLnBrk="0" hangingPunct="1">
              <a:spcBef>
                <a:spcPct val="20000"/>
              </a:spcBef>
              <a:spcAft>
                <a:spcPts val="0"/>
              </a:spcAft>
              <a:buClr>
                <a:schemeClr val="accent3"/>
              </a:buClr>
              <a:buSzPct val="95000"/>
              <a:buFont typeface="Wingdings 2"/>
              <a:buNone/>
              <a:tabLst/>
              <a:defRPr/>
            </a:pPr>
            <a:r>
              <a:rPr lang="en-US" sz="2400" b="1" smtClean="0">
                <a:solidFill>
                  <a:srgbClr val="FFFF00"/>
                </a:solidFill>
                <a:latin typeface="Times New Roman" pitchFamily="18" charset="0"/>
                <a:cs typeface="Times New Roman" pitchFamily="18" charset="0"/>
              </a:rPr>
              <a:t>	SHWETA D M</a:t>
            </a:r>
            <a:r>
              <a:rPr kumimoji="0" lang="en-US" sz="2400" b="1"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                            </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1752600" y="1828800"/>
            <a:ext cx="5765800" cy="2362200"/>
          </a:xfrm>
          <a:prstGeom prst="rect">
            <a:avLst/>
          </a:prstGeom>
          <a:noFill/>
          <a:ln w="9525">
            <a:noFill/>
            <a:miter lim="800000"/>
            <a:headEnd/>
            <a:tailEnd/>
          </a:ln>
          <a:effectLst/>
        </p:spPr>
      </p:pic>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lstStyle/>
          <a:p>
            <a:pPr lvl="0" algn="just">
              <a:lnSpc>
                <a:spcPct val="200000"/>
              </a:lnSpc>
            </a:pPr>
            <a:r>
              <a:rPr lang="en-US" sz="1900" dirty="0" smtClean="0">
                <a:latin typeface="Times New Roman" pitchFamily="18" charset="0"/>
                <a:cs typeface="Times New Roman" pitchFamily="18" charset="0"/>
              </a:rPr>
              <a:t>The user must have SMS enabled cell phone.</a:t>
            </a:r>
          </a:p>
          <a:p>
            <a:pPr lvl="0" algn="just">
              <a:lnSpc>
                <a:spcPct val="200000"/>
              </a:lnSpc>
            </a:pPr>
            <a:r>
              <a:rPr lang="en-US" sz="1900" dirty="0" smtClean="0">
                <a:latin typeface="Times New Roman" pitchFamily="18" charset="0"/>
                <a:cs typeface="Times New Roman" pitchFamily="18" charset="0"/>
              </a:rPr>
              <a:t>The mailing server should be active at all the time.</a:t>
            </a:r>
          </a:p>
          <a:p>
            <a:pPr lvl="0" algn="just">
              <a:lnSpc>
                <a:spcPct val="200000"/>
              </a:lnSpc>
            </a:pPr>
            <a:r>
              <a:rPr lang="en-US" sz="1900" dirty="0" smtClean="0">
                <a:latin typeface="Times New Roman" pitchFamily="18" charset="0"/>
                <a:cs typeface="Times New Roman" pitchFamily="18" charset="0"/>
              </a:rPr>
              <a:t>Any multimedia data cannot be sent through this system.</a:t>
            </a:r>
          </a:p>
          <a:p>
            <a:pPr algn="just">
              <a:lnSpc>
                <a:spcPct val="200000"/>
              </a:lnSpc>
            </a:pPr>
            <a:r>
              <a:rPr lang="en-US" sz="1900" dirty="0" smtClean="0">
                <a:latin typeface="Times New Roman" pitchFamily="18" charset="0"/>
                <a:cs typeface="Times New Roman" pitchFamily="18" charset="0"/>
              </a:rPr>
              <a:t>The Message size should be limited up to 160 characters. </a:t>
            </a:r>
          </a:p>
          <a:p>
            <a:pPr>
              <a:lnSpc>
                <a:spcPct val="200000"/>
              </a:lnSpc>
              <a:buNone/>
            </a:pPr>
            <a:endParaRPr lang="en-US" dirty="0"/>
          </a:p>
        </p:txBody>
      </p:sp>
      <p:sp>
        <p:nvSpPr>
          <p:cNvPr id="2" name="Title 1"/>
          <p:cNvSpPr>
            <a:spLocks noGrp="1"/>
          </p:cNvSpPr>
          <p:nvPr>
            <p:ph type="title"/>
          </p:nvPr>
        </p:nvSpPr>
        <p:spPr>
          <a:xfrm>
            <a:off x="533400" y="381000"/>
            <a:ext cx="8229600" cy="743712"/>
          </a:xfrm>
        </p:spPr>
        <p:txBody>
          <a:bodyPr>
            <a:normAutofit/>
          </a:bodyPr>
          <a:lstStyle/>
          <a:p>
            <a:pPr algn="ctr"/>
            <a:r>
              <a:rPr lang="en-US" sz="3200" dirty="0" smtClean="0"/>
              <a:t>LIMITATIONS</a:t>
            </a:r>
            <a:endParaRPr lang="en-US" sz="3200" dirty="0"/>
          </a:p>
        </p:txBody>
      </p:sp>
      <p:sp>
        <p:nvSpPr>
          <p:cNvPr id="7" name="Footer Placeholder 5"/>
          <p:cNvSpPr>
            <a:spLocks noGrp="1"/>
          </p:cNvSpPr>
          <p:nvPr>
            <p:ph type="ftr" sz="quarter" idx="11"/>
          </p:nvPr>
        </p:nvSpPr>
        <p:spPr>
          <a:xfrm>
            <a:off x="2362200" y="6356350"/>
            <a:ext cx="3733800" cy="365125"/>
          </a:xfrm>
        </p:spPr>
        <p:txBody>
          <a:bodyPr/>
          <a:lstStyle/>
          <a:p>
            <a:r>
              <a:rPr lang="en-US" dirty="0" smtClean="0"/>
              <a:t>Mobile E-Mail Services Via SMS</a:t>
            </a:r>
            <a:endParaRPr lang="en-US" dirty="0"/>
          </a:p>
        </p:txBody>
      </p:sp>
      <p:sp>
        <p:nvSpPr>
          <p:cNvPr id="9" name="Date Placeholder 3"/>
          <p:cNvSpPr txBox="1">
            <a:spLocks/>
          </p:cNvSpPr>
          <p:nvPr/>
        </p:nvSpPr>
        <p:spPr>
          <a:xfrm>
            <a:off x="1127760" y="6400800"/>
            <a:ext cx="1920240" cy="365760"/>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tabLst/>
              <a:defRPr/>
            </a:pPr>
            <a:fld id="{420EB217-71A8-4914-AEE4-9154500CD3A1}" type="datetime1">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4/11/2012</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44" name="Picture 4"/>
          <p:cNvPicPr>
            <a:picLocks noChangeAspect="1" noChangeArrowheads="1"/>
          </p:cNvPicPr>
          <p:nvPr/>
        </p:nvPicPr>
        <p:blipFill>
          <a:blip r:embed="rId2"/>
          <a:srcRect/>
          <a:stretch>
            <a:fillRect/>
          </a:stretch>
        </p:blipFill>
        <p:spPr bwMode="auto">
          <a:xfrm>
            <a:off x="6705600" y="3505200"/>
            <a:ext cx="2438400" cy="3340100"/>
          </a:xfrm>
          <a:prstGeom prst="rect">
            <a:avLst/>
          </a:prstGeom>
          <a:noFill/>
          <a:ln w="9525">
            <a:noFill/>
            <a:miter lim="800000"/>
            <a:headEnd/>
            <a:tailEnd/>
          </a:ln>
          <a:effectLst/>
        </p:spPr>
      </p:pic>
    </p:spTree>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534400" cy="4008120"/>
          </a:xfrm>
        </p:spPr>
        <p:txBody>
          <a:bodyPr>
            <a:noAutofit/>
          </a:bodyPr>
          <a:lstStyle/>
          <a:p>
            <a:pPr algn="just"/>
            <a:endParaRPr lang="en-US" sz="2400" dirty="0" smtClean="0"/>
          </a:p>
          <a:p>
            <a:pPr algn="just">
              <a:lnSpc>
                <a:spcPct val="200000"/>
              </a:lnSpc>
            </a:pPr>
            <a:r>
              <a:rPr lang="en-US" sz="2000" dirty="0" smtClean="0">
                <a:latin typeface="Times New Roman" pitchFamily="18" charset="0"/>
                <a:cs typeface="Times New Roman" pitchFamily="18" charset="0"/>
              </a:rPr>
              <a:t>In future, This application can be used when a single user want to send an e-mail to many users when internet connection is not available.</a:t>
            </a:r>
          </a:p>
          <a:p>
            <a:pPr algn="just">
              <a:lnSpc>
                <a:spcPct val="200000"/>
              </a:lnSpc>
            </a:pPr>
            <a:r>
              <a:rPr lang="en-US" sz="2000" dirty="0" smtClean="0">
                <a:latin typeface="Times New Roman" pitchFamily="18" charset="0"/>
                <a:cs typeface="Times New Roman" pitchFamily="18" charset="0"/>
              </a:rPr>
              <a:t>This application can be used in any cell phones providing SMS facility.</a:t>
            </a:r>
          </a:p>
          <a:p>
            <a:pPr algn="just">
              <a:lnSpc>
                <a:spcPct val="200000"/>
              </a:lnSpc>
            </a:pPr>
            <a:r>
              <a:rPr lang="en-US" sz="2000" dirty="0" smtClean="0">
                <a:latin typeface="Times New Roman" pitchFamily="18" charset="0"/>
                <a:cs typeface="Times New Roman" pitchFamily="18" charset="0"/>
              </a:rPr>
              <a:t>This application can be further implemented to send multimedia e-mails.</a:t>
            </a:r>
          </a:p>
          <a:p>
            <a:pPr algn="just">
              <a:lnSpc>
                <a:spcPct val="200000"/>
              </a:lnSpc>
            </a:pPr>
            <a:r>
              <a:rPr lang="en-US" sz="2000" dirty="0" smtClean="0">
                <a:latin typeface="Times New Roman" pitchFamily="18" charset="0"/>
                <a:cs typeface="Times New Roman" pitchFamily="18" charset="0"/>
              </a:rPr>
              <a:t> In future, we can develop this application to attach </a:t>
            </a:r>
          </a:p>
          <a:p>
            <a:pPr algn="just">
              <a:lnSpc>
                <a:spcPct val="200000"/>
              </a:lnSpc>
              <a:buNone/>
            </a:pPr>
            <a:r>
              <a:rPr lang="en-US" sz="2000" dirty="0" smtClean="0">
                <a:latin typeface="Times New Roman" pitchFamily="18" charset="0"/>
                <a:cs typeface="Times New Roman" pitchFamily="18" charset="0"/>
              </a:rPr>
              <a:t>	any  kind of multimedia file (Audio, Video, Image).</a:t>
            </a:r>
          </a:p>
          <a:p>
            <a:pPr algn="just">
              <a:buNone/>
            </a:pPr>
            <a:endParaRPr lang="en-US" sz="2400" dirty="0" smtClean="0">
              <a:latin typeface="Calibri"/>
              <a:ea typeface="Calibri"/>
              <a:cs typeface="Times New Roman"/>
            </a:endParaRPr>
          </a:p>
          <a:p>
            <a:pPr algn="just">
              <a:buNone/>
            </a:pPr>
            <a:endParaRPr lang="en-US" sz="2000" dirty="0" smtClean="0">
              <a:latin typeface="Calibri"/>
              <a:ea typeface="Calibri"/>
              <a:cs typeface="Times New Roman"/>
            </a:endParaRPr>
          </a:p>
        </p:txBody>
      </p:sp>
      <p:sp>
        <p:nvSpPr>
          <p:cNvPr id="5" name="Date Placeholder 4"/>
          <p:cNvSpPr>
            <a:spLocks noGrp="1"/>
          </p:cNvSpPr>
          <p:nvPr>
            <p:ph type="dt" sz="half" idx="10"/>
          </p:nvPr>
        </p:nvSpPr>
        <p:spPr>
          <a:xfrm>
            <a:off x="1219200" y="6407944"/>
            <a:ext cx="1920240" cy="365760"/>
          </a:xfrm>
        </p:spPr>
        <p:txBody>
          <a:bodyPr/>
          <a:lstStyle/>
          <a:p>
            <a:fld id="{EED5F62B-8795-4C53-B0A9-18A1A8260E9F}" type="datetime1">
              <a:rPr lang="en-US" smtClean="0"/>
              <a:pPr/>
              <a:t>4/11/2012</a:t>
            </a:fld>
            <a:endParaRPr lang="en-US" dirty="0"/>
          </a:p>
        </p:txBody>
      </p:sp>
      <p:sp>
        <p:nvSpPr>
          <p:cNvPr id="2" name="Title 1"/>
          <p:cNvSpPr>
            <a:spLocks noGrp="1"/>
          </p:cNvSpPr>
          <p:nvPr>
            <p:ph type="title"/>
          </p:nvPr>
        </p:nvSpPr>
        <p:spPr>
          <a:xfrm>
            <a:off x="609600" y="228600"/>
            <a:ext cx="8229600" cy="667512"/>
          </a:xfrm>
        </p:spPr>
        <p:txBody>
          <a:bodyPr>
            <a:normAutofit/>
          </a:bodyPr>
          <a:lstStyle/>
          <a:p>
            <a:pPr algn="ctr"/>
            <a:r>
              <a:rPr lang="en-US" sz="3200" dirty="0" smtClean="0"/>
              <a:t>FUTURE SCOPE</a:t>
            </a:r>
            <a:endParaRPr lang="en-US" sz="3200" dirty="0"/>
          </a:p>
        </p:txBody>
      </p:sp>
      <p:sp>
        <p:nvSpPr>
          <p:cNvPr id="6" name="Footer Placeholder 5"/>
          <p:cNvSpPr>
            <a:spLocks noGrp="1"/>
          </p:cNvSpPr>
          <p:nvPr>
            <p:ph type="ftr" sz="quarter" idx="11"/>
          </p:nvPr>
        </p:nvSpPr>
        <p:spPr>
          <a:xfrm>
            <a:off x="2286000" y="6356350"/>
            <a:ext cx="3810000" cy="365125"/>
          </a:xfrm>
        </p:spPr>
        <p:txBody>
          <a:bodyPr/>
          <a:lstStyle/>
          <a:p>
            <a:r>
              <a:rPr lang="en-US" dirty="0" smtClean="0"/>
              <a:t>Mobile E-Mail Services Via SMS</a:t>
            </a:r>
            <a:endParaRPr lang="en-US" dirty="0"/>
          </a:p>
        </p:txBody>
      </p:sp>
      <p:pic>
        <p:nvPicPr>
          <p:cNvPr id="12291" name="Picture 3"/>
          <p:cNvPicPr>
            <a:picLocks noChangeAspect="1" noChangeArrowheads="1"/>
          </p:cNvPicPr>
          <p:nvPr/>
        </p:nvPicPr>
        <p:blipFill>
          <a:blip r:embed="rId2"/>
          <a:srcRect/>
          <a:stretch>
            <a:fillRect/>
          </a:stretch>
        </p:blipFill>
        <p:spPr bwMode="auto">
          <a:xfrm>
            <a:off x="6140450" y="3600450"/>
            <a:ext cx="3003550" cy="3257550"/>
          </a:xfrm>
          <a:prstGeom prst="rect">
            <a:avLst/>
          </a:prstGeom>
          <a:noFill/>
          <a:ln w="9525">
            <a:noFill/>
            <a:miter lim="800000"/>
            <a:headEnd/>
            <a:tailEnd/>
          </a:ln>
          <a:effectLst/>
        </p:spPr>
      </p:pic>
    </p:spTree>
  </p:cSld>
  <p:clrMapOvr>
    <a:masterClrMapping/>
  </p:clrMapOvr>
  <p:transition spd="med">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00600"/>
          </a:xfrm>
        </p:spPr>
        <p:txBody>
          <a:bodyPr>
            <a:normAutofit/>
          </a:bodyPr>
          <a:lstStyle/>
          <a:p>
            <a:pPr lvl="0" algn="just">
              <a:lnSpc>
                <a:spcPct val="150000"/>
              </a:lnSpc>
            </a:pPr>
            <a:r>
              <a:rPr lang="en-US" sz="1900" dirty="0" smtClean="0">
                <a:latin typeface="Times New Roman" pitchFamily="18" charset="0"/>
                <a:cs typeface="Times New Roman" pitchFamily="18" charset="0"/>
              </a:rPr>
              <a:t>The main aim of this project is to make the services of an e-mail client to become available even on low cost mobile handsets which otherwise is available only on a very few high end cell phones</a:t>
            </a:r>
          </a:p>
          <a:p>
            <a:pPr lvl="0" algn="just">
              <a:lnSpc>
                <a:spcPct val="150000"/>
              </a:lnSpc>
              <a:buNone/>
            </a:pPr>
            <a:endParaRPr lang="en-US" sz="1900" dirty="0" smtClean="0">
              <a:latin typeface="Times New Roman" pitchFamily="18" charset="0"/>
              <a:cs typeface="Times New Roman" pitchFamily="18" charset="0"/>
            </a:endParaRPr>
          </a:p>
          <a:p>
            <a:pPr algn="just">
              <a:lnSpc>
                <a:spcPct val="150000"/>
              </a:lnSpc>
            </a:pPr>
            <a:r>
              <a:rPr lang="en-US" sz="1900" dirty="0" smtClean="0">
                <a:latin typeface="Times New Roman" pitchFamily="18" charset="0"/>
                <a:cs typeface="Times New Roman" pitchFamily="18" charset="0"/>
              </a:rPr>
              <a:t>Any user can send an e-mail to other user from his/her mobile phone soon after registering to the  application</a:t>
            </a:r>
          </a:p>
          <a:p>
            <a:pPr algn="just">
              <a:lnSpc>
                <a:spcPct val="150000"/>
              </a:lnSpc>
            </a:pPr>
            <a:endParaRPr lang="en-US" sz="1900" dirty="0" smtClean="0">
              <a:latin typeface="Times New Roman" pitchFamily="18" charset="0"/>
              <a:cs typeface="Times New Roman" pitchFamily="18" charset="0"/>
            </a:endParaRPr>
          </a:p>
          <a:p>
            <a:pPr algn="just">
              <a:lnSpc>
                <a:spcPct val="150000"/>
              </a:lnSpc>
            </a:pPr>
            <a:r>
              <a:rPr lang="en-US" sz="1900" dirty="0" smtClean="0">
                <a:latin typeface="Times New Roman" pitchFamily="18" charset="0"/>
                <a:cs typeface="Times New Roman" pitchFamily="18" charset="0"/>
              </a:rPr>
              <a:t>This application provides more security</a:t>
            </a:r>
          </a:p>
          <a:p>
            <a:pPr algn="just">
              <a:lnSpc>
                <a:spcPct val="150000"/>
              </a:lnSpc>
              <a:buNone/>
            </a:pPr>
            <a:endParaRPr lang="en-US" sz="1900" dirty="0" smtClean="0">
              <a:latin typeface="Times New Roman" pitchFamily="18" charset="0"/>
              <a:cs typeface="Times New Roman" pitchFamily="18" charset="0"/>
            </a:endParaRPr>
          </a:p>
          <a:p>
            <a:pPr algn="just">
              <a:lnSpc>
                <a:spcPct val="150000"/>
              </a:lnSpc>
            </a:pPr>
            <a:r>
              <a:rPr lang="en-US" sz="1900" dirty="0" smtClean="0">
                <a:latin typeface="Times New Roman" pitchFamily="18" charset="0"/>
                <a:cs typeface="Times New Roman" pitchFamily="18" charset="0"/>
              </a:rPr>
              <a:t>This service is available for free of cost </a:t>
            </a:r>
            <a:endParaRPr lang="en-US" sz="19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6F400F06-D2EA-4F32-8C5A-8402A64AF4FA}" type="datetime1">
              <a:rPr lang="en-US" smtClean="0"/>
              <a:pPr/>
              <a:t>4/11/2012</a:t>
            </a:fld>
            <a:endParaRPr lang="en-US" dirty="0"/>
          </a:p>
        </p:txBody>
      </p:sp>
      <p:sp>
        <p:nvSpPr>
          <p:cNvPr id="2" name="Title 1"/>
          <p:cNvSpPr>
            <a:spLocks noGrp="1"/>
          </p:cNvSpPr>
          <p:nvPr>
            <p:ph type="title"/>
          </p:nvPr>
        </p:nvSpPr>
        <p:spPr>
          <a:xfrm>
            <a:off x="533400" y="228600"/>
            <a:ext cx="8229600" cy="685800"/>
          </a:xfrm>
        </p:spPr>
        <p:txBody>
          <a:bodyPr>
            <a:normAutofit/>
          </a:bodyPr>
          <a:lstStyle/>
          <a:p>
            <a:pPr algn="ctr"/>
            <a:r>
              <a:rPr lang="en-US" sz="3200" dirty="0" smtClean="0"/>
              <a:t>CONCLUSION</a:t>
            </a:r>
            <a:endParaRPr lang="en-US" sz="3200" dirty="0"/>
          </a:p>
        </p:txBody>
      </p:sp>
      <p:pic>
        <p:nvPicPr>
          <p:cNvPr id="9218" name="Picture 2"/>
          <p:cNvPicPr>
            <a:picLocks noChangeAspect="1" noChangeArrowheads="1"/>
          </p:cNvPicPr>
          <p:nvPr/>
        </p:nvPicPr>
        <p:blipFill>
          <a:blip r:embed="rId2"/>
          <a:srcRect/>
          <a:stretch>
            <a:fillRect/>
          </a:stretch>
        </p:blipFill>
        <p:spPr bwMode="auto">
          <a:xfrm>
            <a:off x="6705600" y="4038600"/>
            <a:ext cx="2438400" cy="2743200"/>
          </a:xfrm>
          <a:prstGeom prst="rect">
            <a:avLst/>
          </a:prstGeom>
          <a:noFill/>
          <a:ln w="9525">
            <a:noFill/>
            <a:miter lim="800000"/>
            <a:headEnd/>
            <a:tailEnd/>
          </a:ln>
          <a:effectLst/>
        </p:spPr>
      </p:pic>
      <p:sp>
        <p:nvSpPr>
          <p:cNvPr id="7"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
        <p:nvSpPr>
          <p:cNvPr id="8" name="Date Placeholder 3"/>
          <p:cNvSpPr txBox="1">
            <a:spLocks/>
          </p:cNvSpPr>
          <p:nvPr/>
        </p:nvSpPr>
        <p:spPr>
          <a:xfrm>
            <a:off x="1127760" y="6400800"/>
            <a:ext cx="1920240" cy="365760"/>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tabLst/>
              <a:defRPr/>
            </a:pPr>
            <a:fld id="{420EB217-71A8-4914-AEE4-9154500CD3A1}" type="datetime1">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4/11/2012</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4389120"/>
          </a:xfrm>
        </p:spPr>
        <p:txBody>
          <a:bodyPr>
            <a:normAutofit/>
          </a:bodyPr>
          <a:lstStyle/>
          <a:p>
            <a:pPr lvl="0"/>
            <a:endParaRPr lang="en-US" sz="2000" dirty="0" smtClean="0"/>
          </a:p>
          <a:p>
            <a:pPr lvl="0">
              <a:lnSpc>
                <a:spcPct val="150000"/>
              </a:lnSpc>
            </a:pPr>
            <a:r>
              <a:rPr lang="en-US" sz="2000" dirty="0" smtClean="0">
                <a:latin typeface="Times New Roman" pitchFamily="18" charset="0"/>
                <a:cs typeface="Times New Roman" pitchFamily="18" charset="0"/>
              </a:rPr>
              <a:t>http://www.sms-integration.com</a:t>
            </a:r>
          </a:p>
          <a:p>
            <a:pPr lvl="0">
              <a:lnSpc>
                <a:spcPct val="150000"/>
              </a:lnSpc>
            </a:pPr>
            <a:r>
              <a:rPr lang="en-US" sz="2000" dirty="0" smtClean="0">
                <a:latin typeface="Times New Roman" pitchFamily="18" charset="0"/>
                <a:cs typeface="Times New Roman" pitchFamily="18" charset="0"/>
              </a:rPr>
              <a:t>www.mobiforge.com/developing/story/email-configuration-sms</a:t>
            </a:r>
          </a:p>
          <a:p>
            <a:pPr lvl="0">
              <a:lnSpc>
                <a:spcPct val="150000"/>
              </a:lnSpc>
            </a:pPr>
            <a:r>
              <a:rPr lang="en-US" sz="2000" u="sng" dirty="0" smtClean="0">
                <a:latin typeface="Times New Roman" pitchFamily="18" charset="0"/>
                <a:cs typeface="Times New Roman" pitchFamily="18" charset="0"/>
                <a:hlinkClick r:id="rId2"/>
              </a:rPr>
              <a:t>www.vodacommessaging.co.za/smsmail.asp</a:t>
            </a:r>
            <a:endParaRPr lang="en-US" sz="2000" dirty="0" smtClean="0">
              <a:latin typeface="Times New Roman" pitchFamily="18" charset="0"/>
              <a:cs typeface="Times New Roman" pitchFamily="18" charset="0"/>
            </a:endParaRPr>
          </a:p>
          <a:p>
            <a:pPr lvl="0">
              <a:lnSpc>
                <a:spcPct val="150000"/>
              </a:lnSpc>
            </a:pPr>
            <a:r>
              <a:rPr lang="en-US" sz="2000" u="sng" dirty="0" smtClean="0">
                <a:latin typeface="Times New Roman" pitchFamily="18" charset="0"/>
                <a:cs typeface="Times New Roman" pitchFamily="18" charset="0"/>
                <a:hlinkClick r:id="rId3"/>
              </a:rPr>
              <a:t>www.csharp-station.com</a:t>
            </a:r>
            <a:endParaRPr lang="en-US"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www.sqlteam.com</a:t>
            </a:r>
          </a:p>
          <a:p>
            <a:pPr lvl="0">
              <a:lnSpc>
                <a:spcPct val="150000"/>
              </a:lnSpc>
            </a:pPr>
            <a:endParaRPr lang="en-US" sz="2000" dirty="0">
              <a:latin typeface="Times New Roman" pitchFamily="18" charset="0"/>
              <a:cs typeface="Times New Roman" pitchFamily="18" charset="0"/>
            </a:endParaRPr>
          </a:p>
        </p:txBody>
      </p:sp>
      <p:sp>
        <p:nvSpPr>
          <p:cNvPr id="5" name="Date Placeholder 4"/>
          <p:cNvSpPr>
            <a:spLocks noGrp="1"/>
          </p:cNvSpPr>
          <p:nvPr>
            <p:ph type="dt" sz="half" idx="10"/>
          </p:nvPr>
        </p:nvSpPr>
        <p:spPr>
          <a:xfrm>
            <a:off x="1143000" y="6407944"/>
            <a:ext cx="1920240" cy="365760"/>
          </a:xfrm>
        </p:spPr>
        <p:txBody>
          <a:bodyPr/>
          <a:lstStyle/>
          <a:p>
            <a:fld id="{0F738D38-BDD9-4611-8C46-443C08482546}" type="datetime1">
              <a:rPr lang="en-US" smtClean="0"/>
              <a:pPr/>
              <a:t>4/11/2012</a:t>
            </a:fld>
            <a:endParaRPr lang="en-US" dirty="0"/>
          </a:p>
        </p:txBody>
      </p:sp>
      <p:sp>
        <p:nvSpPr>
          <p:cNvPr id="2" name="Title 1"/>
          <p:cNvSpPr>
            <a:spLocks noGrp="1"/>
          </p:cNvSpPr>
          <p:nvPr>
            <p:ph type="title"/>
          </p:nvPr>
        </p:nvSpPr>
        <p:spPr>
          <a:xfrm>
            <a:off x="533400" y="609600"/>
            <a:ext cx="8229600" cy="667512"/>
          </a:xfrm>
        </p:spPr>
        <p:txBody>
          <a:bodyPr>
            <a:normAutofit/>
          </a:bodyPr>
          <a:lstStyle/>
          <a:p>
            <a:pPr algn="ctr"/>
            <a:r>
              <a:rPr lang="en-US" sz="3200" dirty="0" smtClean="0"/>
              <a:t>REFRENCES</a:t>
            </a:r>
            <a:endParaRPr lang="en-US" sz="3200" dirty="0"/>
          </a:p>
        </p:txBody>
      </p:sp>
      <p:sp>
        <p:nvSpPr>
          <p:cNvPr id="6"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pic>
        <p:nvPicPr>
          <p:cNvPr id="11266" name="Picture 2"/>
          <p:cNvPicPr>
            <a:picLocks noChangeAspect="1" noChangeArrowheads="1"/>
          </p:cNvPicPr>
          <p:nvPr/>
        </p:nvPicPr>
        <p:blipFill>
          <a:blip r:embed="rId4"/>
          <a:srcRect/>
          <a:stretch>
            <a:fillRect/>
          </a:stretch>
        </p:blipFill>
        <p:spPr bwMode="auto">
          <a:xfrm>
            <a:off x="6248400" y="3505200"/>
            <a:ext cx="2743200" cy="3276600"/>
          </a:xfrm>
          <a:prstGeom prst="rect">
            <a:avLst/>
          </a:prstGeom>
          <a:noFill/>
          <a:ln w="9525">
            <a:noFill/>
            <a:miter lim="800000"/>
            <a:headEnd/>
            <a:tailEnd/>
          </a:ln>
          <a:effectLst/>
        </p:spPr>
      </p:pic>
    </p:spTree>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667000"/>
            <a:ext cx="6934200" cy="1323439"/>
          </a:xfrm>
          <a:prstGeom prst="rect">
            <a:avLst/>
          </a:prstGeom>
          <a:noFill/>
        </p:spPr>
        <p:txBody>
          <a:bodyPr wrap="square" lIns="91440" tIns="45720" rIns="91440" bIns="45720">
            <a:spAutoFit/>
          </a:bodyPr>
          <a:lstStyle/>
          <a:p>
            <a:pPr algn="ctr"/>
            <a:r>
              <a:rPr 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latin typeface="+mj-lt"/>
                <a:cs typeface="Times New Roman" pitchFamily="18" charset="0"/>
              </a:rPr>
              <a:t>Thank you…</a:t>
            </a:r>
            <a:endParaRPr lang="en-US" sz="8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latin typeface="+mj-lt"/>
              <a:cs typeface="Times New Roman" pitchFamily="18" charset="0"/>
            </a:endParaRPr>
          </a:p>
        </p:txBody>
      </p:sp>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a:spLocks/>
          </p:cNvSpPr>
          <p:nvPr/>
        </p:nvSpPr>
        <p:spPr>
          <a:xfrm>
            <a:off x="533400" y="2285039"/>
            <a:ext cx="7772400" cy="1829761"/>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Any queries</a:t>
            </a:r>
            <a:endParaRPr kumimoji="0" lang="en-US" sz="7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7" name="Picture 2"/>
          <p:cNvPicPr>
            <a:picLocks noGrp="1" noChangeAspect="1" noChangeArrowheads="1"/>
          </p:cNvPicPr>
          <p:nvPr>
            <p:ph idx="4294967295"/>
          </p:nvPr>
        </p:nvPicPr>
        <p:blipFill>
          <a:blip r:embed="rId2"/>
          <a:srcRect/>
          <a:stretch>
            <a:fillRect/>
          </a:stretch>
        </p:blipFill>
        <p:spPr bwMode="auto">
          <a:xfrm>
            <a:off x="6019800" y="914400"/>
            <a:ext cx="30480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81600"/>
          </a:xfrm>
        </p:spPr>
        <p:txBody>
          <a:bodyPr numCol="2">
            <a:normAutofit/>
          </a:bodyPr>
          <a:lstStyle/>
          <a:p>
            <a:pPr algn="just">
              <a:lnSpc>
                <a:spcPct val="150000"/>
              </a:lnSpc>
            </a:pPr>
            <a:r>
              <a:rPr lang="en-US" sz="1800" dirty="0" smtClean="0">
                <a:latin typeface="Times New Roman" pitchFamily="18" charset="0"/>
                <a:cs typeface="Times New Roman" pitchFamily="18" charset="0"/>
              </a:rPr>
              <a:t>INTRODUCTION</a:t>
            </a:r>
          </a:p>
          <a:p>
            <a:pPr algn="just">
              <a:lnSpc>
                <a:spcPct val="150000"/>
              </a:lnSpc>
            </a:pPr>
            <a:r>
              <a:rPr lang="en-US" sz="1800" dirty="0" smtClean="0">
                <a:latin typeface="Times New Roman" pitchFamily="18" charset="0"/>
                <a:cs typeface="Times New Roman" pitchFamily="18" charset="0"/>
              </a:rPr>
              <a:t>OBJECTIVES</a:t>
            </a:r>
          </a:p>
          <a:p>
            <a:pPr algn="just">
              <a:lnSpc>
                <a:spcPct val="150000"/>
              </a:lnSpc>
            </a:pPr>
            <a:r>
              <a:rPr lang="en-US" sz="1800" dirty="0" smtClean="0">
                <a:latin typeface="Times New Roman" pitchFamily="18" charset="0"/>
                <a:cs typeface="Times New Roman" pitchFamily="18" charset="0"/>
              </a:rPr>
              <a:t>SYSTEM  ANALYSIS 		</a:t>
            </a:r>
          </a:p>
          <a:p>
            <a:pPr algn="just">
              <a:lnSpc>
                <a:spcPct val="150000"/>
              </a:lnSpc>
            </a:pPr>
            <a:r>
              <a:rPr lang="en-US" sz="1800" dirty="0" smtClean="0">
                <a:latin typeface="Times New Roman" pitchFamily="18" charset="0"/>
                <a:cs typeface="Times New Roman" pitchFamily="18" charset="0"/>
              </a:rPr>
              <a:t>OPERATIONS </a:t>
            </a:r>
          </a:p>
          <a:p>
            <a:pPr algn="just">
              <a:lnSpc>
                <a:spcPct val="150000"/>
              </a:lnSpc>
            </a:pPr>
            <a:r>
              <a:rPr lang="en-US" sz="1800" dirty="0" smtClean="0">
                <a:latin typeface="Times New Roman" pitchFamily="18" charset="0"/>
                <a:cs typeface="Times New Roman" pitchFamily="18" charset="0"/>
              </a:rPr>
              <a:t>FUNCTIONAL DESIGN		</a:t>
            </a:r>
          </a:p>
          <a:p>
            <a:pPr algn="just">
              <a:lnSpc>
                <a:spcPct val="150000"/>
              </a:lnSpc>
            </a:pPr>
            <a:r>
              <a:rPr lang="en-US" sz="1800" dirty="0" smtClean="0">
                <a:latin typeface="Times New Roman" pitchFamily="18" charset="0"/>
                <a:cs typeface="Times New Roman" pitchFamily="18" charset="0"/>
              </a:rPr>
              <a:t>FEATURES</a:t>
            </a:r>
          </a:p>
          <a:p>
            <a:pPr algn="just">
              <a:lnSpc>
                <a:spcPct val="150000"/>
              </a:lnSpc>
            </a:pPr>
            <a:r>
              <a:rPr lang="en-US" sz="1800" dirty="0" smtClean="0">
                <a:latin typeface="Times New Roman" pitchFamily="18" charset="0"/>
                <a:cs typeface="Times New Roman" pitchFamily="18" charset="0"/>
              </a:rPr>
              <a:t>APPLICATIONS</a:t>
            </a:r>
          </a:p>
          <a:p>
            <a:pPr algn="just">
              <a:lnSpc>
                <a:spcPct val="150000"/>
              </a:lnSpc>
            </a:pPr>
            <a:r>
              <a:rPr lang="en-US" sz="1800" dirty="0" smtClean="0">
                <a:latin typeface="Times New Roman" pitchFamily="18" charset="0"/>
                <a:cs typeface="Times New Roman" pitchFamily="18" charset="0"/>
              </a:rPr>
              <a:t>LIMITATIONS</a:t>
            </a:r>
          </a:p>
          <a:p>
            <a:pPr algn="just">
              <a:lnSpc>
                <a:spcPct val="150000"/>
              </a:lnSpc>
            </a:pPr>
            <a:r>
              <a:rPr lang="en-US" sz="1800" dirty="0" smtClean="0">
                <a:latin typeface="Times New Roman" pitchFamily="18" charset="0"/>
                <a:cs typeface="Times New Roman" pitchFamily="18" charset="0"/>
              </a:rPr>
              <a:t>FUTURE SCOPE</a:t>
            </a:r>
          </a:p>
          <a:p>
            <a:pPr algn="just">
              <a:lnSpc>
                <a:spcPct val="150000"/>
              </a:lnSpc>
            </a:pPr>
            <a:r>
              <a:rPr lang="en-US" sz="1800" dirty="0" smtClean="0">
                <a:latin typeface="Times New Roman" pitchFamily="18" charset="0"/>
                <a:cs typeface="Times New Roman" pitchFamily="18" charset="0"/>
              </a:rPr>
              <a:t>CONCLUSION		</a:t>
            </a:r>
          </a:p>
          <a:p>
            <a:pPr algn="just">
              <a:lnSpc>
                <a:spcPct val="150000"/>
              </a:lnSpc>
            </a:pPr>
            <a:r>
              <a:rPr lang="en-US" sz="1800" dirty="0" smtClean="0">
                <a:latin typeface="Times New Roman" pitchFamily="18" charset="0"/>
                <a:cs typeface="Times New Roman" pitchFamily="18" charset="0"/>
              </a:rPr>
              <a:t>REFERENCES </a:t>
            </a: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endParaRPr lang="en-US" sz="1800" dirty="0"/>
          </a:p>
        </p:txBody>
      </p:sp>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
            </a:r>
            <a:br>
              <a:rPr lang="en-US" dirty="0" smtClean="0"/>
            </a:br>
            <a:r>
              <a:rPr lang="en-US" sz="3600" dirty="0" smtClean="0"/>
              <a:t>CONTENTS</a:t>
            </a:r>
            <a:endParaRPr lang="en-US" sz="3600"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763000" cy="4953000"/>
          </a:xfrm>
        </p:spPr>
        <p:txBody>
          <a:bodyPr>
            <a:normAutofit fontScale="92500" lnSpcReduction="20000"/>
          </a:bodyPr>
          <a:lstStyle/>
          <a:p>
            <a:pPr algn="just">
              <a:lnSpc>
                <a:spcPct val="160000"/>
              </a:lnSpc>
              <a:buNone/>
            </a:pPr>
            <a:r>
              <a:rPr lang="en-US" i="1" dirty="0" smtClean="0"/>
              <a:t>	</a:t>
            </a:r>
            <a:r>
              <a:rPr lang="en-US" sz="2500" i="1" dirty="0" smtClean="0">
                <a:latin typeface="Times New Roman" pitchFamily="18" charset="0"/>
                <a:cs typeface="Times New Roman" pitchFamily="18" charset="0"/>
              </a:rPr>
              <a:t>	</a:t>
            </a:r>
            <a:r>
              <a:rPr lang="en-US" dirty="0" smtClean="0"/>
              <a:t> </a:t>
            </a:r>
            <a:r>
              <a:rPr lang="en-US" sz="2200" dirty="0" smtClean="0">
                <a:latin typeface="Times New Roman" pitchFamily="18" charset="0"/>
                <a:cs typeface="Times New Roman" pitchFamily="18" charset="0"/>
              </a:rPr>
              <a:t>E-mails </a:t>
            </a:r>
            <a:r>
              <a:rPr lang="en-US" sz="2200" dirty="0" smtClean="0">
                <a:latin typeface="Times New Roman" pitchFamily="18" charset="0"/>
                <a:cs typeface="Times New Roman" pitchFamily="18" charset="0"/>
              </a:rPr>
              <a:t>have became part of our day-to-day life, in such scenario if we go to some place out of coverage where internet is not available, or may be power failure and we are suppose to send an e-mail urgently. There may be improvements in the technology have come in and we have </a:t>
            </a:r>
          </a:p>
          <a:p>
            <a:pPr algn="just">
              <a:lnSpc>
                <a:spcPct val="160000"/>
              </a:lnSpc>
              <a:buNone/>
            </a:pPr>
            <a:r>
              <a:rPr lang="en-US" sz="2200" dirty="0" smtClean="0">
                <a:latin typeface="Times New Roman" pitchFamily="18" charset="0"/>
                <a:cs typeface="Times New Roman" pitchFamily="18" charset="0"/>
              </a:rPr>
              <a:t>	plenty  of  devices  through  which  we  can  get  connected </a:t>
            </a:r>
          </a:p>
          <a:p>
            <a:pPr algn="just">
              <a:lnSpc>
                <a:spcPct val="160000"/>
              </a:lnSpc>
              <a:buNone/>
            </a:pPr>
            <a:r>
              <a:rPr lang="en-US" sz="2200" dirty="0" smtClean="0">
                <a:latin typeface="Times New Roman" pitchFamily="18" charset="0"/>
                <a:cs typeface="Times New Roman" pitchFamily="18" charset="0"/>
              </a:rPr>
              <a:t>	with the internet. But, having these all will alone not solve </a:t>
            </a:r>
          </a:p>
          <a:p>
            <a:pPr algn="just">
              <a:lnSpc>
                <a:spcPct val="160000"/>
              </a:lnSpc>
              <a:buNone/>
            </a:pPr>
            <a:r>
              <a:rPr lang="en-US" sz="2200" dirty="0" smtClean="0">
                <a:latin typeface="Times New Roman" pitchFamily="18" charset="0"/>
                <a:cs typeface="Times New Roman" pitchFamily="18" charset="0"/>
              </a:rPr>
              <a:t>	this problem. To give a solution to this we are  developing </a:t>
            </a:r>
          </a:p>
          <a:p>
            <a:pPr algn="just">
              <a:lnSpc>
                <a:spcPct val="160000"/>
              </a:lnSpc>
              <a:buNone/>
            </a:pPr>
            <a:r>
              <a:rPr lang="en-US" sz="2200" dirty="0" smtClean="0">
                <a:latin typeface="Times New Roman" pitchFamily="18" charset="0"/>
                <a:cs typeface="Times New Roman" pitchFamily="18" charset="0"/>
              </a:rPr>
              <a:t>	application   “MOBILE  E-MAIL  SERVICES VIA SMS” </a:t>
            </a:r>
          </a:p>
          <a:p>
            <a:pPr algn="just">
              <a:lnSpc>
                <a:spcPct val="160000"/>
              </a:lnSpc>
              <a:buNone/>
            </a:pPr>
            <a:r>
              <a:rPr lang="en-US" sz="2200" dirty="0" smtClean="0">
                <a:latin typeface="Times New Roman" pitchFamily="18" charset="0"/>
                <a:cs typeface="Times New Roman" pitchFamily="18" charset="0"/>
              </a:rPr>
              <a:t>	In this , we can  send   an E-mail to any person through an </a:t>
            </a:r>
          </a:p>
          <a:p>
            <a:pPr algn="just">
              <a:lnSpc>
                <a:spcPct val="160000"/>
              </a:lnSpc>
              <a:buNone/>
            </a:pPr>
            <a:r>
              <a:rPr lang="en-US" sz="2200" dirty="0" smtClean="0">
                <a:latin typeface="Times New Roman" pitchFamily="18" charset="0"/>
                <a:cs typeface="Times New Roman" pitchFamily="18" charset="0"/>
              </a:rPr>
              <a:t>	SMS. </a:t>
            </a:r>
          </a:p>
          <a:p>
            <a:pPr algn="just">
              <a:lnSpc>
                <a:spcPct val="160000"/>
              </a:lnSpc>
              <a:buNone/>
            </a:pPr>
            <a:endParaRPr lang="en-US"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A8E01F5E-DC83-496C-B2F7-EBF6331A88C9}" type="datetime1">
              <a:rPr lang="en-US" smtClean="0"/>
              <a:pPr/>
              <a:t>4/11/2012</a:t>
            </a:fld>
            <a:endParaRPr lang="en-US" dirty="0"/>
          </a:p>
        </p:txBody>
      </p:sp>
      <p:sp>
        <p:nvSpPr>
          <p:cNvPr id="2" name="Title 1"/>
          <p:cNvSpPr>
            <a:spLocks noGrp="1"/>
          </p:cNvSpPr>
          <p:nvPr>
            <p:ph type="title"/>
          </p:nvPr>
        </p:nvSpPr>
        <p:spPr>
          <a:xfrm>
            <a:off x="609600" y="381000"/>
            <a:ext cx="8229600" cy="609600"/>
          </a:xfrm>
        </p:spPr>
        <p:txBody>
          <a:bodyPr>
            <a:normAutofit/>
          </a:bodyPr>
          <a:lstStyle/>
          <a:p>
            <a:pPr algn="ctr"/>
            <a:r>
              <a:rPr lang="en-US" sz="3200" dirty="0" smtClean="0"/>
              <a:t>INTRODUCTION</a:t>
            </a:r>
            <a:endParaRPr lang="en-US" sz="3200" dirty="0"/>
          </a:p>
        </p:txBody>
      </p:sp>
      <p:pic>
        <p:nvPicPr>
          <p:cNvPr id="7" name="Picture 2"/>
          <p:cNvPicPr>
            <a:picLocks noChangeAspect="1" noChangeArrowheads="1"/>
          </p:cNvPicPr>
          <p:nvPr/>
        </p:nvPicPr>
        <p:blipFill>
          <a:blip r:embed="rId2"/>
          <a:srcRect/>
          <a:stretch>
            <a:fillRect/>
          </a:stretch>
        </p:blipFill>
        <p:spPr bwMode="auto">
          <a:xfrm>
            <a:off x="6629400" y="2590800"/>
            <a:ext cx="2514600" cy="4267200"/>
          </a:xfrm>
          <a:prstGeom prst="rect">
            <a:avLst/>
          </a:prstGeom>
          <a:noFill/>
          <a:ln w="9525">
            <a:noFill/>
            <a:miter lim="800000"/>
            <a:headEnd/>
            <a:tailEnd/>
          </a:ln>
          <a:effectLst/>
        </p:spPr>
      </p:pic>
      <p:sp>
        <p:nvSpPr>
          <p:cNvPr id="8"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
        <p:nvSpPr>
          <p:cNvPr id="9" name="Date Placeholder 3"/>
          <p:cNvSpPr txBox="1">
            <a:spLocks/>
          </p:cNvSpPr>
          <p:nvPr/>
        </p:nvSpPr>
        <p:spPr>
          <a:xfrm>
            <a:off x="1127760" y="6400800"/>
            <a:ext cx="1920240" cy="365760"/>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tabLst/>
              <a:defRPr/>
            </a:pPr>
            <a:fld id="{420EB217-71A8-4914-AEE4-9154500CD3A1}" type="datetime1">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4/11/2012</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029200"/>
          </a:xfrm>
        </p:spPr>
        <p:txBody>
          <a:bodyPr>
            <a:normAutofit/>
          </a:bodyPr>
          <a:lstStyle/>
          <a:p>
            <a:pPr lvl="0" algn="just">
              <a:lnSpc>
                <a:spcPct val="160000"/>
              </a:lnSpc>
            </a:pPr>
            <a:r>
              <a:rPr lang="en-US" sz="2000" dirty="0" smtClean="0">
                <a:latin typeface="Times New Roman" pitchFamily="18" charset="0"/>
                <a:cs typeface="Times New Roman" pitchFamily="18" charset="0"/>
              </a:rPr>
              <a:t>Enabling users to deal with their e-mail with minimal technical knowledge with the help of SMS facility</a:t>
            </a:r>
          </a:p>
          <a:p>
            <a:pPr lvl="0" algn="just">
              <a:lnSpc>
                <a:spcPct val="160000"/>
              </a:lnSpc>
            </a:pPr>
            <a:r>
              <a:rPr lang="en-US" sz="2000" dirty="0" smtClean="0">
                <a:latin typeface="Times New Roman" pitchFamily="18" charset="0"/>
                <a:cs typeface="Times New Roman" pitchFamily="18" charset="0"/>
              </a:rPr>
              <a:t>Enhance mobile e-mail client with the features that gives the user, the possibility to fully control their e-mail’s, send e-mail’s from any mobile handset to any user which is having an e-mail account</a:t>
            </a:r>
          </a:p>
          <a:p>
            <a:pPr lvl="0" algn="just">
              <a:lnSpc>
                <a:spcPct val="160000"/>
              </a:lnSpc>
            </a:pPr>
            <a:r>
              <a:rPr lang="en-US" sz="2000" dirty="0" smtClean="0">
                <a:latin typeface="Times New Roman" pitchFamily="18" charset="0"/>
                <a:cs typeface="Times New Roman" pitchFamily="18" charset="0"/>
              </a:rPr>
              <a:t>To  make  the  services  of  an  e-mail client to become </a:t>
            </a:r>
          </a:p>
          <a:p>
            <a:pPr lvl="0" algn="just">
              <a:lnSpc>
                <a:spcPct val="160000"/>
              </a:lnSpc>
              <a:buNone/>
            </a:pPr>
            <a:r>
              <a:rPr lang="en-US" sz="2000" dirty="0" smtClean="0">
                <a:latin typeface="Times New Roman" pitchFamily="18" charset="0"/>
                <a:cs typeface="Times New Roman" pitchFamily="18" charset="0"/>
              </a:rPr>
              <a:t>	available  even  on  low  cost  mobile  handsets which </a:t>
            </a:r>
          </a:p>
          <a:p>
            <a:pPr lvl="0" algn="just">
              <a:lnSpc>
                <a:spcPct val="160000"/>
              </a:lnSpc>
              <a:buNone/>
            </a:pPr>
            <a:r>
              <a:rPr lang="en-US" sz="2000" dirty="0" smtClean="0">
                <a:latin typeface="Times New Roman" pitchFamily="18" charset="0"/>
                <a:cs typeface="Times New Roman" pitchFamily="18" charset="0"/>
              </a:rPr>
              <a:t>	otherwise is available only on a very few high end cell </a:t>
            </a:r>
          </a:p>
          <a:p>
            <a:pPr lvl="0" algn="just">
              <a:lnSpc>
                <a:spcPct val="160000"/>
              </a:lnSpc>
              <a:buNone/>
            </a:pPr>
            <a:r>
              <a:rPr lang="en-US" sz="2000" dirty="0" smtClean="0">
                <a:latin typeface="Times New Roman" pitchFamily="18" charset="0"/>
                <a:cs typeface="Times New Roman" pitchFamily="18" charset="0"/>
              </a:rPr>
              <a:t>	phones</a:t>
            </a:r>
            <a:endParaRPr lang="en-US" sz="20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166E09AF-01B9-487C-89E1-52566EC2335F}" type="datetime1">
              <a:rPr lang="en-US" smtClean="0"/>
              <a:pPr/>
              <a:t>4/11/2012</a:t>
            </a:fld>
            <a:endParaRPr lang="en-US" dirty="0"/>
          </a:p>
        </p:txBody>
      </p:sp>
      <p:sp>
        <p:nvSpPr>
          <p:cNvPr id="6"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
        <p:nvSpPr>
          <p:cNvPr id="2" name="Title 1"/>
          <p:cNvSpPr>
            <a:spLocks noGrp="1"/>
          </p:cNvSpPr>
          <p:nvPr>
            <p:ph type="title"/>
          </p:nvPr>
        </p:nvSpPr>
        <p:spPr>
          <a:xfrm>
            <a:off x="609600" y="457200"/>
            <a:ext cx="8229600" cy="609600"/>
          </a:xfrm>
        </p:spPr>
        <p:txBody>
          <a:bodyPr>
            <a:normAutofit/>
          </a:bodyPr>
          <a:lstStyle/>
          <a:p>
            <a:pPr algn="ctr"/>
            <a:r>
              <a:rPr lang="en-US" sz="3200" dirty="0" smtClean="0"/>
              <a:t>OBJECTIVES</a:t>
            </a:r>
            <a:endParaRPr lang="en-US" sz="3200" dirty="0"/>
          </a:p>
        </p:txBody>
      </p:sp>
      <p:pic>
        <p:nvPicPr>
          <p:cNvPr id="5122" name="Picture 2"/>
          <p:cNvPicPr>
            <a:picLocks noChangeAspect="1" noChangeArrowheads="1"/>
          </p:cNvPicPr>
          <p:nvPr/>
        </p:nvPicPr>
        <p:blipFill>
          <a:blip r:embed="rId2"/>
          <a:srcRect/>
          <a:stretch>
            <a:fillRect/>
          </a:stretch>
        </p:blipFill>
        <p:spPr bwMode="auto">
          <a:xfrm>
            <a:off x="6324600" y="3352800"/>
            <a:ext cx="2819400" cy="3505200"/>
          </a:xfrm>
          <a:prstGeom prst="rect">
            <a:avLst/>
          </a:prstGeom>
          <a:noFill/>
          <a:ln w="9525">
            <a:noFill/>
            <a:miter lim="800000"/>
            <a:headEnd/>
            <a:tailEnd/>
          </a:ln>
          <a:effectLst/>
        </p:spPr>
      </p:pic>
      <p:sp>
        <p:nvSpPr>
          <p:cNvPr id="7" name="Date Placeholder 3"/>
          <p:cNvSpPr txBox="1">
            <a:spLocks/>
          </p:cNvSpPr>
          <p:nvPr/>
        </p:nvSpPr>
        <p:spPr>
          <a:xfrm>
            <a:off x="1127760" y="6400800"/>
            <a:ext cx="1920240" cy="365760"/>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tabLst/>
              <a:defRPr/>
            </a:pPr>
            <a:fld id="{420EB217-71A8-4914-AEE4-9154500CD3A1}" type="datetime1">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4/11/2012</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839200" cy="6019800"/>
          </a:xfrm>
        </p:spPr>
        <p:txBody>
          <a:bodyPr>
            <a:normAutofit fontScale="70000" lnSpcReduction="20000"/>
          </a:bodyPr>
          <a:lstStyle/>
          <a:p>
            <a:pPr>
              <a:buNone/>
            </a:pPr>
            <a:endParaRPr lang="en-US" b="1" dirty="0" smtClean="0">
              <a:latin typeface="Times New Roman" pitchFamily="18" charset="0"/>
              <a:cs typeface="Times New Roman" pitchFamily="18" charset="0"/>
            </a:endParaRPr>
          </a:p>
          <a:p>
            <a:pPr>
              <a:buNone/>
            </a:pPr>
            <a:r>
              <a:rPr lang="en-US" sz="3600" b="1" dirty="0" smtClean="0">
                <a:latin typeface="Times New Roman" pitchFamily="18" charset="0"/>
                <a:cs typeface="Times New Roman" pitchFamily="18" charset="0"/>
              </a:rPr>
              <a:t>   </a:t>
            </a:r>
          </a:p>
          <a:p>
            <a:pPr>
              <a:buNone/>
            </a:pPr>
            <a:r>
              <a:rPr lang="en-US" sz="3600" b="1" dirty="0" smtClean="0">
                <a:latin typeface="Times New Roman" pitchFamily="18" charset="0"/>
                <a:cs typeface="Times New Roman" pitchFamily="18" charset="0"/>
              </a:rPr>
              <a:t>   </a:t>
            </a:r>
            <a:r>
              <a:rPr lang="en-US" sz="2900" b="1" dirty="0" smtClean="0">
                <a:latin typeface="Times New Roman" pitchFamily="18" charset="0"/>
                <a:cs typeface="Times New Roman" pitchFamily="18" charset="0"/>
              </a:rPr>
              <a:t>EXISTING SYSTEM:</a:t>
            </a:r>
          </a:p>
          <a:p>
            <a:pPr algn="just">
              <a:lnSpc>
                <a:spcPct val="170000"/>
              </a:lnSpc>
            </a:pPr>
            <a:r>
              <a:rPr lang="en-US" sz="2900" dirty="0" smtClean="0">
                <a:latin typeface="Times New Roman" pitchFamily="18" charset="0"/>
                <a:cs typeface="Times New Roman" pitchFamily="18" charset="0"/>
              </a:rPr>
              <a:t>To send mail we need to have the internet facility available either in our systems or mobile devices. We have to connect to the internet and the specific mail provider website (Gmail/Yahoo/hotmail). </a:t>
            </a:r>
          </a:p>
          <a:p>
            <a:pPr algn="just">
              <a:lnSpc>
                <a:spcPct val="170000"/>
              </a:lnSpc>
              <a:buNone/>
            </a:pPr>
            <a:endParaRPr lang="en-US" sz="2900" dirty="0" smtClean="0">
              <a:latin typeface="Times New Roman" pitchFamily="18" charset="0"/>
              <a:cs typeface="Times New Roman" pitchFamily="18" charset="0"/>
            </a:endParaRPr>
          </a:p>
          <a:p>
            <a:pPr>
              <a:buNone/>
            </a:pPr>
            <a:endParaRPr lang="en-US" sz="2900" dirty="0" smtClean="0">
              <a:latin typeface="Times New Roman" pitchFamily="18" charset="0"/>
              <a:cs typeface="Times New Roman" pitchFamily="18" charset="0"/>
            </a:endParaRPr>
          </a:p>
          <a:p>
            <a:pPr>
              <a:buNone/>
            </a:pPr>
            <a:r>
              <a:rPr lang="en-US" sz="2900" b="1" dirty="0" smtClean="0">
                <a:latin typeface="Times New Roman" pitchFamily="18" charset="0"/>
                <a:cs typeface="Times New Roman" pitchFamily="18" charset="0"/>
              </a:rPr>
              <a:t>    PROPOSED SYSTEM:</a:t>
            </a:r>
          </a:p>
          <a:p>
            <a:pPr algn="just">
              <a:lnSpc>
                <a:spcPct val="170000"/>
              </a:lnSpc>
            </a:pPr>
            <a:r>
              <a:rPr lang="en-US" sz="2900" dirty="0" smtClean="0">
                <a:latin typeface="Times New Roman" pitchFamily="18" charset="0"/>
                <a:cs typeface="Times New Roman" pitchFamily="18" charset="0"/>
              </a:rPr>
              <a:t>In the proposed system, Users need to register themselves </a:t>
            </a:r>
          </a:p>
          <a:p>
            <a:pPr algn="just">
              <a:lnSpc>
                <a:spcPct val="170000"/>
              </a:lnSpc>
              <a:buNone/>
            </a:pPr>
            <a:r>
              <a:rPr lang="en-US" sz="2900" dirty="0" smtClean="0">
                <a:latin typeface="Times New Roman" pitchFamily="18" charset="0"/>
                <a:cs typeface="Times New Roman" pitchFamily="18" charset="0"/>
              </a:rPr>
              <a:t>	to our application with their mobile  number, email ID and </a:t>
            </a:r>
          </a:p>
          <a:p>
            <a:pPr algn="just">
              <a:lnSpc>
                <a:spcPct val="170000"/>
              </a:lnSpc>
              <a:buNone/>
            </a:pPr>
            <a:r>
              <a:rPr lang="en-US" sz="2900" dirty="0" smtClean="0">
                <a:latin typeface="Times New Roman" pitchFamily="18" charset="0"/>
                <a:cs typeface="Times New Roman" pitchFamily="18" charset="0"/>
              </a:rPr>
              <a:t>	password. Here  no  internet facility is required. Users are charged per SMS charges as per their tariff  plan of SIM provider.</a:t>
            </a:r>
          </a:p>
          <a:p>
            <a:endParaRPr lang="en-US" dirty="0"/>
          </a:p>
        </p:txBody>
      </p:sp>
      <p:sp>
        <p:nvSpPr>
          <p:cNvPr id="5" name="Date Placeholder 4"/>
          <p:cNvSpPr>
            <a:spLocks noGrp="1"/>
          </p:cNvSpPr>
          <p:nvPr>
            <p:ph type="dt" sz="half" idx="10"/>
          </p:nvPr>
        </p:nvSpPr>
        <p:spPr/>
        <p:txBody>
          <a:bodyPr/>
          <a:lstStyle/>
          <a:p>
            <a:fld id="{59794EF6-01E1-4ED6-8DE1-0ABD082290A2}" type="datetime1">
              <a:rPr lang="en-US" smtClean="0"/>
              <a:pPr/>
              <a:t>4/11/2012</a:t>
            </a:fld>
            <a:endParaRPr lang="en-US" dirty="0"/>
          </a:p>
        </p:txBody>
      </p:sp>
      <p:sp>
        <p:nvSpPr>
          <p:cNvPr id="2" name="Title 1"/>
          <p:cNvSpPr>
            <a:spLocks noGrp="1"/>
          </p:cNvSpPr>
          <p:nvPr>
            <p:ph type="title"/>
          </p:nvPr>
        </p:nvSpPr>
        <p:spPr>
          <a:xfrm>
            <a:off x="381000" y="152400"/>
            <a:ext cx="8229600" cy="838200"/>
          </a:xfrm>
        </p:spPr>
        <p:txBody>
          <a:bodyPr>
            <a:normAutofit/>
          </a:bodyPr>
          <a:lstStyle/>
          <a:p>
            <a:pPr algn="ctr"/>
            <a:r>
              <a:rPr lang="en-US" sz="3200" dirty="0" smtClean="0">
                <a:solidFill>
                  <a:schemeClr val="tx1">
                    <a:lumMod val="95000"/>
                    <a:lumOff val="5000"/>
                  </a:schemeClr>
                </a:solidFill>
              </a:rPr>
              <a:t>SYSTEM ANALYSIS</a:t>
            </a:r>
            <a:endParaRPr lang="en-US" sz="3200" dirty="0">
              <a:solidFill>
                <a:schemeClr val="tx1">
                  <a:lumMod val="95000"/>
                  <a:lumOff val="5000"/>
                </a:schemeClr>
              </a:solidFill>
            </a:endParaRPr>
          </a:p>
        </p:txBody>
      </p:sp>
      <p:pic>
        <p:nvPicPr>
          <p:cNvPr id="8194" name="Picture 2"/>
          <p:cNvPicPr>
            <a:picLocks noChangeAspect="1" noChangeArrowheads="1"/>
          </p:cNvPicPr>
          <p:nvPr/>
        </p:nvPicPr>
        <p:blipFill>
          <a:blip r:embed="rId2"/>
          <a:srcRect/>
          <a:stretch>
            <a:fillRect/>
          </a:stretch>
        </p:blipFill>
        <p:spPr bwMode="auto">
          <a:xfrm>
            <a:off x="6400800" y="3429000"/>
            <a:ext cx="2743200" cy="3429000"/>
          </a:xfrm>
          <a:prstGeom prst="rect">
            <a:avLst/>
          </a:prstGeom>
          <a:noFill/>
          <a:ln w="9525">
            <a:noFill/>
            <a:miter lim="800000"/>
            <a:headEnd/>
            <a:tailEnd/>
          </a:ln>
          <a:effectLst/>
        </p:spPr>
      </p:pic>
      <p:sp>
        <p:nvSpPr>
          <p:cNvPr id="7"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
        <p:nvSpPr>
          <p:cNvPr id="8" name="Date Placeholder 3"/>
          <p:cNvSpPr txBox="1">
            <a:spLocks/>
          </p:cNvSpPr>
          <p:nvPr/>
        </p:nvSpPr>
        <p:spPr>
          <a:xfrm>
            <a:off x="1127760" y="6400800"/>
            <a:ext cx="1920240" cy="365760"/>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tabLst/>
              <a:defRPr/>
            </a:pPr>
            <a:fld id="{420EB217-71A8-4914-AEE4-9154500CD3A1}" type="datetime1">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4/11/2012</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86400"/>
          </a:xfrm>
        </p:spPr>
        <p:txBody>
          <a:bodyPr>
            <a:normAutofit/>
          </a:bodyPr>
          <a:lstStyle/>
          <a:p>
            <a:pPr algn="just">
              <a:lnSpc>
                <a:spcPct val="150000"/>
              </a:lnSpc>
              <a:buNone/>
            </a:pPr>
            <a:r>
              <a:rPr lang="en-US" sz="2000" b="1" dirty="0" smtClean="0">
                <a:latin typeface="Times New Roman" pitchFamily="18" charset="0"/>
                <a:cs typeface="Times New Roman" pitchFamily="18" charset="0"/>
              </a:rPr>
              <a:t>USER:</a:t>
            </a:r>
          </a:p>
          <a:p>
            <a:pPr algn="just">
              <a:lnSpc>
                <a:spcPct val="150000"/>
              </a:lnSpc>
            </a:pPr>
            <a:r>
              <a:rPr lang="en-US" sz="1900" dirty="0" smtClean="0">
                <a:latin typeface="Times New Roman" pitchFamily="18" charset="0"/>
                <a:cs typeface="Times New Roman" pitchFamily="18" charset="0"/>
              </a:rPr>
              <a:t>Registers himself to the application. </a:t>
            </a:r>
          </a:p>
          <a:p>
            <a:pPr algn="just">
              <a:lnSpc>
                <a:spcPct val="150000"/>
              </a:lnSpc>
            </a:pPr>
            <a:r>
              <a:rPr lang="en-US" sz="1900" dirty="0" smtClean="0">
                <a:latin typeface="Times New Roman" pitchFamily="18" charset="0"/>
                <a:cs typeface="Times New Roman" pitchFamily="18" charset="0"/>
              </a:rPr>
              <a:t>Can send the messages through mobile phone to the intended </a:t>
            </a:r>
          </a:p>
          <a:p>
            <a:pPr algn="just">
              <a:lnSpc>
                <a:spcPct val="150000"/>
              </a:lnSpc>
              <a:buNone/>
            </a:pPr>
            <a:r>
              <a:rPr lang="en-US" sz="1900" dirty="0" smtClean="0">
                <a:latin typeface="Times New Roman" pitchFamily="18" charset="0"/>
                <a:cs typeface="Times New Roman" pitchFamily="18" charset="0"/>
              </a:rPr>
              <a:t>	recipient.</a:t>
            </a:r>
          </a:p>
          <a:p>
            <a:pPr algn="just">
              <a:lnSpc>
                <a:spcPct val="150000"/>
              </a:lnSpc>
              <a:buNone/>
            </a:pPr>
            <a:endParaRPr lang="en-US" sz="19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SERVER: </a:t>
            </a:r>
          </a:p>
          <a:p>
            <a:pPr algn="just">
              <a:lnSpc>
                <a:spcPct val="150000"/>
              </a:lnSpc>
            </a:pPr>
            <a:r>
              <a:rPr lang="en-US" sz="1900" dirty="0" smtClean="0">
                <a:latin typeface="Times New Roman" pitchFamily="18" charset="0"/>
                <a:cs typeface="Times New Roman" pitchFamily="18" charset="0"/>
              </a:rPr>
              <a:t>Add new sender to the database.</a:t>
            </a:r>
          </a:p>
          <a:p>
            <a:pPr algn="just">
              <a:lnSpc>
                <a:spcPct val="150000"/>
              </a:lnSpc>
            </a:pPr>
            <a:r>
              <a:rPr lang="en-US" sz="1900" dirty="0" smtClean="0">
                <a:latin typeface="Times New Roman" pitchFamily="18" charset="0"/>
                <a:cs typeface="Times New Roman" pitchFamily="18" charset="0"/>
              </a:rPr>
              <a:t>Sends the text message as an E-mail to the particular </a:t>
            </a:r>
          </a:p>
          <a:p>
            <a:pPr algn="just">
              <a:lnSpc>
                <a:spcPct val="150000"/>
              </a:lnSpc>
              <a:buNone/>
            </a:pPr>
            <a:r>
              <a:rPr lang="en-US" sz="1900" dirty="0" smtClean="0">
                <a:latin typeface="Times New Roman" pitchFamily="18" charset="0"/>
                <a:cs typeface="Times New Roman" pitchFamily="18" charset="0"/>
              </a:rPr>
              <a:t>	mail address.</a:t>
            </a:r>
          </a:p>
          <a:p>
            <a:pPr algn="just">
              <a:lnSpc>
                <a:spcPct val="150000"/>
              </a:lnSpc>
            </a:pPr>
            <a:r>
              <a:rPr lang="en-US" sz="1900" dirty="0" smtClean="0">
                <a:latin typeface="Times New Roman" pitchFamily="18" charset="0"/>
                <a:cs typeface="Times New Roman" pitchFamily="18" charset="0"/>
              </a:rPr>
              <a:t>Sends the error messages on any problem raised in </a:t>
            </a:r>
          </a:p>
          <a:p>
            <a:pPr algn="just">
              <a:lnSpc>
                <a:spcPct val="150000"/>
              </a:lnSpc>
              <a:buNone/>
            </a:pPr>
            <a:r>
              <a:rPr lang="en-US" sz="1900" dirty="0" smtClean="0">
                <a:latin typeface="Times New Roman" pitchFamily="18" charset="0"/>
                <a:cs typeface="Times New Roman" pitchFamily="18" charset="0"/>
              </a:rPr>
              <a:t>	the communication. </a:t>
            </a:r>
          </a:p>
          <a:p>
            <a:pPr algn="just">
              <a:lnSpc>
                <a:spcPct val="150000"/>
              </a:lnSpc>
            </a:pPr>
            <a:endParaRPr lang="en-US" sz="1900" dirty="0" smtClean="0"/>
          </a:p>
          <a:p>
            <a:pPr algn="just">
              <a:lnSpc>
                <a:spcPct val="150000"/>
              </a:lnSpc>
            </a:pPr>
            <a:endParaRPr lang="en-US" dirty="0"/>
          </a:p>
        </p:txBody>
      </p:sp>
      <p:sp>
        <p:nvSpPr>
          <p:cNvPr id="5" name="Date Placeholder 4"/>
          <p:cNvSpPr>
            <a:spLocks noGrp="1"/>
          </p:cNvSpPr>
          <p:nvPr>
            <p:ph type="dt" sz="half" idx="10"/>
          </p:nvPr>
        </p:nvSpPr>
        <p:spPr>
          <a:xfrm>
            <a:off x="1051560" y="6416040"/>
            <a:ext cx="1920240" cy="365760"/>
          </a:xfrm>
        </p:spPr>
        <p:txBody>
          <a:bodyPr/>
          <a:lstStyle/>
          <a:p>
            <a:fld id="{65614EEB-56F0-4593-B923-2510EF09805E}" type="datetime1">
              <a:rPr lang="en-US" smtClean="0"/>
              <a:pPr/>
              <a:t>4/11/2012</a:t>
            </a:fld>
            <a:endParaRPr lang="en-US" dirty="0"/>
          </a:p>
        </p:txBody>
      </p:sp>
      <p:sp>
        <p:nvSpPr>
          <p:cNvPr id="2" name="Title 1"/>
          <p:cNvSpPr>
            <a:spLocks noGrp="1"/>
          </p:cNvSpPr>
          <p:nvPr>
            <p:ph type="title"/>
          </p:nvPr>
        </p:nvSpPr>
        <p:spPr>
          <a:xfrm>
            <a:off x="533400" y="152400"/>
            <a:ext cx="8229600" cy="685800"/>
          </a:xfrm>
        </p:spPr>
        <p:txBody>
          <a:bodyPr>
            <a:normAutofit/>
          </a:bodyPr>
          <a:lstStyle/>
          <a:p>
            <a:pPr algn="ctr"/>
            <a:r>
              <a:rPr lang="en-US" sz="3200" dirty="0" smtClean="0"/>
              <a:t>OPERATIONS</a:t>
            </a:r>
            <a:endParaRPr lang="en-US" sz="3200" dirty="0"/>
          </a:p>
        </p:txBody>
      </p:sp>
      <p:pic>
        <p:nvPicPr>
          <p:cNvPr id="4098" name="Picture 2"/>
          <p:cNvPicPr>
            <a:picLocks noChangeAspect="1" noChangeArrowheads="1"/>
          </p:cNvPicPr>
          <p:nvPr/>
        </p:nvPicPr>
        <p:blipFill>
          <a:blip r:embed="rId2"/>
          <a:srcRect/>
          <a:stretch>
            <a:fillRect/>
          </a:stretch>
        </p:blipFill>
        <p:spPr bwMode="auto">
          <a:xfrm>
            <a:off x="6324600" y="3429000"/>
            <a:ext cx="2819400" cy="3429000"/>
          </a:xfrm>
          <a:prstGeom prst="rect">
            <a:avLst/>
          </a:prstGeom>
          <a:noFill/>
          <a:ln w="9525">
            <a:noFill/>
            <a:miter lim="800000"/>
            <a:headEnd/>
            <a:tailEnd/>
          </a:ln>
          <a:effectLst/>
        </p:spPr>
      </p:pic>
      <p:sp>
        <p:nvSpPr>
          <p:cNvPr id="8"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pPr algn="ctr"/>
            <a:r>
              <a:rPr lang="en-US" sz="3200" dirty="0" smtClean="0"/>
              <a:t>FUNCTIONAL DESIGN</a:t>
            </a:r>
            <a:endParaRPr lang="en-US" sz="3200" dirty="0"/>
          </a:p>
        </p:txBody>
      </p:sp>
      <p:sp>
        <p:nvSpPr>
          <p:cNvPr id="6"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
        <p:nvSpPr>
          <p:cNvPr id="7" name="Date Placeholder 3"/>
          <p:cNvSpPr txBox="1">
            <a:spLocks/>
          </p:cNvSpPr>
          <p:nvPr/>
        </p:nvSpPr>
        <p:spPr>
          <a:xfrm>
            <a:off x="1127760" y="6400800"/>
            <a:ext cx="1920240" cy="365760"/>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tabLst/>
              <a:defRPr/>
            </a:pPr>
            <a:fld id="{420EB217-71A8-4914-AEE4-9154500CD3A1}" type="datetime1">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4/11/2012</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8" name="Picture 2"/>
          <p:cNvPicPr>
            <a:picLocks noGrp="1" noChangeAspect="1" noChangeArrowheads="1"/>
          </p:cNvPicPr>
          <p:nvPr>
            <p:ph idx="1"/>
          </p:nvPr>
        </p:nvPicPr>
        <p:blipFill>
          <a:blip r:embed="rId2"/>
          <a:srcRect/>
          <a:stretch>
            <a:fillRect/>
          </a:stretch>
        </p:blipFill>
        <p:spPr bwMode="auto">
          <a:xfrm>
            <a:off x="2438400" y="914400"/>
            <a:ext cx="5780877" cy="5334000"/>
          </a:xfrm>
          <a:prstGeom prst="rect">
            <a:avLst/>
          </a:prstGeom>
          <a:noFill/>
          <a:ln w="9525">
            <a:noFill/>
            <a:miter lim="800000"/>
            <a:headEnd/>
            <a:tailEnd/>
          </a:ln>
          <a:effectLst/>
        </p:spPr>
      </p:pic>
    </p:spTree>
  </p:cSld>
  <p:clrMapOvr>
    <a:masterClrMapping/>
  </p:clrMapOvr>
  <p:transition spd="med">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181600"/>
          </a:xfrm>
        </p:spPr>
        <p:txBody>
          <a:bodyPr>
            <a:normAutofit fontScale="92500" lnSpcReduction="10000"/>
          </a:bodyPr>
          <a:lstStyle/>
          <a:p>
            <a:pPr lvl="0">
              <a:lnSpc>
                <a:spcPct val="150000"/>
              </a:lnSpc>
              <a:buNone/>
            </a:pPr>
            <a:r>
              <a:rPr lang="en-US" sz="2200" b="1" dirty="0" smtClean="0">
                <a:latin typeface="Times New Roman" pitchFamily="18" charset="0"/>
                <a:cs typeface="Times New Roman" pitchFamily="18" charset="0"/>
              </a:rPr>
              <a:t>REGISTER TO THE APPLICATION: </a:t>
            </a:r>
          </a:p>
          <a:p>
            <a:pPr lvl="0" algn="just">
              <a:lnSpc>
                <a:spcPct val="150000"/>
              </a:lnSpc>
            </a:pPr>
            <a:r>
              <a:rPr lang="en-US" sz="2100" dirty="0" smtClean="0">
                <a:latin typeface="Times New Roman" pitchFamily="18" charset="0"/>
                <a:cs typeface="Times New Roman" pitchFamily="18" charset="0"/>
              </a:rPr>
              <a:t>Before using this application the sender should register to the application.</a:t>
            </a:r>
          </a:p>
          <a:p>
            <a:pPr lvl="0" algn="just">
              <a:lnSpc>
                <a:spcPct val="150000"/>
              </a:lnSpc>
              <a:buNone/>
            </a:pPr>
            <a:endParaRPr lang="en-US" sz="2100" dirty="0" smtClean="0">
              <a:latin typeface="Times New Roman" pitchFamily="18" charset="0"/>
              <a:cs typeface="Times New Roman" pitchFamily="18" charset="0"/>
            </a:endParaRPr>
          </a:p>
          <a:p>
            <a:pPr lvl="0" algn="just">
              <a:lnSpc>
                <a:spcPct val="150000"/>
              </a:lnSpc>
              <a:buNone/>
            </a:pPr>
            <a:r>
              <a:rPr lang="en-US" sz="2200" b="1" dirty="0" smtClean="0">
                <a:latin typeface="Times New Roman" pitchFamily="18" charset="0"/>
                <a:cs typeface="Times New Roman" pitchFamily="18" charset="0"/>
              </a:rPr>
              <a:t>SEND E-MAIL:</a:t>
            </a:r>
          </a:p>
          <a:p>
            <a:pPr lvl="0" algn="just">
              <a:lnSpc>
                <a:spcPct val="150000"/>
              </a:lnSpc>
            </a:pPr>
            <a:r>
              <a:rPr lang="en-US" sz="2100" dirty="0" smtClean="0">
                <a:latin typeface="Times New Roman" pitchFamily="18" charset="0"/>
                <a:cs typeface="Times New Roman" pitchFamily="18" charset="0"/>
              </a:rPr>
              <a:t>After the registration, the sender can send the e-mail to any user via SMS services through his/her mobile.</a:t>
            </a:r>
          </a:p>
          <a:p>
            <a:pPr lvl="0" algn="just">
              <a:lnSpc>
                <a:spcPct val="150000"/>
              </a:lnSpc>
              <a:buNone/>
            </a:pPr>
            <a:endParaRPr lang="en-US" sz="2100" dirty="0" smtClean="0">
              <a:latin typeface="Times New Roman" pitchFamily="18" charset="0"/>
              <a:cs typeface="Times New Roman" pitchFamily="18" charset="0"/>
            </a:endParaRPr>
          </a:p>
          <a:p>
            <a:pPr lvl="0" algn="just">
              <a:lnSpc>
                <a:spcPct val="150000"/>
              </a:lnSpc>
              <a:buNone/>
            </a:pPr>
            <a:r>
              <a:rPr lang="en-US" sz="2200" b="1" dirty="0" smtClean="0">
                <a:latin typeface="Times New Roman" pitchFamily="18" charset="0"/>
                <a:cs typeface="Times New Roman" pitchFamily="18" charset="0"/>
              </a:rPr>
              <a:t>RECEIVE E-MAIL: </a:t>
            </a:r>
          </a:p>
          <a:p>
            <a:pPr lvl="0" algn="just">
              <a:lnSpc>
                <a:spcPct val="150000"/>
              </a:lnSpc>
            </a:pPr>
            <a:r>
              <a:rPr lang="en-US" sz="2100" dirty="0" smtClean="0">
                <a:latin typeface="Times New Roman" pitchFamily="18" charset="0"/>
                <a:cs typeface="Times New Roman" pitchFamily="18" charset="0"/>
              </a:rPr>
              <a:t>Once the sender sends the e-mail, the intended receiver </a:t>
            </a:r>
          </a:p>
          <a:p>
            <a:pPr lvl="0" algn="just">
              <a:lnSpc>
                <a:spcPct val="150000"/>
              </a:lnSpc>
              <a:buNone/>
            </a:pPr>
            <a:r>
              <a:rPr lang="en-US" sz="2100" dirty="0" smtClean="0">
                <a:latin typeface="Times New Roman" pitchFamily="18" charset="0"/>
                <a:cs typeface="Times New Roman" pitchFamily="18" charset="0"/>
              </a:rPr>
              <a:t>	receives the e-mail in his/her mailbox with the senders </a:t>
            </a:r>
          </a:p>
          <a:p>
            <a:pPr lvl="0" algn="just">
              <a:lnSpc>
                <a:spcPct val="150000"/>
              </a:lnSpc>
              <a:buNone/>
            </a:pPr>
            <a:r>
              <a:rPr lang="en-US" sz="2100" dirty="0" smtClean="0">
                <a:latin typeface="Times New Roman" pitchFamily="18" charset="0"/>
                <a:cs typeface="Times New Roman" pitchFamily="18" charset="0"/>
              </a:rPr>
              <a:t>	e-mail id.</a:t>
            </a:r>
          </a:p>
          <a:p>
            <a:pPr>
              <a:buNone/>
            </a:pPr>
            <a:endParaRPr lang="en-US" dirty="0" smtClean="0"/>
          </a:p>
          <a:p>
            <a:endParaRPr lang="en-US" dirty="0"/>
          </a:p>
        </p:txBody>
      </p:sp>
      <p:sp>
        <p:nvSpPr>
          <p:cNvPr id="5" name="Date Placeholder 4"/>
          <p:cNvSpPr>
            <a:spLocks noGrp="1"/>
          </p:cNvSpPr>
          <p:nvPr>
            <p:ph type="dt" sz="half" idx="10"/>
          </p:nvPr>
        </p:nvSpPr>
        <p:spPr>
          <a:xfrm>
            <a:off x="1219200" y="6407944"/>
            <a:ext cx="1920240" cy="365760"/>
          </a:xfrm>
        </p:spPr>
        <p:txBody>
          <a:bodyPr/>
          <a:lstStyle/>
          <a:p>
            <a:fld id="{4522D4A7-086F-4C3A-88FB-0C12EBC11121}" type="datetime1">
              <a:rPr lang="en-US" smtClean="0"/>
              <a:pPr/>
              <a:t>4/11/2012</a:t>
            </a:fld>
            <a:endParaRPr lang="en-US" dirty="0"/>
          </a:p>
        </p:txBody>
      </p:sp>
      <p:sp>
        <p:nvSpPr>
          <p:cNvPr id="2" name="Title 1"/>
          <p:cNvSpPr>
            <a:spLocks noGrp="1"/>
          </p:cNvSpPr>
          <p:nvPr>
            <p:ph type="title"/>
          </p:nvPr>
        </p:nvSpPr>
        <p:spPr>
          <a:xfrm>
            <a:off x="457200" y="228600"/>
            <a:ext cx="8229600" cy="762000"/>
          </a:xfrm>
        </p:spPr>
        <p:txBody>
          <a:bodyPr>
            <a:normAutofit/>
          </a:bodyPr>
          <a:lstStyle/>
          <a:p>
            <a:pPr algn="ctr"/>
            <a:r>
              <a:rPr lang="en-US" sz="3200" dirty="0" smtClean="0"/>
              <a:t>FEATURES</a:t>
            </a:r>
            <a:endParaRPr lang="en-US" sz="3200" dirty="0"/>
          </a:p>
        </p:txBody>
      </p:sp>
      <p:pic>
        <p:nvPicPr>
          <p:cNvPr id="6146" name="Picture 2"/>
          <p:cNvPicPr>
            <a:picLocks noChangeAspect="1" noChangeArrowheads="1"/>
          </p:cNvPicPr>
          <p:nvPr/>
        </p:nvPicPr>
        <p:blipFill>
          <a:blip r:embed="rId2"/>
          <a:srcRect/>
          <a:stretch>
            <a:fillRect/>
          </a:stretch>
        </p:blipFill>
        <p:spPr bwMode="auto">
          <a:xfrm>
            <a:off x="6705600" y="3962400"/>
            <a:ext cx="2438400" cy="2895600"/>
          </a:xfrm>
          <a:prstGeom prst="rect">
            <a:avLst/>
          </a:prstGeom>
          <a:noFill/>
          <a:ln w="9525">
            <a:noFill/>
            <a:miter lim="800000"/>
            <a:headEnd/>
            <a:tailEnd/>
          </a:ln>
          <a:effectLst/>
        </p:spPr>
      </p:pic>
      <p:sp>
        <p:nvSpPr>
          <p:cNvPr id="7" name="Footer Placeholder 5"/>
          <p:cNvSpPr>
            <a:spLocks noGrp="1"/>
          </p:cNvSpPr>
          <p:nvPr>
            <p:ph type="ftr" sz="quarter" idx="11"/>
          </p:nvPr>
        </p:nvSpPr>
        <p:spPr>
          <a:xfrm>
            <a:off x="1066800" y="6356350"/>
            <a:ext cx="5029200" cy="365125"/>
          </a:xfrm>
        </p:spPr>
        <p:txBody>
          <a:bodyPr/>
          <a:lstStyle/>
          <a:p>
            <a:r>
              <a:rPr lang="en-US" dirty="0" smtClean="0"/>
              <a:t>Mobile E-Mail Services Via SMS</a:t>
            </a:r>
            <a:endParaRPr lang="en-US" dirty="0"/>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839200" cy="5638800"/>
          </a:xfrm>
        </p:spPr>
        <p:txBody>
          <a:bodyPr>
            <a:normAutofit/>
          </a:bodyPr>
          <a:lstStyle/>
          <a:p>
            <a:pPr lvl="0" algn="just">
              <a:lnSpc>
                <a:spcPct val="150000"/>
              </a:lnSpc>
            </a:pPr>
            <a:r>
              <a:rPr lang="en-US" sz="1900" dirty="0" smtClean="0">
                <a:latin typeface="Times New Roman" pitchFamily="18" charset="0"/>
                <a:cs typeface="Times New Roman" pitchFamily="18" charset="0"/>
              </a:rPr>
              <a:t>This application is available not only on high end cell phones but also on low cost mobile handsets which provides the SMS facility</a:t>
            </a:r>
          </a:p>
          <a:p>
            <a:pPr lvl="0" algn="just">
              <a:lnSpc>
                <a:spcPct val="150000"/>
              </a:lnSpc>
              <a:buNone/>
            </a:pPr>
            <a:endParaRPr lang="en-US" sz="1900" dirty="0" smtClean="0">
              <a:latin typeface="Times New Roman" pitchFamily="18" charset="0"/>
              <a:cs typeface="Times New Roman" pitchFamily="18" charset="0"/>
            </a:endParaRPr>
          </a:p>
          <a:p>
            <a:pPr lvl="0" algn="just">
              <a:lnSpc>
                <a:spcPct val="150000"/>
              </a:lnSpc>
            </a:pPr>
            <a:r>
              <a:rPr lang="en-US" sz="1900" dirty="0" smtClean="0">
                <a:latin typeface="Times New Roman" pitchFamily="18" charset="0"/>
                <a:cs typeface="Times New Roman" pitchFamily="18" charset="0"/>
              </a:rPr>
              <a:t>Allows fast and ease of sending E-mail from any remote location to any user</a:t>
            </a:r>
          </a:p>
          <a:p>
            <a:pPr lvl="0" algn="just">
              <a:lnSpc>
                <a:spcPct val="150000"/>
              </a:lnSpc>
            </a:pPr>
            <a:endParaRPr lang="en-US" sz="1900" dirty="0" smtClean="0">
              <a:latin typeface="Times New Roman" pitchFamily="18" charset="0"/>
              <a:cs typeface="Times New Roman" pitchFamily="18" charset="0"/>
            </a:endParaRPr>
          </a:p>
          <a:p>
            <a:pPr lvl="0" algn="just">
              <a:lnSpc>
                <a:spcPct val="150000"/>
              </a:lnSpc>
            </a:pPr>
            <a:r>
              <a:rPr lang="en-US" sz="1900" dirty="0" smtClean="0">
                <a:latin typeface="Times New Roman" pitchFamily="18" charset="0"/>
                <a:cs typeface="Times New Roman" pitchFamily="18" charset="0"/>
              </a:rPr>
              <a:t>It saves the time of the sender by sending an E-mail in less time and in a reliable manner.  Though  the   E-mail   sent  by  the  sender   </a:t>
            </a:r>
          </a:p>
          <a:p>
            <a:pPr lvl="0" algn="just">
              <a:lnSpc>
                <a:spcPct val="150000"/>
              </a:lnSpc>
              <a:buNone/>
            </a:pPr>
            <a:r>
              <a:rPr lang="en-US" sz="1900" dirty="0" smtClean="0">
                <a:latin typeface="Times New Roman" pitchFamily="18" charset="0"/>
                <a:cs typeface="Times New Roman" pitchFamily="18" charset="0"/>
              </a:rPr>
              <a:t>	is received  by  the   intended   recipient  only ,  this </a:t>
            </a:r>
          </a:p>
          <a:p>
            <a:pPr lvl="0" algn="just">
              <a:lnSpc>
                <a:spcPct val="150000"/>
              </a:lnSpc>
              <a:buNone/>
            </a:pPr>
            <a:r>
              <a:rPr lang="en-US" sz="1900" dirty="0" smtClean="0">
                <a:latin typeface="Times New Roman" pitchFamily="18" charset="0"/>
                <a:cs typeface="Times New Roman" pitchFamily="18" charset="0"/>
              </a:rPr>
              <a:t>	system  provides a high security and privacy among </a:t>
            </a:r>
          </a:p>
          <a:p>
            <a:pPr lvl="0" algn="just">
              <a:lnSpc>
                <a:spcPct val="150000"/>
              </a:lnSpc>
              <a:buNone/>
            </a:pPr>
            <a:r>
              <a:rPr lang="en-US" sz="1900" dirty="0" smtClean="0">
                <a:latin typeface="Times New Roman" pitchFamily="18" charset="0"/>
                <a:cs typeface="Times New Roman" pitchFamily="18" charset="0"/>
              </a:rPr>
              <a:t>	the users</a:t>
            </a:r>
          </a:p>
          <a:p>
            <a:pPr lvl="0" algn="just">
              <a:lnSpc>
                <a:spcPct val="150000"/>
              </a:lnSpc>
              <a:buNone/>
            </a:pPr>
            <a:endParaRPr lang="en-US" sz="1900" dirty="0" smtClean="0">
              <a:latin typeface="Times New Roman" pitchFamily="18" charset="0"/>
              <a:cs typeface="Times New Roman" pitchFamily="18" charset="0"/>
            </a:endParaRPr>
          </a:p>
          <a:p>
            <a:pPr>
              <a:buNone/>
            </a:pPr>
            <a:endParaRPr lang="en-US" dirty="0"/>
          </a:p>
        </p:txBody>
      </p:sp>
      <p:sp>
        <p:nvSpPr>
          <p:cNvPr id="5" name="Date Placeholder 4"/>
          <p:cNvSpPr>
            <a:spLocks noGrp="1"/>
          </p:cNvSpPr>
          <p:nvPr>
            <p:ph type="dt" sz="half" idx="10"/>
          </p:nvPr>
        </p:nvSpPr>
        <p:spPr>
          <a:xfrm>
            <a:off x="1143000" y="6407944"/>
            <a:ext cx="1920240" cy="365760"/>
          </a:xfrm>
        </p:spPr>
        <p:txBody>
          <a:bodyPr/>
          <a:lstStyle/>
          <a:p>
            <a:fld id="{AFD60E0E-6326-4F8F-9A89-E551D8681C8C}" type="datetime1">
              <a:rPr lang="en-US" smtClean="0"/>
              <a:pPr/>
              <a:t>4/11/2012</a:t>
            </a:fld>
            <a:endParaRPr lang="en-US" dirty="0"/>
          </a:p>
        </p:txBody>
      </p:sp>
      <p:sp>
        <p:nvSpPr>
          <p:cNvPr id="2" name="Title 1"/>
          <p:cNvSpPr>
            <a:spLocks noGrp="1"/>
          </p:cNvSpPr>
          <p:nvPr>
            <p:ph type="title"/>
          </p:nvPr>
        </p:nvSpPr>
        <p:spPr>
          <a:xfrm>
            <a:off x="533400" y="170688"/>
            <a:ext cx="8229600" cy="667512"/>
          </a:xfrm>
        </p:spPr>
        <p:txBody>
          <a:bodyPr>
            <a:normAutofit/>
          </a:bodyPr>
          <a:lstStyle/>
          <a:p>
            <a:pPr algn="ctr"/>
            <a:r>
              <a:rPr lang="en-US" sz="3200" dirty="0" smtClean="0"/>
              <a:t>APPLICATIONS</a:t>
            </a:r>
            <a:endParaRPr lang="en-US" sz="3200" dirty="0"/>
          </a:p>
        </p:txBody>
      </p:sp>
      <p:sp>
        <p:nvSpPr>
          <p:cNvPr id="7" name="Footer Placeholder 5"/>
          <p:cNvSpPr>
            <a:spLocks noGrp="1"/>
          </p:cNvSpPr>
          <p:nvPr>
            <p:ph type="ftr" sz="quarter" idx="11"/>
          </p:nvPr>
        </p:nvSpPr>
        <p:spPr>
          <a:xfrm>
            <a:off x="838200" y="6416675"/>
            <a:ext cx="5029200" cy="365125"/>
          </a:xfrm>
        </p:spPr>
        <p:txBody>
          <a:bodyPr/>
          <a:lstStyle/>
          <a:p>
            <a:r>
              <a:rPr lang="en-US" dirty="0" smtClean="0"/>
              <a:t>Mobile E-Mail Services Via SMS</a:t>
            </a:r>
            <a:endParaRPr lang="en-US" dirty="0"/>
          </a:p>
        </p:txBody>
      </p:sp>
      <p:pic>
        <p:nvPicPr>
          <p:cNvPr id="7171" name="Picture 3"/>
          <p:cNvPicPr>
            <a:picLocks noChangeAspect="1" noChangeArrowheads="1"/>
          </p:cNvPicPr>
          <p:nvPr/>
        </p:nvPicPr>
        <p:blipFill>
          <a:blip r:embed="rId2"/>
          <a:srcRect/>
          <a:stretch>
            <a:fillRect/>
          </a:stretch>
        </p:blipFill>
        <p:spPr bwMode="auto">
          <a:xfrm>
            <a:off x="5791200" y="4114800"/>
            <a:ext cx="3352801" cy="2743200"/>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1331</TotalTime>
  <Words>536</Words>
  <Application>Microsoft Office PowerPoint</Application>
  <PresentationFormat>On-screen Show (4:3)</PresentationFormat>
  <Paragraphs>140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Slide 1</vt:lpstr>
      <vt:lpstr> CONTENTS</vt:lpstr>
      <vt:lpstr>INTRODUCTION</vt:lpstr>
      <vt:lpstr>OBJECTIVES</vt:lpstr>
      <vt:lpstr>SYSTEM ANALYSIS</vt:lpstr>
      <vt:lpstr>OPERATIONS</vt:lpstr>
      <vt:lpstr>FUNCTIONAL DESIGN</vt:lpstr>
      <vt:lpstr>FEATURES</vt:lpstr>
      <vt:lpstr>APPLICATIONS</vt:lpstr>
      <vt:lpstr>LIMITATIONS</vt:lpstr>
      <vt:lpstr>FUTURE SCOPE</vt:lpstr>
      <vt:lpstr>CONCLUSION</vt:lpstr>
      <vt:lpstr>REFRENCES</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SDM COLLEGE OF ENGINEERING AND TECHNOLOGY, DHARWAD. </dc:title>
  <dc:creator>balumama</dc:creator>
  <cp:lastModifiedBy>akshay</cp:lastModifiedBy>
  <cp:revision>271</cp:revision>
  <dcterms:created xsi:type="dcterms:W3CDTF">2006-08-16T00:00:00Z</dcterms:created>
  <dcterms:modified xsi:type="dcterms:W3CDTF">2012-04-11T05:38:36Z</dcterms:modified>
</cp:coreProperties>
</file>