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87967B-2A5E-40F7-9D57-B22F446CAA1B}" type="datetimeFigureOut">
              <a:rPr lang="en-US" smtClean="0"/>
              <a:pPr/>
              <a:t>4/11/2012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312CFD-5A66-46C6-A0C4-0A66BFD6E624}" type="slidenum">
              <a:rPr lang="en-US" smtClean="0"/>
              <a:pPr/>
              <a:t>‹#›</a:t>
            </a:fld>
            <a:endParaRPr lang="en-US"/>
          </a:p>
        </p:txBody>
      </p:sp>
    </p:spTree>
    <p:extLst>
      <p:ext uri="{BB962C8B-B14F-4D97-AF65-F5344CB8AC3E}">
        <p14:creationId xmlns:p14="http://schemas.microsoft.com/office/powerpoint/2010/main" val="25258768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9DEC463-20D4-4AC9-AC4F-B470713EEFD9}" type="datetimeFigureOut">
              <a:rPr lang="en-US"/>
              <a:pPr>
                <a:defRPr/>
              </a:pPr>
              <a:t>4/11/2012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69CE7E2-133B-4300-9074-8F62ED2288CA}" type="slidenum">
              <a:rPr lang="en-US"/>
              <a:pPr>
                <a:defRPr/>
              </a:pPr>
              <a:t>‹#›</a:t>
            </a:fld>
            <a:endParaRPr lang="en-US"/>
          </a:p>
        </p:txBody>
      </p:sp>
    </p:spTree>
    <p:extLst>
      <p:ext uri="{BB962C8B-B14F-4D97-AF65-F5344CB8AC3E}">
        <p14:creationId xmlns:p14="http://schemas.microsoft.com/office/powerpoint/2010/main" val="37667192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69CE7E2-133B-4300-9074-8F62ED2288C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69CE7E2-133B-4300-9074-8F62ED2288C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69CE7E2-133B-4300-9074-8F62ED2288CA}"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CBA0F7-7038-4300-A7E6-6C808763BB6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33C90C7A-409B-4138-B736-6E86EABCCB81}" type="datetime1">
              <a:rPr lang="en-US" smtClean="0"/>
              <a:pPr>
                <a:defRPr/>
              </a:pPr>
              <a:t>4/11/2012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smtClean="0"/>
              <a:t>Software Engg.                                                                             </a:t>
            </a: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9993D00D-342F-44E6-A956-2CB4D938F57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A7C2690-47A5-41A4-8088-C5D484DED4A9}" type="datetime1">
              <a:rPr lang="en-US" smtClean="0"/>
              <a:pPr>
                <a:defRPr/>
              </a:pPr>
              <a:t>4/11/2012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6" name="Slide Number Placeholder 22"/>
          <p:cNvSpPr>
            <a:spLocks noGrp="1"/>
          </p:cNvSpPr>
          <p:nvPr>
            <p:ph type="sldNum" sz="quarter" idx="12"/>
          </p:nvPr>
        </p:nvSpPr>
        <p:spPr/>
        <p:txBody>
          <a:bodyPr/>
          <a:lstStyle>
            <a:lvl1pPr>
              <a:defRPr/>
            </a:lvl1pPr>
          </a:lstStyle>
          <a:p>
            <a:pPr>
              <a:defRPr/>
            </a:pPr>
            <a:fld id="{F94945F9-B500-453D-BE2E-A63E6846CF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89D2FE7-CE76-44EB-8FA4-A18A2DBFB13E}" type="datetime1">
              <a:rPr lang="en-US" smtClean="0"/>
              <a:pPr>
                <a:defRPr/>
              </a:pPr>
              <a:t>4/11/2012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6" name="Slide Number Placeholder 22"/>
          <p:cNvSpPr>
            <a:spLocks noGrp="1"/>
          </p:cNvSpPr>
          <p:nvPr>
            <p:ph type="sldNum" sz="quarter" idx="12"/>
          </p:nvPr>
        </p:nvSpPr>
        <p:spPr/>
        <p:txBody>
          <a:bodyPr/>
          <a:lstStyle>
            <a:lvl1pPr>
              <a:defRPr/>
            </a:lvl1pPr>
          </a:lstStyle>
          <a:p>
            <a:pPr>
              <a:defRPr/>
            </a:pPr>
            <a:fld id="{111EB741-961E-40A3-8DD2-F2EBBA4D157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7E7F729-1AB9-45CF-AC74-F3845ADB78FC}" type="datetime1">
              <a:rPr lang="en-US" smtClean="0"/>
              <a:pPr>
                <a:defRPr/>
              </a:pPr>
              <a:t>4/11/2012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6" name="Slide Number Placeholder 22"/>
          <p:cNvSpPr>
            <a:spLocks noGrp="1"/>
          </p:cNvSpPr>
          <p:nvPr>
            <p:ph type="sldNum" sz="quarter" idx="12"/>
          </p:nvPr>
        </p:nvSpPr>
        <p:spPr/>
        <p:txBody>
          <a:bodyPr/>
          <a:lstStyle>
            <a:lvl1pPr>
              <a:defRPr/>
            </a:lvl1pPr>
          </a:lstStyle>
          <a:p>
            <a:pPr>
              <a:defRPr/>
            </a:pPr>
            <a:fld id="{4774FC7F-E412-4E38-AA83-8E4258FE7E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DB00DA72-07B6-48C5-945F-3522C2996789}" type="datetime1">
              <a:rPr lang="en-US" smtClean="0"/>
              <a:pPr>
                <a:defRPr/>
              </a:pPr>
              <a:t>4/11/2012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smtClean="0"/>
              <a:t>Software Engg.                                                                             </a:t>
            </a: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B698FB3-5302-4541-AB09-C4A2FBD2A1E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50A3EDA-B7DF-4C09-9171-E88C2E32967F}" type="datetime1">
              <a:rPr lang="en-US" smtClean="0"/>
              <a:pPr>
                <a:defRPr/>
              </a:pPr>
              <a:t>4/11/2012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7" name="Slide Number Placeholder 22"/>
          <p:cNvSpPr>
            <a:spLocks noGrp="1"/>
          </p:cNvSpPr>
          <p:nvPr>
            <p:ph type="sldNum" sz="quarter" idx="12"/>
          </p:nvPr>
        </p:nvSpPr>
        <p:spPr/>
        <p:txBody>
          <a:bodyPr/>
          <a:lstStyle>
            <a:lvl1pPr>
              <a:defRPr/>
            </a:lvl1pPr>
          </a:lstStyle>
          <a:p>
            <a:pPr>
              <a:defRPr/>
            </a:pPr>
            <a:fld id="{12C89D01-DA12-4E08-BAC4-1C77068AF7C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17DE65F6-C678-49E4-80CF-F1C16753A642}" type="datetime1">
              <a:rPr lang="en-US" smtClean="0"/>
              <a:pPr>
                <a:defRPr/>
              </a:pPr>
              <a:t>4/11/2012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9" name="Slide Number Placeholder 22"/>
          <p:cNvSpPr>
            <a:spLocks noGrp="1"/>
          </p:cNvSpPr>
          <p:nvPr>
            <p:ph type="sldNum" sz="quarter" idx="12"/>
          </p:nvPr>
        </p:nvSpPr>
        <p:spPr/>
        <p:txBody>
          <a:bodyPr/>
          <a:lstStyle>
            <a:lvl1pPr>
              <a:defRPr/>
            </a:lvl1pPr>
          </a:lstStyle>
          <a:p>
            <a:pPr>
              <a:defRPr/>
            </a:pPr>
            <a:fld id="{996AF527-E859-46FE-9F84-098262B3B7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A7523C-EC4B-4EBA-804F-07D980840C68}" type="datetime1">
              <a:rPr lang="en-US" smtClean="0"/>
              <a:pPr>
                <a:defRPr/>
              </a:pPr>
              <a:t>4/11/2012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5" name="Slide Number Placeholder 22"/>
          <p:cNvSpPr>
            <a:spLocks noGrp="1"/>
          </p:cNvSpPr>
          <p:nvPr>
            <p:ph type="sldNum" sz="quarter" idx="12"/>
          </p:nvPr>
        </p:nvSpPr>
        <p:spPr/>
        <p:txBody>
          <a:bodyPr/>
          <a:lstStyle>
            <a:lvl1pPr>
              <a:defRPr/>
            </a:lvl1pPr>
          </a:lstStyle>
          <a:p>
            <a:pPr>
              <a:defRPr/>
            </a:pPr>
            <a:fld id="{7CB12838-B37E-4376-94BE-AFB7610F1D2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8BAC9AE-A37B-4674-8869-1213E11FFE97}" type="datetime1">
              <a:rPr lang="en-US" smtClean="0"/>
              <a:pPr>
                <a:defRPr/>
              </a:pPr>
              <a:t>4/11/2012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Software Engg.                                                                             </a:t>
            </a:r>
            <a:endParaRPr lang="en-US"/>
          </a:p>
        </p:txBody>
      </p:sp>
      <p:sp>
        <p:nvSpPr>
          <p:cNvPr id="4" name="Slide Number Placeholder 22"/>
          <p:cNvSpPr>
            <a:spLocks noGrp="1"/>
          </p:cNvSpPr>
          <p:nvPr>
            <p:ph type="sldNum" sz="quarter" idx="12"/>
          </p:nvPr>
        </p:nvSpPr>
        <p:spPr/>
        <p:txBody>
          <a:bodyPr/>
          <a:lstStyle>
            <a:lvl1pPr>
              <a:defRPr/>
            </a:lvl1pPr>
          </a:lstStyle>
          <a:p>
            <a:pPr>
              <a:defRPr/>
            </a:pPr>
            <a:fld id="{935D2FFB-2AE0-485F-ABF1-953CB031ED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37040BC1-3FE1-4A85-A477-9BAAD64BD45F}" type="datetime1">
              <a:rPr lang="en-US" smtClean="0"/>
              <a:pPr>
                <a:defRPr/>
              </a:pPr>
              <a:t>4/11/2012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smtClean="0"/>
              <a:t>Software Engg.                                                                             </a:t>
            </a:r>
            <a:endParaRPr lang="en-US"/>
          </a:p>
        </p:txBody>
      </p:sp>
      <p:sp>
        <p:nvSpPr>
          <p:cNvPr id="9" name="Slide Number Placeholder 6"/>
          <p:cNvSpPr>
            <a:spLocks noGrp="1"/>
          </p:cNvSpPr>
          <p:nvPr>
            <p:ph type="sldNum" sz="quarter" idx="12"/>
          </p:nvPr>
        </p:nvSpPr>
        <p:spPr/>
        <p:txBody>
          <a:bodyPr/>
          <a:lstStyle>
            <a:lvl1pPr>
              <a:defRPr/>
            </a:lvl1pPr>
          </a:lstStyle>
          <a:p>
            <a:pPr>
              <a:defRPr/>
            </a:pPr>
            <a:fld id="{38018415-D072-46C4-8127-EDDDD3E706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419E4830-6505-4643-8A37-025C25CC8D6E}" type="datetime1">
              <a:rPr lang="en-US" smtClean="0"/>
              <a:pPr>
                <a:defRPr/>
              </a:pPr>
              <a:t>4/11/2012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smtClean="0"/>
              <a:t>Software Engg.                                                                             </a:t>
            </a: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4F69770D-B2CF-4B2E-991A-B507B8959A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F43DB1D5-632C-4F8A-B68D-1D7B5F5696EC}" type="datetime1">
              <a:rPr lang="en-US" smtClean="0"/>
              <a:pPr>
                <a:defRPr/>
              </a:pPr>
              <a:t>4/11/2012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smtClean="0"/>
              <a:t>Software Engg.                                                                             </a:t>
            </a: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70F7A09B-B634-4F61-B047-16C7AFA3D5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67" r:id="rId2"/>
    <p:sldLayoutId id="2147483775" r:id="rId3"/>
    <p:sldLayoutId id="2147483768" r:id="rId4"/>
    <p:sldLayoutId id="2147483769" r:id="rId5"/>
    <p:sldLayoutId id="2147483770" r:id="rId6"/>
    <p:sldLayoutId id="2147483771" r:id="rId7"/>
    <p:sldLayoutId id="2147483776" r:id="rId8"/>
    <p:sldLayoutId id="2147483777" r:id="rId9"/>
    <p:sldLayoutId id="2147483772" r:id="rId10"/>
    <p:sldLayoutId id="2147483773"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AABBDF"/>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0BD0D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1000"/>
            <a:ext cx="6172200" cy="1056162"/>
          </a:xfrm>
        </p:spPr>
        <p:txBody>
          <a:bodyPr/>
          <a:lstStyle/>
          <a:p>
            <a:r>
              <a:rPr lang="en-US" dirty="0" smtClean="0">
                <a:solidFill>
                  <a:schemeClr val="tx1"/>
                </a:solidFill>
              </a:rPr>
              <a:t>Software Engineering</a:t>
            </a:r>
            <a:endParaRPr lang="en-US" dirty="0">
              <a:solidFill>
                <a:schemeClr val="tx1"/>
              </a:solidFill>
            </a:endParaRPr>
          </a:p>
        </p:txBody>
      </p:sp>
      <p:sp>
        <p:nvSpPr>
          <p:cNvPr id="3" name="Subtitle 2"/>
          <p:cNvSpPr>
            <a:spLocks noGrp="1"/>
          </p:cNvSpPr>
          <p:nvPr>
            <p:ph type="subTitle" idx="1"/>
          </p:nvPr>
        </p:nvSpPr>
        <p:spPr>
          <a:xfrm>
            <a:off x="2362200" y="3733800"/>
            <a:ext cx="6477000" cy="2133600"/>
          </a:xfrm>
        </p:spPr>
        <p:txBody>
          <a:bodyPr/>
          <a:lstStyle/>
          <a:p>
            <a:pPr algn="l"/>
            <a:r>
              <a:rPr lang="en-US" dirty="0" smtClean="0"/>
              <a:t>		By :  </a:t>
            </a:r>
            <a:r>
              <a:rPr lang="en-US" dirty="0" err="1" smtClean="0"/>
              <a:t>Devendra.B.Hupri</a:t>
            </a:r>
            <a:endParaRPr lang="en-US" dirty="0" smtClean="0"/>
          </a:p>
          <a:p>
            <a:pPr algn="l"/>
            <a:r>
              <a:rPr lang="en-US" dirty="0" smtClean="0"/>
              <a:t>	                     </a:t>
            </a:r>
            <a:r>
              <a:rPr lang="en-US" dirty="0" err="1" smtClean="0"/>
              <a:t>Kartik.Venugopal</a:t>
            </a:r>
            <a:r>
              <a:rPr lang="en-US" dirty="0" smtClean="0"/>
              <a:t>                                  	                     </a:t>
            </a:r>
            <a:r>
              <a:rPr lang="en-US" dirty="0" err="1" smtClean="0"/>
              <a:t>Sudheer.Bidarahalli</a:t>
            </a:r>
            <a:r>
              <a:rPr lang="en-US" dirty="0" smtClean="0"/>
              <a:t>		                     </a:t>
            </a:r>
            <a:r>
              <a:rPr lang="en-US" dirty="0" err="1" smtClean="0"/>
              <a:t>Tejaraj.Lingadhal</a:t>
            </a:r>
            <a:r>
              <a:rPr lang="en-US" dirty="0" smtClean="0"/>
              <a:t>  </a:t>
            </a:r>
            <a:endParaRPr lang="en-US" dirty="0"/>
          </a:p>
        </p:txBody>
      </p:sp>
      <p:sp>
        <p:nvSpPr>
          <p:cNvPr id="5" name="TextBox 4"/>
          <p:cNvSpPr txBox="1"/>
          <p:nvPr/>
        </p:nvSpPr>
        <p:spPr>
          <a:xfrm>
            <a:off x="3124200" y="1905000"/>
            <a:ext cx="5257800" cy="646331"/>
          </a:xfrm>
          <a:prstGeom prst="rect">
            <a:avLst/>
          </a:prstGeom>
          <a:noFill/>
        </p:spPr>
        <p:txBody>
          <a:bodyPr wrap="square" rtlCol="0">
            <a:spAutoFit/>
          </a:bodyPr>
          <a:lstStyle/>
          <a:p>
            <a:r>
              <a:rPr lang="en-US" dirty="0" smtClean="0">
                <a:solidFill>
                  <a:schemeClr val="bg1"/>
                </a:solidFill>
              </a:rPr>
              <a:t> Dept of Information Science</a:t>
            </a:r>
          </a:p>
          <a:p>
            <a:r>
              <a:rPr lang="en-US" dirty="0" smtClean="0">
                <a:solidFill>
                  <a:schemeClr val="bg1"/>
                </a:solidFill>
              </a:rPr>
              <a:t> B.V.Bhoomaraddi College of </a:t>
            </a:r>
            <a:r>
              <a:rPr lang="en-US" dirty="0" err="1" smtClean="0">
                <a:solidFill>
                  <a:schemeClr val="bg1"/>
                </a:solidFill>
              </a:rPr>
              <a:t>Engg</a:t>
            </a:r>
            <a:r>
              <a:rPr lang="en-US" dirty="0" smtClean="0">
                <a:solidFill>
                  <a:schemeClr val="bg1"/>
                </a:solidFill>
              </a:rPr>
              <a:t>. &amp; Tech.</a:t>
            </a:r>
            <a:endParaRPr lang="en-US" dirty="0">
              <a:solidFill>
                <a:schemeClr val="bg1"/>
              </a:solidFill>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762000"/>
          </a:xfrm>
        </p:spPr>
        <p:txBody>
          <a:bodyPr/>
          <a:lstStyle/>
          <a:p>
            <a:r>
              <a:rPr lang="en-US" dirty="0" smtClean="0"/>
              <a:t>Spiral Model</a:t>
            </a:r>
            <a:endParaRPr lang="en-US" dirty="0"/>
          </a:p>
        </p:txBody>
      </p:sp>
      <p:pic>
        <p:nvPicPr>
          <p:cNvPr id="1027" name="Picture 3" descr="C:\Users\Karthik\Desktop\Spiral_model.gif"/>
          <p:cNvPicPr>
            <a:picLocks noGrp="1" noChangeAspect="1" noChangeArrowheads="1"/>
          </p:cNvPicPr>
          <p:nvPr>
            <p:ph sz="quarter" idx="1"/>
          </p:nvPr>
        </p:nvPicPr>
        <p:blipFill>
          <a:blip r:embed="rId2"/>
          <a:srcRect/>
          <a:stretch>
            <a:fillRect/>
          </a:stretch>
        </p:blipFill>
        <p:spPr bwMode="auto">
          <a:xfrm>
            <a:off x="457200" y="1066800"/>
            <a:ext cx="7543800" cy="4952999"/>
          </a:xfrm>
          <a:prstGeom prst="rect">
            <a:avLst/>
          </a:prstGeom>
          <a:noFill/>
        </p:spPr>
      </p:pic>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dirty="0"/>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Requirement analysis</a:t>
            </a:r>
            <a:endParaRPr lang="en-US" dirty="0"/>
          </a:p>
        </p:txBody>
      </p:sp>
      <p:sp>
        <p:nvSpPr>
          <p:cNvPr id="9" name="Content Placeholder 8"/>
          <p:cNvSpPr>
            <a:spLocks noGrp="1"/>
          </p:cNvSpPr>
          <p:nvPr>
            <p:ph sz="quarter" idx="1"/>
          </p:nvPr>
        </p:nvSpPr>
        <p:spPr/>
        <p:txBody>
          <a:bodyPr>
            <a:noAutofit/>
          </a:bodyPr>
          <a:lstStyle/>
          <a:p>
            <a:pPr algn="just">
              <a:lnSpc>
                <a:spcPct val="170000"/>
              </a:lnSpc>
            </a:pPr>
            <a:r>
              <a:rPr lang="en-US" sz="1800" dirty="0" smtClean="0"/>
              <a:t>Understanding user requirements is an integral part of information systems design and is critical to the success of interactive systems. </a:t>
            </a:r>
          </a:p>
          <a:p>
            <a:pPr algn="just">
              <a:lnSpc>
                <a:spcPct val="170000"/>
              </a:lnSpc>
            </a:pPr>
            <a:r>
              <a:rPr lang="en-US" sz="1800" dirty="0" smtClean="0"/>
              <a:t>It is now widely understood that successful systems and products begin with an understanding of the needs and requirements of the users.</a:t>
            </a:r>
          </a:p>
          <a:p>
            <a:pPr algn="just">
              <a:lnSpc>
                <a:spcPct val="170000"/>
              </a:lnSpc>
            </a:pPr>
            <a:r>
              <a:rPr lang="en-US" sz="1800" dirty="0" smtClean="0"/>
              <a:t>User-centered design begins with a thorough understanding of the needs and requirements of the users. </a:t>
            </a:r>
          </a:p>
          <a:p>
            <a:pPr algn="just">
              <a:lnSpc>
                <a:spcPct val="170000"/>
              </a:lnSpc>
            </a:pPr>
            <a:r>
              <a:rPr lang="en-US" sz="1800" dirty="0" smtClean="0"/>
              <a:t>The benefits can include increased productivity, enhanced quality of work, reductions in support and training costs, and improved user satisfaction.</a:t>
            </a:r>
            <a:endParaRPr lang="en-US" sz="1800" dirty="0"/>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process for user requirements analysis</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990600" y="2209800"/>
            <a:ext cx="7190477" cy="312381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Software Engg.                                                                             </a:t>
            </a:r>
            <a:endParaRPr lang="en-US"/>
          </a:p>
        </p:txBody>
      </p:sp>
      <p:sp>
        <p:nvSpPr>
          <p:cNvPr id="7" name="TextBox 6"/>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467600" cy="731838"/>
          </a:xfrm>
        </p:spPr>
        <p:txBody>
          <a:bodyPr/>
          <a:lstStyle/>
          <a:p>
            <a:r>
              <a:rPr lang="en-US" dirty="0" smtClean="0"/>
              <a:t>Testing</a:t>
            </a:r>
            <a:endParaRPr lang="en-US" dirty="0"/>
          </a:p>
        </p:txBody>
      </p:sp>
      <p:sp>
        <p:nvSpPr>
          <p:cNvPr id="3" name="Content Placeholder 2"/>
          <p:cNvSpPr>
            <a:spLocks noGrp="1"/>
          </p:cNvSpPr>
          <p:nvPr>
            <p:ph sz="quarter" idx="1"/>
          </p:nvPr>
        </p:nvSpPr>
        <p:spPr/>
        <p:txBody>
          <a:bodyPr>
            <a:normAutofit fontScale="92500"/>
          </a:bodyPr>
          <a:lstStyle/>
          <a:p>
            <a:r>
              <a:rPr lang="en-US" dirty="0" smtClean="0"/>
              <a:t>Testing is the process of exercising a program with the specific intent of finding errors prior to delivery to the end user.</a:t>
            </a:r>
          </a:p>
          <a:p>
            <a:pPr algn="just">
              <a:buNone/>
            </a:pPr>
            <a:r>
              <a:rPr lang="en-US" b="1" dirty="0" smtClean="0"/>
              <a:t>   </a:t>
            </a:r>
          </a:p>
          <a:p>
            <a:pPr>
              <a:buNone/>
            </a:pPr>
            <a:r>
              <a:rPr lang="en-US" dirty="0" smtClean="0"/>
              <a:t>    Role of Testing:</a:t>
            </a:r>
          </a:p>
          <a:p>
            <a:r>
              <a:rPr lang="en-US" dirty="0" smtClean="0"/>
              <a:t>There will be requirement defects, design defects and coding defects in code</a:t>
            </a:r>
          </a:p>
          <a:p>
            <a:r>
              <a:rPr lang="en-US" dirty="0" smtClean="0"/>
              <a:t>These defects have to be identified by testing.</a:t>
            </a:r>
          </a:p>
          <a:p>
            <a:r>
              <a:rPr lang="en-US" dirty="0" smtClean="0"/>
              <a:t>Therefore testing plays a critical role in ensuring quality.</a:t>
            </a:r>
          </a:p>
          <a:p>
            <a:r>
              <a:rPr lang="en-US" dirty="0" smtClean="0"/>
              <a:t>All defects remaining from before as well as new ones introduced have to be identified by testing.</a:t>
            </a:r>
          </a:p>
          <a:p>
            <a:endParaRPr lang="en-US" dirty="0"/>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4294967295"/>
          </p:nvPr>
        </p:nvSpPr>
        <p:spPr>
          <a:xfrm>
            <a:off x="7543800" y="6248400"/>
            <a:ext cx="1295400" cy="457200"/>
          </a:xfrm>
          <a:prstGeom prst="rect">
            <a:avLst/>
          </a:prstGeom>
        </p:spPr>
        <p:txBody>
          <a:bodyPr/>
          <a:lstStyle/>
          <a:p>
            <a:pPr>
              <a:defRPr/>
            </a:pPr>
            <a:fld id="{81F8335D-3350-492D-B9E7-1E34CCF43464}" type="slidenum">
              <a:rPr lang="en-US"/>
              <a:pPr>
                <a:defRPr/>
              </a:pPr>
              <a:t>14</a:t>
            </a:fld>
            <a:endParaRPr lang="en-US"/>
          </a:p>
        </p:txBody>
      </p:sp>
      <p:sp>
        <p:nvSpPr>
          <p:cNvPr id="8195" name="Rectangle 2"/>
          <p:cNvSpPr>
            <a:spLocks noGrp="1" noChangeArrowheads="1"/>
          </p:cNvSpPr>
          <p:nvPr>
            <p:ph type="title"/>
          </p:nvPr>
        </p:nvSpPr>
        <p:spPr>
          <a:xfrm>
            <a:off x="1219200" y="990600"/>
            <a:ext cx="6469063" cy="808038"/>
          </a:xfrm>
          <a:noFill/>
        </p:spPr>
        <p:txBody>
          <a:bodyPr lIns="90487" tIns="44450" rIns="90487" bIns="44450" anchor="ctr"/>
          <a:lstStyle/>
          <a:p>
            <a:pPr eaLnBrk="1" hangingPunct="1"/>
            <a:r>
              <a:rPr lang="en-US" smtClean="0"/>
              <a:t>Who Tests the Software?</a:t>
            </a:r>
          </a:p>
        </p:txBody>
      </p:sp>
      <p:sp>
        <p:nvSpPr>
          <p:cNvPr id="175107" name="Rectangle 3"/>
          <p:cNvSpPr>
            <a:spLocks noChangeArrowheads="1"/>
          </p:cNvSpPr>
          <p:nvPr/>
        </p:nvSpPr>
        <p:spPr bwMode="auto">
          <a:xfrm>
            <a:off x="1752600" y="4343400"/>
            <a:ext cx="1620838" cy="454025"/>
          </a:xfrm>
          <a:prstGeom prst="rect">
            <a:avLst/>
          </a:prstGeom>
          <a:noFill/>
          <a:ln w="25400">
            <a:noFill/>
            <a:miter lim="800000"/>
            <a:headEnd/>
            <a:tailEnd/>
          </a:ln>
          <a:effectLst/>
        </p:spPr>
        <p:txBody>
          <a:bodyPr wrap="none" lIns="90487" tIns="44450" rIns="90487" bIns="44450">
            <a:spAutoFit/>
          </a:bodyPr>
          <a:lstStyle/>
          <a:p>
            <a:pPr>
              <a:defRPr/>
            </a:pPr>
            <a:r>
              <a:rPr lang="en-US" b="1" i="1" dirty="0">
                <a:effectLst>
                  <a:outerShdw blurRad="38100" dist="38100" dir="2700000" algn="tl">
                    <a:srgbClr val="FFFFFF"/>
                  </a:outerShdw>
                </a:effectLst>
                <a:latin typeface="Helvetica" pitchFamily="-128" charset="0"/>
              </a:rPr>
              <a:t>developer</a:t>
            </a:r>
          </a:p>
        </p:txBody>
      </p:sp>
      <p:sp>
        <p:nvSpPr>
          <p:cNvPr id="175108" name="Rectangle 4"/>
          <p:cNvSpPr>
            <a:spLocks noChangeArrowheads="1"/>
          </p:cNvSpPr>
          <p:nvPr/>
        </p:nvSpPr>
        <p:spPr bwMode="auto">
          <a:xfrm>
            <a:off x="5486400" y="4267200"/>
            <a:ext cx="2908300"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independent tester</a:t>
            </a:r>
          </a:p>
        </p:txBody>
      </p:sp>
      <p:sp>
        <p:nvSpPr>
          <p:cNvPr id="175109" name="Rectangle 5"/>
          <p:cNvSpPr>
            <a:spLocks noChangeArrowheads="1"/>
          </p:cNvSpPr>
          <p:nvPr/>
        </p:nvSpPr>
        <p:spPr bwMode="auto">
          <a:xfrm>
            <a:off x="1219200" y="4800600"/>
            <a:ext cx="2900363" cy="1197764"/>
          </a:xfrm>
          <a:prstGeom prst="rect">
            <a:avLst/>
          </a:prstGeom>
          <a:noFill/>
          <a:ln w="25400">
            <a:noFill/>
            <a:miter lim="800000"/>
            <a:headEnd/>
            <a:tailEnd/>
          </a:ln>
          <a:effectLst/>
        </p:spPr>
        <p:txBody>
          <a:bodyPr wrap="square" lIns="90487" tIns="44450" rIns="90487" bIns="44450">
            <a:spAutoFit/>
          </a:bodyPr>
          <a:lstStyle/>
          <a:p>
            <a:pPr>
              <a:defRPr/>
            </a:pPr>
            <a:r>
              <a:rPr lang="en-US" sz="1800" b="1" dirty="0">
                <a:effectLst>
                  <a:outerShdw blurRad="38100" dist="38100" dir="2700000" algn="tl">
                    <a:srgbClr val="FFFFFF"/>
                  </a:outerShdw>
                </a:effectLst>
                <a:latin typeface="Cambria" pitchFamily="18" charset="0"/>
              </a:rPr>
              <a:t>Understands the </a:t>
            </a:r>
            <a:r>
              <a:rPr lang="en-US" sz="1800" b="1" dirty="0" smtClean="0">
                <a:effectLst>
                  <a:outerShdw blurRad="38100" dist="38100" dir="2700000" algn="tl">
                    <a:srgbClr val="FFFFFF"/>
                  </a:outerShdw>
                </a:effectLst>
                <a:latin typeface="Cambria" pitchFamily="18" charset="0"/>
              </a:rPr>
              <a:t>system.</a:t>
            </a:r>
          </a:p>
          <a:p>
            <a:pPr>
              <a:defRPr/>
            </a:pPr>
            <a:r>
              <a:rPr lang="en-US" b="1" dirty="0" smtClean="0">
                <a:effectLst>
                  <a:outerShdw blurRad="38100" dist="38100" dir="2700000" algn="tl">
                    <a:srgbClr val="FFFFFF"/>
                  </a:outerShdw>
                </a:effectLst>
                <a:latin typeface="Cambria" pitchFamily="18" charset="0"/>
              </a:rPr>
              <a:t>and, is driven by "delivery" </a:t>
            </a:r>
            <a:endParaRPr lang="en-US" sz="1800" b="1" dirty="0">
              <a:effectLst>
                <a:outerShdw blurRad="38100" dist="38100" dir="2700000" algn="tl">
                  <a:srgbClr val="FFFFFF"/>
                </a:outerShdw>
              </a:effectLst>
              <a:latin typeface="Cambria" pitchFamily="18" charset="0"/>
            </a:endParaRPr>
          </a:p>
          <a:p>
            <a:pPr>
              <a:defRPr/>
            </a:pPr>
            <a:endParaRPr lang="en-US" sz="1800" b="1" dirty="0">
              <a:effectLst>
                <a:outerShdw blurRad="38100" dist="38100" dir="2700000" algn="tl">
                  <a:srgbClr val="FFFFFF"/>
                </a:outerShdw>
              </a:effectLst>
              <a:latin typeface="Cambria" pitchFamily="18" charset="0"/>
            </a:endParaRPr>
          </a:p>
        </p:txBody>
      </p:sp>
      <p:sp>
        <p:nvSpPr>
          <p:cNvPr id="175112" name="Rectangle 8"/>
          <p:cNvSpPr>
            <a:spLocks noChangeArrowheads="1"/>
          </p:cNvSpPr>
          <p:nvPr/>
        </p:nvSpPr>
        <p:spPr bwMode="auto">
          <a:xfrm>
            <a:off x="1282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75114" name="Rectangle 10"/>
          <p:cNvSpPr>
            <a:spLocks noChangeArrowheads="1"/>
          </p:cNvSpPr>
          <p:nvPr/>
        </p:nvSpPr>
        <p:spPr bwMode="auto">
          <a:xfrm>
            <a:off x="5257801" y="4876800"/>
            <a:ext cx="3276600" cy="1474763"/>
          </a:xfrm>
          <a:prstGeom prst="rect">
            <a:avLst/>
          </a:prstGeom>
          <a:noFill/>
          <a:ln w="25400">
            <a:noFill/>
            <a:miter lim="800000"/>
            <a:headEnd/>
            <a:tailEnd/>
          </a:ln>
        </p:spPr>
        <p:txBody>
          <a:bodyPr wrap="square" lIns="90487" tIns="44450" rIns="90487" bIns="44450">
            <a:spAutoFit/>
          </a:bodyPr>
          <a:lstStyle/>
          <a:p>
            <a:pPr>
              <a:defRPr/>
            </a:pPr>
            <a:r>
              <a:rPr lang="en-US" sz="1800" b="1" dirty="0">
                <a:effectLst>
                  <a:outerShdw blurRad="38100" dist="38100" dir="2700000" algn="tl">
                    <a:srgbClr val="FFFFFF"/>
                  </a:outerShdw>
                </a:effectLst>
                <a:latin typeface="Cambria" pitchFamily="18" charset="0"/>
              </a:rPr>
              <a:t>Must learn about the system,</a:t>
            </a:r>
          </a:p>
          <a:p>
            <a:pPr>
              <a:defRPr/>
            </a:pPr>
            <a:r>
              <a:rPr lang="en-US" sz="1800" b="1" dirty="0">
                <a:effectLst>
                  <a:outerShdw blurRad="38100" dist="38100" dir="2700000" algn="tl">
                    <a:srgbClr val="FFFFFF"/>
                  </a:outerShdw>
                </a:effectLst>
                <a:latin typeface="Cambria" pitchFamily="18" charset="0"/>
              </a:rPr>
              <a:t>but, will attempt to break it</a:t>
            </a:r>
          </a:p>
          <a:p>
            <a:pPr>
              <a:defRPr/>
            </a:pPr>
            <a:r>
              <a:rPr lang="en-US" sz="1800" b="1" dirty="0">
                <a:effectLst>
                  <a:outerShdw blurRad="38100" dist="38100" dir="2700000" algn="tl">
                    <a:srgbClr val="FFFFFF"/>
                  </a:outerShdw>
                </a:effectLst>
                <a:latin typeface="Cambria" pitchFamily="18" charset="0"/>
              </a:rPr>
              <a:t>and, is driven by quality</a:t>
            </a:r>
          </a:p>
          <a:p>
            <a:pPr>
              <a:defRPr/>
            </a:pPr>
            <a:endParaRPr lang="en-US" b="1" dirty="0">
              <a:effectLst>
                <a:outerShdw blurRad="38100" dist="38100" dir="2700000" algn="tl">
                  <a:srgbClr val="FFFFFF"/>
                </a:outerShdw>
              </a:effectLst>
              <a:latin typeface="Cambria" pitchFamily="18" charset="0"/>
            </a:endParaRPr>
          </a:p>
          <a:p>
            <a:pPr>
              <a:defRPr/>
            </a:pPr>
            <a:endParaRPr lang="en-US" sz="1800" b="1" dirty="0">
              <a:effectLst>
                <a:outerShdw blurRad="38100" dist="38100" dir="2700000" algn="tl">
                  <a:srgbClr val="FFFFFF"/>
                </a:outerShdw>
              </a:effectLst>
              <a:latin typeface="Cambria" pitchFamily="18" charset="0"/>
            </a:endParaRPr>
          </a:p>
        </p:txBody>
      </p:sp>
      <p:sp>
        <p:nvSpPr>
          <p:cNvPr id="175115" name="Rectangle 11"/>
          <p:cNvSpPr>
            <a:spLocks noChangeArrowheads="1"/>
          </p:cNvSpPr>
          <p:nvPr/>
        </p:nvSpPr>
        <p:spPr bwMode="auto">
          <a:xfrm>
            <a:off x="5549900" y="5272088"/>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75117" name="Rectangle 13"/>
          <p:cNvSpPr>
            <a:spLocks noChangeArrowheads="1"/>
          </p:cNvSpPr>
          <p:nvPr/>
        </p:nvSpPr>
        <p:spPr bwMode="auto">
          <a:xfrm>
            <a:off x="5219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pic>
        <p:nvPicPr>
          <p:cNvPr id="8205" name="Picture 15"/>
          <p:cNvPicPr>
            <a:picLocks noChangeArrowheads="1"/>
          </p:cNvPicPr>
          <p:nvPr/>
        </p:nvPicPr>
        <p:blipFill>
          <a:blip r:embed="rId2"/>
          <a:srcRect/>
          <a:stretch>
            <a:fillRect/>
          </a:stretch>
        </p:blipFill>
        <p:spPr bwMode="auto">
          <a:xfrm>
            <a:off x="5562600" y="1981200"/>
            <a:ext cx="2120900" cy="2235200"/>
          </a:xfrm>
          <a:prstGeom prst="rect">
            <a:avLst/>
          </a:prstGeom>
          <a:ln>
            <a:noFill/>
          </a:ln>
          <a:effectLst>
            <a:outerShdw blurRad="292100" dist="139700" dir="2700000" algn="tl" rotWithShape="0">
              <a:srgbClr val="333333">
                <a:alpha val="65000"/>
              </a:srgbClr>
            </a:outerShdw>
          </a:effectLst>
        </p:spPr>
      </p:pic>
      <p:pic>
        <p:nvPicPr>
          <p:cNvPr id="8206" name="Picture 16"/>
          <p:cNvPicPr>
            <a:picLocks noChangeArrowheads="1"/>
          </p:cNvPicPr>
          <p:nvPr/>
        </p:nvPicPr>
        <p:blipFill>
          <a:blip r:embed="rId3"/>
          <a:srcRect/>
          <a:stretch>
            <a:fillRect/>
          </a:stretch>
        </p:blipFill>
        <p:spPr bwMode="auto">
          <a:xfrm>
            <a:off x="1295400" y="2133600"/>
            <a:ext cx="2019300" cy="2097087"/>
          </a:xfrm>
          <a:prstGeom prst="rect">
            <a:avLst/>
          </a:prstGeom>
          <a:ln>
            <a:noFill/>
          </a:ln>
          <a:effectLst>
            <a:outerShdw blurRad="292100" dist="139700" dir="2700000" algn="tl" rotWithShape="0">
              <a:srgbClr val="333333">
                <a:alpha val="65000"/>
              </a:srgbClr>
            </a:outerShdw>
          </a:effectLst>
        </p:spPr>
      </p:pic>
      <p:sp>
        <p:nvSpPr>
          <p:cNvPr id="8207" name="Text Box 20"/>
          <p:cNvSpPr txBox="1">
            <a:spLocks noChangeArrowheads="1"/>
          </p:cNvSpPr>
          <p:nvPr/>
        </p:nvSpPr>
        <p:spPr bwMode="auto">
          <a:xfrm>
            <a:off x="5715000" y="4459288"/>
            <a:ext cx="2133600" cy="457200"/>
          </a:xfrm>
          <a:prstGeom prst="rect">
            <a:avLst/>
          </a:prstGeom>
          <a:noFill/>
          <a:ln w="9525">
            <a:noFill/>
            <a:miter lim="800000"/>
            <a:headEnd/>
            <a:tailEnd/>
          </a:ln>
        </p:spPr>
        <p:txBody>
          <a:bodyPr>
            <a:spAutoFit/>
          </a:bodyPr>
          <a:lstStyle/>
          <a:p>
            <a:endParaRPr lang="en-US"/>
          </a:p>
        </p:txBody>
      </p:sp>
      <p:sp>
        <p:nvSpPr>
          <p:cNvPr id="14" name="Footer Placeholder 13"/>
          <p:cNvSpPr>
            <a:spLocks noGrp="1"/>
          </p:cNvSpPr>
          <p:nvPr>
            <p:ph type="ftr" sz="quarter" idx="11"/>
          </p:nvPr>
        </p:nvSpPr>
        <p:spPr/>
        <p:txBody>
          <a:bodyPr/>
          <a:lstStyle/>
          <a:p>
            <a:pPr>
              <a:defRPr/>
            </a:pPr>
            <a:r>
              <a:rPr lang="en-US" smtClean="0"/>
              <a:t>Software Engg.                                                                             </a:t>
            </a:r>
            <a:endParaRPr lang="en-US"/>
          </a:p>
        </p:txBody>
      </p:sp>
      <p:sp>
        <p:nvSpPr>
          <p:cNvPr id="15" name="TextBox 14"/>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95400" y="990600"/>
            <a:ext cx="5589588" cy="571500"/>
          </a:xfrm>
          <a:noFill/>
        </p:spPr>
        <p:txBody>
          <a:bodyPr lIns="90487" tIns="44450" rIns="90487" bIns="44450" anchor="ctr"/>
          <a:lstStyle/>
          <a:p>
            <a:pPr eaLnBrk="1" hangingPunct="1"/>
            <a:r>
              <a:rPr lang="en-US" smtClean="0"/>
              <a:t>Testing Strategy</a:t>
            </a:r>
          </a:p>
        </p:txBody>
      </p:sp>
      <p:sp>
        <p:nvSpPr>
          <p:cNvPr id="9220" name="AutoShape 8"/>
          <p:cNvSpPr>
            <a:spLocks noChangeArrowheads="1"/>
          </p:cNvSpPr>
          <p:nvPr/>
        </p:nvSpPr>
        <p:spPr bwMode="auto">
          <a:xfrm>
            <a:off x="2286000" y="2286000"/>
            <a:ext cx="4800600" cy="2286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9221" name="AutoShape 9"/>
          <p:cNvSpPr>
            <a:spLocks noChangeArrowheads="1"/>
          </p:cNvSpPr>
          <p:nvPr/>
        </p:nvSpPr>
        <p:spPr bwMode="auto">
          <a:xfrm>
            <a:off x="3886200" y="3048000"/>
            <a:ext cx="1600200" cy="762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9222" name="Text Box 10"/>
          <p:cNvSpPr txBox="1">
            <a:spLocks noChangeArrowheads="1"/>
          </p:cNvSpPr>
          <p:nvPr/>
        </p:nvSpPr>
        <p:spPr bwMode="auto">
          <a:xfrm>
            <a:off x="1752600" y="2209800"/>
            <a:ext cx="1905000" cy="304800"/>
          </a:xfrm>
          <a:prstGeom prst="rect">
            <a:avLst/>
          </a:prstGeom>
          <a:noFill/>
          <a:ln w="9525">
            <a:noFill/>
            <a:miter lim="800000"/>
            <a:headEnd/>
            <a:tailEnd/>
          </a:ln>
        </p:spPr>
        <p:txBody>
          <a:bodyPr>
            <a:spAutoFit/>
          </a:bodyPr>
          <a:lstStyle/>
          <a:p>
            <a:pPr>
              <a:spcBef>
                <a:spcPct val="50000"/>
              </a:spcBef>
            </a:pPr>
            <a:r>
              <a:rPr lang="en-US" sz="1400" b="1"/>
              <a:t>System engineering</a:t>
            </a:r>
            <a:endParaRPr lang="en-US" b="1"/>
          </a:p>
        </p:txBody>
      </p:sp>
      <p:sp>
        <p:nvSpPr>
          <p:cNvPr id="9223" name="Text Box 11"/>
          <p:cNvSpPr txBox="1">
            <a:spLocks noChangeArrowheads="1"/>
          </p:cNvSpPr>
          <p:nvPr/>
        </p:nvSpPr>
        <p:spPr bwMode="auto">
          <a:xfrm>
            <a:off x="2286000" y="2590800"/>
            <a:ext cx="1905000" cy="304800"/>
          </a:xfrm>
          <a:prstGeom prst="rect">
            <a:avLst/>
          </a:prstGeom>
          <a:noFill/>
          <a:ln w="9525">
            <a:noFill/>
            <a:miter lim="800000"/>
            <a:headEnd/>
            <a:tailEnd/>
          </a:ln>
        </p:spPr>
        <p:txBody>
          <a:bodyPr>
            <a:spAutoFit/>
          </a:bodyPr>
          <a:lstStyle/>
          <a:p>
            <a:pPr>
              <a:spcBef>
                <a:spcPct val="50000"/>
              </a:spcBef>
            </a:pPr>
            <a:r>
              <a:rPr lang="en-US" sz="1400" b="1"/>
              <a:t>Analysis modeling</a:t>
            </a:r>
            <a:endParaRPr lang="en-US" b="1"/>
          </a:p>
        </p:txBody>
      </p:sp>
      <p:sp>
        <p:nvSpPr>
          <p:cNvPr id="9224" name="Text Box 12"/>
          <p:cNvSpPr txBox="1">
            <a:spLocks noChangeArrowheads="1"/>
          </p:cNvSpPr>
          <p:nvPr/>
        </p:nvSpPr>
        <p:spPr bwMode="auto">
          <a:xfrm>
            <a:off x="2819400" y="2895600"/>
            <a:ext cx="1905000" cy="304800"/>
          </a:xfrm>
          <a:prstGeom prst="rect">
            <a:avLst/>
          </a:prstGeom>
          <a:noFill/>
          <a:ln w="9525">
            <a:noFill/>
            <a:miter lim="800000"/>
            <a:headEnd/>
            <a:tailEnd/>
          </a:ln>
        </p:spPr>
        <p:txBody>
          <a:bodyPr>
            <a:spAutoFit/>
          </a:bodyPr>
          <a:lstStyle/>
          <a:p>
            <a:pPr>
              <a:spcBef>
                <a:spcPct val="50000"/>
              </a:spcBef>
            </a:pPr>
            <a:r>
              <a:rPr lang="en-US" sz="1400" b="1"/>
              <a:t>Design modeling</a:t>
            </a:r>
            <a:endParaRPr lang="en-US" b="1"/>
          </a:p>
        </p:txBody>
      </p:sp>
      <p:sp>
        <p:nvSpPr>
          <p:cNvPr id="9225" name="Text Box 13"/>
          <p:cNvSpPr txBox="1">
            <a:spLocks noChangeArrowheads="1"/>
          </p:cNvSpPr>
          <p:nvPr/>
        </p:nvSpPr>
        <p:spPr bwMode="auto">
          <a:xfrm>
            <a:off x="3200400" y="3276600"/>
            <a:ext cx="1905000" cy="304800"/>
          </a:xfrm>
          <a:prstGeom prst="rect">
            <a:avLst/>
          </a:prstGeom>
          <a:noFill/>
          <a:ln w="9525">
            <a:noFill/>
            <a:miter lim="800000"/>
            <a:headEnd/>
            <a:tailEnd/>
          </a:ln>
        </p:spPr>
        <p:txBody>
          <a:bodyPr>
            <a:spAutoFit/>
          </a:bodyPr>
          <a:lstStyle/>
          <a:p>
            <a:pPr>
              <a:spcBef>
                <a:spcPct val="50000"/>
              </a:spcBef>
            </a:pPr>
            <a:r>
              <a:rPr lang="en-US" sz="1400" b="1"/>
              <a:t>Code generation</a:t>
            </a:r>
            <a:endParaRPr lang="en-US" b="1"/>
          </a:p>
        </p:txBody>
      </p:sp>
      <p:sp>
        <p:nvSpPr>
          <p:cNvPr id="9226" name="Text Box 14"/>
          <p:cNvSpPr txBox="1">
            <a:spLocks noChangeArrowheads="1"/>
          </p:cNvSpPr>
          <p:nvPr/>
        </p:nvSpPr>
        <p:spPr bwMode="auto">
          <a:xfrm>
            <a:off x="4724400" y="3276600"/>
            <a:ext cx="1905000" cy="336550"/>
          </a:xfrm>
          <a:prstGeom prst="rect">
            <a:avLst/>
          </a:prstGeom>
          <a:noFill/>
          <a:ln w="9525">
            <a:noFill/>
            <a:miter lim="800000"/>
            <a:headEnd/>
            <a:tailEnd/>
          </a:ln>
        </p:spPr>
        <p:txBody>
          <a:bodyPr>
            <a:spAutoFit/>
          </a:bodyPr>
          <a:lstStyle/>
          <a:p>
            <a:pPr>
              <a:spcBef>
                <a:spcPct val="50000"/>
              </a:spcBef>
            </a:pPr>
            <a:r>
              <a:rPr lang="en-US" sz="1600" b="1" i="1" dirty="0"/>
              <a:t>Unit test</a:t>
            </a:r>
          </a:p>
        </p:txBody>
      </p:sp>
      <p:sp>
        <p:nvSpPr>
          <p:cNvPr id="9227" name="Text Box 15"/>
          <p:cNvSpPr txBox="1">
            <a:spLocks noChangeArrowheads="1"/>
          </p:cNvSpPr>
          <p:nvPr/>
        </p:nvSpPr>
        <p:spPr bwMode="auto">
          <a:xfrm>
            <a:off x="5105400" y="3657600"/>
            <a:ext cx="1905000" cy="336550"/>
          </a:xfrm>
          <a:prstGeom prst="rect">
            <a:avLst/>
          </a:prstGeom>
          <a:noFill/>
          <a:ln w="9525">
            <a:noFill/>
            <a:miter lim="800000"/>
            <a:headEnd/>
            <a:tailEnd/>
          </a:ln>
        </p:spPr>
        <p:txBody>
          <a:bodyPr>
            <a:spAutoFit/>
          </a:bodyPr>
          <a:lstStyle/>
          <a:p>
            <a:pPr>
              <a:spcBef>
                <a:spcPct val="50000"/>
              </a:spcBef>
            </a:pPr>
            <a:r>
              <a:rPr lang="en-US" sz="1600" b="1" i="1" dirty="0"/>
              <a:t>Integration test</a:t>
            </a:r>
          </a:p>
        </p:txBody>
      </p:sp>
      <p:sp>
        <p:nvSpPr>
          <p:cNvPr id="9228" name="Text Box 16"/>
          <p:cNvSpPr txBox="1">
            <a:spLocks noChangeArrowheads="1"/>
          </p:cNvSpPr>
          <p:nvPr/>
        </p:nvSpPr>
        <p:spPr bwMode="auto">
          <a:xfrm>
            <a:off x="5791200" y="4038600"/>
            <a:ext cx="1905000" cy="336550"/>
          </a:xfrm>
          <a:prstGeom prst="rect">
            <a:avLst/>
          </a:prstGeom>
          <a:noFill/>
          <a:ln w="9525">
            <a:noFill/>
            <a:miter lim="800000"/>
            <a:headEnd/>
            <a:tailEnd/>
          </a:ln>
        </p:spPr>
        <p:txBody>
          <a:bodyPr>
            <a:spAutoFit/>
          </a:bodyPr>
          <a:lstStyle/>
          <a:p>
            <a:pPr>
              <a:spcBef>
                <a:spcPct val="50000"/>
              </a:spcBef>
            </a:pPr>
            <a:r>
              <a:rPr lang="en-US" sz="1600" b="1" i="1" dirty="0"/>
              <a:t>Validation test</a:t>
            </a:r>
          </a:p>
        </p:txBody>
      </p:sp>
      <p:sp>
        <p:nvSpPr>
          <p:cNvPr id="9229" name="Text Box 17"/>
          <p:cNvSpPr txBox="1">
            <a:spLocks noChangeArrowheads="1"/>
          </p:cNvSpPr>
          <p:nvPr/>
        </p:nvSpPr>
        <p:spPr bwMode="auto">
          <a:xfrm>
            <a:off x="6477000" y="4495800"/>
            <a:ext cx="1905000" cy="336550"/>
          </a:xfrm>
          <a:prstGeom prst="rect">
            <a:avLst/>
          </a:prstGeom>
          <a:noFill/>
          <a:ln w="9525">
            <a:noFill/>
            <a:miter lim="800000"/>
            <a:headEnd/>
            <a:tailEnd/>
          </a:ln>
        </p:spPr>
        <p:txBody>
          <a:bodyPr>
            <a:spAutoFit/>
          </a:bodyPr>
          <a:lstStyle/>
          <a:p>
            <a:pPr>
              <a:spcBef>
                <a:spcPct val="50000"/>
              </a:spcBef>
            </a:pPr>
            <a:r>
              <a:rPr lang="en-US" sz="1600" b="1" i="1" dirty="0"/>
              <a:t>System test</a:t>
            </a:r>
          </a:p>
        </p:txBody>
      </p:sp>
      <p:sp>
        <p:nvSpPr>
          <p:cNvPr id="13" name="Slide Number Placeholder 12"/>
          <p:cNvSpPr>
            <a:spLocks noGrp="1"/>
          </p:cNvSpPr>
          <p:nvPr>
            <p:ph type="sldNum" sz="quarter" idx="12"/>
          </p:nvPr>
        </p:nvSpPr>
        <p:spPr/>
        <p:txBody>
          <a:bodyPr/>
          <a:lstStyle/>
          <a:p>
            <a:pPr>
              <a:defRPr/>
            </a:pPr>
            <a:fld id="{4774FC7F-E412-4E38-AA83-8E4258FE7EF9}" type="slidenum">
              <a:rPr lang="en-US" smtClean="0"/>
              <a:pPr>
                <a:defRPr/>
              </a:pPr>
              <a:t>15</a:t>
            </a:fld>
            <a:endParaRPr lang="en-US"/>
          </a:p>
        </p:txBody>
      </p:sp>
      <p:sp>
        <p:nvSpPr>
          <p:cNvPr id="14" name="Footer Placeholder 13"/>
          <p:cNvSpPr>
            <a:spLocks noGrp="1"/>
          </p:cNvSpPr>
          <p:nvPr>
            <p:ph type="ftr" sz="quarter" idx="11"/>
          </p:nvPr>
        </p:nvSpPr>
        <p:spPr/>
        <p:txBody>
          <a:bodyPr/>
          <a:lstStyle/>
          <a:p>
            <a:pPr>
              <a:defRPr/>
            </a:pPr>
            <a:r>
              <a:rPr lang="en-US" smtClean="0"/>
              <a:t>Software Engg.                                                                             </a:t>
            </a:r>
            <a:endParaRPr lang="en-US"/>
          </a:p>
        </p:txBody>
      </p:sp>
      <p:sp>
        <p:nvSpPr>
          <p:cNvPr id="15" name="TextBox 14"/>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219200" y="533400"/>
            <a:ext cx="6081713" cy="457200"/>
          </a:xfrm>
          <a:noFill/>
        </p:spPr>
        <p:txBody>
          <a:bodyPr lIns="90487" tIns="44450" rIns="90487" bIns="44450" anchor="ctr">
            <a:normAutofit fontScale="90000"/>
          </a:bodyPr>
          <a:lstStyle/>
          <a:p>
            <a:pPr eaLnBrk="1" hangingPunct="1"/>
            <a:r>
              <a:rPr lang="en-US" dirty="0" smtClean="0"/>
              <a:t>Unit Test Environment</a:t>
            </a:r>
          </a:p>
        </p:txBody>
      </p:sp>
      <p:sp>
        <p:nvSpPr>
          <p:cNvPr id="181251" name="Rectangle 3"/>
          <p:cNvSpPr>
            <a:spLocks noChangeArrowheads="1"/>
          </p:cNvSpPr>
          <p:nvPr/>
        </p:nvSpPr>
        <p:spPr bwMode="auto">
          <a:xfrm>
            <a:off x="2586038" y="2890838"/>
            <a:ext cx="1143000" cy="9429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2" name="Rectangle 4"/>
          <p:cNvSpPr>
            <a:spLocks noChangeArrowheads="1"/>
          </p:cNvSpPr>
          <p:nvPr/>
        </p:nvSpPr>
        <p:spPr bwMode="auto">
          <a:xfrm>
            <a:off x="2628900" y="3175000"/>
            <a:ext cx="1139825"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000000"/>
                  </a:outerShdw>
                </a:effectLst>
                <a:latin typeface="Helvetica" pitchFamily="-128" charset="0"/>
              </a:rPr>
              <a:t>Module </a:t>
            </a:r>
          </a:p>
        </p:txBody>
      </p:sp>
      <p:sp>
        <p:nvSpPr>
          <p:cNvPr id="181253" name="Rectangle 5"/>
          <p:cNvSpPr>
            <a:spLocks noChangeArrowheads="1"/>
          </p:cNvSpPr>
          <p:nvPr/>
        </p:nvSpPr>
        <p:spPr bwMode="auto">
          <a:xfrm>
            <a:off x="21288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4" name="Rectangle 6"/>
          <p:cNvSpPr>
            <a:spLocks noChangeArrowheads="1"/>
          </p:cNvSpPr>
          <p:nvPr/>
        </p:nvSpPr>
        <p:spPr bwMode="auto">
          <a:xfrm>
            <a:off x="31829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5" name="Rectangle 7"/>
          <p:cNvSpPr>
            <a:spLocks noChangeArrowheads="1"/>
          </p:cNvSpPr>
          <p:nvPr/>
        </p:nvSpPr>
        <p:spPr bwMode="auto">
          <a:xfrm>
            <a:off x="3525838" y="1519238"/>
            <a:ext cx="1917700" cy="9715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418" name="Line 8"/>
          <p:cNvSpPr>
            <a:spLocks noChangeShapeType="1"/>
          </p:cNvSpPr>
          <p:nvPr/>
        </p:nvSpPr>
        <p:spPr bwMode="auto">
          <a:xfrm flipH="1">
            <a:off x="3201988" y="2511425"/>
            <a:ext cx="876300" cy="357188"/>
          </a:xfrm>
          <a:prstGeom prst="line">
            <a:avLst/>
          </a:prstGeom>
          <a:noFill/>
          <a:ln w="25400">
            <a:solidFill>
              <a:schemeClr val="tx1"/>
            </a:solidFill>
            <a:round/>
            <a:headEnd/>
            <a:tailEnd/>
          </a:ln>
        </p:spPr>
        <p:txBody>
          <a:bodyPr wrap="none" anchor="ctr"/>
          <a:lstStyle/>
          <a:p>
            <a:endParaRPr lang="en-US"/>
          </a:p>
        </p:txBody>
      </p:sp>
      <p:sp>
        <p:nvSpPr>
          <p:cNvPr id="17419" name="Line 9"/>
          <p:cNvSpPr>
            <a:spLocks noChangeShapeType="1"/>
          </p:cNvSpPr>
          <p:nvPr/>
        </p:nvSpPr>
        <p:spPr bwMode="auto">
          <a:xfrm flipH="1">
            <a:off x="2541588" y="3854450"/>
            <a:ext cx="571500" cy="442913"/>
          </a:xfrm>
          <a:prstGeom prst="line">
            <a:avLst/>
          </a:prstGeom>
          <a:noFill/>
          <a:ln w="25400">
            <a:solidFill>
              <a:schemeClr val="tx1"/>
            </a:solidFill>
            <a:round/>
            <a:headEnd/>
            <a:tailEnd/>
          </a:ln>
        </p:spPr>
        <p:txBody>
          <a:bodyPr wrap="none" anchor="ctr"/>
          <a:lstStyle/>
          <a:p>
            <a:endParaRPr lang="en-US"/>
          </a:p>
        </p:txBody>
      </p:sp>
      <p:sp>
        <p:nvSpPr>
          <p:cNvPr id="17420" name="Line 10"/>
          <p:cNvSpPr>
            <a:spLocks noChangeShapeType="1"/>
          </p:cNvSpPr>
          <p:nvPr/>
        </p:nvSpPr>
        <p:spPr bwMode="auto">
          <a:xfrm>
            <a:off x="3214688" y="3854450"/>
            <a:ext cx="393700" cy="442913"/>
          </a:xfrm>
          <a:prstGeom prst="line">
            <a:avLst/>
          </a:prstGeom>
          <a:noFill/>
          <a:ln w="25400">
            <a:solidFill>
              <a:schemeClr val="tx1"/>
            </a:solidFill>
            <a:round/>
            <a:headEnd/>
            <a:tailEnd/>
          </a:ln>
        </p:spPr>
        <p:txBody>
          <a:bodyPr wrap="none" anchor="ctr"/>
          <a:lstStyle/>
          <a:p>
            <a:endParaRPr lang="en-US"/>
          </a:p>
        </p:txBody>
      </p:sp>
      <p:sp>
        <p:nvSpPr>
          <p:cNvPr id="181259" name="Rectangle 11"/>
          <p:cNvSpPr>
            <a:spLocks noChangeArrowheads="1"/>
          </p:cNvSpPr>
          <p:nvPr/>
        </p:nvSpPr>
        <p:spPr bwMode="auto">
          <a:xfrm>
            <a:off x="2184400" y="4481513"/>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000000"/>
                  </a:outerShdw>
                </a:effectLst>
                <a:latin typeface="Helvetica" pitchFamily="-128" charset="0"/>
              </a:rPr>
              <a:t>stub</a:t>
            </a:r>
          </a:p>
        </p:txBody>
      </p:sp>
      <p:sp>
        <p:nvSpPr>
          <p:cNvPr id="181260" name="Rectangle 12"/>
          <p:cNvSpPr>
            <a:spLocks noChangeArrowheads="1"/>
          </p:cNvSpPr>
          <p:nvPr/>
        </p:nvSpPr>
        <p:spPr bwMode="auto">
          <a:xfrm>
            <a:off x="3263900" y="4467225"/>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000000"/>
                  </a:outerShdw>
                </a:effectLst>
                <a:latin typeface="Helvetica" pitchFamily="-128" charset="0"/>
              </a:rPr>
              <a:t>stub</a:t>
            </a:r>
          </a:p>
        </p:txBody>
      </p:sp>
      <p:sp>
        <p:nvSpPr>
          <p:cNvPr id="181261" name="Rectangle 13"/>
          <p:cNvSpPr>
            <a:spLocks noChangeArrowheads="1"/>
          </p:cNvSpPr>
          <p:nvPr/>
        </p:nvSpPr>
        <p:spPr bwMode="auto">
          <a:xfrm>
            <a:off x="4038600" y="1752600"/>
            <a:ext cx="887413" cy="393700"/>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000000"/>
                  </a:outerShdw>
                </a:effectLst>
                <a:latin typeface="Helvetica" pitchFamily="-128" charset="0"/>
              </a:rPr>
              <a:t>driver</a:t>
            </a:r>
          </a:p>
        </p:txBody>
      </p:sp>
      <p:sp>
        <p:nvSpPr>
          <p:cNvPr id="181262" name="Rectangle 14"/>
          <p:cNvSpPr>
            <a:spLocks noChangeArrowheads="1"/>
          </p:cNvSpPr>
          <p:nvPr/>
        </p:nvSpPr>
        <p:spPr bwMode="auto">
          <a:xfrm>
            <a:off x="3340100" y="5924550"/>
            <a:ext cx="1603375" cy="454025"/>
          </a:xfrm>
          <a:prstGeom prst="rect">
            <a:avLst/>
          </a:prstGeom>
          <a:noFill/>
          <a:ln w="127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RESULTS</a:t>
            </a:r>
            <a:endParaRPr lang="en-US" b="1" i="1">
              <a:solidFill>
                <a:schemeClr val="bg1"/>
              </a:solidFill>
              <a:effectLst>
                <a:outerShdw blurRad="38100" dist="38100" dir="2700000" algn="tl">
                  <a:srgbClr val="000000"/>
                </a:outerShdw>
              </a:effectLst>
              <a:latin typeface="Helvetica" pitchFamily="-128" charset="0"/>
            </a:endParaRPr>
          </a:p>
        </p:txBody>
      </p:sp>
      <p:sp>
        <p:nvSpPr>
          <p:cNvPr id="17425" name="Rectangle 15"/>
          <p:cNvSpPr>
            <a:spLocks noChangeArrowheads="1"/>
          </p:cNvSpPr>
          <p:nvPr/>
        </p:nvSpPr>
        <p:spPr bwMode="auto">
          <a:xfrm>
            <a:off x="5575300" y="1303338"/>
            <a:ext cx="3568700" cy="3200400"/>
          </a:xfrm>
          <a:prstGeom prst="rect">
            <a:avLst/>
          </a:prstGeom>
          <a:noFill/>
          <a:ln w="12700">
            <a:noFill/>
            <a:miter lim="800000"/>
            <a:headEnd/>
            <a:tailEnd/>
          </a:ln>
        </p:spPr>
        <p:txBody>
          <a:bodyPr wrap="none" anchor="ctr"/>
          <a:lstStyle/>
          <a:p>
            <a:endParaRPr lang="en-US"/>
          </a:p>
        </p:txBody>
      </p:sp>
      <p:sp>
        <p:nvSpPr>
          <p:cNvPr id="181264" name="Rectangle 16"/>
          <p:cNvSpPr>
            <a:spLocks noChangeArrowheads="1"/>
          </p:cNvSpPr>
          <p:nvPr/>
        </p:nvSpPr>
        <p:spPr bwMode="auto">
          <a:xfrm>
            <a:off x="6413500" y="2257425"/>
            <a:ext cx="1196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interface </a:t>
            </a:r>
          </a:p>
          <a:p>
            <a:pPr>
              <a:defRPr/>
            </a:pPr>
            <a:endParaRPr lang="en-US" sz="1800" b="1">
              <a:effectLst>
                <a:outerShdw blurRad="38100" dist="38100" dir="2700000" algn="tl">
                  <a:srgbClr val="FFFFFF"/>
                </a:outerShdw>
              </a:effectLst>
              <a:latin typeface="Helvetica" pitchFamily="-128" charset="0"/>
            </a:endParaRPr>
          </a:p>
        </p:txBody>
      </p:sp>
      <p:sp>
        <p:nvSpPr>
          <p:cNvPr id="181265" name="Rectangle 17"/>
          <p:cNvSpPr>
            <a:spLocks noChangeArrowheads="1"/>
          </p:cNvSpPr>
          <p:nvPr/>
        </p:nvSpPr>
        <p:spPr bwMode="auto">
          <a:xfrm>
            <a:off x="6413500" y="2700338"/>
            <a:ext cx="24177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local data structures</a:t>
            </a:r>
          </a:p>
          <a:p>
            <a:pPr>
              <a:defRPr/>
            </a:pPr>
            <a:endParaRPr lang="en-US" sz="1800" b="1">
              <a:effectLst>
                <a:outerShdw blurRad="38100" dist="38100" dir="2700000" algn="tl">
                  <a:srgbClr val="FFFFFF"/>
                </a:outerShdw>
              </a:effectLst>
              <a:latin typeface="Helvetica" pitchFamily="-128" charset="0"/>
            </a:endParaRPr>
          </a:p>
        </p:txBody>
      </p:sp>
      <p:sp>
        <p:nvSpPr>
          <p:cNvPr id="181266" name="Rectangle 18"/>
          <p:cNvSpPr>
            <a:spLocks noChangeArrowheads="1"/>
          </p:cNvSpPr>
          <p:nvPr/>
        </p:nvSpPr>
        <p:spPr bwMode="auto">
          <a:xfrm>
            <a:off x="6413500" y="222885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67" name="Rectangle 19"/>
          <p:cNvSpPr>
            <a:spLocks noChangeArrowheads="1"/>
          </p:cNvSpPr>
          <p:nvPr/>
        </p:nvSpPr>
        <p:spPr bwMode="auto">
          <a:xfrm>
            <a:off x="6413500" y="3171825"/>
            <a:ext cx="24415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boundary conditions</a:t>
            </a:r>
          </a:p>
          <a:p>
            <a:pPr>
              <a:defRPr/>
            </a:pPr>
            <a:endParaRPr lang="en-US" sz="1800" b="1">
              <a:effectLst>
                <a:outerShdw blurRad="38100" dist="38100" dir="2700000" algn="tl">
                  <a:srgbClr val="FFFFFF"/>
                </a:outerShdw>
              </a:effectLst>
              <a:latin typeface="Helvetica" pitchFamily="-128" charset="0"/>
            </a:endParaRPr>
          </a:p>
        </p:txBody>
      </p:sp>
      <p:sp>
        <p:nvSpPr>
          <p:cNvPr id="181268" name="Rectangle 20"/>
          <p:cNvSpPr>
            <a:spLocks noChangeArrowheads="1"/>
          </p:cNvSpPr>
          <p:nvPr/>
        </p:nvSpPr>
        <p:spPr bwMode="auto">
          <a:xfrm>
            <a:off x="6413500" y="294322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69" name="Rectangle 21"/>
          <p:cNvSpPr>
            <a:spLocks noChangeArrowheads="1"/>
          </p:cNvSpPr>
          <p:nvPr/>
        </p:nvSpPr>
        <p:spPr bwMode="auto">
          <a:xfrm>
            <a:off x="6413500" y="3600450"/>
            <a:ext cx="2212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independent paths</a:t>
            </a:r>
          </a:p>
          <a:p>
            <a:pPr>
              <a:defRPr/>
            </a:pPr>
            <a:endParaRPr lang="en-US" sz="1800" b="1">
              <a:effectLst>
                <a:outerShdw blurRad="38100" dist="38100" dir="2700000" algn="tl">
                  <a:srgbClr val="FFFFFF"/>
                </a:outerShdw>
              </a:effectLst>
              <a:latin typeface="Helvetica" pitchFamily="-128" charset="0"/>
            </a:endParaRPr>
          </a:p>
        </p:txBody>
      </p:sp>
      <p:sp>
        <p:nvSpPr>
          <p:cNvPr id="181270" name="Rectangle 22"/>
          <p:cNvSpPr>
            <a:spLocks noChangeArrowheads="1"/>
          </p:cNvSpPr>
          <p:nvPr/>
        </p:nvSpPr>
        <p:spPr bwMode="auto">
          <a:xfrm>
            <a:off x="6413500" y="388620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71" name="Rectangle 23"/>
          <p:cNvSpPr>
            <a:spLocks noChangeArrowheads="1"/>
          </p:cNvSpPr>
          <p:nvPr/>
        </p:nvSpPr>
        <p:spPr bwMode="auto">
          <a:xfrm>
            <a:off x="6413500" y="4014788"/>
            <a:ext cx="24034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error handling paths</a:t>
            </a:r>
          </a:p>
        </p:txBody>
      </p:sp>
      <p:pic>
        <p:nvPicPr>
          <p:cNvPr id="17434" name="Picture 24"/>
          <p:cNvPicPr>
            <a:picLocks noChangeArrowheads="1"/>
          </p:cNvPicPr>
          <p:nvPr/>
        </p:nvPicPr>
        <p:blipFill>
          <a:blip r:embed="rId2"/>
          <a:srcRect/>
          <a:stretch>
            <a:fillRect/>
          </a:stretch>
        </p:blipFill>
        <p:spPr bwMode="auto">
          <a:xfrm>
            <a:off x="4657725" y="3948113"/>
            <a:ext cx="1219200" cy="1863725"/>
          </a:xfrm>
          <a:prstGeom prst="rect">
            <a:avLst/>
          </a:prstGeom>
          <a:noFill/>
          <a:ln w="12700">
            <a:noFill/>
            <a:miter lim="800000"/>
            <a:headEnd/>
            <a:tailEnd/>
          </a:ln>
        </p:spPr>
      </p:pic>
      <p:sp>
        <p:nvSpPr>
          <p:cNvPr id="181273" name="Rectangle 25"/>
          <p:cNvSpPr>
            <a:spLocks noChangeArrowheads="1"/>
          </p:cNvSpPr>
          <p:nvPr/>
        </p:nvSpPr>
        <p:spPr bwMode="auto">
          <a:xfrm>
            <a:off x="5892800" y="5248275"/>
            <a:ext cx="1655763" cy="454025"/>
          </a:xfrm>
          <a:prstGeom prst="rect">
            <a:avLst/>
          </a:prstGeom>
          <a:noFill/>
          <a:ln w="127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test cases</a:t>
            </a:r>
          </a:p>
        </p:txBody>
      </p:sp>
      <p:sp>
        <p:nvSpPr>
          <p:cNvPr id="181274" name="AutoShape 26"/>
          <p:cNvSpPr>
            <a:spLocks noChangeArrowheads="1"/>
          </p:cNvSpPr>
          <p:nvPr/>
        </p:nvSpPr>
        <p:spPr bwMode="auto">
          <a:xfrm rot="16200000">
            <a:off x="4597400" y="2995613"/>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437" name="Line 27"/>
          <p:cNvSpPr>
            <a:spLocks noChangeShapeType="1"/>
          </p:cNvSpPr>
          <p:nvPr/>
        </p:nvSpPr>
        <p:spPr bwMode="auto">
          <a:xfrm flipV="1">
            <a:off x="5272088" y="2449513"/>
            <a:ext cx="1104900" cy="985837"/>
          </a:xfrm>
          <a:prstGeom prst="line">
            <a:avLst/>
          </a:prstGeom>
          <a:noFill/>
          <a:ln w="25400">
            <a:solidFill>
              <a:schemeClr val="tx2"/>
            </a:solidFill>
            <a:round/>
            <a:headEnd/>
            <a:tailEnd/>
          </a:ln>
        </p:spPr>
        <p:txBody>
          <a:bodyPr wrap="none" anchor="ctr"/>
          <a:lstStyle/>
          <a:p>
            <a:endParaRPr lang="en-US"/>
          </a:p>
        </p:txBody>
      </p:sp>
      <p:sp>
        <p:nvSpPr>
          <p:cNvPr id="17438" name="Line 28"/>
          <p:cNvSpPr>
            <a:spLocks noChangeShapeType="1"/>
          </p:cNvSpPr>
          <p:nvPr/>
        </p:nvSpPr>
        <p:spPr bwMode="auto">
          <a:xfrm flipV="1">
            <a:off x="5310188" y="2878138"/>
            <a:ext cx="1054100" cy="557212"/>
          </a:xfrm>
          <a:prstGeom prst="line">
            <a:avLst/>
          </a:prstGeom>
          <a:noFill/>
          <a:ln w="25400">
            <a:solidFill>
              <a:schemeClr val="tx2"/>
            </a:solidFill>
            <a:round/>
            <a:headEnd/>
            <a:tailEnd/>
          </a:ln>
        </p:spPr>
        <p:txBody>
          <a:bodyPr wrap="none" anchor="ctr"/>
          <a:lstStyle/>
          <a:p>
            <a:endParaRPr lang="en-US"/>
          </a:p>
        </p:txBody>
      </p:sp>
      <p:sp>
        <p:nvSpPr>
          <p:cNvPr id="17439" name="Line 29"/>
          <p:cNvSpPr>
            <a:spLocks noChangeShapeType="1"/>
          </p:cNvSpPr>
          <p:nvPr/>
        </p:nvSpPr>
        <p:spPr bwMode="auto">
          <a:xfrm flipV="1">
            <a:off x="5322888" y="3292475"/>
            <a:ext cx="1028700" cy="157163"/>
          </a:xfrm>
          <a:prstGeom prst="line">
            <a:avLst/>
          </a:prstGeom>
          <a:noFill/>
          <a:ln w="25400">
            <a:solidFill>
              <a:schemeClr val="tx2"/>
            </a:solidFill>
            <a:round/>
            <a:headEnd/>
            <a:tailEnd/>
          </a:ln>
        </p:spPr>
        <p:txBody>
          <a:bodyPr wrap="none" anchor="ctr"/>
          <a:lstStyle/>
          <a:p>
            <a:endParaRPr lang="en-US"/>
          </a:p>
        </p:txBody>
      </p:sp>
      <p:sp>
        <p:nvSpPr>
          <p:cNvPr id="17440" name="Line 30"/>
          <p:cNvSpPr>
            <a:spLocks noChangeShapeType="1"/>
          </p:cNvSpPr>
          <p:nvPr/>
        </p:nvSpPr>
        <p:spPr bwMode="auto">
          <a:xfrm>
            <a:off x="5335588" y="3492500"/>
            <a:ext cx="1079500" cy="242888"/>
          </a:xfrm>
          <a:prstGeom prst="line">
            <a:avLst/>
          </a:prstGeom>
          <a:noFill/>
          <a:ln w="25400">
            <a:solidFill>
              <a:schemeClr val="tx2"/>
            </a:solidFill>
            <a:round/>
            <a:headEnd/>
            <a:tailEnd/>
          </a:ln>
        </p:spPr>
        <p:txBody>
          <a:bodyPr wrap="none" anchor="ctr"/>
          <a:lstStyle/>
          <a:p>
            <a:endParaRPr lang="en-US"/>
          </a:p>
        </p:txBody>
      </p:sp>
      <p:sp>
        <p:nvSpPr>
          <p:cNvPr id="17441" name="Line 31"/>
          <p:cNvSpPr>
            <a:spLocks noChangeShapeType="1"/>
          </p:cNvSpPr>
          <p:nvPr/>
        </p:nvSpPr>
        <p:spPr bwMode="auto">
          <a:xfrm>
            <a:off x="5322888" y="3449638"/>
            <a:ext cx="1092200" cy="700087"/>
          </a:xfrm>
          <a:prstGeom prst="line">
            <a:avLst/>
          </a:prstGeom>
          <a:noFill/>
          <a:ln w="25400">
            <a:solidFill>
              <a:schemeClr val="tx2"/>
            </a:solidFill>
            <a:round/>
            <a:headEnd/>
            <a:tailEnd/>
          </a:ln>
        </p:spPr>
        <p:txBody>
          <a:bodyPr wrap="none" anchor="ctr"/>
          <a:lstStyle/>
          <a:p>
            <a:endParaRPr lang="en-US"/>
          </a:p>
        </p:txBody>
      </p:sp>
      <p:sp>
        <p:nvSpPr>
          <p:cNvPr id="17442" name="Line 32"/>
          <p:cNvSpPr>
            <a:spLocks noChangeShapeType="1"/>
          </p:cNvSpPr>
          <p:nvPr/>
        </p:nvSpPr>
        <p:spPr bwMode="auto">
          <a:xfrm>
            <a:off x="4344988" y="2535238"/>
            <a:ext cx="0" cy="3286125"/>
          </a:xfrm>
          <a:prstGeom prst="line">
            <a:avLst/>
          </a:prstGeom>
          <a:noFill/>
          <a:ln w="76200">
            <a:solidFill>
              <a:schemeClr val="tx2"/>
            </a:solidFill>
            <a:round/>
            <a:headEnd/>
            <a:tailEnd type="triangle" w="med" len="med"/>
          </a:ln>
        </p:spPr>
        <p:txBody>
          <a:bodyPr wrap="none" anchor="ctr"/>
          <a:lstStyle/>
          <a:p>
            <a:endParaRPr lang="en-US"/>
          </a:p>
        </p:txBody>
      </p:sp>
      <p:sp>
        <p:nvSpPr>
          <p:cNvPr id="33" name="Slide Number Placeholder 32"/>
          <p:cNvSpPr>
            <a:spLocks noGrp="1"/>
          </p:cNvSpPr>
          <p:nvPr>
            <p:ph type="sldNum" sz="quarter" idx="12"/>
          </p:nvPr>
        </p:nvSpPr>
        <p:spPr/>
        <p:txBody>
          <a:bodyPr/>
          <a:lstStyle/>
          <a:p>
            <a:pPr>
              <a:defRPr/>
            </a:pPr>
            <a:fld id="{4774FC7F-E412-4E38-AA83-8E4258FE7EF9}" type="slidenum">
              <a:rPr lang="en-US" smtClean="0"/>
              <a:pPr>
                <a:defRPr/>
              </a:pPr>
              <a:t>16</a:t>
            </a:fld>
            <a:endParaRPr lang="en-US"/>
          </a:p>
        </p:txBody>
      </p:sp>
      <p:sp>
        <p:nvSpPr>
          <p:cNvPr id="34" name="Footer Placeholder 33"/>
          <p:cNvSpPr>
            <a:spLocks noGrp="1"/>
          </p:cNvSpPr>
          <p:nvPr>
            <p:ph type="ftr" sz="quarter" idx="11"/>
          </p:nvPr>
        </p:nvSpPr>
        <p:spPr/>
        <p:txBody>
          <a:bodyPr/>
          <a:lstStyle/>
          <a:p>
            <a:pPr>
              <a:defRPr/>
            </a:pPr>
            <a:r>
              <a:rPr lang="en-US" smtClean="0"/>
              <a:t>Software Engg.                                                                             </a:t>
            </a:r>
            <a:endParaRPr lang="en-US"/>
          </a:p>
        </p:txBody>
      </p:sp>
      <p:sp>
        <p:nvSpPr>
          <p:cNvPr id="35" name="TextBox 34"/>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600" smtClean="0"/>
              <a:t>Integration Testing Strategies</a:t>
            </a:r>
          </a:p>
        </p:txBody>
      </p:sp>
      <p:sp>
        <p:nvSpPr>
          <p:cNvPr id="72707" name="Rectangle 3"/>
          <p:cNvSpPr>
            <a:spLocks noGrp="1" noChangeArrowheads="1"/>
          </p:cNvSpPr>
          <p:nvPr>
            <p:ph type="body" idx="1"/>
          </p:nvPr>
        </p:nvSpPr>
        <p:spPr>
          <a:xfrm>
            <a:off x="1447800" y="1828800"/>
            <a:ext cx="7315200" cy="4724400"/>
          </a:xfrm>
        </p:spPr>
        <p:txBody>
          <a:bodyPr>
            <a:normAutofit/>
          </a:bodyPr>
          <a:lstStyle/>
          <a:p>
            <a:pPr>
              <a:lnSpc>
                <a:spcPct val="80000"/>
              </a:lnSpc>
              <a:buFont typeface="Wingdings" pitchFamily="2" charset="2"/>
              <a:buNone/>
              <a:defRPr/>
            </a:pPr>
            <a:r>
              <a:rPr lang="en-US" sz="1800" b="1" dirty="0" smtClean="0">
                <a:effectLst>
                  <a:outerShdw blurRad="38100" dist="38100" dir="2700000" algn="tl">
                    <a:srgbClr val="FFFFFF"/>
                  </a:outerShdw>
                </a:effectLst>
              </a:rPr>
              <a:t>     Two Options:</a:t>
            </a:r>
          </a:p>
          <a:p>
            <a:pPr>
              <a:lnSpc>
                <a:spcPct val="80000"/>
              </a:lnSpc>
              <a:buFont typeface="Wingdings" pitchFamily="2" charset="2"/>
              <a:buNone/>
              <a:defRPr/>
            </a:pPr>
            <a:endParaRPr lang="en-US" sz="1800" b="1" dirty="0" smtClean="0">
              <a:effectLst>
                <a:outerShdw blurRad="38100" dist="38100" dir="2700000" algn="tl">
                  <a:srgbClr val="FFFFFF"/>
                </a:outerShdw>
              </a:effectLst>
            </a:endParaRPr>
          </a:p>
          <a:p>
            <a:pPr lvl="1">
              <a:lnSpc>
                <a:spcPct val="80000"/>
              </a:lnSpc>
              <a:defRPr/>
            </a:pPr>
            <a:r>
              <a:rPr lang="en-US" sz="1800" b="1" dirty="0" smtClean="0">
                <a:effectLst>
                  <a:outerShdw blurRad="38100" dist="38100" dir="2700000" algn="tl">
                    <a:srgbClr val="FFFFFF"/>
                  </a:outerShdw>
                </a:effectLst>
              </a:rPr>
              <a:t> The “big bang” approach </a:t>
            </a:r>
          </a:p>
          <a:p>
            <a:pPr lvl="1">
              <a:lnSpc>
                <a:spcPct val="80000"/>
              </a:lnSpc>
              <a:buFont typeface="Wingdings" pitchFamily="2" charset="2"/>
              <a:buNone/>
              <a:defRPr/>
            </a:pPr>
            <a:endParaRPr lang="en-GB" sz="1800" b="1" dirty="0" smtClean="0"/>
          </a:p>
          <a:p>
            <a:pPr lvl="1">
              <a:lnSpc>
                <a:spcPct val="80000"/>
              </a:lnSpc>
              <a:defRPr/>
            </a:pPr>
            <a:r>
              <a:rPr lang="en-US" sz="1800" b="1" dirty="0" smtClean="0">
                <a:effectLst>
                  <a:outerShdw blurRad="38100" dist="38100" dir="2700000" algn="tl">
                    <a:srgbClr val="FFFFFF"/>
                  </a:outerShdw>
                </a:effectLst>
              </a:rPr>
              <a:t>Incremental construction in strategy</a:t>
            </a:r>
          </a:p>
          <a:p>
            <a:pPr lvl="1">
              <a:lnSpc>
                <a:spcPct val="80000"/>
              </a:lnSpc>
              <a:buNone/>
              <a:defRPr/>
            </a:pPr>
            <a:endParaRPr lang="en-US" sz="1800" b="1" dirty="0" smtClean="0">
              <a:effectLst>
                <a:outerShdw blurRad="38100" dist="38100" dir="2700000" algn="tl">
                  <a:srgbClr val="FFFFFF"/>
                </a:outerShdw>
              </a:effectLst>
            </a:endParaRPr>
          </a:p>
          <a:p>
            <a:pPr marL="708660" lvl="1" indent="-342900">
              <a:lnSpc>
                <a:spcPct val="80000"/>
              </a:lnSpc>
              <a:buFont typeface="+mj-lt"/>
              <a:buAutoNum type="arabicPeriod"/>
              <a:defRPr/>
            </a:pPr>
            <a:r>
              <a:rPr lang="en-US" sz="1800" b="1" dirty="0" smtClean="0">
                <a:effectLst>
                  <a:outerShdw blurRad="38100" dist="38100" dir="2700000" algn="tl">
                    <a:srgbClr val="FFFFFF"/>
                  </a:outerShdw>
                </a:effectLst>
              </a:rPr>
              <a:t>Top Down Strategy.</a:t>
            </a:r>
          </a:p>
          <a:p>
            <a:pPr marL="708660" lvl="1" indent="-342900">
              <a:lnSpc>
                <a:spcPct val="80000"/>
              </a:lnSpc>
              <a:buFont typeface="+mj-lt"/>
              <a:buAutoNum type="arabicPeriod"/>
              <a:defRPr/>
            </a:pPr>
            <a:r>
              <a:rPr lang="en-US" sz="1800" b="1" dirty="0" smtClean="0">
                <a:effectLst>
                  <a:outerShdw blurRad="38100" dist="38100" dir="2700000" algn="tl">
                    <a:srgbClr val="FFFFFF"/>
                  </a:outerShdw>
                </a:effectLst>
              </a:rPr>
              <a:t>Bottom Up strategy.</a:t>
            </a:r>
          </a:p>
          <a:p>
            <a:pPr lvl="1">
              <a:lnSpc>
                <a:spcPct val="80000"/>
              </a:lnSpc>
              <a:buFont typeface="Wingdings" pitchFamily="2" charset="2"/>
              <a:buNone/>
              <a:defRPr/>
            </a:pPr>
            <a:r>
              <a:rPr lang="en-GB" sz="1800" b="1" dirty="0" smtClean="0"/>
              <a:t>	</a:t>
            </a:r>
          </a:p>
          <a:p>
            <a:pPr lvl="1">
              <a:lnSpc>
                <a:spcPct val="80000"/>
              </a:lnSpc>
              <a:buFont typeface="Wingdings" pitchFamily="2" charset="2"/>
              <a:buNone/>
              <a:defRPr/>
            </a:pPr>
            <a:endParaRPr lang="en-GB" sz="1800" b="1" dirty="0" smtClean="0"/>
          </a:p>
          <a:p>
            <a:pPr lvl="1">
              <a:lnSpc>
                <a:spcPct val="80000"/>
              </a:lnSpc>
              <a:buFont typeface="Wingdings" pitchFamily="2" charset="2"/>
              <a:buNone/>
              <a:defRPr/>
            </a:pPr>
            <a:endParaRPr lang="en-GB" sz="900" dirty="0" smtClean="0"/>
          </a:p>
          <a:p>
            <a:pPr lvl="1">
              <a:lnSpc>
                <a:spcPct val="80000"/>
              </a:lnSpc>
              <a:buFont typeface="Wingdings" pitchFamily="2" charset="2"/>
              <a:buNone/>
              <a:defRPr/>
            </a:pPr>
            <a:r>
              <a:rPr lang="en-GB" sz="900" dirty="0" smtClean="0"/>
              <a:t>     </a:t>
            </a:r>
          </a:p>
          <a:p>
            <a:pPr lvl="1">
              <a:lnSpc>
                <a:spcPct val="80000"/>
              </a:lnSpc>
              <a:buFont typeface="Wingdings" pitchFamily="2" charset="2"/>
              <a:buNone/>
              <a:defRPr/>
            </a:pPr>
            <a:r>
              <a:rPr lang="en-GB" sz="900" dirty="0" smtClean="0"/>
              <a:t>		</a:t>
            </a:r>
          </a:p>
          <a:p>
            <a:pPr>
              <a:lnSpc>
                <a:spcPct val="80000"/>
              </a:lnSpc>
              <a:defRPr/>
            </a:pPr>
            <a:endParaRPr lang="en-US" sz="800" dirty="0" smtClean="0"/>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2707">
                                            <p:txEl>
                                              <p:pRg st="4" end="4"/>
                                            </p:txEl>
                                          </p:spTgt>
                                        </p:tgtEl>
                                        <p:attrNameLst>
                                          <p:attrName>style.visibility</p:attrName>
                                        </p:attrNameLst>
                                      </p:cBhvr>
                                      <p:to>
                                        <p:strVal val="visible"/>
                                      </p:to>
                                    </p:set>
                                    <p:anim calcmode="lin" valueType="num">
                                      <p:cBhvr additive="base">
                                        <p:cTn id="7"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7">
                                            <p:txEl>
                                              <p:pRg st="6" end="6"/>
                                            </p:txEl>
                                          </p:spTgt>
                                        </p:tgtEl>
                                        <p:attrNameLst>
                                          <p:attrName>style.visibility</p:attrName>
                                        </p:attrNameLst>
                                      </p:cBhvr>
                                      <p:to>
                                        <p:strVal val="visible"/>
                                      </p:to>
                                    </p:set>
                                    <p:anim calcmode="lin" valueType="num">
                                      <p:cBhvr additive="base">
                                        <p:cTn id="11"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7">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707">
                                            <p:txEl>
                                              <p:pRg st="7" end="7"/>
                                            </p:txEl>
                                          </p:spTgt>
                                        </p:tgtEl>
                                        <p:attrNameLst>
                                          <p:attrName>style.visibility</p:attrName>
                                        </p:attrNameLst>
                                      </p:cBhvr>
                                      <p:to>
                                        <p:strVal val="visible"/>
                                      </p:to>
                                    </p:set>
                                    <p:anim calcmode="lin" valueType="num">
                                      <p:cBhvr additive="base">
                                        <p:cTn id="15"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70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707">
                                            <p:txEl>
                                              <p:pRg st="8" end="8"/>
                                            </p:txEl>
                                          </p:spTgt>
                                        </p:tgtEl>
                                        <p:attrNameLst>
                                          <p:attrName>style.visibility</p:attrName>
                                        </p:attrNameLst>
                                      </p:cBhvr>
                                      <p:to>
                                        <p:strVal val="visible"/>
                                      </p:to>
                                    </p:set>
                                    <p:anim calcmode="lin" valueType="num">
                                      <p:cBhvr additive="base">
                                        <p:cTn id="19"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95400" y="1143000"/>
            <a:ext cx="5295900" cy="525463"/>
          </a:xfrm>
          <a:noFill/>
        </p:spPr>
        <p:txBody>
          <a:bodyPr lIns="90487" tIns="44450" rIns="90487" bIns="44450" anchor="ctr">
            <a:normAutofit fontScale="90000"/>
          </a:bodyPr>
          <a:lstStyle/>
          <a:p>
            <a:pPr eaLnBrk="1" hangingPunct="1"/>
            <a:r>
              <a:rPr lang="en-US" dirty="0" smtClean="0"/>
              <a:t>Top Down Integration</a:t>
            </a:r>
          </a:p>
        </p:txBody>
      </p:sp>
      <p:sp>
        <p:nvSpPr>
          <p:cNvPr id="21508" name="Rectangle 3"/>
          <p:cNvSpPr>
            <a:spLocks noChangeArrowheads="1"/>
          </p:cNvSpPr>
          <p:nvPr/>
        </p:nvSpPr>
        <p:spPr bwMode="auto">
          <a:xfrm>
            <a:off x="4040188" y="2025650"/>
            <a:ext cx="685800" cy="542925"/>
          </a:xfrm>
          <a:prstGeom prst="rect">
            <a:avLst/>
          </a:prstGeom>
          <a:solidFill>
            <a:schemeClr val="folHlink"/>
          </a:solidFill>
          <a:ln w="12700">
            <a:noFill/>
            <a:miter lim="800000"/>
            <a:headEnd/>
            <a:tailEnd/>
          </a:ln>
        </p:spPr>
        <p:txBody>
          <a:bodyPr wrap="none" anchor="ctr"/>
          <a:lstStyle/>
          <a:p>
            <a:endParaRPr lang="en-US"/>
          </a:p>
        </p:txBody>
      </p:sp>
      <p:sp>
        <p:nvSpPr>
          <p:cNvPr id="21509" name="Rectangle 4"/>
          <p:cNvSpPr>
            <a:spLocks noChangeArrowheads="1"/>
          </p:cNvSpPr>
          <p:nvPr/>
        </p:nvSpPr>
        <p:spPr bwMode="auto">
          <a:xfrm>
            <a:off x="3290888" y="3111500"/>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1510" name="Rectangle 5"/>
          <p:cNvSpPr>
            <a:spLocks noChangeArrowheads="1"/>
          </p:cNvSpPr>
          <p:nvPr/>
        </p:nvSpPr>
        <p:spPr bwMode="auto">
          <a:xfrm>
            <a:off x="2528888" y="421163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1511" name="Rectangle 6"/>
          <p:cNvSpPr>
            <a:spLocks noChangeArrowheads="1"/>
          </p:cNvSpPr>
          <p:nvPr/>
        </p:nvSpPr>
        <p:spPr bwMode="auto">
          <a:xfrm>
            <a:off x="2046288" y="52974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1512" name="Rectangle 7"/>
          <p:cNvSpPr>
            <a:spLocks noChangeArrowheads="1"/>
          </p:cNvSpPr>
          <p:nvPr/>
        </p:nvSpPr>
        <p:spPr bwMode="auto">
          <a:xfrm>
            <a:off x="2947988" y="5297488"/>
            <a:ext cx="685800" cy="542925"/>
          </a:xfrm>
          <a:prstGeom prst="rect">
            <a:avLst/>
          </a:prstGeom>
          <a:solidFill>
            <a:srgbClr val="00AE00"/>
          </a:solidFill>
          <a:ln w="25400">
            <a:noFill/>
            <a:miter lim="800000"/>
            <a:headEnd/>
            <a:tailEnd/>
          </a:ln>
        </p:spPr>
        <p:txBody>
          <a:bodyPr wrap="none" anchor="ctr"/>
          <a:lstStyle/>
          <a:p>
            <a:endParaRPr lang="en-US"/>
          </a:p>
        </p:txBody>
      </p:sp>
      <p:sp>
        <p:nvSpPr>
          <p:cNvPr id="21513" name="Rectangle 8"/>
          <p:cNvSpPr>
            <a:spLocks noChangeArrowheads="1"/>
          </p:cNvSpPr>
          <p:nvPr/>
        </p:nvSpPr>
        <p:spPr bwMode="auto">
          <a:xfrm>
            <a:off x="4154488" y="3111500"/>
            <a:ext cx="685800" cy="542925"/>
          </a:xfrm>
          <a:prstGeom prst="rect">
            <a:avLst/>
          </a:prstGeom>
          <a:solidFill>
            <a:srgbClr val="00AE00"/>
          </a:solidFill>
          <a:ln w="25400">
            <a:noFill/>
            <a:miter lim="800000"/>
            <a:headEnd/>
            <a:tailEnd/>
          </a:ln>
        </p:spPr>
        <p:txBody>
          <a:bodyPr wrap="none" anchor="ctr"/>
          <a:lstStyle/>
          <a:p>
            <a:endParaRPr lang="en-US"/>
          </a:p>
        </p:txBody>
      </p:sp>
      <p:sp>
        <p:nvSpPr>
          <p:cNvPr id="21514" name="Rectangle 9"/>
          <p:cNvSpPr>
            <a:spLocks noChangeArrowheads="1"/>
          </p:cNvSpPr>
          <p:nvPr/>
        </p:nvSpPr>
        <p:spPr bwMode="auto">
          <a:xfrm>
            <a:off x="5005388" y="3111500"/>
            <a:ext cx="685800" cy="542925"/>
          </a:xfrm>
          <a:prstGeom prst="rect">
            <a:avLst/>
          </a:prstGeom>
          <a:solidFill>
            <a:srgbClr val="00AE00"/>
          </a:solidFill>
          <a:ln w="25400">
            <a:noFill/>
            <a:miter lim="800000"/>
            <a:headEnd/>
            <a:tailEnd/>
          </a:ln>
        </p:spPr>
        <p:txBody>
          <a:bodyPr wrap="none" anchor="ctr"/>
          <a:lstStyle/>
          <a:p>
            <a:endParaRPr lang="en-US"/>
          </a:p>
        </p:txBody>
      </p:sp>
      <p:sp>
        <p:nvSpPr>
          <p:cNvPr id="21515" name="Line 10"/>
          <p:cNvSpPr>
            <a:spLocks noChangeShapeType="1"/>
          </p:cNvSpPr>
          <p:nvPr/>
        </p:nvSpPr>
        <p:spPr bwMode="auto">
          <a:xfrm>
            <a:off x="2859088" y="4768850"/>
            <a:ext cx="381000" cy="485775"/>
          </a:xfrm>
          <a:prstGeom prst="line">
            <a:avLst/>
          </a:prstGeom>
          <a:noFill/>
          <a:ln w="25400">
            <a:solidFill>
              <a:schemeClr val="tx1"/>
            </a:solidFill>
            <a:round/>
            <a:headEnd/>
            <a:tailEnd/>
          </a:ln>
        </p:spPr>
        <p:txBody>
          <a:bodyPr wrap="none" anchor="ctr"/>
          <a:lstStyle/>
          <a:p>
            <a:endParaRPr lang="en-US"/>
          </a:p>
        </p:txBody>
      </p:sp>
      <p:sp>
        <p:nvSpPr>
          <p:cNvPr id="21516" name="Line 11"/>
          <p:cNvSpPr>
            <a:spLocks noChangeShapeType="1"/>
          </p:cNvSpPr>
          <p:nvPr/>
        </p:nvSpPr>
        <p:spPr bwMode="auto">
          <a:xfrm>
            <a:off x="4408488" y="2582863"/>
            <a:ext cx="38100" cy="528637"/>
          </a:xfrm>
          <a:prstGeom prst="line">
            <a:avLst/>
          </a:prstGeom>
          <a:noFill/>
          <a:ln w="25400">
            <a:solidFill>
              <a:schemeClr val="tx1"/>
            </a:solidFill>
            <a:round/>
            <a:headEnd/>
            <a:tailEnd/>
          </a:ln>
        </p:spPr>
        <p:txBody>
          <a:bodyPr wrap="none" anchor="ctr"/>
          <a:lstStyle/>
          <a:p>
            <a:endParaRPr lang="en-US"/>
          </a:p>
        </p:txBody>
      </p:sp>
      <p:sp>
        <p:nvSpPr>
          <p:cNvPr id="21517" name="Line 12"/>
          <p:cNvSpPr>
            <a:spLocks noChangeShapeType="1"/>
          </p:cNvSpPr>
          <p:nvPr/>
        </p:nvSpPr>
        <p:spPr bwMode="auto">
          <a:xfrm>
            <a:off x="4383088" y="2611438"/>
            <a:ext cx="977900" cy="485775"/>
          </a:xfrm>
          <a:prstGeom prst="line">
            <a:avLst/>
          </a:prstGeom>
          <a:noFill/>
          <a:ln w="25400">
            <a:solidFill>
              <a:schemeClr val="tx1"/>
            </a:solidFill>
            <a:round/>
            <a:headEnd/>
            <a:tailEnd/>
          </a:ln>
        </p:spPr>
        <p:txBody>
          <a:bodyPr wrap="none" anchor="ctr"/>
          <a:lstStyle/>
          <a:p>
            <a:endParaRPr lang="en-US"/>
          </a:p>
        </p:txBody>
      </p:sp>
      <p:sp>
        <p:nvSpPr>
          <p:cNvPr id="183309" name="Rectangle 13"/>
          <p:cNvSpPr>
            <a:spLocks noChangeArrowheads="1"/>
          </p:cNvSpPr>
          <p:nvPr/>
        </p:nvSpPr>
        <p:spPr bwMode="auto">
          <a:xfrm>
            <a:off x="5143500" y="2200275"/>
            <a:ext cx="29876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top module is tested with </a:t>
            </a:r>
          </a:p>
        </p:txBody>
      </p:sp>
      <p:sp>
        <p:nvSpPr>
          <p:cNvPr id="183310" name="Rectangle 14"/>
          <p:cNvSpPr>
            <a:spLocks noChangeArrowheads="1"/>
          </p:cNvSpPr>
          <p:nvPr/>
        </p:nvSpPr>
        <p:spPr bwMode="auto">
          <a:xfrm>
            <a:off x="5143500" y="2457450"/>
            <a:ext cx="790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stubs</a:t>
            </a:r>
          </a:p>
        </p:txBody>
      </p:sp>
      <p:sp>
        <p:nvSpPr>
          <p:cNvPr id="183311" name="Rectangle 15"/>
          <p:cNvSpPr>
            <a:spLocks noChangeArrowheads="1"/>
          </p:cNvSpPr>
          <p:nvPr/>
        </p:nvSpPr>
        <p:spPr bwMode="auto">
          <a:xfrm>
            <a:off x="3822700" y="3814763"/>
            <a:ext cx="30019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stubs are replaced one at </a:t>
            </a:r>
          </a:p>
        </p:txBody>
      </p:sp>
      <p:sp>
        <p:nvSpPr>
          <p:cNvPr id="183312" name="Rectangle 16"/>
          <p:cNvSpPr>
            <a:spLocks noChangeArrowheads="1"/>
          </p:cNvSpPr>
          <p:nvPr/>
        </p:nvSpPr>
        <p:spPr bwMode="auto">
          <a:xfrm>
            <a:off x="3822700" y="4071938"/>
            <a:ext cx="23034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 time, "depth first"</a:t>
            </a:r>
          </a:p>
        </p:txBody>
      </p:sp>
      <p:sp>
        <p:nvSpPr>
          <p:cNvPr id="183313" name="Rectangle 17"/>
          <p:cNvSpPr>
            <a:spLocks noChangeArrowheads="1"/>
          </p:cNvSpPr>
          <p:nvPr/>
        </p:nvSpPr>
        <p:spPr bwMode="auto">
          <a:xfrm>
            <a:off x="3797300" y="4729163"/>
            <a:ext cx="36496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as new modules are integrated, </a:t>
            </a:r>
          </a:p>
        </p:txBody>
      </p:sp>
      <p:sp>
        <p:nvSpPr>
          <p:cNvPr id="183314" name="Rectangle 18"/>
          <p:cNvSpPr>
            <a:spLocks noChangeArrowheads="1"/>
          </p:cNvSpPr>
          <p:nvPr/>
        </p:nvSpPr>
        <p:spPr bwMode="auto">
          <a:xfrm>
            <a:off x="3797300" y="4986338"/>
            <a:ext cx="34337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some subset of tests is re-run</a:t>
            </a:r>
          </a:p>
        </p:txBody>
      </p:sp>
      <p:sp>
        <p:nvSpPr>
          <p:cNvPr id="183315" name="Rectangle 19"/>
          <p:cNvSpPr>
            <a:spLocks noChangeArrowheads="1"/>
          </p:cNvSpPr>
          <p:nvPr/>
        </p:nvSpPr>
        <p:spPr bwMode="auto">
          <a:xfrm>
            <a:off x="4267200" y="2057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dirty="0">
                <a:solidFill>
                  <a:schemeClr val="bg1"/>
                </a:solidFill>
                <a:effectLst>
                  <a:outerShdw blurRad="38100" dist="38100" dir="2700000" algn="tl">
                    <a:srgbClr val="000000"/>
                  </a:outerShdw>
                </a:effectLst>
                <a:latin typeface="Helvetica" pitchFamily="-128" charset="0"/>
              </a:rPr>
              <a:t>A</a:t>
            </a:r>
          </a:p>
        </p:txBody>
      </p:sp>
      <p:sp>
        <p:nvSpPr>
          <p:cNvPr id="183316" name="Rectangle 20"/>
          <p:cNvSpPr>
            <a:spLocks noChangeArrowheads="1"/>
          </p:cNvSpPr>
          <p:nvPr/>
        </p:nvSpPr>
        <p:spPr bwMode="auto">
          <a:xfrm>
            <a:off x="3479800" y="3200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B</a:t>
            </a:r>
          </a:p>
        </p:txBody>
      </p:sp>
      <p:sp>
        <p:nvSpPr>
          <p:cNvPr id="183317" name="Rectangle 21"/>
          <p:cNvSpPr>
            <a:spLocks noChangeArrowheads="1"/>
          </p:cNvSpPr>
          <p:nvPr/>
        </p:nvSpPr>
        <p:spPr bwMode="auto">
          <a:xfrm>
            <a:off x="2755900" y="43005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C</a:t>
            </a:r>
          </a:p>
        </p:txBody>
      </p:sp>
      <p:sp>
        <p:nvSpPr>
          <p:cNvPr id="183318" name="Rectangle 22"/>
          <p:cNvSpPr>
            <a:spLocks noChangeArrowheads="1"/>
          </p:cNvSpPr>
          <p:nvPr/>
        </p:nvSpPr>
        <p:spPr bwMode="auto">
          <a:xfrm>
            <a:off x="2222500" y="53435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D</a:t>
            </a:r>
          </a:p>
        </p:txBody>
      </p:sp>
      <p:sp>
        <p:nvSpPr>
          <p:cNvPr id="183319" name="Rectangle 23"/>
          <p:cNvSpPr>
            <a:spLocks noChangeArrowheads="1"/>
          </p:cNvSpPr>
          <p:nvPr/>
        </p:nvSpPr>
        <p:spPr bwMode="auto">
          <a:xfrm>
            <a:off x="3149600" y="53435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E</a:t>
            </a:r>
          </a:p>
        </p:txBody>
      </p:sp>
      <p:sp>
        <p:nvSpPr>
          <p:cNvPr id="183320" name="Rectangle 24"/>
          <p:cNvSpPr>
            <a:spLocks noChangeArrowheads="1"/>
          </p:cNvSpPr>
          <p:nvPr/>
        </p:nvSpPr>
        <p:spPr bwMode="auto">
          <a:xfrm>
            <a:off x="4343400" y="32146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F</a:t>
            </a:r>
          </a:p>
        </p:txBody>
      </p:sp>
      <p:sp>
        <p:nvSpPr>
          <p:cNvPr id="183321" name="Rectangle 25"/>
          <p:cNvSpPr>
            <a:spLocks noChangeArrowheads="1"/>
          </p:cNvSpPr>
          <p:nvPr/>
        </p:nvSpPr>
        <p:spPr bwMode="auto">
          <a:xfrm>
            <a:off x="5168900" y="32146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G</a:t>
            </a:r>
          </a:p>
        </p:txBody>
      </p:sp>
      <p:sp>
        <p:nvSpPr>
          <p:cNvPr id="21531" name="Line 26"/>
          <p:cNvSpPr>
            <a:spLocks noChangeShapeType="1"/>
          </p:cNvSpPr>
          <p:nvPr/>
        </p:nvSpPr>
        <p:spPr bwMode="auto">
          <a:xfrm flipH="1">
            <a:off x="3659188" y="2597150"/>
            <a:ext cx="723900" cy="485775"/>
          </a:xfrm>
          <a:prstGeom prst="line">
            <a:avLst/>
          </a:prstGeom>
          <a:noFill/>
          <a:ln w="25400">
            <a:solidFill>
              <a:schemeClr val="tx1"/>
            </a:solidFill>
            <a:round/>
            <a:headEnd/>
            <a:tailEnd type="triangle" w="med" len="med"/>
          </a:ln>
        </p:spPr>
        <p:txBody>
          <a:bodyPr wrap="none" anchor="ctr"/>
          <a:lstStyle/>
          <a:p>
            <a:endParaRPr lang="en-US"/>
          </a:p>
        </p:txBody>
      </p:sp>
      <p:sp>
        <p:nvSpPr>
          <p:cNvPr id="21532" name="Line 27"/>
          <p:cNvSpPr>
            <a:spLocks noChangeShapeType="1"/>
          </p:cNvSpPr>
          <p:nvPr/>
        </p:nvSpPr>
        <p:spPr bwMode="auto">
          <a:xfrm flipH="1">
            <a:off x="2884488" y="3683000"/>
            <a:ext cx="723900" cy="485775"/>
          </a:xfrm>
          <a:prstGeom prst="line">
            <a:avLst/>
          </a:prstGeom>
          <a:noFill/>
          <a:ln w="25400">
            <a:solidFill>
              <a:schemeClr val="tx1"/>
            </a:solidFill>
            <a:round/>
            <a:headEnd/>
            <a:tailEnd type="triangle" w="med" len="med"/>
          </a:ln>
        </p:spPr>
        <p:txBody>
          <a:bodyPr wrap="none" anchor="ctr"/>
          <a:lstStyle/>
          <a:p>
            <a:endParaRPr lang="en-US"/>
          </a:p>
        </p:txBody>
      </p:sp>
      <p:sp>
        <p:nvSpPr>
          <p:cNvPr id="21533" name="Line 28"/>
          <p:cNvSpPr>
            <a:spLocks noChangeShapeType="1"/>
          </p:cNvSpPr>
          <p:nvPr/>
        </p:nvSpPr>
        <p:spPr bwMode="auto">
          <a:xfrm flipH="1">
            <a:off x="2401888" y="4783138"/>
            <a:ext cx="457200" cy="485775"/>
          </a:xfrm>
          <a:prstGeom prst="line">
            <a:avLst/>
          </a:prstGeom>
          <a:noFill/>
          <a:ln w="25400">
            <a:solidFill>
              <a:schemeClr val="tx1"/>
            </a:solidFill>
            <a:round/>
            <a:headEnd/>
            <a:tailEnd type="triangle" w="med" len="med"/>
          </a:ln>
        </p:spPr>
        <p:txBody>
          <a:bodyPr wrap="none" anchor="ctr"/>
          <a:lstStyle/>
          <a:p>
            <a:endParaRPr lang="en-US"/>
          </a:p>
        </p:txBody>
      </p:sp>
      <p:sp>
        <p:nvSpPr>
          <p:cNvPr id="29" name="Slide Number Placeholder 28"/>
          <p:cNvSpPr>
            <a:spLocks noGrp="1"/>
          </p:cNvSpPr>
          <p:nvPr>
            <p:ph type="sldNum" sz="quarter" idx="12"/>
          </p:nvPr>
        </p:nvSpPr>
        <p:spPr/>
        <p:txBody>
          <a:bodyPr/>
          <a:lstStyle/>
          <a:p>
            <a:pPr>
              <a:defRPr/>
            </a:pPr>
            <a:fld id="{4774FC7F-E412-4E38-AA83-8E4258FE7EF9}" type="slidenum">
              <a:rPr lang="en-US" smtClean="0"/>
              <a:pPr>
                <a:defRPr/>
              </a:pPr>
              <a:t>18</a:t>
            </a:fld>
            <a:endParaRPr lang="en-US"/>
          </a:p>
        </p:txBody>
      </p:sp>
      <p:sp>
        <p:nvSpPr>
          <p:cNvPr id="30" name="Footer Placeholder 29"/>
          <p:cNvSpPr>
            <a:spLocks noGrp="1"/>
          </p:cNvSpPr>
          <p:nvPr>
            <p:ph type="ftr" sz="quarter" idx="11"/>
          </p:nvPr>
        </p:nvSpPr>
        <p:spPr/>
        <p:txBody>
          <a:bodyPr/>
          <a:lstStyle/>
          <a:p>
            <a:pPr>
              <a:defRPr/>
            </a:pPr>
            <a:r>
              <a:rPr lang="en-US" smtClean="0"/>
              <a:t>Software Engg.                                                                             </a:t>
            </a:r>
            <a:endParaRPr lang="en-US"/>
          </a:p>
        </p:txBody>
      </p:sp>
      <p:sp>
        <p:nvSpPr>
          <p:cNvPr id="31" name="TextBox 30"/>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219200" y="1066800"/>
            <a:ext cx="5654675" cy="506413"/>
          </a:xfrm>
          <a:noFill/>
        </p:spPr>
        <p:txBody>
          <a:bodyPr lIns="90487" tIns="44450" rIns="90487" bIns="44450" anchor="ctr">
            <a:normAutofit fontScale="90000"/>
          </a:bodyPr>
          <a:lstStyle/>
          <a:p>
            <a:pPr eaLnBrk="1" hangingPunct="1"/>
            <a:r>
              <a:rPr lang="en-US" smtClean="0"/>
              <a:t>Bottom-Up Integration</a:t>
            </a:r>
          </a:p>
        </p:txBody>
      </p:sp>
      <p:sp>
        <p:nvSpPr>
          <p:cNvPr id="25604" name="Freeform 3"/>
          <p:cNvSpPr>
            <a:spLocks/>
          </p:cNvSpPr>
          <p:nvPr/>
        </p:nvSpPr>
        <p:spPr bwMode="auto">
          <a:xfrm>
            <a:off x="2401888" y="3702050"/>
            <a:ext cx="2020887" cy="2416175"/>
          </a:xfrm>
          <a:custGeom>
            <a:avLst/>
            <a:gdLst>
              <a:gd name="T0" fmla="*/ 2147483647 w 1273"/>
              <a:gd name="T1" fmla="*/ 2147483647 h 1353"/>
              <a:gd name="T2" fmla="*/ 2147483647 w 1273"/>
              <a:gd name="T3" fmla="*/ 2147483647 h 1353"/>
              <a:gd name="T4" fmla="*/ 2147483647 w 1273"/>
              <a:gd name="T5" fmla="*/ 2147483647 h 1353"/>
              <a:gd name="T6" fmla="*/ 2147483647 w 1273"/>
              <a:gd name="T7" fmla="*/ 2147483647 h 1353"/>
              <a:gd name="T8" fmla="*/ 2147483647 w 1273"/>
              <a:gd name="T9" fmla="*/ 2147483647 h 1353"/>
              <a:gd name="T10" fmla="*/ 2147483647 w 1273"/>
              <a:gd name="T11" fmla="*/ 2147483647 h 1353"/>
              <a:gd name="T12" fmla="*/ 2147483647 w 1273"/>
              <a:gd name="T13" fmla="*/ 0 h 1353"/>
              <a:gd name="T14" fmla="*/ 2147483647 w 1273"/>
              <a:gd name="T15" fmla="*/ 0 h 1353"/>
              <a:gd name="T16" fmla="*/ 2147483647 w 1273"/>
              <a:gd name="T17" fmla="*/ 2147483647 h 1353"/>
              <a:gd name="T18" fmla="*/ 2147483647 w 1273"/>
              <a:gd name="T19" fmla="*/ 2147483647 h 1353"/>
              <a:gd name="T20" fmla="*/ 2147483647 w 1273"/>
              <a:gd name="T21" fmla="*/ 2147483647 h 1353"/>
              <a:gd name="T22" fmla="*/ 2147483647 w 1273"/>
              <a:gd name="T23" fmla="*/ 2147483647 h 1353"/>
              <a:gd name="T24" fmla="*/ 2147483647 w 1273"/>
              <a:gd name="T25" fmla="*/ 2147483647 h 1353"/>
              <a:gd name="T26" fmla="*/ 2147483647 w 1273"/>
              <a:gd name="T27" fmla="*/ 2147483647 h 1353"/>
              <a:gd name="T28" fmla="*/ 2147483647 w 1273"/>
              <a:gd name="T29" fmla="*/ 2147483647 h 1353"/>
              <a:gd name="T30" fmla="*/ 2147483647 w 1273"/>
              <a:gd name="T31" fmla="*/ 2147483647 h 1353"/>
              <a:gd name="T32" fmla="*/ 2147483647 w 1273"/>
              <a:gd name="T33" fmla="*/ 2147483647 h 1353"/>
              <a:gd name="T34" fmla="*/ 2147483647 w 1273"/>
              <a:gd name="T35" fmla="*/ 2147483647 h 1353"/>
              <a:gd name="T36" fmla="*/ 2147483647 w 1273"/>
              <a:gd name="T37" fmla="*/ 2147483647 h 1353"/>
              <a:gd name="T38" fmla="*/ 2147483647 w 1273"/>
              <a:gd name="T39" fmla="*/ 2147483647 h 1353"/>
              <a:gd name="T40" fmla="*/ 2147483647 w 1273"/>
              <a:gd name="T41" fmla="*/ 2147483647 h 1353"/>
              <a:gd name="T42" fmla="*/ 2147483647 w 1273"/>
              <a:gd name="T43" fmla="*/ 2147483647 h 1353"/>
              <a:gd name="T44" fmla="*/ 2147483647 w 1273"/>
              <a:gd name="T45" fmla="*/ 2147483647 h 1353"/>
              <a:gd name="T46" fmla="*/ 2147483647 w 1273"/>
              <a:gd name="T47" fmla="*/ 2147483647 h 1353"/>
              <a:gd name="T48" fmla="*/ 2147483647 w 1273"/>
              <a:gd name="T49" fmla="*/ 2147483647 h 1353"/>
              <a:gd name="T50" fmla="*/ 0 w 1273"/>
              <a:gd name="T51" fmla="*/ 2147483647 h 1353"/>
              <a:gd name="T52" fmla="*/ 0 w 1273"/>
              <a:gd name="T53" fmla="*/ 2147483647 h 1353"/>
              <a:gd name="T54" fmla="*/ 2147483647 w 1273"/>
              <a:gd name="T55" fmla="*/ 2147483647 h 1353"/>
              <a:gd name="T56" fmla="*/ 2147483647 w 1273"/>
              <a:gd name="T57" fmla="*/ 2147483647 h 1353"/>
              <a:gd name="T58" fmla="*/ 2147483647 w 1273"/>
              <a:gd name="T59" fmla="*/ 2147483647 h 1353"/>
              <a:gd name="T60" fmla="*/ 2147483647 w 1273"/>
              <a:gd name="T61" fmla="*/ 2147483647 h 1353"/>
              <a:gd name="T62" fmla="*/ 2147483647 w 1273"/>
              <a:gd name="T63" fmla="*/ 2147483647 h 1353"/>
              <a:gd name="T64" fmla="*/ 2147483647 w 1273"/>
              <a:gd name="T65" fmla="*/ 2147483647 h 1353"/>
              <a:gd name="T66" fmla="*/ 2147483647 w 1273"/>
              <a:gd name="T67" fmla="*/ 2147483647 h 1353"/>
              <a:gd name="T68" fmla="*/ 2147483647 w 1273"/>
              <a:gd name="T69" fmla="*/ 2147483647 h 1353"/>
              <a:gd name="T70" fmla="*/ 2147483647 w 1273"/>
              <a:gd name="T71" fmla="*/ 2147483647 h 1353"/>
              <a:gd name="T72" fmla="*/ 2147483647 w 1273"/>
              <a:gd name="T73" fmla="*/ 2147483647 h 1353"/>
              <a:gd name="T74" fmla="*/ 2147483647 w 1273"/>
              <a:gd name="T75" fmla="*/ 2147483647 h 1353"/>
              <a:gd name="T76" fmla="*/ 2147483647 w 1273"/>
              <a:gd name="T77" fmla="*/ 2147483647 h 1353"/>
              <a:gd name="T78" fmla="*/ 2147483647 w 1273"/>
              <a:gd name="T79" fmla="*/ 2147483647 h 1353"/>
              <a:gd name="T80" fmla="*/ 2147483647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147483647 h 1353"/>
              <a:gd name="T112" fmla="*/ 2147483647 w 1273"/>
              <a:gd name="T113" fmla="*/ 2147483647 h 1353"/>
              <a:gd name="T114" fmla="*/ 2147483647 w 1273"/>
              <a:gd name="T115" fmla="*/ 2147483647 h 1353"/>
              <a:gd name="T116" fmla="*/ 2147483647 w 1273"/>
              <a:gd name="T117" fmla="*/ 2147483647 h 1353"/>
              <a:gd name="T118" fmla="*/ 2147483647 w 1273"/>
              <a:gd name="T119" fmla="*/ 2147483647 h 1353"/>
              <a:gd name="T120" fmla="*/ 2147483647 w 1273"/>
              <a:gd name="T121" fmla="*/ 2147483647 h 1353"/>
              <a:gd name="T122" fmla="*/ 2147483647 w 1273"/>
              <a:gd name="T123" fmla="*/ 2147483647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w="12700" cap="rnd">
            <a:noFill/>
            <a:round/>
            <a:headEnd/>
            <a:tailEnd type="triangle" w="med" len="med"/>
          </a:ln>
        </p:spPr>
        <p:txBody>
          <a:bodyPr/>
          <a:lstStyle/>
          <a:p>
            <a:endParaRPr lang="en-US"/>
          </a:p>
        </p:txBody>
      </p:sp>
      <p:sp>
        <p:nvSpPr>
          <p:cNvPr id="25605" name="Rectangle 4"/>
          <p:cNvSpPr>
            <a:spLocks noChangeArrowheads="1"/>
          </p:cNvSpPr>
          <p:nvPr/>
        </p:nvSpPr>
        <p:spPr bwMode="auto">
          <a:xfrm>
            <a:off x="4573588" y="1873250"/>
            <a:ext cx="685800" cy="542925"/>
          </a:xfrm>
          <a:prstGeom prst="rect">
            <a:avLst/>
          </a:prstGeom>
          <a:solidFill>
            <a:schemeClr val="folHlink"/>
          </a:solidFill>
          <a:ln w="127000">
            <a:noFill/>
            <a:miter lim="800000"/>
            <a:headEnd/>
            <a:tailEnd/>
          </a:ln>
        </p:spPr>
        <p:txBody>
          <a:bodyPr wrap="none" anchor="ctr"/>
          <a:lstStyle/>
          <a:p>
            <a:endParaRPr lang="en-US"/>
          </a:p>
        </p:txBody>
      </p:sp>
      <p:sp>
        <p:nvSpPr>
          <p:cNvPr id="25606" name="Rectangle 5"/>
          <p:cNvSpPr>
            <a:spLocks noChangeArrowheads="1"/>
          </p:cNvSpPr>
          <p:nvPr/>
        </p:nvSpPr>
        <p:spPr bwMode="auto">
          <a:xfrm>
            <a:off x="3811588" y="2959100"/>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5607" name="Rectangle 6"/>
          <p:cNvSpPr>
            <a:spLocks noChangeArrowheads="1"/>
          </p:cNvSpPr>
          <p:nvPr/>
        </p:nvSpPr>
        <p:spPr bwMode="auto">
          <a:xfrm>
            <a:off x="3062288" y="405923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5608" name="Rectangle 7"/>
          <p:cNvSpPr>
            <a:spLocks noChangeArrowheads="1"/>
          </p:cNvSpPr>
          <p:nvPr/>
        </p:nvSpPr>
        <p:spPr bwMode="auto">
          <a:xfrm>
            <a:off x="25796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5609" name="Rectangle 8"/>
          <p:cNvSpPr>
            <a:spLocks noChangeArrowheads="1"/>
          </p:cNvSpPr>
          <p:nvPr/>
        </p:nvSpPr>
        <p:spPr bwMode="auto">
          <a:xfrm>
            <a:off x="34813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25610" name="Rectangle 9"/>
          <p:cNvSpPr>
            <a:spLocks noChangeArrowheads="1"/>
          </p:cNvSpPr>
          <p:nvPr/>
        </p:nvSpPr>
        <p:spPr bwMode="auto">
          <a:xfrm>
            <a:off x="4675188" y="2959100"/>
            <a:ext cx="685800" cy="542925"/>
          </a:xfrm>
          <a:prstGeom prst="rect">
            <a:avLst/>
          </a:prstGeom>
          <a:solidFill>
            <a:srgbClr val="00AE00"/>
          </a:solidFill>
          <a:ln w="25400">
            <a:noFill/>
            <a:miter lim="800000"/>
            <a:headEnd/>
            <a:tailEnd/>
          </a:ln>
        </p:spPr>
        <p:txBody>
          <a:bodyPr wrap="none" anchor="ctr"/>
          <a:lstStyle/>
          <a:p>
            <a:endParaRPr lang="en-US"/>
          </a:p>
        </p:txBody>
      </p:sp>
      <p:sp>
        <p:nvSpPr>
          <p:cNvPr id="25611" name="Rectangle 10"/>
          <p:cNvSpPr>
            <a:spLocks noChangeArrowheads="1"/>
          </p:cNvSpPr>
          <p:nvPr/>
        </p:nvSpPr>
        <p:spPr bwMode="auto">
          <a:xfrm>
            <a:off x="5538788" y="2959100"/>
            <a:ext cx="685800" cy="542925"/>
          </a:xfrm>
          <a:prstGeom prst="rect">
            <a:avLst/>
          </a:prstGeom>
          <a:solidFill>
            <a:srgbClr val="00AE00"/>
          </a:solidFill>
          <a:ln w="25400">
            <a:noFill/>
            <a:miter lim="800000"/>
            <a:headEnd/>
            <a:tailEnd/>
          </a:ln>
        </p:spPr>
        <p:txBody>
          <a:bodyPr wrap="none" anchor="ctr"/>
          <a:lstStyle/>
          <a:p>
            <a:endParaRPr lang="en-US"/>
          </a:p>
        </p:txBody>
      </p:sp>
      <p:grpSp>
        <p:nvGrpSpPr>
          <p:cNvPr id="2" name="Group 11"/>
          <p:cNvGrpSpPr>
            <a:grpSpLocks/>
          </p:cNvGrpSpPr>
          <p:nvPr/>
        </p:nvGrpSpPr>
        <p:grpSpPr bwMode="auto">
          <a:xfrm>
            <a:off x="4192588" y="2430463"/>
            <a:ext cx="725487" cy="514350"/>
            <a:chOff x="2256" y="1056"/>
            <a:chExt cx="457" cy="288"/>
          </a:xfrm>
        </p:grpSpPr>
        <p:sp>
          <p:nvSpPr>
            <p:cNvPr id="25633" name="Freeform 1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25634" name="Line 13"/>
            <p:cNvSpPr>
              <a:spLocks noChangeShapeType="1"/>
            </p:cNvSpPr>
            <p:nvPr/>
          </p:nvSpPr>
          <p:spPr bwMode="auto">
            <a:xfrm flipH="1">
              <a:off x="2256" y="1128"/>
              <a:ext cx="360" cy="216"/>
            </a:xfrm>
            <a:prstGeom prst="line">
              <a:avLst/>
            </a:prstGeom>
            <a:noFill/>
            <a:ln w="2540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3417888" y="3516313"/>
            <a:ext cx="712787" cy="528637"/>
            <a:chOff x="1768" y="1664"/>
            <a:chExt cx="449" cy="296"/>
          </a:xfrm>
        </p:grpSpPr>
        <p:sp>
          <p:nvSpPr>
            <p:cNvPr id="25631" name="Freeform 1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25632" name="Line 16"/>
            <p:cNvSpPr>
              <a:spLocks noChangeShapeType="1"/>
            </p:cNvSpPr>
            <p:nvPr/>
          </p:nvSpPr>
          <p:spPr bwMode="auto">
            <a:xfrm flipH="1">
              <a:off x="1768" y="1736"/>
              <a:ext cx="352" cy="224"/>
            </a:xfrm>
            <a:prstGeom prst="line">
              <a:avLst/>
            </a:prstGeom>
            <a:noFill/>
            <a:ln w="25400">
              <a:solidFill>
                <a:schemeClr val="tx1"/>
              </a:solidFill>
              <a:round/>
              <a:headEnd/>
              <a:tailEnd/>
            </a:ln>
          </p:spPr>
          <p:txBody>
            <a:bodyPr wrap="none" anchor="ctr"/>
            <a:lstStyle/>
            <a:p>
              <a:endParaRPr lang="en-US"/>
            </a:p>
          </p:txBody>
        </p:sp>
      </p:grpSp>
      <p:sp>
        <p:nvSpPr>
          <p:cNvPr id="25614" name="Line 17"/>
          <p:cNvSpPr>
            <a:spLocks noChangeShapeType="1"/>
          </p:cNvSpPr>
          <p:nvPr/>
        </p:nvSpPr>
        <p:spPr bwMode="auto">
          <a:xfrm flipH="1">
            <a:off x="2897188" y="4616450"/>
            <a:ext cx="520700" cy="528638"/>
          </a:xfrm>
          <a:prstGeom prst="line">
            <a:avLst/>
          </a:prstGeom>
          <a:noFill/>
          <a:ln w="25400">
            <a:solidFill>
              <a:srgbClr val="000000"/>
            </a:solidFill>
            <a:round/>
            <a:headEnd/>
            <a:tailEnd/>
          </a:ln>
        </p:spPr>
        <p:txBody>
          <a:bodyPr wrap="none" anchor="ctr"/>
          <a:lstStyle/>
          <a:p>
            <a:endParaRPr lang="en-US"/>
          </a:p>
        </p:txBody>
      </p:sp>
      <p:sp>
        <p:nvSpPr>
          <p:cNvPr id="25615" name="Line 18"/>
          <p:cNvSpPr>
            <a:spLocks noChangeShapeType="1"/>
          </p:cNvSpPr>
          <p:nvPr/>
        </p:nvSpPr>
        <p:spPr bwMode="auto">
          <a:xfrm>
            <a:off x="3392488" y="4616450"/>
            <a:ext cx="444500" cy="542925"/>
          </a:xfrm>
          <a:prstGeom prst="line">
            <a:avLst/>
          </a:prstGeom>
          <a:noFill/>
          <a:ln w="25400">
            <a:solidFill>
              <a:srgbClr val="000000"/>
            </a:solidFill>
            <a:round/>
            <a:headEnd/>
            <a:tailEnd/>
          </a:ln>
        </p:spPr>
        <p:txBody>
          <a:bodyPr wrap="none" anchor="ctr"/>
          <a:lstStyle/>
          <a:p>
            <a:endParaRPr lang="en-US"/>
          </a:p>
        </p:txBody>
      </p:sp>
      <p:sp>
        <p:nvSpPr>
          <p:cNvPr id="25616" name="Line 19"/>
          <p:cNvSpPr>
            <a:spLocks noChangeShapeType="1"/>
          </p:cNvSpPr>
          <p:nvPr/>
        </p:nvSpPr>
        <p:spPr bwMode="auto">
          <a:xfrm>
            <a:off x="4941888" y="2430463"/>
            <a:ext cx="38100" cy="528637"/>
          </a:xfrm>
          <a:prstGeom prst="line">
            <a:avLst/>
          </a:prstGeom>
          <a:noFill/>
          <a:ln w="25400">
            <a:solidFill>
              <a:schemeClr val="tx1"/>
            </a:solidFill>
            <a:round/>
            <a:headEnd/>
            <a:tailEnd/>
          </a:ln>
        </p:spPr>
        <p:txBody>
          <a:bodyPr wrap="none" anchor="ctr"/>
          <a:lstStyle/>
          <a:p>
            <a:endParaRPr lang="en-US"/>
          </a:p>
        </p:txBody>
      </p:sp>
      <p:sp>
        <p:nvSpPr>
          <p:cNvPr id="25617" name="Line 20"/>
          <p:cNvSpPr>
            <a:spLocks noChangeShapeType="1"/>
          </p:cNvSpPr>
          <p:nvPr/>
        </p:nvSpPr>
        <p:spPr bwMode="auto">
          <a:xfrm>
            <a:off x="4916488" y="2459038"/>
            <a:ext cx="977900" cy="485775"/>
          </a:xfrm>
          <a:prstGeom prst="line">
            <a:avLst/>
          </a:prstGeom>
          <a:noFill/>
          <a:ln w="25400">
            <a:solidFill>
              <a:schemeClr val="tx1"/>
            </a:solidFill>
            <a:round/>
            <a:headEnd/>
            <a:tailEnd/>
          </a:ln>
        </p:spPr>
        <p:txBody>
          <a:bodyPr wrap="none" anchor="ctr"/>
          <a:lstStyle/>
          <a:p>
            <a:endParaRPr lang="en-US"/>
          </a:p>
        </p:txBody>
      </p:sp>
      <p:sp>
        <p:nvSpPr>
          <p:cNvPr id="184341" name="Rectangle 21"/>
          <p:cNvSpPr>
            <a:spLocks noChangeArrowheads="1"/>
          </p:cNvSpPr>
          <p:nvPr/>
        </p:nvSpPr>
        <p:spPr bwMode="auto">
          <a:xfrm>
            <a:off x="4495800" y="3719513"/>
            <a:ext cx="33448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drivers are replaced one at a </a:t>
            </a:r>
          </a:p>
        </p:txBody>
      </p:sp>
      <p:sp>
        <p:nvSpPr>
          <p:cNvPr id="184342" name="Rectangle 22"/>
          <p:cNvSpPr>
            <a:spLocks noChangeArrowheads="1"/>
          </p:cNvSpPr>
          <p:nvPr/>
        </p:nvSpPr>
        <p:spPr bwMode="auto">
          <a:xfrm>
            <a:off x="4495800" y="3976688"/>
            <a:ext cx="657225" cy="366712"/>
          </a:xfrm>
          <a:prstGeom prst="rect">
            <a:avLst/>
          </a:prstGeom>
          <a:noFill/>
          <a:ln w="12700">
            <a:noFill/>
            <a:miter lim="800000"/>
            <a:headEnd/>
            <a:tailEnd/>
          </a:ln>
          <a:effectLst/>
        </p:spPr>
        <p:txBody>
          <a:bodyPr wrap="none" lIns="90487" tIns="44450" rIns="90487" bIns="44450">
            <a:spAutoFit/>
          </a:bodyPr>
          <a:lstStyle/>
          <a:p>
            <a:pPr>
              <a:defRPr/>
            </a:pPr>
            <a:r>
              <a:rPr lang="en-US" sz="1800" b="1" dirty="0">
                <a:effectLst>
                  <a:outerShdw blurRad="38100" dist="38100" dir="2700000" algn="tl">
                    <a:srgbClr val="FFFFFF"/>
                  </a:outerShdw>
                </a:effectLst>
                <a:latin typeface="Helvetica" pitchFamily="-128" charset="0"/>
              </a:rPr>
              <a:t>time</a:t>
            </a:r>
          </a:p>
        </p:txBody>
      </p:sp>
      <p:sp>
        <p:nvSpPr>
          <p:cNvPr id="184343" name="Rectangle 23"/>
          <p:cNvSpPr>
            <a:spLocks noChangeArrowheads="1"/>
          </p:cNvSpPr>
          <p:nvPr/>
        </p:nvSpPr>
        <p:spPr bwMode="auto">
          <a:xfrm>
            <a:off x="4394200" y="4705350"/>
            <a:ext cx="38639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worker modules are grouped into </a:t>
            </a:r>
          </a:p>
        </p:txBody>
      </p:sp>
      <p:sp>
        <p:nvSpPr>
          <p:cNvPr id="184344" name="Rectangle 24"/>
          <p:cNvSpPr>
            <a:spLocks noChangeArrowheads="1"/>
          </p:cNvSpPr>
          <p:nvPr/>
        </p:nvSpPr>
        <p:spPr bwMode="auto">
          <a:xfrm>
            <a:off x="4394200" y="4962525"/>
            <a:ext cx="2492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builds and integrated</a:t>
            </a:r>
          </a:p>
        </p:txBody>
      </p:sp>
      <p:sp>
        <p:nvSpPr>
          <p:cNvPr id="184345" name="Rectangle 25"/>
          <p:cNvSpPr>
            <a:spLocks noChangeArrowheads="1"/>
          </p:cNvSpPr>
          <p:nvPr/>
        </p:nvSpPr>
        <p:spPr bwMode="auto">
          <a:xfrm>
            <a:off x="4800600" y="1905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A</a:t>
            </a:r>
          </a:p>
        </p:txBody>
      </p:sp>
      <p:sp>
        <p:nvSpPr>
          <p:cNvPr id="184346" name="Rectangle 26"/>
          <p:cNvSpPr>
            <a:spLocks noChangeArrowheads="1"/>
          </p:cNvSpPr>
          <p:nvPr/>
        </p:nvSpPr>
        <p:spPr bwMode="auto">
          <a:xfrm>
            <a:off x="4013200" y="3048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B</a:t>
            </a:r>
          </a:p>
        </p:txBody>
      </p:sp>
      <p:sp>
        <p:nvSpPr>
          <p:cNvPr id="184347" name="Rectangle 27"/>
          <p:cNvSpPr>
            <a:spLocks noChangeArrowheads="1"/>
          </p:cNvSpPr>
          <p:nvPr/>
        </p:nvSpPr>
        <p:spPr bwMode="auto">
          <a:xfrm>
            <a:off x="3289300" y="41481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C</a:t>
            </a:r>
          </a:p>
        </p:txBody>
      </p:sp>
      <p:sp>
        <p:nvSpPr>
          <p:cNvPr id="184348" name="Rectangle 28"/>
          <p:cNvSpPr>
            <a:spLocks noChangeArrowheads="1"/>
          </p:cNvSpPr>
          <p:nvPr/>
        </p:nvSpPr>
        <p:spPr bwMode="auto">
          <a:xfrm>
            <a:off x="2755900" y="51911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D</a:t>
            </a:r>
          </a:p>
        </p:txBody>
      </p:sp>
      <p:sp>
        <p:nvSpPr>
          <p:cNvPr id="184349" name="Rectangle 29"/>
          <p:cNvSpPr>
            <a:spLocks noChangeArrowheads="1"/>
          </p:cNvSpPr>
          <p:nvPr/>
        </p:nvSpPr>
        <p:spPr bwMode="auto">
          <a:xfrm>
            <a:off x="3683000" y="51911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E</a:t>
            </a:r>
          </a:p>
        </p:txBody>
      </p:sp>
      <p:sp>
        <p:nvSpPr>
          <p:cNvPr id="184350" name="Rectangle 30"/>
          <p:cNvSpPr>
            <a:spLocks noChangeArrowheads="1"/>
          </p:cNvSpPr>
          <p:nvPr/>
        </p:nvSpPr>
        <p:spPr bwMode="auto">
          <a:xfrm>
            <a:off x="4876800" y="30622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F</a:t>
            </a:r>
          </a:p>
        </p:txBody>
      </p:sp>
      <p:sp>
        <p:nvSpPr>
          <p:cNvPr id="184351" name="Rectangle 31"/>
          <p:cNvSpPr>
            <a:spLocks noChangeArrowheads="1"/>
          </p:cNvSpPr>
          <p:nvPr/>
        </p:nvSpPr>
        <p:spPr bwMode="auto">
          <a:xfrm>
            <a:off x="5702300" y="30622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G</a:t>
            </a:r>
          </a:p>
        </p:txBody>
      </p:sp>
      <p:sp>
        <p:nvSpPr>
          <p:cNvPr id="184352" name="Rectangle 32"/>
          <p:cNvSpPr>
            <a:spLocks noChangeArrowheads="1"/>
          </p:cNvSpPr>
          <p:nvPr/>
        </p:nvSpPr>
        <p:spPr bwMode="auto">
          <a:xfrm>
            <a:off x="4419600" y="5638800"/>
            <a:ext cx="1181100"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cluster</a:t>
            </a:r>
          </a:p>
        </p:txBody>
      </p:sp>
      <p:sp>
        <p:nvSpPr>
          <p:cNvPr id="25630" name="Line 33"/>
          <p:cNvSpPr>
            <a:spLocks noChangeShapeType="1"/>
          </p:cNvSpPr>
          <p:nvPr/>
        </p:nvSpPr>
        <p:spPr bwMode="auto">
          <a:xfrm>
            <a:off x="4262438" y="3595688"/>
            <a:ext cx="279400" cy="257175"/>
          </a:xfrm>
          <a:prstGeom prst="line">
            <a:avLst/>
          </a:prstGeom>
          <a:noFill/>
          <a:ln w="12700">
            <a:solidFill>
              <a:schemeClr val="tx1"/>
            </a:solidFill>
            <a:round/>
            <a:headEnd/>
            <a:tailEnd/>
          </a:ln>
        </p:spPr>
        <p:txBody>
          <a:bodyPr wrap="none" anchor="ctr"/>
          <a:lstStyle/>
          <a:p>
            <a:endParaRPr lang="en-US"/>
          </a:p>
        </p:txBody>
      </p:sp>
      <p:sp>
        <p:nvSpPr>
          <p:cNvPr id="34" name="Slide Number Placeholder 33"/>
          <p:cNvSpPr>
            <a:spLocks noGrp="1"/>
          </p:cNvSpPr>
          <p:nvPr>
            <p:ph type="sldNum" sz="quarter" idx="12"/>
          </p:nvPr>
        </p:nvSpPr>
        <p:spPr/>
        <p:txBody>
          <a:bodyPr/>
          <a:lstStyle/>
          <a:p>
            <a:pPr>
              <a:defRPr/>
            </a:pPr>
            <a:fld id="{4774FC7F-E412-4E38-AA83-8E4258FE7EF9}" type="slidenum">
              <a:rPr lang="en-US" smtClean="0"/>
              <a:pPr>
                <a:defRPr/>
              </a:pPr>
              <a:t>19</a:t>
            </a:fld>
            <a:endParaRPr lang="en-US"/>
          </a:p>
        </p:txBody>
      </p:sp>
      <p:sp>
        <p:nvSpPr>
          <p:cNvPr id="35" name="Footer Placeholder 34"/>
          <p:cNvSpPr>
            <a:spLocks noGrp="1"/>
          </p:cNvSpPr>
          <p:nvPr>
            <p:ph type="ftr" sz="quarter" idx="11"/>
          </p:nvPr>
        </p:nvSpPr>
        <p:spPr/>
        <p:txBody>
          <a:bodyPr/>
          <a:lstStyle/>
          <a:p>
            <a:pPr>
              <a:defRPr/>
            </a:pPr>
            <a:r>
              <a:rPr lang="en-US" smtClean="0"/>
              <a:t>Software Engg.                                                                             </a:t>
            </a:r>
            <a:endParaRPr lang="en-US"/>
          </a:p>
        </p:txBody>
      </p:sp>
      <p:sp>
        <p:nvSpPr>
          <p:cNvPr id="36" name="TextBox 3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67600" cy="1143000"/>
          </a:xfrm>
        </p:spPr>
        <p:txBody>
          <a:bodyPr/>
          <a:lstStyle/>
          <a:p>
            <a:pPr algn="ctr"/>
            <a:r>
              <a:rPr lang="en-US" dirty="0" smtClean="0"/>
              <a:t>Introduction</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Software Engineering is the systematic approach to development, operation, maintenance, and retirement of software.</a:t>
            </a:r>
          </a:p>
          <a:p>
            <a:pPr algn="just">
              <a:lnSpc>
                <a:spcPct val="150000"/>
              </a:lnSpc>
            </a:pPr>
            <a:r>
              <a:rPr lang="en-US" dirty="0" smtClean="0">
                <a:latin typeface="Times New Roman" pitchFamily="18" charset="0"/>
                <a:cs typeface="Times New Roman" pitchFamily="18" charset="0"/>
              </a:rPr>
              <a:t>Software is a collection of programs, procedures, rules, and associated documentation and data (IEEE).</a:t>
            </a:r>
          </a:p>
          <a:p>
            <a:pPr algn="just">
              <a:lnSpc>
                <a:spcPct val="150000"/>
              </a:lnSpc>
            </a:pPr>
            <a:r>
              <a:rPr lang="en-US" dirty="0" smtClean="0"/>
              <a:t>There are two categories of software’s they are:</a:t>
            </a:r>
          </a:p>
          <a:p>
            <a:pPr lvl="1" algn="just">
              <a:lnSpc>
                <a:spcPct val="150000"/>
              </a:lnSpc>
            </a:pPr>
            <a:r>
              <a:rPr lang="en-US" dirty="0" smtClean="0"/>
              <a:t>Industrial Strength Software</a:t>
            </a:r>
          </a:p>
          <a:p>
            <a:pPr lvl="1" algn="just">
              <a:lnSpc>
                <a:spcPct val="150000"/>
              </a:lnSpc>
            </a:pPr>
            <a:r>
              <a:rPr lang="en-US" dirty="0" smtClean="0"/>
              <a:t>Student Strength Software</a:t>
            </a:r>
            <a:endParaRPr lang="en-US" dirty="0" smtClean="0">
              <a:latin typeface="Times New Roman" pitchFamily="18" charset="0"/>
              <a:cs typeface="Times New Roman" pitchFamily="18" charset="0"/>
            </a:endParaRPr>
          </a:p>
          <a:p>
            <a:pPr algn="just">
              <a:lnSpc>
                <a:spcPct val="150000"/>
              </a:lnSpc>
            </a:pPr>
            <a:endParaRPr lang="en-US" dirty="0"/>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543800" y="6248400"/>
            <a:ext cx="1295400" cy="457200"/>
          </a:xfrm>
          <a:prstGeom prst="rect">
            <a:avLst/>
          </a:prstGeom>
        </p:spPr>
        <p:txBody>
          <a:bodyPr/>
          <a:lstStyle/>
          <a:p>
            <a:pPr>
              <a:defRPr/>
            </a:pPr>
            <a:fld id="{A67E0682-B7C1-421C-B18B-933A6D097205}" type="slidenum">
              <a:rPr lang="en-US"/>
              <a:pPr>
                <a:defRPr/>
              </a:pPr>
              <a:t>20</a:t>
            </a:fld>
            <a:endParaRPr lang="en-US"/>
          </a:p>
        </p:txBody>
      </p:sp>
      <p:sp>
        <p:nvSpPr>
          <p:cNvPr id="19461" name="Rectangle 3"/>
          <p:cNvSpPr>
            <a:spLocks noGrp="1" noChangeArrowheads="1"/>
          </p:cNvSpPr>
          <p:nvPr>
            <p:ph type="body" idx="1"/>
          </p:nvPr>
        </p:nvSpPr>
        <p:spPr>
          <a:xfrm>
            <a:off x="609600" y="990600"/>
            <a:ext cx="8077200" cy="5105400"/>
          </a:xfrm>
        </p:spPr>
        <p:txBody>
          <a:bodyPr>
            <a:normAutofit fontScale="92500" lnSpcReduction="10000"/>
          </a:bodyPr>
          <a:lstStyle/>
          <a:p>
            <a:pPr algn="just" eaLnBrk="1" hangingPunct="1">
              <a:lnSpc>
                <a:spcPct val="90000"/>
              </a:lnSpc>
              <a:spcBef>
                <a:spcPts val="900"/>
              </a:spcBef>
            </a:pPr>
            <a:r>
              <a:rPr lang="en-US" b="1" dirty="0" smtClean="0">
                <a:latin typeface="Palatino" pitchFamily="-128" charset="0"/>
              </a:rPr>
              <a:t>Regression testing </a:t>
            </a:r>
            <a:r>
              <a:rPr lang="en-US" dirty="0" smtClean="0">
                <a:latin typeface="Palatino" pitchFamily="-128" charset="0"/>
              </a:rPr>
              <a:t>is the re-execution of some subset of tests that have already been conducted to ensure that changes have not propagated unintended side effects</a:t>
            </a:r>
          </a:p>
          <a:p>
            <a:pPr algn="just" eaLnBrk="1" hangingPunct="1">
              <a:lnSpc>
                <a:spcPct val="90000"/>
              </a:lnSpc>
              <a:spcBef>
                <a:spcPts val="900"/>
              </a:spcBef>
            </a:pPr>
            <a:endParaRPr lang="en-US" b="1" dirty="0" smtClean="0">
              <a:latin typeface="Palatino" pitchFamily="-128" charset="0"/>
            </a:endParaRPr>
          </a:p>
          <a:p>
            <a:pPr algn="just">
              <a:lnSpc>
                <a:spcPct val="90000"/>
              </a:lnSpc>
              <a:spcBef>
                <a:spcPts val="900"/>
              </a:spcBef>
            </a:pPr>
            <a:r>
              <a:rPr lang="en-US" b="1" dirty="0" smtClean="0">
                <a:latin typeface="Palatino" pitchFamily="-128" charset="0"/>
              </a:rPr>
              <a:t>System Testing </a:t>
            </a:r>
            <a:r>
              <a:rPr lang="en-US" dirty="0" smtClean="0">
                <a:latin typeface="Palatino" pitchFamily="-128" charset="0"/>
              </a:rPr>
              <a:t>tends to affirm the end-to-end quality of the entire system. System testing is often based on the functional requirement specification of the system. Non-functional quality attributes such as reliability, security, and maintainability are also checked.</a:t>
            </a:r>
          </a:p>
          <a:p>
            <a:pPr algn="just">
              <a:lnSpc>
                <a:spcPct val="90000"/>
              </a:lnSpc>
              <a:spcBef>
                <a:spcPts val="900"/>
              </a:spcBef>
            </a:pPr>
            <a:endParaRPr lang="en-US" dirty="0" smtClean="0">
              <a:latin typeface="Palatino" pitchFamily="-128" charset="0"/>
            </a:endParaRPr>
          </a:p>
          <a:p>
            <a:pPr algn="just">
              <a:lnSpc>
                <a:spcPct val="90000"/>
              </a:lnSpc>
              <a:spcBef>
                <a:spcPts val="900"/>
              </a:spcBef>
            </a:pPr>
            <a:r>
              <a:rPr lang="en-US" b="1" dirty="0" smtClean="0">
                <a:latin typeface="Palatino" pitchFamily="-128" charset="0"/>
              </a:rPr>
              <a:t>Acceptance Testing </a:t>
            </a:r>
            <a:r>
              <a:rPr lang="en-US" dirty="0" smtClean="0">
                <a:latin typeface="Palatino" pitchFamily="-128" charset="0"/>
              </a:rPr>
              <a:t>is done when the completed system is handed over from the developers to the customers or users. The purpose of acceptance testing is rather to give confidence that the system is working than to find errors.</a:t>
            </a:r>
          </a:p>
          <a:p>
            <a:pPr algn="just" eaLnBrk="1" hangingPunct="1">
              <a:lnSpc>
                <a:spcPct val="90000"/>
              </a:lnSpc>
              <a:spcBef>
                <a:spcPts val="900"/>
              </a:spcBef>
            </a:pPr>
            <a:endParaRPr lang="en-US" dirty="0" smtClean="0">
              <a:latin typeface="Palatino" pitchFamily="-128" charset="0"/>
            </a:endParaRPr>
          </a:p>
        </p:txBody>
      </p:sp>
      <p:sp>
        <p:nvSpPr>
          <p:cNvPr id="4" name="Footer Placeholder 3"/>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Debugging Process</a:t>
            </a:r>
            <a:endParaRPr lang="en-US" dirty="0"/>
          </a:p>
        </p:txBody>
      </p:sp>
      <p:pic>
        <p:nvPicPr>
          <p:cNvPr id="4" name="Picture 24" descr="Figure 17"/>
          <p:cNvPicPr>
            <a:picLocks noGrp="1" noChangeAspect="1" noChangeArrowheads="1"/>
          </p:cNvPicPr>
          <p:nvPr>
            <p:ph sz="quarter" idx="1"/>
          </p:nvPr>
        </p:nvPicPr>
        <p:blipFill>
          <a:blip r:embed="rId2"/>
          <a:srcRect/>
          <a:stretch>
            <a:fillRect/>
          </a:stretch>
        </p:blipFill>
        <p:spPr bwMode="auto">
          <a:xfrm>
            <a:off x="1511300" y="1846262"/>
            <a:ext cx="5359400" cy="4381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Software Engg.                                                                             </a:t>
            </a:r>
            <a:endParaRPr lang="en-US"/>
          </a:p>
        </p:txBody>
      </p:sp>
      <p:sp>
        <p:nvSpPr>
          <p:cNvPr id="7" name="TextBox 6"/>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pPr algn="just"/>
            <a:r>
              <a:rPr lang="en-US" dirty="0" smtClean="0"/>
              <a:t>The ultimate goal of Software Engineering is to help designers, developers, and managers develop systems with high quality. </a:t>
            </a:r>
          </a:p>
          <a:p>
            <a:pPr algn="just"/>
            <a:r>
              <a:rPr lang="en-US" dirty="0" smtClean="0"/>
              <a:t>The testing of software is an important means of assessing the software to determine its quality.</a:t>
            </a:r>
          </a:p>
          <a:p>
            <a:pPr algn="just"/>
            <a:r>
              <a:rPr lang="en-US" dirty="0" smtClean="0"/>
              <a:t>Software must be </a:t>
            </a:r>
            <a:r>
              <a:rPr lang="en-US" smtClean="0"/>
              <a:t>efficient ,reliable, maintainable, </a:t>
            </a:r>
            <a:r>
              <a:rPr lang="en-US" dirty="0" smtClean="0"/>
              <a:t>re-usable, user-friendly.</a:t>
            </a:r>
            <a:endParaRPr lang="en-US" dirty="0"/>
          </a:p>
        </p:txBody>
      </p:sp>
      <p:sp>
        <p:nvSpPr>
          <p:cNvPr id="4" name="Footer Placeholder 3"/>
          <p:cNvSpPr>
            <a:spLocks noGrp="1"/>
          </p:cNvSpPr>
          <p:nvPr>
            <p:ph type="ftr" sz="quarter" idx="11"/>
          </p:nvPr>
        </p:nvSpPr>
        <p:spPr/>
        <p:txBody>
          <a:bodyPr/>
          <a:lstStyle/>
          <a:p>
            <a:pPr>
              <a:defRPr/>
            </a:pPr>
            <a:r>
              <a:rPr lang="en-US" smtClean="0"/>
              <a:t>Software Engg.                                                                             </a:t>
            </a:r>
            <a:endParaRPr lang="en-US"/>
          </a:p>
        </p:txBody>
      </p:sp>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200400"/>
            <a:ext cx="7467600" cy="1447800"/>
          </a:xfrm>
        </p:spPr>
        <p:txBody>
          <a:bodyPr>
            <a:normAutofit fontScale="90000"/>
          </a:bodyPr>
          <a:lstStyle/>
          <a:p>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a:r>
            <a:br>
              <a:rPr lang="en-US" sz="9600" dirty="0" smtClean="0">
                <a:solidFill>
                  <a:schemeClr val="accent3">
                    <a:lumMod val="50000"/>
                  </a:schemeClr>
                </a:solidFill>
              </a:rPr>
            </a:br>
            <a:r>
              <a:rPr lang="en-US" sz="9600" dirty="0" smtClean="0">
                <a:solidFill>
                  <a:schemeClr val="accent3">
                    <a:lumMod val="50000"/>
                  </a:schemeClr>
                </a:solidFill>
              </a:rPr>
              <a:t>   Q/A ?</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4774FC7F-E412-4E38-AA83-8E4258FE7EF9}" type="slidenum">
              <a:rPr lang="en-US" smtClean="0"/>
              <a:pPr>
                <a:defRPr/>
              </a:pPr>
              <a:t>23</a:t>
            </a:fld>
            <a:endParaRPr lang="en-US"/>
          </a:p>
        </p:txBody>
      </p:sp>
      <p:sp>
        <p:nvSpPr>
          <p:cNvPr id="4" name="Footer Placeholder 3"/>
          <p:cNvSpPr>
            <a:spLocks noGrp="1"/>
          </p:cNvSpPr>
          <p:nvPr>
            <p:ph type="ftr" sz="quarter" idx="11"/>
          </p:nvPr>
        </p:nvSpPr>
        <p:spPr/>
        <p:txBody>
          <a:bodyPr/>
          <a:lstStyle/>
          <a:p>
            <a:pPr>
              <a:defRPr/>
            </a:pPr>
            <a:r>
              <a:rPr lang="en-US" smtClean="0"/>
              <a:t>Software Engg.                                                                             </a:t>
            </a:r>
            <a:endParaRPr lang="en-US"/>
          </a:p>
        </p:txBody>
      </p:sp>
      <p:sp>
        <p:nvSpPr>
          <p:cNvPr id="5" name="TextBox 4"/>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352800"/>
            <a:ext cx="7467600" cy="1143000"/>
          </a:xfrm>
        </p:spPr>
        <p:txBody>
          <a:bodyPr>
            <a:noAutofit/>
          </a:bodyPr>
          <a:lstStyle/>
          <a:p>
            <a:r>
              <a:rPr lang="en-US" sz="8000" dirty="0" smtClean="0">
                <a:solidFill>
                  <a:schemeClr val="accent2">
                    <a:lumMod val="75000"/>
                  </a:schemeClr>
                </a:solidFill>
              </a:rPr>
              <a:t>Thank You</a:t>
            </a:r>
            <a:endParaRPr lang="en-US" sz="8000" dirty="0">
              <a:solidFill>
                <a:schemeClr val="accent2">
                  <a:lumMod val="75000"/>
                </a:schemeClr>
              </a:solidFill>
            </a:endParaRPr>
          </a:p>
        </p:txBody>
      </p:sp>
      <p:sp>
        <p:nvSpPr>
          <p:cNvPr id="3" name="Slide Number Placeholder 2"/>
          <p:cNvSpPr>
            <a:spLocks noGrp="1"/>
          </p:cNvSpPr>
          <p:nvPr>
            <p:ph type="sldNum" sz="quarter" idx="12"/>
          </p:nvPr>
        </p:nvSpPr>
        <p:spPr/>
        <p:txBody>
          <a:bodyPr/>
          <a:lstStyle/>
          <a:p>
            <a:pPr>
              <a:defRPr/>
            </a:pPr>
            <a:fld id="{4774FC7F-E412-4E38-AA83-8E4258FE7EF9}" type="slidenum">
              <a:rPr lang="en-US" smtClean="0"/>
              <a:pPr>
                <a:defRPr/>
              </a:pPr>
              <a:t>24</a:t>
            </a:fld>
            <a:endParaRPr lang="en-US"/>
          </a:p>
        </p:txBody>
      </p:sp>
      <p:sp>
        <p:nvSpPr>
          <p:cNvPr id="4" name="Footer Placeholder 3"/>
          <p:cNvSpPr>
            <a:spLocks noGrp="1"/>
          </p:cNvSpPr>
          <p:nvPr>
            <p:ph type="ftr" sz="quarter" idx="11"/>
          </p:nvPr>
        </p:nvSpPr>
        <p:spPr/>
        <p:txBody>
          <a:bodyPr/>
          <a:lstStyle/>
          <a:p>
            <a:pPr>
              <a:defRPr/>
            </a:pPr>
            <a:r>
              <a:rPr lang="en-US" smtClean="0"/>
              <a:t>Software Engg.                                                                             </a:t>
            </a:r>
            <a:endParaRPr lang="en-US"/>
          </a:p>
        </p:txBody>
      </p:sp>
      <p:sp>
        <p:nvSpPr>
          <p:cNvPr id="5" name="TextBox 4"/>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848600" cy="990600"/>
          </a:xfrm>
        </p:spPr>
        <p:txBody>
          <a:bodyPr/>
          <a:lstStyle/>
          <a:p>
            <a:r>
              <a:rPr lang="en-US" dirty="0" smtClean="0"/>
              <a:t>Software</a:t>
            </a:r>
            <a:endParaRPr lang="en-US" dirty="0"/>
          </a:p>
        </p:txBody>
      </p:sp>
      <p:sp>
        <p:nvSpPr>
          <p:cNvPr id="9219" name="Rectangle 3"/>
          <p:cNvSpPr>
            <a:spLocks noGrp="1" noChangeArrowheads="1"/>
          </p:cNvSpPr>
          <p:nvPr>
            <p:ph type="body" sz="half" idx="1"/>
          </p:nvPr>
        </p:nvSpPr>
        <p:spPr>
          <a:xfrm>
            <a:off x="685800" y="1905000"/>
            <a:ext cx="3886200" cy="4648200"/>
          </a:xfrm>
        </p:spPr>
        <p:txBody>
          <a:bodyPr/>
          <a:lstStyle/>
          <a:p>
            <a:pPr>
              <a:buClr>
                <a:schemeClr val="tx1"/>
              </a:buClr>
              <a:buFontTx/>
              <a:buChar char=" "/>
            </a:pPr>
            <a:r>
              <a:rPr lang="en-US" b="1" u="sng" dirty="0"/>
              <a:t>Student</a:t>
            </a:r>
          </a:p>
          <a:p>
            <a:r>
              <a:rPr lang="en-US" dirty="0"/>
              <a:t>Developer is the </a:t>
            </a:r>
            <a:r>
              <a:rPr lang="en-US" dirty="0" smtClean="0"/>
              <a:t>user</a:t>
            </a:r>
          </a:p>
          <a:p>
            <a:r>
              <a:rPr lang="en-US" dirty="0" smtClean="0"/>
              <a:t>SW not in critical use</a:t>
            </a:r>
          </a:p>
          <a:p>
            <a:r>
              <a:rPr lang="en-US" dirty="0" smtClean="0"/>
              <a:t>Reliability, robustness not important</a:t>
            </a:r>
          </a:p>
          <a:p>
            <a:r>
              <a:rPr lang="en-US" dirty="0" smtClean="0"/>
              <a:t>No investment</a:t>
            </a:r>
          </a:p>
          <a:p>
            <a:r>
              <a:rPr lang="en-US" dirty="0" smtClean="0"/>
              <a:t>Don’t care about portability</a:t>
            </a:r>
          </a:p>
          <a:p>
            <a:endParaRPr lang="en-US" dirty="0"/>
          </a:p>
        </p:txBody>
      </p:sp>
      <p:sp>
        <p:nvSpPr>
          <p:cNvPr id="9220" name="Rectangle 4"/>
          <p:cNvSpPr>
            <a:spLocks noGrp="1" noChangeArrowheads="1"/>
          </p:cNvSpPr>
          <p:nvPr>
            <p:ph type="body" sz="half" idx="2"/>
          </p:nvPr>
        </p:nvSpPr>
        <p:spPr>
          <a:xfrm>
            <a:off x="4648200" y="1828800"/>
            <a:ext cx="4038600" cy="4191000"/>
          </a:xfrm>
        </p:spPr>
        <p:txBody>
          <a:bodyPr/>
          <a:lstStyle/>
          <a:p>
            <a:pPr>
              <a:buClr>
                <a:schemeClr val="tx1"/>
              </a:buClr>
              <a:buFontTx/>
              <a:buChar char=" "/>
            </a:pPr>
            <a:r>
              <a:rPr lang="en-US" b="1" u="sng" dirty="0"/>
              <a:t>Industrial Strength</a:t>
            </a:r>
          </a:p>
          <a:p>
            <a:r>
              <a:rPr lang="en-US" dirty="0"/>
              <a:t>Others are the </a:t>
            </a:r>
            <a:r>
              <a:rPr lang="en-US" dirty="0" smtClean="0"/>
              <a:t>users.</a:t>
            </a:r>
          </a:p>
          <a:p>
            <a:r>
              <a:rPr lang="en-US" dirty="0" smtClean="0"/>
              <a:t>Supports important functions / business</a:t>
            </a:r>
          </a:p>
          <a:p>
            <a:r>
              <a:rPr lang="en-US" dirty="0" smtClean="0"/>
              <a:t>Reliability , robustness are very important</a:t>
            </a:r>
          </a:p>
          <a:p>
            <a:r>
              <a:rPr lang="en-US" dirty="0" smtClean="0"/>
              <a:t>Heavy investment</a:t>
            </a:r>
          </a:p>
          <a:p>
            <a:r>
              <a:rPr lang="en-US" dirty="0" smtClean="0"/>
              <a:t>Portability is a key issue here</a:t>
            </a:r>
          </a:p>
          <a:p>
            <a:endParaRPr lang="en-US" dirty="0"/>
          </a:p>
        </p:txBody>
      </p:sp>
      <p:sp>
        <p:nvSpPr>
          <p:cNvPr id="5" name="Slide Number Placeholder 4"/>
          <p:cNvSpPr>
            <a:spLocks noGrp="1"/>
          </p:cNvSpPr>
          <p:nvPr>
            <p:ph type="sldNum" sz="quarter" idx="12"/>
          </p:nvPr>
        </p:nvSpPr>
        <p:spPr/>
        <p:txBody>
          <a:bodyPr/>
          <a:lstStyle/>
          <a:p>
            <a:pPr>
              <a:defRPr/>
            </a:pPr>
            <a:fld id="{12C89D01-DA12-4E08-BAC4-1C77068AF7CE}" type="slidenum">
              <a:rPr lang="en-US" smtClean="0"/>
              <a:pPr>
                <a:defRPr/>
              </a:pPr>
              <a:t>3</a:t>
            </a:fld>
            <a:endParaRPr lang="en-US"/>
          </a:p>
        </p:txBody>
      </p:sp>
      <p:sp>
        <p:nvSpPr>
          <p:cNvPr id="6" name="Footer Placeholder 5"/>
          <p:cNvSpPr>
            <a:spLocks noGrp="1"/>
          </p:cNvSpPr>
          <p:nvPr>
            <p:ph type="ftr" sz="quarter" idx="11"/>
          </p:nvPr>
        </p:nvSpPr>
        <p:spPr>
          <a:xfrm>
            <a:off x="914400" y="6172200"/>
            <a:ext cx="1600200" cy="457200"/>
          </a:xfrm>
        </p:spPr>
        <p:txBody>
          <a:bodyPr/>
          <a:lstStyle/>
          <a:p>
            <a:pPr>
              <a:defRPr/>
            </a:pPr>
            <a:r>
              <a:rPr lang="en-US" smtClean="0">
                <a:solidFill>
                  <a:srgbClr val="0000CC"/>
                </a:solidFill>
              </a:rPr>
              <a:t>Software Engg.                                                                             </a:t>
            </a:r>
            <a:endParaRPr lang="en-US" dirty="0">
              <a:solidFill>
                <a:srgbClr val="0000CC"/>
              </a:solidFill>
            </a:endParaRPr>
          </a:p>
        </p:txBody>
      </p:sp>
      <p:sp>
        <p:nvSpPr>
          <p:cNvPr id="8" name="TextBox 7"/>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Software Process</a:t>
            </a:r>
          </a:p>
        </p:txBody>
      </p:sp>
      <p:sp>
        <p:nvSpPr>
          <p:cNvPr id="84995" name="Rectangle 3"/>
          <p:cNvSpPr>
            <a:spLocks noGrp="1" noChangeArrowheads="1"/>
          </p:cNvSpPr>
          <p:nvPr>
            <p:ph type="body" idx="1"/>
          </p:nvPr>
        </p:nvSpPr>
        <p:spPr>
          <a:xfrm>
            <a:off x="457200" y="1600200"/>
            <a:ext cx="7467600" cy="4648200"/>
          </a:xfrm>
        </p:spPr>
        <p:txBody>
          <a:bodyPr/>
          <a:lstStyle/>
          <a:p>
            <a:pPr algn="just"/>
            <a:r>
              <a:rPr lang="en-US" dirty="0"/>
              <a:t>Process is distinct from product – products are outcomes of executing a process on a </a:t>
            </a:r>
            <a:r>
              <a:rPr lang="en-US" dirty="0" smtClean="0"/>
              <a:t>project.</a:t>
            </a:r>
          </a:p>
          <a:p>
            <a:pPr algn="just"/>
            <a:r>
              <a:rPr lang="en-US" dirty="0" smtClean="0"/>
              <a:t>A set of steps, along with ordering constraints on execution, to produce software with desired outcome</a:t>
            </a:r>
          </a:p>
          <a:p>
            <a:pPr algn="just"/>
            <a:r>
              <a:rPr lang="en-US" dirty="0" smtClean="0"/>
              <a:t>Many types of activities performed by diff people in a software project</a:t>
            </a:r>
          </a:p>
          <a:p>
            <a:pPr algn="just"/>
            <a:r>
              <a:rPr lang="en-US" dirty="0" smtClean="0"/>
              <a:t>Better to view software process as comprising of many component processes</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dirty="0"/>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Process Models</a:t>
            </a:r>
          </a:p>
        </p:txBody>
      </p:sp>
      <p:sp>
        <p:nvSpPr>
          <p:cNvPr id="119811" name="Rectangle 3"/>
          <p:cNvSpPr>
            <a:spLocks noGrp="1" noChangeArrowheads="1"/>
          </p:cNvSpPr>
          <p:nvPr>
            <p:ph type="body" idx="1"/>
          </p:nvPr>
        </p:nvSpPr>
        <p:spPr>
          <a:xfrm>
            <a:off x="457200" y="1524000"/>
            <a:ext cx="7467600" cy="4873752"/>
          </a:xfrm>
        </p:spPr>
        <p:txBody>
          <a:bodyPr/>
          <a:lstStyle/>
          <a:p>
            <a:pPr algn="just"/>
            <a:r>
              <a:rPr lang="en-US" dirty="0"/>
              <a:t>A process model specifies a general process, usually as a set of stages</a:t>
            </a:r>
          </a:p>
          <a:p>
            <a:pPr algn="just"/>
            <a:r>
              <a:rPr lang="en-US" dirty="0"/>
              <a:t>This model will be suitable for a class of </a:t>
            </a:r>
            <a:r>
              <a:rPr lang="en-US" dirty="0" smtClean="0"/>
              <a:t>projects</a:t>
            </a:r>
          </a:p>
          <a:p>
            <a:pPr algn="just">
              <a:buNone/>
            </a:pPr>
            <a:r>
              <a:rPr lang="en-US" dirty="0" smtClean="0"/>
              <a:t>    i.e</a:t>
            </a:r>
            <a:r>
              <a:rPr lang="en-US" dirty="0"/>
              <a:t>. a model provides generic structure of the process that can be followed by some projects to achieve their goals</a:t>
            </a:r>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Common Process Models</a:t>
            </a:r>
          </a:p>
        </p:txBody>
      </p:sp>
      <p:sp>
        <p:nvSpPr>
          <p:cNvPr id="122883" name="Rectangle 3"/>
          <p:cNvSpPr>
            <a:spLocks noGrp="1" noChangeArrowheads="1"/>
          </p:cNvSpPr>
          <p:nvPr>
            <p:ph type="body" idx="1"/>
          </p:nvPr>
        </p:nvSpPr>
        <p:spPr/>
        <p:txBody>
          <a:bodyPr/>
          <a:lstStyle/>
          <a:p>
            <a:r>
              <a:rPr lang="en-US" dirty="0" smtClean="0"/>
              <a:t>Waterfall  Model</a:t>
            </a:r>
          </a:p>
          <a:p>
            <a:r>
              <a:rPr lang="en-US" dirty="0" smtClean="0"/>
              <a:t>Prototyping  Model</a:t>
            </a:r>
          </a:p>
          <a:p>
            <a:r>
              <a:rPr lang="en-US" dirty="0" smtClean="0"/>
              <a:t>Iterative Model </a:t>
            </a:r>
          </a:p>
          <a:p>
            <a:r>
              <a:rPr lang="en-US" dirty="0" smtClean="0"/>
              <a:t>Spiral model</a:t>
            </a:r>
          </a:p>
        </p:txBody>
      </p:sp>
      <p:sp>
        <p:nvSpPr>
          <p:cNvPr id="4" name="Slide Number Placeholder 3"/>
          <p:cNvSpPr>
            <a:spLocks noGrp="1"/>
          </p:cNvSpPr>
          <p:nvPr>
            <p:ph type="sldNum" sz="quarter" idx="12"/>
          </p:nvPr>
        </p:nvSpPr>
        <p:spPr/>
        <p:txBody>
          <a:bodyPr/>
          <a:lstStyle/>
          <a:p>
            <a:pPr>
              <a:defRPr/>
            </a:pPr>
            <a:fld id="{4774FC7F-E412-4E38-AA83-8E4258FE7EF9}"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Software Engg.                                                                             </a:t>
            </a:r>
            <a:endParaRPr lang="en-US"/>
          </a:p>
        </p:txBody>
      </p:sp>
      <p:sp>
        <p:nvSpPr>
          <p:cNvPr id="6" name="TextBox 5"/>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6553200" cy="579438"/>
          </a:xfrm>
        </p:spPr>
        <p:txBody>
          <a:bodyPr/>
          <a:lstStyle/>
          <a:p>
            <a:r>
              <a:rPr lang="en-US" dirty="0" smtClean="0"/>
              <a:t>Waterfall Model</a:t>
            </a:r>
            <a:endParaRPr lang="en-US" dirty="0"/>
          </a:p>
        </p:txBody>
      </p:sp>
      <p:pic>
        <p:nvPicPr>
          <p:cNvPr id="4" name="Content Placeholder 3" descr="Fig2-5"/>
          <p:cNvPicPr>
            <a:picLocks noGrp="1"/>
          </p:cNvPicPr>
          <p:nvPr>
            <p:ph sz="quarter" idx="1"/>
          </p:nvPr>
        </p:nvPicPr>
        <p:blipFill>
          <a:blip r:embed="rId2" cstate="print"/>
          <a:srcRect/>
          <a:stretch>
            <a:fillRect/>
          </a:stretch>
        </p:blipFill>
        <p:spPr bwMode="auto">
          <a:xfrm>
            <a:off x="1143000" y="1600200"/>
            <a:ext cx="6705600" cy="4419600"/>
          </a:xfrm>
          <a:prstGeom prst="rect">
            <a:avLst/>
          </a:prstGeom>
          <a:noFill/>
          <a:ln w="38100">
            <a:solidFill>
              <a:schemeClr val="tx1"/>
            </a:solidFill>
            <a:miter lim="800000"/>
            <a:headEnd/>
            <a:tailEnd/>
          </a:ln>
          <a:effectLst/>
        </p:spPr>
      </p:pic>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Software Engg.                                                                             </a:t>
            </a:r>
            <a:endParaRPr lang="en-US"/>
          </a:p>
        </p:txBody>
      </p:sp>
      <p:sp>
        <p:nvSpPr>
          <p:cNvPr id="7" name="TextBox 6"/>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33400" y="304800"/>
            <a:ext cx="7467600" cy="838200"/>
          </a:xfrm>
        </p:spPr>
        <p:txBody>
          <a:bodyPr/>
          <a:lstStyle/>
          <a:p>
            <a:r>
              <a:rPr lang="en-US" dirty="0"/>
              <a:t>Prototyping</a:t>
            </a:r>
          </a:p>
        </p:txBody>
      </p:sp>
      <p:pic>
        <p:nvPicPr>
          <p:cNvPr id="131075" name="Picture 3" descr="Fig2-6"/>
          <p:cNvPicPr>
            <a:picLocks noGrp="1" noChangeAspect="1" noChangeArrowheads="1"/>
          </p:cNvPicPr>
          <p:nvPr>
            <p:ph idx="1"/>
          </p:nvPr>
        </p:nvPicPr>
        <p:blipFill>
          <a:blip r:embed="rId3" cstate="print"/>
          <a:srcRect/>
          <a:stretch>
            <a:fillRect/>
          </a:stretch>
        </p:blipFill>
        <p:spPr>
          <a:xfrm>
            <a:off x="685800" y="1371600"/>
            <a:ext cx="7467600" cy="3200400"/>
          </a:xfrm>
          <a:ln/>
        </p:spPr>
      </p:pic>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Software Engg.                                                                             </a:t>
            </a:r>
            <a:endParaRPr lang="en-US"/>
          </a:p>
        </p:txBody>
      </p:sp>
      <p:sp>
        <p:nvSpPr>
          <p:cNvPr id="8" name="TextBox 7"/>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Model</a:t>
            </a:r>
            <a:endParaRPr lang="en-US" dirty="0"/>
          </a:p>
        </p:txBody>
      </p:sp>
      <p:pic>
        <p:nvPicPr>
          <p:cNvPr id="4" name="Content Placeholder 3" descr="Fig2-7"/>
          <p:cNvPicPr>
            <a:picLocks noGrp="1" noChangeAspect="1" noChangeArrowheads="1"/>
          </p:cNvPicPr>
          <p:nvPr>
            <p:ph sz="quarter" idx="1"/>
          </p:nvPr>
        </p:nvPicPr>
        <p:blipFill>
          <a:blip r:embed="rId2"/>
          <a:srcRect/>
          <a:stretch>
            <a:fillRect/>
          </a:stretch>
        </p:blipFill>
        <p:spPr>
          <a:xfrm>
            <a:off x="1676400" y="2514600"/>
            <a:ext cx="5638800" cy="2839634"/>
          </a:xfrm>
        </p:spPr>
      </p:pic>
      <p:sp>
        <p:nvSpPr>
          <p:cNvPr id="5" name="Slide Number Placeholder 4"/>
          <p:cNvSpPr>
            <a:spLocks noGrp="1"/>
          </p:cNvSpPr>
          <p:nvPr>
            <p:ph type="sldNum" sz="quarter" idx="12"/>
          </p:nvPr>
        </p:nvSpPr>
        <p:spPr/>
        <p:txBody>
          <a:bodyPr/>
          <a:lstStyle/>
          <a:p>
            <a:pPr>
              <a:defRPr/>
            </a:pPr>
            <a:fld id="{4774FC7F-E412-4E38-AA83-8E4258FE7EF9}"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smtClean="0"/>
              <a:t>Software Engg.                                                                             </a:t>
            </a:r>
            <a:endParaRPr lang="en-US"/>
          </a:p>
        </p:txBody>
      </p:sp>
      <p:sp>
        <p:nvSpPr>
          <p:cNvPr id="7" name="TextBox 6"/>
          <p:cNvSpPr txBox="1"/>
          <p:nvPr/>
        </p:nvSpPr>
        <p:spPr>
          <a:xfrm>
            <a:off x="6629400" y="6248400"/>
            <a:ext cx="1752600" cy="307777"/>
          </a:xfrm>
          <a:prstGeom prst="rect">
            <a:avLst/>
          </a:prstGeom>
          <a:noFill/>
        </p:spPr>
        <p:txBody>
          <a:bodyPr wrap="square" rtlCol="0">
            <a:spAutoFit/>
          </a:bodyPr>
          <a:lstStyle/>
          <a:p>
            <a:r>
              <a:rPr lang="en-US" sz="1400" b="1" dirty="0" smtClean="0">
                <a:solidFill>
                  <a:srgbClr val="0000CC"/>
                </a:solidFill>
                <a:latin typeface="+mn-lt"/>
              </a:rPr>
              <a:t>BVBCET</a:t>
            </a:r>
            <a:endParaRPr lang="en-US" sz="1400" b="1" dirty="0">
              <a:solidFill>
                <a:srgbClr val="0000CC"/>
              </a:solidFill>
              <a:latin typeface="+mn-lt"/>
            </a:endParaRPr>
          </a:p>
        </p:txBody>
      </p:sp>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452</TotalTime>
  <Words>865</Words>
  <Application>Microsoft Office PowerPoint</Application>
  <PresentationFormat>On-screen Show (4:3)</PresentationFormat>
  <Paragraphs>209</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Software Engineering</vt:lpstr>
      <vt:lpstr>Introduction</vt:lpstr>
      <vt:lpstr>Software</vt:lpstr>
      <vt:lpstr>Software Process</vt:lpstr>
      <vt:lpstr>Process Models</vt:lpstr>
      <vt:lpstr>Common Process Models</vt:lpstr>
      <vt:lpstr>Waterfall Model</vt:lpstr>
      <vt:lpstr>Prototyping</vt:lpstr>
      <vt:lpstr>Iterative Model</vt:lpstr>
      <vt:lpstr>Spiral Model</vt:lpstr>
      <vt:lpstr>Requirement analysis</vt:lpstr>
      <vt:lpstr>General process for user requirements analysis</vt:lpstr>
      <vt:lpstr>Testing</vt:lpstr>
      <vt:lpstr>Who Tests the Software?</vt:lpstr>
      <vt:lpstr>Testing Strategy</vt:lpstr>
      <vt:lpstr>Unit Test Environment</vt:lpstr>
      <vt:lpstr>Integration Testing Strategies</vt:lpstr>
      <vt:lpstr>Top Down Integration</vt:lpstr>
      <vt:lpstr>Bottom-Up Integration</vt:lpstr>
      <vt:lpstr>PowerPoint Presentation</vt:lpstr>
      <vt:lpstr>The Debugging Process</vt:lpstr>
      <vt:lpstr>Conclusion</vt:lpstr>
      <vt:lpstr>            Q/A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cs</dc:creator>
  <cp:lastModifiedBy>dell</cp:lastModifiedBy>
  <cp:revision>61</cp:revision>
  <dcterms:created xsi:type="dcterms:W3CDTF">2011-05-04T19:17:20Z</dcterms:created>
  <dcterms:modified xsi:type="dcterms:W3CDTF">2012-04-11T08:07:24Z</dcterms:modified>
</cp:coreProperties>
</file>