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1" r:id="rId3"/>
    <p:sldId id="257" r:id="rId4"/>
    <p:sldId id="258" r:id="rId5"/>
    <p:sldId id="259" r:id="rId6"/>
    <p:sldId id="260" r:id="rId7"/>
    <p:sldId id="261" r:id="rId8"/>
    <p:sldId id="262" r:id="rId9"/>
    <p:sldId id="263" r:id="rId10"/>
    <p:sldId id="275" r:id="rId11"/>
    <p:sldId id="276" r:id="rId12"/>
    <p:sldId id="277" r:id="rId13"/>
    <p:sldId id="268" r:id="rId14"/>
    <p:sldId id="272" r:id="rId15"/>
    <p:sldId id="269" r:id="rId16"/>
    <p:sldId id="264" r:id="rId17"/>
    <p:sldId id="274" r:id="rId18"/>
    <p:sldId id="265" r:id="rId19"/>
    <p:sldId id="266" r:id="rId20"/>
    <p:sldId id="267" r:id="rId21"/>
    <p:sldId id="270"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4/11/2012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wipe dir="r"/>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772400" cy="3276600"/>
          </a:xfrm>
        </p:spPr>
        <p:txBody>
          <a:bodyPr>
            <a:normAutofit/>
          </a:bodyPr>
          <a:lstStyle/>
          <a:p>
            <a:pPr algn="ctr"/>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ANALYZING THE USER BEHAVIOR TO IMPROVE E-COMMERCE BUSINESS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2000" b="1" dirty="0" smtClean="0">
                <a:latin typeface="Times New Roman" pitchFamily="18" charset="0"/>
                <a:cs typeface="Times New Roman" pitchFamily="18" charset="0"/>
              </a:rPr>
              <a:t>-AN WEB USAGE BASED APPROACH </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33688" cy="1143000"/>
          </a:xfrm>
        </p:spPr>
        <p:txBody>
          <a:bodyPr>
            <a:noAutofit/>
          </a:bodyPr>
          <a:lstStyle/>
          <a:p>
            <a:pPr algn="ctr"/>
            <a:r>
              <a:rPr lang="en-US" sz="2800" b="1" dirty="0" smtClean="0">
                <a:effectLst/>
                <a:latin typeface="Times New Roman" pitchFamily="18" charset="0"/>
                <a:cs typeface="Times New Roman" pitchFamily="18" charset="0"/>
              </a:rPr>
              <a:t>ALGORITHM FOR FIELD EXTRACTION</a:t>
            </a:r>
            <a:endParaRPr lang="en-US" sz="2800" b="1"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800" y="1371600"/>
            <a:ext cx="8458200" cy="5257800"/>
          </a:xfrm>
        </p:spPr>
        <p:txBody>
          <a:bodyPr>
            <a:normAutofit fontScale="92500" lnSpcReduction="20000"/>
          </a:bodyPr>
          <a:lstStyle/>
          <a:p>
            <a:pPr>
              <a:buNone/>
            </a:pPr>
            <a:r>
              <a:rPr lang="en-US" dirty="0" smtClean="0">
                <a:latin typeface="Times New Roman" pitchFamily="18" charset="0"/>
                <a:cs typeface="Times New Roman" pitchFamily="18" charset="0"/>
              </a:rPr>
              <a:t>Input: Log File</a:t>
            </a:r>
          </a:p>
          <a:p>
            <a:pPr>
              <a:buNone/>
            </a:pPr>
            <a:r>
              <a:rPr lang="en-US" dirty="0" smtClean="0">
                <a:latin typeface="Times New Roman" pitchFamily="18" charset="0"/>
                <a:cs typeface="Times New Roman" pitchFamily="18" charset="0"/>
              </a:rPr>
              <a:t>Output: DB</a:t>
            </a:r>
          </a:p>
          <a:p>
            <a:pPr>
              <a:buNone/>
            </a:pPr>
            <a:r>
              <a:rPr lang="en-US" dirty="0" smtClean="0">
                <a:latin typeface="Times New Roman" pitchFamily="18" charset="0"/>
                <a:cs typeface="Times New Roman" pitchFamily="18" charset="0"/>
              </a:rPr>
              <a:t>Begin</a:t>
            </a:r>
          </a:p>
          <a:p>
            <a:pPr>
              <a:buNone/>
            </a:pPr>
            <a:r>
              <a:rPr lang="en-US" dirty="0" smtClean="0">
                <a:latin typeface="Times New Roman" pitchFamily="18" charset="0"/>
                <a:cs typeface="Times New Roman" pitchFamily="18" charset="0"/>
              </a:rPr>
              <a:t>1. Open a DB connection</a:t>
            </a:r>
          </a:p>
          <a:p>
            <a:pPr>
              <a:buNone/>
            </a:pPr>
            <a:r>
              <a:rPr lang="en-US" dirty="0" smtClean="0">
                <a:latin typeface="Times New Roman" pitchFamily="18" charset="0"/>
                <a:cs typeface="Times New Roman" pitchFamily="18" charset="0"/>
              </a:rPr>
              <a:t>2. Create a table to store log data</a:t>
            </a:r>
          </a:p>
          <a:p>
            <a:pPr>
              <a:buNone/>
            </a:pPr>
            <a:r>
              <a:rPr lang="en-US" dirty="0" smtClean="0">
                <a:latin typeface="Times New Roman" pitchFamily="18" charset="0"/>
                <a:cs typeface="Times New Roman" pitchFamily="18" charset="0"/>
              </a:rPr>
              <a:t>3. Open Log File</a:t>
            </a:r>
          </a:p>
          <a:p>
            <a:pPr>
              <a:buNone/>
            </a:pPr>
            <a:r>
              <a:rPr lang="en-US" dirty="0" smtClean="0">
                <a:latin typeface="Times New Roman" pitchFamily="18" charset="0"/>
                <a:cs typeface="Times New Roman" pitchFamily="18" charset="0"/>
              </a:rPr>
              <a:t>4. Read all fields contain in Log File</a:t>
            </a:r>
          </a:p>
          <a:p>
            <a:pPr>
              <a:buNone/>
            </a:pPr>
            <a:r>
              <a:rPr lang="en-US" dirty="0" smtClean="0">
                <a:latin typeface="Times New Roman" pitchFamily="18" charset="0"/>
                <a:cs typeface="Times New Roman" pitchFamily="18" charset="0"/>
              </a:rPr>
              <a:t>5. Separate out the Attribute in the string Log</a:t>
            </a:r>
          </a:p>
          <a:p>
            <a:pPr>
              <a:buNone/>
            </a:pPr>
            <a:r>
              <a:rPr lang="en-US" dirty="0" smtClean="0">
                <a:latin typeface="Times New Roman" pitchFamily="18" charset="0"/>
                <a:cs typeface="Times New Roman" pitchFamily="18" charset="0"/>
              </a:rPr>
              <a:t>6. Extract all fields and Add into the Log Table (LT)</a:t>
            </a:r>
          </a:p>
          <a:p>
            <a:pPr>
              <a:buNone/>
            </a:pPr>
            <a:r>
              <a:rPr lang="en-US" dirty="0" smtClean="0">
                <a:latin typeface="Times New Roman" pitchFamily="18" charset="0"/>
                <a:cs typeface="Times New Roman" pitchFamily="18" charset="0"/>
              </a:rPr>
              <a:t>7. Close a DB connection and Log File</a:t>
            </a:r>
          </a:p>
          <a:p>
            <a:pPr>
              <a:buNone/>
            </a:pPr>
            <a:r>
              <a:rPr lang="en-US" dirty="0" smtClean="0">
                <a:latin typeface="Times New Roman" pitchFamily="18" charset="0"/>
                <a:cs typeface="Times New Roman" pitchFamily="18" charset="0"/>
              </a:rPr>
              <a:t>End</a:t>
            </a:r>
          </a:p>
          <a:p>
            <a:endParaRPr lang="en-US"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normAutofit fontScale="90000"/>
          </a:bodyPr>
          <a:lstStyle/>
          <a:p>
            <a:pPr algn="ctr"/>
            <a:r>
              <a:rPr lang="en-US" sz="3600" b="1" dirty="0" smtClean="0">
                <a:effectLst/>
                <a:latin typeface="Times New Roman" pitchFamily="18" charset="0"/>
                <a:cs typeface="Times New Roman" pitchFamily="18" charset="0"/>
              </a:rPr>
              <a:t>ALGORITHM FOR DATA CLEANING</a:t>
            </a:r>
            <a:r>
              <a:rPr lang="en-US" dirty="0" smtClean="0"/>
              <a:t/>
            </a:r>
            <a:br>
              <a:rPr lang="en-US" dirty="0" smtClean="0"/>
            </a:br>
            <a:endParaRPr lang="en-US" dirty="0"/>
          </a:p>
        </p:txBody>
      </p:sp>
      <p:sp>
        <p:nvSpPr>
          <p:cNvPr id="3" name="Content Placeholder 2"/>
          <p:cNvSpPr>
            <a:spLocks noGrp="1"/>
          </p:cNvSpPr>
          <p:nvPr>
            <p:ph idx="1"/>
          </p:nvPr>
        </p:nvSpPr>
        <p:spPr>
          <a:xfrm>
            <a:off x="838200" y="838200"/>
            <a:ext cx="8305800" cy="6324600"/>
          </a:xfrm>
        </p:spPr>
        <p:txBody>
          <a:bodyPr>
            <a:noAutofit/>
          </a:bodyPr>
          <a:lstStyle/>
          <a:p>
            <a:pPr>
              <a:buNone/>
            </a:pPr>
            <a:endParaRPr lang="en-US" sz="1200" dirty="0" smtClean="0"/>
          </a:p>
          <a:p>
            <a:pPr>
              <a:buNone/>
            </a:pPr>
            <a:endParaRPr lang="en-US" sz="1200" dirty="0" smtClean="0"/>
          </a:p>
          <a:p>
            <a:pPr>
              <a:buNone/>
            </a:pPr>
            <a:endParaRPr lang="en-US" sz="1200" dirty="0" smtClean="0"/>
          </a:p>
          <a:p>
            <a:pPr>
              <a:buNone/>
            </a:pPr>
            <a:r>
              <a:rPr lang="en-US" sz="2400" dirty="0" smtClean="0">
                <a:latin typeface="Times New Roman" pitchFamily="18" charset="0"/>
                <a:cs typeface="Times New Roman" pitchFamily="18" charset="0"/>
              </a:rPr>
              <a:t>Input: Log Table (LT)</a:t>
            </a:r>
          </a:p>
          <a:p>
            <a:pPr>
              <a:buNone/>
            </a:pPr>
            <a:r>
              <a:rPr lang="en-US" sz="2400" dirty="0" smtClean="0">
                <a:latin typeface="Times New Roman" pitchFamily="18" charset="0"/>
                <a:cs typeface="Times New Roman" pitchFamily="18" charset="0"/>
              </a:rPr>
              <a:t>Output: Summarized Log Table (SLT)</a:t>
            </a:r>
          </a:p>
          <a:p>
            <a:pPr>
              <a:buNone/>
            </a:pPr>
            <a:r>
              <a:rPr lang="en-US" sz="2400" dirty="0" smtClean="0">
                <a:latin typeface="Times New Roman" pitchFamily="18" charset="0"/>
                <a:cs typeface="Times New Roman" pitchFamily="18" charset="0"/>
              </a:rPr>
              <a:t>‘*’ = access pages consist of embedded objects</a:t>
            </a:r>
          </a:p>
          <a:p>
            <a:pPr>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.jpg, .gif, etc)</a:t>
            </a:r>
          </a:p>
          <a:p>
            <a:pPr>
              <a:buNone/>
            </a:pPr>
            <a:r>
              <a:rPr lang="en-US" sz="2400" dirty="0" smtClean="0">
                <a:latin typeface="Times New Roman" pitchFamily="18" charset="0"/>
                <a:cs typeface="Times New Roman" pitchFamily="18" charset="0"/>
              </a:rPr>
              <a:t>‘**’ =successful status codes and requested methods (</a:t>
            </a:r>
            <a:r>
              <a:rPr lang="en-US" sz="2400" dirty="0" err="1" smtClean="0">
                <a:latin typeface="Times New Roman" pitchFamily="18" charset="0"/>
                <a:cs typeface="Times New Roman" pitchFamily="18" charset="0"/>
              </a:rPr>
              <a:t>i.e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200, GET etc)</a:t>
            </a:r>
          </a:p>
          <a:p>
            <a:pPr>
              <a:buNone/>
            </a:pPr>
            <a:endParaRPr lang="en-US" sz="2400" dirty="0" smtClean="0">
              <a:latin typeface="Times New Roman" pitchFamily="18" charset="0"/>
              <a:cs typeface="Times New Roman" pitchFamily="18" charset="0"/>
            </a:endParaRPr>
          </a:p>
          <a:p>
            <a:endParaRPr lang="en-US" sz="1800"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7714488" cy="6629400"/>
          </a:xfrm>
        </p:spPr>
        <p:txBody>
          <a:bodyPr>
            <a:noAutofit/>
          </a:bodyPr>
          <a:lstStyle/>
          <a:p>
            <a:pPr>
              <a:buNone/>
            </a:pPr>
            <a:r>
              <a:rPr lang="en-US" sz="2000" dirty="0" smtClean="0">
                <a:latin typeface="Times New Roman" pitchFamily="18" charset="0"/>
                <a:cs typeface="Times New Roman" pitchFamily="18" charset="0"/>
              </a:rPr>
              <a:t>Begin</a:t>
            </a:r>
          </a:p>
          <a:p>
            <a:pPr>
              <a:buNone/>
            </a:pPr>
            <a:r>
              <a:rPr lang="en-US" sz="2000" dirty="0" smtClean="0">
                <a:latin typeface="Times New Roman" pitchFamily="18" charset="0"/>
                <a:cs typeface="Times New Roman" pitchFamily="18" charset="0"/>
              </a:rPr>
              <a:t>1. Read records in LT</a:t>
            </a:r>
          </a:p>
          <a:p>
            <a:pPr>
              <a:buNone/>
            </a:pPr>
            <a:r>
              <a:rPr lang="en-US" sz="2000" dirty="0" smtClean="0">
                <a:latin typeface="Times New Roman" pitchFamily="18" charset="0"/>
                <a:cs typeface="Times New Roman" pitchFamily="18" charset="0"/>
              </a:rPr>
              <a:t>2. For each record in LT</a:t>
            </a:r>
          </a:p>
          <a:p>
            <a:pPr>
              <a:buNone/>
            </a:pPr>
            <a:r>
              <a:rPr lang="en-US" sz="2000" dirty="0" smtClean="0">
                <a:latin typeface="Times New Roman" pitchFamily="18" charset="0"/>
                <a:cs typeface="Times New Roman" pitchFamily="18" charset="0"/>
              </a:rPr>
              <a:t>3. Read fields (Status code, method)</a:t>
            </a:r>
          </a:p>
          <a:p>
            <a:pPr>
              <a:buNone/>
            </a:pPr>
            <a:r>
              <a:rPr lang="en-US" sz="2000" dirty="0" smtClean="0">
                <a:latin typeface="Times New Roman" pitchFamily="18" charset="0"/>
                <a:cs typeface="Times New Roman" pitchFamily="18" charset="0"/>
              </a:rPr>
              <a:t>4. If Status code=‘**’and method= ‘**’ and record not equal to  previous record.</a:t>
            </a:r>
          </a:p>
          <a:p>
            <a:pPr>
              <a:buNone/>
            </a:pPr>
            <a:r>
              <a:rPr lang="en-US" sz="2000" dirty="0" smtClean="0">
                <a:latin typeface="Times New Roman" pitchFamily="18" charset="0"/>
                <a:cs typeface="Times New Roman" pitchFamily="18" charset="0"/>
              </a:rPr>
              <a:t>	Then</a:t>
            </a:r>
          </a:p>
          <a:p>
            <a:pPr>
              <a:buNone/>
            </a:pPr>
            <a:r>
              <a:rPr lang="en-US" sz="2000" dirty="0" smtClean="0">
                <a:latin typeface="Times New Roman" pitchFamily="18" charset="0"/>
                <a:cs typeface="Times New Roman" pitchFamily="18" charset="0"/>
              </a:rPr>
              <a:t>5. Get IP_address and URL_link</a:t>
            </a:r>
          </a:p>
          <a:p>
            <a:pPr>
              <a:buNone/>
            </a:pPr>
            <a:r>
              <a:rPr lang="en-US" sz="2000" dirty="0" smtClean="0">
                <a:latin typeface="Times New Roman" pitchFamily="18" charset="0"/>
                <a:cs typeface="Times New Roman" pitchFamily="18" charset="0"/>
              </a:rPr>
              <a:t>6. If suffix.URL_Link= {*.gif,*.jpg,*.css}</a:t>
            </a:r>
          </a:p>
          <a:p>
            <a:pPr>
              <a:buNone/>
            </a:pPr>
            <a:r>
              <a:rPr lang="en-US" sz="2000" dirty="0" smtClean="0">
                <a:latin typeface="Times New Roman" pitchFamily="18" charset="0"/>
                <a:cs typeface="Times New Roman" pitchFamily="18" charset="0"/>
              </a:rPr>
              <a:t>	Then</a:t>
            </a:r>
          </a:p>
          <a:p>
            <a:pPr>
              <a:buNone/>
            </a:pPr>
            <a:r>
              <a:rPr lang="en-US" sz="2000" dirty="0" smtClean="0">
                <a:latin typeface="Times New Roman" pitchFamily="18" charset="0"/>
                <a:cs typeface="Times New Roman" pitchFamily="18" charset="0"/>
              </a:rPr>
              <a:t>7. Remove suffix.URL_link</a:t>
            </a:r>
          </a:p>
          <a:p>
            <a:pPr>
              <a:buNone/>
            </a:pPr>
            <a:r>
              <a:rPr lang="en-US" sz="2000" dirty="0" smtClean="0">
                <a:latin typeface="Times New Roman" pitchFamily="18" charset="0"/>
                <a:cs typeface="Times New Roman" pitchFamily="18" charset="0"/>
              </a:rPr>
              <a:t>8.Save IP_sddress, time, URL_Link, method and status code.</a:t>
            </a:r>
          </a:p>
          <a:p>
            <a:pPr>
              <a:buNone/>
            </a:pPr>
            <a:r>
              <a:rPr lang="en-US" sz="2000" dirty="0" smtClean="0">
                <a:latin typeface="Times New Roman" pitchFamily="18" charset="0"/>
                <a:cs typeface="Times New Roman" pitchFamily="18" charset="0"/>
              </a:rPr>
              <a:t>End if</a:t>
            </a:r>
          </a:p>
          <a:p>
            <a:pPr>
              <a:buNone/>
            </a:pPr>
            <a:r>
              <a:rPr lang="en-US" sz="2000" dirty="0" smtClean="0">
                <a:latin typeface="Times New Roman" pitchFamily="18" charset="0"/>
                <a:cs typeface="Times New Roman" pitchFamily="18" charset="0"/>
              </a:rPr>
              <a:t>Else</a:t>
            </a:r>
          </a:p>
          <a:p>
            <a:pPr>
              <a:buNone/>
            </a:pPr>
            <a:r>
              <a:rPr lang="en-US" sz="2000" dirty="0" smtClean="0">
                <a:latin typeface="Times New Roman" pitchFamily="18" charset="0"/>
                <a:cs typeface="Times New Roman" pitchFamily="18" charset="0"/>
              </a:rPr>
              <a:t>10. Next record</a:t>
            </a:r>
          </a:p>
          <a:p>
            <a:pPr>
              <a:buNone/>
            </a:pPr>
            <a:r>
              <a:rPr lang="en-US" sz="2000" dirty="0" smtClean="0">
                <a:latin typeface="Times New Roman" pitchFamily="18" charset="0"/>
                <a:cs typeface="Times New Roman" pitchFamily="18" charset="0"/>
              </a:rPr>
              <a:t>End if</a:t>
            </a:r>
          </a:p>
          <a:p>
            <a:pPr>
              <a:buNone/>
            </a:pPr>
            <a:r>
              <a:rPr lang="en-US" sz="2000" dirty="0" smtClean="0">
                <a:latin typeface="Times New Roman" pitchFamily="18" charset="0"/>
                <a:cs typeface="Times New Roman" pitchFamily="18" charset="0"/>
              </a:rPr>
              <a:t>End</a:t>
            </a:r>
            <a:endParaRPr lang="en-US" sz="20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noAutofit/>
          </a:bodyPr>
          <a:lstStyle/>
          <a:p>
            <a:pPr lvl="0" algn="ctr"/>
            <a:r>
              <a:rPr lang="en-US" sz="3600" b="1" dirty="0" smtClean="0">
                <a:effectLst/>
                <a:latin typeface="Times New Roman" pitchFamily="18" charset="0"/>
                <a:cs typeface="Times New Roman" pitchFamily="18" charset="0"/>
              </a:rPr>
              <a:t>PATTERN DISCOVERY</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447800"/>
            <a:ext cx="8171688" cy="4800600"/>
          </a:xfrm>
        </p:spPr>
        <p:txBody>
          <a:bodyPr>
            <a:noAutofit/>
          </a:bodyPr>
          <a:lstStyle/>
          <a:p>
            <a:pPr lvl="0">
              <a:buFont typeface="Wingdings" pitchFamily="2" charset="2"/>
              <a:buChar char="Ø"/>
            </a:pPr>
            <a:r>
              <a:rPr lang="en-US" sz="2800" dirty="0" smtClean="0">
                <a:latin typeface="Times New Roman" pitchFamily="18" charset="0"/>
                <a:cs typeface="Times New Roman" pitchFamily="18" charset="0"/>
              </a:rPr>
              <a:t>Clustering of users help to discover groups of users with similar navigation patterns (provide personalized Web content).</a:t>
            </a:r>
          </a:p>
          <a:p>
            <a:pPr lvl="0">
              <a:buFont typeface="Wingdings" pitchFamily="2" charset="2"/>
              <a:buChar char="Ø"/>
            </a:pPr>
            <a:endParaRPr lang="en-US" sz="2800" dirty="0" smtClean="0">
              <a:latin typeface="Times New Roman" pitchFamily="18" charset="0"/>
              <a:cs typeface="Times New Roman" pitchFamily="18" charset="0"/>
            </a:endParaRPr>
          </a:p>
          <a:p>
            <a:pPr lvl="0">
              <a:buFont typeface="Wingdings" pitchFamily="2" charset="2"/>
              <a:buChar char="Ø"/>
            </a:pPr>
            <a:r>
              <a:rPr lang="en-US" sz="2800" dirty="0" smtClean="0">
                <a:latin typeface="Times New Roman" pitchFamily="18" charset="0"/>
                <a:cs typeface="Times New Roman" pitchFamily="18" charset="0"/>
              </a:rPr>
              <a:t>Association Rules discover correlations among pages accessed together by a client in time order.</a:t>
            </a:r>
          </a:p>
          <a:p>
            <a:pPr lvl="0">
              <a:buFont typeface="Wingdings" pitchFamily="2" charset="2"/>
              <a:buChar char="Ø"/>
            </a:pPr>
            <a:endParaRPr lang="en-US" sz="2800" dirty="0" smtClean="0">
              <a:latin typeface="Times New Roman" pitchFamily="18" charset="0"/>
              <a:cs typeface="Times New Roman" pitchFamily="18" charset="0"/>
            </a:endParaRPr>
          </a:p>
          <a:p>
            <a:pPr lvl="0">
              <a:buFont typeface="Wingdings" pitchFamily="2" charset="2"/>
              <a:buChar char="Ø"/>
            </a:pPr>
            <a:r>
              <a:rPr lang="en-US" sz="2800" dirty="0" smtClean="0">
                <a:latin typeface="Times New Roman" pitchFamily="18" charset="0"/>
                <a:cs typeface="Times New Roman" pitchFamily="18" charset="0"/>
              </a:rPr>
              <a:t>Sequential Patterns extract frequently occurring inter-session patterns such that the presence of a set of items is followed by another item </a:t>
            </a:r>
            <a:endParaRPr lang="en-US" sz="28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a:buFont typeface="Wingdings" pitchFamily="2" charset="2"/>
              <a:buChar char="Ø"/>
            </a:pPr>
            <a:r>
              <a:rPr lang="en-IN" sz="2800" dirty="0" smtClean="0">
                <a:latin typeface="Times New Roman" pitchFamily="18" charset="0"/>
                <a:cs typeface="Times New Roman" pitchFamily="18" charset="0"/>
              </a:rPr>
              <a:t>For web usage mining, association rules can be used to find correlations between web pages (or products in an e-commerce website) accessed together during a server session. </a:t>
            </a:r>
          </a:p>
          <a:p>
            <a:pPr>
              <a:buFont typeface="Wingdings" pitchFamily="2" charset="2"/>
              <a:buChar char="Ø"/>
            </a:pPr>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 Discovery of such rules for organizations engaged in electronic commerce can help in the development of effective marketing strategies. But, in addition, association rules discovered from WWW .</a:t>
            </a:r>
          </a:p>
          <a:p>
            <a:pPr>
              <a:buFont typeface="Wingdings" pitchFamily="2" charset="2"/>
              <a:buChar char="Ø"/>
            </a:pPr>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This correlation might suggest that this information should be moved to a higher level to increase access to scanner.html</a:t>
            </a:r>
            <a:endParaRPr lang="en-US" sz="28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noAutofit/>
          </a:bodyPr>
          <a:lstStyle/>
          <a:p>
            <a:pPr lvl="0" algn="ctr"/>
            <a:r>
              <a:rPr lang="en-IN" sz="3600" b="1" dirty="0" smtClean="0">
                <a:effectLst/>
                <a:latin typeface="Times New Roman" pitchFamily="18" charset="0"/>
                <a:cs typeface="Times New Roman" pitchFamily="18" charset="0"/>
              </a:rPr>
              <a:t>PATTERN  ANALYSIS</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buFont typeface="Wingdings" pitchFamily="2" charset="2"/>
              <a:buChar char="Ø"/>
            </a:pPr>
            <a:r>
              <a:rPr lang="en-US" dirty="0" smtClean="0">
                <a:latin typeface="Times New Roman" pitchFamily="18" charset="0"/>
                <a:cs typeface="Times New Roman" pitchFamily="18" charset="0"/>
              </a:rPr>
              <a:t>Unique identification of the user.</a:t>
            </a:r>
          </a:p>
          <a:p>
            <a:pPr lvl="0">
              <a:buFont typeface="Wingdings" pitchFamily="2" charset="2"/>
              <a:buChar char="Ø"/>
            </a:pPr>
            <a:endParaRPr lang="en-US" dirty="0" smtClean="0">
              <a:latin typeface="Times New Roman" pitchFamily="18" charset="0"/>
              <a:cs typeface="Times New Roman" pitchFamily="18" charset="0"/>
            </a:endParaRPr>
          </a:p>
          <a:p>
            <a:pPr lvl="0">
              <a:buFont typeface="Wingdings" pitchFamily="2" charset="2"/>
              <a:buChar char="Ø"/>
            </a:pPr>
            <a:r>
              <a:rPr lang="en-US" dirty="0" smtClean="0">
                <a:latin typeface="Times New Roman" pitchFamily="18" charset="0"/>
                <a:cs typeface="Times New Roman" pitchFamily="18" charset="0"/>
              </a:rPr>
              <a:t>User Behavior.</a:t>
            </a:r>
          </a:p>
          <a:p>
            <a:pPr lvl="0">
              <a:buFont typeface="Wingdings" pitchFamily="2" charset="2"/>
              <a:buChar char="Ø"/>
            </a:pPr>
            <a:endParaRPr lang="en-US" dirty="0" smtClean="0">
              <a:latin typeface="Times New Roman" pitchFamily="18" charset="0"/>
              <a:cs typeface="Times New Roman" pitchFamily="18" charset="0"/>
            </a:endParaRPr>
          </a:p>
          <a:p>
            <a:pPr lvl="0">
              <a:buFont typeface="Wingdings" pitchFamily="2" charset="2"/>
              <a:buChar char="Ø"/>
            </a:pPr>
            <a:r>
              <a:rPr lang="en-US" dirty="0" smtClean="0">
                <a:latin typeface="Times New Roman" pitchFamily="18" charset="0"/>
                <a:cs typeface="Times New Roman" pitchFamily="18" charset="0"/>
              </a:rPr>
              <a:t>Frequently visited Web Pages.</a:t>
            </a:r>
          </a:p>
          <a:p>
            <a:pPr lvl="0">
              <a:buFont typeface="Wingdings" pitchFamily="2" charset="2"/>
              <a:buChar char="Ø"/>
            </a:pPr>
            <a:endParaRPr lang="en-US" dirty="0" smtClean="0">
              <a:latin typeface="Times New Roman" pitchFamily="18" charset="0"/>
              <a:cs typeface="Times New Roman" pitchFamily="18" charset="0"/>
            </a:endParaRPr>
          </a:p>
          <a:p>
            <a:pPr lvl="0">
              <a:buFont typeface="Wingdings" pitchFamily="2" charset="2"/>
              <a:buChar char="Ø"/>
            </a:pPr>
            <a:r>
              <a:rPr lang="en-US" dirty="0" smtClean="0">
                <a:latin typeface="Times New Roman" pitchFamily="18" charset="0"/>
                <a:cs typeface="Times New Roman" pitchFamily="18" charset="0"/>
              </a:rPr>
              <a:t>Items sold to the maximum number.</a:t>
            </a:r>
          </a:p>
          <a:p>
            <a:pPr>
              <a:buNone/>
            </a:pPr>
            <a:r>
              <a:rPr lang="en-US" dirty="0" smtClean="0">
                <a:latin typeface="Times New Roman" pitchFamily="18" charset="0"/>
                <a:cs typeface="Times New Roman" pitchFamily="18" charset="0"/>
              </a:rPr>
              <a:t> </a:t>
            </a:r>
          </a:p>
          <a:p>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smtClean="0">
                <a:latin typeface="Times New Roman" pitchFamily="18" charset="0"/>
                <a:cs typeface="Times New Roman" pitchFamily="18" charset="0"/>
              </a:rPr>
              <a:t>RESULTS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447800"/>
            <a:ext cx="8247888" cy="4800600"/>
          </a:xfrm>
        </p:spPr>
        <p:txBody>
          <a:bodyPr>
            <a:normAutofit fontScale="77500" lnSpcReduction="20000"/>
          </a:bodyPr>
          <a:lstStyle/>
          <a:p>
            <a:pPr>
              <a:buNone/>
            </a:pPr>
            <a:r>
              <a:rPr lang="en-IN" sz="3800" b="1" dirty="0" smtClean="0">
                <a:latin typeface="Times New Roman" pitchFamily="18" charset="0"/>
                <a:cs typeface="Times New Roman" pitchFamily="18" charset="0"/>
              </a:rPr>
              <a:t>INPUT</a:t>
            </a:r>
            <a:endParaRPr lang="en-US" sz="3800" dirty="0" smtClean="0">
              <a:latin typeface="Times New Roman" pitchFamily="18" charset="0"/>
              <a:cs typeface="Times New Roman" pitchFamily="18" charset="0"/>
            </a:endParaRPr>
          </a:p>
          <a:p>
            <a:pPr lvl="0">
              <a:buFont typeface="Wingdings" pitchFamily="2" charset="2"/>
              <a:buChar char="Ø"/>
            </a:pPr>
            <a:r>
              <a:rPr lang="en-IN" sz="3800" dirty="0" smtClean="0">
                <a:latin typeface="Times New Roman" pitchFamily="18" charset="0"/>
                <a:cs typeface="Times New Roman" pitchFamily="18" charset="0"/>
              </a:rPr>
              <a:t>Website name.</a:t>
            </a:r>
            <a:endParaRPr lang="en-US" sz="3800" dirty="0" smtClean="0">
              <a:latin typeface="Times New Roman" pitchFamily="18" charset="0"/>
              <a:cs typeface="Times New Roman" pitchFamily="18" charset="0"/>
            </a:endParaRPr>
          </a:p>
          <a:p>
            <a:pPr>
              <a:buNone/>
            </a:pPr>
            <a:r>
              <a:rPr lang="en-IN" sz="3800" i="1" dirty="0" smtClean="0">
                <a:latin typeface="Times New Roman" pitchFamily="18" charset="0"/>
                <a:cs typeface="Times New Roman" pitchFamily="18" charset="0"/>
              </a:rPr>
              <a:t> </a:t>
            </a:r>
            <a:endParaRPr lang="en-US" sz="3800" dirty="0" smtClean="0">
              <a:latin typeface="Times New Roman" pitchFamily="18" charset="0"/>
              <a:cs typeface="Times New Roman" pitchFamily="18" charset="0"/>
            </a:endParaRPr>
          </a:p>
          <a:p>
            <a:pPr>
              <a:buNone/>
            </a:pPr>
            <a:r>
              <a:rPr lang="en-IN" sz="3800" b="1" dirty="0" smtClean="0">
                <a:latin typeface="Times New Roman" pitchFamily="18" charset="0"/>
                <a:cs typeface="Times New Roman" pitchFamily="18" charset="0"/>
              </a:rPr>
              <a:t>OUTPUT</a:t>
            </a:r>
            <a:endParaRPr lang="en-US" sz="3800" dirty="0" smtClean="0">
              <a:latin typeface="Times New Roman" pitchFamily="18" charset="0"/>
              <a:cs typeface="Times New Roman" pitchFamily="18" charset="0"/>
            </a:endParaRPr>
          </a:p>
          <a:p>
            <a:pPr lvl="0" algn="just">
              <a:buFont typeface="Wingdings" pitchFamily="2" charset="2"/>
              <a:buChar char="Ø"/>
            </a:pPr>
            <a:r>
              <a:rPr lang="en-IN" sz="3800" dirty="0" smtClean="0">
                <a:latin typeface="Times New Roman" pitchFamily="18" charset="0"/>
                <a:cs typeface="Times New Roman" pitchFamily="18" charset="0"/>
              </a:rPr>
              <a:t>Decreasing order of purchased items.</a:t>
            </a:r>
            <a:endParaRPr lang="en-US" sz="3800" dirty="0" smtClean="0">
              <a:latin typeface="Times New Roman" pitchFamily="18" charset="0"/>
              <a:cs typeface="Times New Roman" pitchFamily="18" charset="0"/>
            </a:endParaRPr>
          </a:p>
          <a:p>
            <a:pPr lvl="0" algn="just">
              <a:buFont typeface="Wingdings" pitchFamily="2" charset="2"/>
              <a:buChar char="Ø"/>
            </a:pPr>
            <a:r>
              <a:rPr lang="en-IN" sz="3800" dirty="0" smtClean="0">
                <a:latin typeface="Times New Roman" pitchFamily="18" charset="0"/>
                <a:cs typeface="Times New Roman" pitchFamily="18" charset="0"/>
              </a:rPr>
              <a:t>Decreasing order of time spent on web pages with no purchase.</a:t>
            </a:r>
            <a:endParaRPr lang="en-US" sz="3800" dirty="0" smtClean="0">
              <a:latin typeface="Times New Roman" pitchFamily="18" charset="0"/>
              <a:cs typeface="Times New Roman" pitchFamily="18" charset="0"/>
            </a:endParaRPr>
          </a:p>
          <a:p>
            <a:pPr lvl="0" algn="just">
              <a:buFont typeface="Wingdings" pitchFamily="2" charset="2"/>
              <a:buChar char="Ø"/>
            </a:pPr>
            <a:r>
              <a:rPr lang="en-IN" sz="3800" dirty="0" smtClean="0">
                <a:latin typeface="Times New Roman" pitchFamily="18" charset="0"/>
                <a:cs typeface="Times New Roman" pitchFamily="18" charset="0"/>
              </a:rPr>
              <a:t>Three interested web pages with maximum visited users.</a:t>
            </a:r>
            <a:endParaRPr lang="en-US" sz="3800" dirty="0" smtClean="0">
              <a:latin typeface="Times New Roman" pitchFamily="18" charset="0"/>
              <a:cs typeface="Times New Roman" pitchFamily="18" charset="0"/>
            </a:endParaRPr>
          </a:p>
          <a:p>
            <a:pPr lvl="0" algn="just">
              <a:buFont typeface="Wingdings" pitchFamily="2" charset="2"/>
              <a:buChar char="Ø"/>
            </a:pPr>
            <a:r>
              <a:rPr lang="en-IN" sz="3800" dirty="0" smtClean="0">
                <a:latin typeface="Times New Roman" pitchFamily="18" charset="0"/>
                <a:cs typeface="Times New Roman" pitchFamily="18" charset="0"/>
              </a:rPr>
              <a:t>Number of unique users visited the website and number of users purchased the items.</a:t>
            </a:r>
            <a:endParaRPr lang="en-US" sz="3800" dirty="0" smtClean="0">
              <a:latin typeface="Times New Roman" pitchFamily="18" charset="0"/>
              <a:cs typeface="Times New Roman" pitchFamily="18" charset="0"/>
            </a:endParaRPr>
          </a:p>
          <a:p>
            <a:pPr algn="just">
              <a:buFont typeface="Wingdings" pitchFamily="2" charset="2"/>
              <a:buChar char="Ø"/>
            </a:pPr>
            <a:endParaRPr lang="en-US" sz="3800" dirty="0" smtClean="0">
              <a:latin typeface="Times New Roman" pitchFamily="18" charset="0"/>
              <a:cs typeface="Times New Roman" pitchFamily="18" charset="0"/>
            </a:endParaRP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228600"/>
            <a:ext cx="9144000" cy="6629400"/>
          </a:xfrm>
          <a:prstGeom prst="rect">
            <a:avLst/>
          </a:prstGeom>
          <a:noFill/>
          <a:ln w="9525">
            <a:noFill/>
            <a:miter lim="800000"/>
            <a:headEnd/>
            <a:tailEnd/>
          </a:ln>
        </p:spPr>
      </p:pic>
      <p:sp>
        <p:nvSpPr>
          <p:cNvPr id="6145" name="Rectangle 1"/>
          <p:cNvSpPr>
            <a:spLocks noChangeArrowheads="1"/>
          </p:cNvSpPr>
          <p:nvPr/>
        </p:nvSpPr>
        <p:spPr bwMode="auto">
          <a:xfrm>
            <a:off x="0" y="0"/>
            <a:ext cx="914400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2:amazon.com website to browse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latin typeface="Times New Roman" pitchFamily="18" charset="0"/>
                <a:cs typeface="Times New Roman" pitchFamily="18" charset="0"/>
              </a:rPr>
              <a:t>APPLICATION AREAS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sz="2800" dirty="0" smtClean="0">
                <a:latin typeface="Times New Roman" pitchFamily="18" charset="0"/>
                <a:cs typeface="Times New Roman" pitchFamily="18" charset="0"/>
              </a:rPr>
              <a:t>Shortening Paths of High visit Pages</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Eliminating or Combining Low Visit Pages</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Redesigning Pages to help User Navigation</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Redesigning Pages For Search Engine Optimization</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Help Evaluating Effectiveness of Advertising Campaigns</a:t>
            </a:r>
            <a:endParaRPr lang="en-US" sz="28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ABSTRACT</a:t>
            </a:r>
          </a:p>
          <a:p>
            <a:pPr>
              <a:buFont typeface="Wingdings" pitchFamily="2" charset="2"/>
              <a:buChar char="Ø"/>
            </a:pPr>
            <a:r>
              <a:rPr lang="en-US" dirty="0" smtClean="0"/>
              <a:t>INTRODUCTION</a:t>
            </a:r>
          </a:p>
          <a:p>
            <a:pPr>
              <a:buFont typeface="Wingdings" pitchFamily="2" charset="2"/>
              <a:buChar char="Ø"/>
            </a:pPr>
            <a:r>
              <a:rPr lang="en-US" dirty="0" smtClean="0"/>
              <a:t>ANALYSIS OF THE LOG FILE</a:t>
            </a:r>
          </a:p>
          <a:p>
            <a:pPr>
              <a:buFont typeface="Wingdings" pitchFamily="2" charset="2"/>
              <a:buChar char="Ø"/>
            </a:pPr>
            <a:r>
              <a:rPr lang="en-US" dirty="0" smtClean="0"/>
              <a:t>PRODUCT PERSPECTIVE</a:t>
            </a:r>
          </a:p>
          <a:p>
            <a:pPr>
              <a:buFont typeface="Wingdings" pitchFamily="2" charset="2"/>
              <a:buChar char="Ø"/>
            </a:pPr>
            <a:r>
              <a:rPr lang="en-US" dirty="0" smtClean="0"/>
              <a:t>OVERVIEW OF BUSINESS INTELLIGENCE</a:t>
            </a:r>
          </a:p>
          <a:p>
            <a:pPr>
              <a:buFont typeface="Wingdings" pitchFamily="2" charset="2"/>
              <a:buChar char="Ø"/>
            </a:pPr>
            <a:r>
              <a:rPr lang="en-US" dirty="0" smtClean="0"/>
              <a:t>USER IDENTIFICATION</a:t>
            </a:r>
          </a:p>
          <a:p>
            <a:pPr>
              <a:buFont typeface="Wingdings" pitchFamily="2" charset="2"/>
              <a:buChar char="Ø"/>
            </a:pPr>
            <a:r>
              <a:rPr lang="en-US" dirty="0" smtClean="0"/>
              <a:t>SESSION IDENTIFICATION</a:t>
            </a:r>
          </a:p>
          <a:p>
            <a:pPr>
              <a:buFont typeface="Wingdings" pitchFamily="2" charset="2"/>
              <a:buChar char="Ø"/>
            </a:pPr>
            <a:r>
              <a:rPr lang="en-US" dirty="0" smtClean="0"/>
              <a:t>PATTERN DISCOVERY</a:t>
            </a:r>
          </a:p>
          <a:p>
            <a:pPr>
              <a:buFont typeface="Wingdings" pitchFamily="2" charset="2"/>
              <a:buChar char="Ø"/>
            </a:pPr>
            <a:r>
              <a:rPr lang="en-US" dirty="0" smtClean="0"/>
              <a:t>PATTERN ANALYSIS</a:t>
            </a:r>
          </a:p>
          <a:p>
            <a:pPr>
              <a:buFont typeface="Wingdings" pitchFamily="2" charset="2"/>
              <a:buChar char="Ø"/>
            </a:pPr>
            <a:r>
              <a:rPr lang="en-US" dirty="0" smtClean="0"/>
              <a:t>RESULTS</a:t>
            </a:r>
          </a:p>
          <a:p>
            <a:pPr>
              <a:buFont typeface="Wingdings" pitchFamily="2" charset="2"/>
              <a:buChar char="Ø"/>
            </a:pPr>
            <a:r>
              <a:rPr lang="en-US" dirty="0" smtClean="0"/>
              <a:t>CONCLUSION</a:t>
            </a:r>
          </a:p>
          <a:p>
            <a:pPr>
              <a:buFont typeface="Wingdings" pitchFamily="2" charset="2"/>
              <a:buChar char="Ø"/>
            </a:pPr>
            <a:r>
              <a:rPr lang="en-US" dirty="0" smtClean="0"/>
              <a:t>REFERENCES</a:t>
            </a:r>
          </a:p>
          <a:p>
            <a:endParaRPr lang="en-US" dirty="0" smtClean="0"/>
          </a:p>
          <a:p>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8229600" cy="1981200"/>
          </a:xfrm>
        </p:spPr>
        <p:txBody>
          <a:bodyPr>
            <a:normAutofit/>
          </a:bodyPr>
          <a:lstStyle/>
          <a:p>
            <a:pPr lvl="0"/>
            <a:r>
              <a:rPr lang="en-US" b="1" dirty="0" smtClean="0">
                <a:latin typeface="Times New Roman" pitchFamily="18" charset="0"/>
                <a:cs typeface="Times New Roman" pitchFamily="18" charset="0"/>
              </a:rPr>
              <a:t>CONCLUSION</a:t>
            </a:r>
            <a:r>
              <a:rPr lang="en-US" dirty="0" smtClean="0"/>
              <a:t/>
            </a:r>
            <a:br>
              <a:rPr lang="en-US" dirty="0" smtClean="0"/>
            </a:br>
            <a:endParaRPr lang="en-US" dirty="0"/>
          </a:p>
        </p:txBody>
      </p:sp>
      <p:sp>
        <p:nvSpPr>
          <p:cNvPr id="3" name="Content Placeholder 2"/>
          <p:cNvSpPr>
            <a:spLocks noGrp="1"/>
          </p:cNvSpPr>
          <p:nvPr>
            <p:ph idx="1"/>
          </p:nvPr>
        </p:nvSpPr>
        <p:spPr>
          <a:xfrm>
            <a:off x="914400" y="990600"/>
            <a:ext cx="8229600" cy="4800600"/>
          </a:xfrm>
        </p:spPr>
        <p:txBody>
          <a:bodyPr>
            <a:noAutofit/>
          </a:bodyPr>
          <a:lstStyle/>
          <a:p>
            <a:pPr>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A way to obtain it consists in understanding the user's browsing behavior, analyzing the web log files with data mining techniques.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 ideal structure of a web site should support the visitors in finding such information.</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Studying visitors behavior is important in order to create more attractive contents, to predict her/his preferences, and to prepare links with suggestions, among others.</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These research initiatives aim at facilitating web </a:t>
            </a:r>
            <a:r>
              <a:rPr lang="en-US" sz="2400" smtClean="0">
                <a:latin typeface="Times New Roman" pitchFamily="18" charset="0"/>
                <a:cs typeface="Times New Roman" pitchFamily="18" charset="0"/>
              </a:rPr>
              <a:t>site navigation.</a:t>
            </a:r>
            <a:endParaRPr lang="en-US" sz="24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372600" cy="1143000"/>
          </a:xfrm>
        </p:spPr>
        <p:txBody>
          <a:bodyPr>
            <a:normAutofit fontScale="90000"/>
          </a:bodyPr>
          <a:lstStyle/>
          <a:p>
            <a:pPr algn="ctr"/>
            <a:r>
              <a:rPr lang="en-US" b="1" dirty="0" smtClean="0">
                <a:latin typeface="Times New Roman" pitchFamily="18" charset="0"/>
                <a:cs typeface="Times New Roman" pitchFamily="18" charset="0"/>
              </a:rPr>
              <a:t>REFERENCES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0" y="1447800"/>
            <a:ext cx="8247888" cy="5410200"/>
          </a:xfrm>
        </p:spPr>
        <p:txBody>
          <a:bodyPr>
            <a:normAutofit fontScale="62500" lnSpcReduction="20000"/>
          </a:bodyPr>
          <a:lstStyle/>
          <a:p>
            <a:pPr lvl="0" algn="just">
              <a:buFont typeface="Wingdings" pitchFamily="2" charset="2"/>
              <a:buChar char="§"/>
            </a:pPr>
            <a:r>
              <a:rPr lang="en-US" dirty="0" smtClean="0">
                <a:latin typeface="Times New Roman" pitchFamily="18" charset="0"/>
                <a:cs typeface="Times New Roman" pitchFamily="18" charset="0"/>
              </a:rPr>
              <a:t>R. Cooley, B. Mobasher, and J. Srivastava, “Data preparation for mining World </a:t>
            </a:r>
            <a:r>
              <a:rPr lang="en-US" dirty="0" err="1" smtClean="0">
                <a:latin typeface="Times New Roman" pitchFamily="18" charset="0"/>
                <a:cs typeface="Times New Roman" pitchFamily="18" charset="0"/>
              </a:rPr>
              <a:t>WideWeb</a:t>
            </a:r>
            <a:r>
              <a:rPr lang="en-US" dirty="0" smtClean="0">
                <a:latin typeface="Times New Roman" pitchFamily="18" charset="0"/>
                <a:cs typeface="Times New Roman" pitchFamily="18" charset="0"/>
              </a:rPr>
              <a:t> browsing patterns,” Knowledge and Information Systems</a:t>
            </a:r>
          </a:p>
          <a:p>
            <a:pPr lvl="0" algn="just">
              <a:buFont typeface="Wingdings" pitchFamily="2" charset="2"/>
              <a:buChar char="§"/>
            </a:pPr>
            <a:r>
              <a:rPr lang="en-US" dirty="0" smtClean="0">
                <a:latin typeface="Times New Roman" pitchFamily="18" charset="0"/>
                <a:cs typeface="Times New Roman" pitchFamily="18" charset="0"/>
              </a:rPr>
              <a:t>IEEE papers on “web usage mining” and “e- commerce business improvement”.                              </a:t>
            </a:r>
          </a:p>
          <a:p>
            <a:pPr lvl="0" algn="just">
              <a:buFont typeface="Wingdings" pitchFamily="2" charset="2"/>
              <a:buChar char="§"/>
            </a:pPr>
            <a:r>
              <a:rPr lang="en-US" dirty="0" err="1" smtClean="0">
                <a:latin typeface="Times New Roman" pitchFamily="18" charset="0"/>
                <a:cs typeface="Times New Roman" pitchFamily="18" charset="0"/>
              </a:rPr>
              <a:t>Jaideep</a:t>
            </a:r>
            <a:r>
              <a:rPr lang="en-US" dirty="0" smtClean="0">
                <a:latin typeface="Times New Roman" pitchFamily="18" charset="0"/>
                <a:cs typeface="Times New Roman" pitchFamily="18" charset="0"/>
              </a:rPr>
              <a:t> Srivastava , Robert Cooley, Mukund Deshpande, Pang-</a:t>
            </a:r>
            <a:r>
              <a:rPr lang="en-US" dirty="0" err="1" smtClean="0">
                <a:latin typeface="Times New Roman" pitchFamily="18" charset="0"/>
                <a:cs typeface="Times New Roman" pitchFamily="18" charset="0"/>
              </a:rPr>
              <a:t>Ning</a:t>
            </a:r>
            <a:r>
              <a:rPr lang="en-US" dirty="0" smtClean="0">
                <a:latin typeface="Times New Roman" pitchFamily="18" charset="0"/>
                <a:cs typeface="Times New Roman" pitchFamily="18" charset="0"/>
              </a:rPr>
              <a:t> Tan, and Web Usage Mining: Discovery and Applications of Usage Patterns from Web Data</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0" algn="just">
              <a:buFont typeface="Wingdings" pitchFamily="2" charset="2"/>
              <a:buChar char="§"/>
            </a:pPr>
            <a:r>
              <a:rPr lang="en-US" dirty="0" smtClean="0">
                <a:latin typeface="Times New Roman" pitchFamily="18" charset="0"/>
                <a:cs typeface="Times New Roman" pitchFamily="18" charset="0"/>
              </a:rPr>
              <a:t>G. </a:t>
            </a:r>
            <a:r>
              <a:rPr lang="en-US" dirty="0" err="1" smtClean="0">
                <a:latin typeface="Times New Roman" pitchFamily="18" charset="0"/>
                <a:cs typeface="Times New Roman" pitchFamily="18" charset="0"/>
              </a:rPr>
              <a:t>Castellano</a:t>
            </a:r>
            <a:r>
              <a:rPr lang="en-US" dirty="0" smtClean="0">
                <a:latin typeface="Times New Roman" pitchFamily="18" charset="0"/>
                <a:cs typeface="Times New Roman" pitchFamily="18" charset="0"/>
              </a:rPr>
              <a:t>, A. M. </a:t>
            </a:r>
            <a:r>
              <a:rPr lang="en-US" dirty="0" err="1" smtClean="0">
                <a:latin typeface="Times New Roman" pitchFamily="18" charset="0"/>
                <a:cs typeface="Times New Roman" pitchFamily="18" charset="0"/>
              </a:rPr>
              <a:t>Fanelli</a:t>
            </a:r>
            <a:r>
              <a:rPr lang="en-US" dirty="0" smtClean="0">
                <a:latin typeface="Times New Roman" pitchFamily="18" charset="0"/>
                <a:cs typeface="Times New Roman" pitchFamily="18" charset="0"/>
              </a:rPr>
              <a:t>, M. A. Torsello.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Log Data Preparation for Mining Web Usage      Patterns”. IADIS International Conference Applied Computing 2007, pg 371-378.</a:t>
            </a:r>
          </a:p>
          <a:p>
            <a:pPr lvl="0" algn="just">
              <a:buFont typeface="Wingdings" pitchFamily="2" charset="2"/>
              <a:buChar char="§"/>
            </a:pPr>
            <a:r>
              <a:rPr lang="en-US" dirty="0" smtClean="0">
                <a:latin typeface="Times New Roman" pitchFamily="18" charset="0"/>
                <a:cs typeface="Times New Roman" pitchFamily="18" charset="0"/>
              </a:rPr>
              <a:t>José Roberto de </a:t>
            </a:r>
            <a:r>
              <a:rPr lang="en-US" dirty="0" err="1" smtClean="0">
                <a:latin typeface="Times New Roman" pitchFamily="18" charset="0"/>
                <a:cs typeface="Times New Roman" pitchFamily="18" charset="0"/>
              </a:rPr>
              <a:t>Freitas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Boullosa</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An Architecture for Web   Usage Mining".</a:t>
            </a:r>
          </a:p>
          <a:p>
            <a:pPr lvl="0" algn="just">
              <a:buFont typeface="Wingdings" pitchFamily="2" charset="2"/>
              <a:buChar char="§"/>
            </a:pPr>
            <a:r>
              <a:rPr lang="en-US" dirty="0" smtClean="0">
                <a:latin typeface="Times New Roman" pitchFamily="18" charset="0"/>
                <a:cs typeface="Times New Roman" pitchFamily="18" charset="0"/>
              </a:rPr>
              <a:t>Yan Wang.” Web Mining and Knowledge Discovery of Usage Patterns”. CS 748T Project.                                                     February, 2000.</a:t>
            </a:r>
          </a:p>
          <a:p>
            <a:pPr lvl="0" algn="just">
              <a:buFont typeface="Wingdings" pitchFamily="2" charset="2"/>
              <a:buChar char="§"/>
            </a:pPr>
            <a:r>
              <a:rPr lang="en-US" dirty="0" smtClean="0">
                <a:latin typeface="Times New Roman" pitchFamily="18" charset="0"/>
                <a:cs typeface="Times New Roman" pitchFamily="18" charset="0"/>
              </a:rPr>
              <a:t>Martinez E. </a:t>
            </a:r>
            <a:r>
              <a:rPr lang="en-US" dirty="0" err="1" smtClean="0">
                <a:latin typeface="Times New Roman" pitchFamily="18" charset="0"/>
                <a:cs typeface="Times New Roman" pitchFamily="18" charset="0"/>
              </a:rPr>
              <a:t>Karamcheti</a:t>
            </a:r>
            <a:r>
              <a:rPr lang="en-US" dirty="0" smtClean="0">
                <a:latin typeface="Times New Roman" pitchFamily="18" charset="0"/>
                <a:cs typeface="Times New Roman" pitchFamily="18" charset="0"/>
              </a:rPr>
              <a:t> V. “A Prediction Model for User Access Sequence" .In WEBKDD        Workshop: Web Mining for usage Patterns and user Profile, July 2002. </a:t>
            </a:r>
          </a:p>
          <a:p>
            <a:pPr algn="just">
              <a:buNone/>
            </a:pPr>
            <a:endParaRPr lang="en-US"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501690">
            <a:off x="519295" y="2640016"/>
            <a:ext cx="7564005" cy="1323439"/>
          </a:xfrm>
          <a:prstGeom prst="rect">
            <a:avLst/>
          </a:prstGeom>
          <a:noFill/>
        </p:spPr>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8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lstStyle/>
          <a:p>
            <a:pPr algn="ctr"/>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552688" cy="4724400"/>
          </a:xfrm>
        </p:spPr>
        <p:txBody>
          <a:bodyPr>
            <a:noAutofit/>
          </a:bodyPr>
          <a:lstStyle/>
          <a:p>
            <a:pPr algn="just">
              <a:buNone/>
            </a:pPr>
            <a:r>
              <a:rPr lang="en-US" sz="2400" dirty="0" smtClean="0">
                <a:latin typeface="Times New Roman" pitchFamily="18" charset="0"/>
                <a:cs typeface="Times New Roman" pitchFamily="18" charset="0"/>
              </a:rPr>
              <a:t>     E-business management is an on-going process of understanding consumer needs and developing online solutions to meet those needs. This paper mainly focuses on user identification and knowing his behavior by maintaining each user profile in database and apply this in e-commerce business improvement. It uses the methods that introduces the concept of Web mining and describes the process of Web mining in detail. The paper mainly takes log file generated from tomcat server and apply the preprocessing using efficient algorithms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further pattern discovery is applied. Finally it establish the relationship between Web mining and e-commerce and how to use Web mining technology in e-commerce</a:t>
            </a:r>
            <a:endParaRPr lang="en-US" sz="24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lstStyle/>
          <a:p>
            <a:pPr algn="ctr"/>
            <a:r>
              <a:rPr lang="en-US" b="1" dirty="0" smtClean="0">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a:xfrm>
            <a:off x="838200" y="1447800"/>
            <a:ext cx="8095488" cy="4800600"/>
          </a:xfrm>
        </p:spPr>
        <p:txBody>
          <a:bodyPr>
            <a:normAutofit fontScale="85000" lnSpcReduction="10000"/>
          </a:bodyPr>
          <a:lstStyle/>
          <a:p>
            <a:pPr algn="just">
              <a:buFont typeface="Wingdings" pitchFamily="2" charset="2"/>
              <a:buChar char="Ø"/>
            </a:pPr>
            <a:r>
              <a:rPr lang="en-US" dirty="0" smtClean="0">
                <a:latin typeface="Times New Roman" pitchFamily="18" charset="0"/>
                <a:cs typeface="Times New Roman" pitchFamily="18" charset="0"/>
              </a:rPr>
              <a:t>E-business management is an on-going process of understanding consumer needs and developing online solutions to meet those needs.</a:t>
            </a:r>
          </a:p>
          <a:p>
            <a:pPr algn="just">
              <a:buFont typeface="Wingdings" pitchFamily="2" charset="2"/>
              <a:buChar char="Ø"/>
            </a:pPr>
            <a:r>
              <a:rPr lang="en-US" dirty="0" smtClean="0">
                <a:latin typeface="Times New Roman" pitchFamily="18" charset="0"/>
                <a:cs typeface="Times New Roman" pitchFamily="18" charset="0"/>
              </a:rPr>
              <a:t> Mainly focuses on user identification and knowing his behavior by maintaining each user profile in database and apply this in e-commerce business improvement. </a:t>
            </a:r>
          </a:p>
          <a:p>
            <a:pPr algn="just">
              <a:buFont typeface="Wingdings" pitchFamily="2" charset="2"/>
              <a:buChar char="Ø"/>
            </a:pPr>
            <a:r>
              <a:rPr lang="en-US" dirty="0" smtClean="0">
                <a:latin typeface="Times New Roman" pitchFamily="18" charset="0"/>
                <a:cs typeface="Times New Roman" pitchFamily="18" charset="0"/>
              </a:rPr>
              <a:t>Introduce a web mining solution to e-commerce to discover hidden patterns and business strategies from their customer and web data. </a:t>
            </a:r>
          </a:p>
          <a:p>
            <a:pPr algn="just">
              <a:buFont typeface="Wingdings" pitchFamily="2" charset="2"/>
              <a:buChar char="Ø"/>
            </a:pPr>
            <a:r>
              <a:rPr lang="en-US" dirty="0" smtClean="0">
                <a:latin typeface="Times New Roman" pitchFamily="18" charset="0"/>
                <a:cs typeface="Times New Roman" pitchFamily="18" charset="0"/>
              </a:rPr>
              <a:t>Finally it concludes the relationship between Web mining and e-commerce and how to use Web mining technology in e-commerce.</a:t>
            </a:r>
          </a:p>
          <a:p>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pPr lvl="0"/>
            <a:r>
              <a:rPr lang="en-IN" b="1" dirty="0" smtClean="0"/>
              <a:t>ANALYSIS OF THE LOG FILE</a:t>
            </a: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066800"/>
            <a:ext cx="8229600" cy="5638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pPr lvl="0" algn="ctr"/>
            <a:r>
              <a:rPr lang="en-US" sz="3600" b="1" dirty="0" smtClean="0">
                <a:latin typeface="Times New Roman" pitchFamily="18" charset="0"/>
                <a:cs typeface="Times New Roman" pitchFamily="18" charset="0"/>
              </a:rPr>
              <a:t>PRODUCT PERSPECTIVE</a:t>
            </a:r>
            <a:endParaRPr lang="en-US" dirty="0"/>
          </a:p>
        </p:txBody>
      </p:sp>
      <p:sp>
        <p:nvSpPr>
          <p:cNvPr id="3" name="Content Placeholder 2"/>
          <p:cNvSpPr>
            <a:spLocks noGrp="1"/>
          </p:cNvSpPr>
          <p:nvPr>
            <p:ph idx="1"/>
          </p:nvPr>
        </p:nvSpPr>
        <p:spPr>
          <a:xfrm>
            <a:off x="609600" y="1447800"/>
            <a:ext cx="8324088" cy="4800600"/>
          </a:xfrm>
        </p:spPr>
        <p:txBody>
          <a:bodyPr>
            <a:normAutofit fontScale="77500" lnSpcReduction="20000"/>
          </a:bodyPr>
          <a:lstStyle/>
          <a:p>
            <a:pPr algn="just">
              <a:buFont typeface="Wingdings" pitchFamily="2" charset="2"/>
              <a:buChar char="Ø"/>
            </a:pPr>
            <a:r>
              <a:rPr lang="en-US" sz="3000" dirty="0" smtClean="0">
                <a:latin typeface="Times New Roman" pitchFamily="18" charset="0"/>
                <a:cs typeface="Times New Roman" pitchFamily="18" charset="0"/>
              </a:rPr>
              <a:t>The information in the server web log file is taken through several       phases.</a:t>
            </a:r>
          </a:p>
          <a:p>
            <a:pPr algn="just">
              <a:buNone/>
            </a:pPr>
            <a:r>
              <a:rPr lang="en-US" sz="3000" dirty="0" smtClean="0">
                <a:latin typeface="Times New Roman" pitchFamily="18" charset="0"/>
                <a:cs typeface="Times New Roman" pitchFamily="18" charset="0"/>
              </a:rPr>
              <a:t>		A) Data Collection.</a:t>
            </a:r>
          </a:p>
          <a:p>
            <a:pPr algn="just">
              <a:buNone/>
            </a:pPr>
            <a:r>
              <a:rPr lang="en-US" sz="3000" dirty="0" smtClean="0">
                <a:latin typeface="Times New Roman" pitchFamily="18" charset="0"/>
                <a:cs typeface="Times New Roman" pitchFamily="18" charset="0"/>
              </a:rPr>
              <a:t>		B) Data pre processing.</a:t>
            </a:r>
          </a:p>
          <a:p>
            <a:pPr algn="just">
              <a:buNone/>
            </a:pPr>
            <a:r>
              <a:rPr lang="en-US" sz="3000" dirty="0" smtClean="0">
                <a:latin typeface="Times New Roman" pitchFamily="18" charset="0"/>
                <a:cs typeface="Times New Roman" pitchFamily="18" charset="0"/>
              </a:rPr>
              <a:t>		C)  Pattern discovery.</a:t>
            </a:r>
          </a:p>
          <a:p>
            <a:pPr algn="just">
              <a:buNone/>
            </a:pPr>
            <a:r>
              <a:rPr lang="en-US" sz="3000" dirty="0" smtClean="0">
                <a:latin typeface="Times New Roman" pitchFamily="18" charset="0"/>
                <a:cs typeface="Times New Roman" pitchFamily="18" charset="0"/>
              </a:rPr>
              <a:t>		D)  Pattern analysis.</a:t>
            </a:r>
          </a:p>
          <a:p>
            <a:pPr algn="just">
              <a:buNone/>
            </a:pPr>
            <a:endParaRPr lang="en-US" sz="3000" dirty="0" smtClean="0">
              <a:latin typeface="Times New Roman" pitchFamily="18" charset="0"/>
              <a:cs typeface="Times New Roman" pitchFamily="18" charset="0"/>
            </a:endParaRPr>
          </a:p>
          <a:p>
            <a:pPr algn="just">
              <a:buFont typeface="Wingdings" pitchFamily="2" charset="2"/>
              <a:buChar char="Ø"/>
            </a:pPr>
            <a:r>
              <a:rPr lang="en-US" sz="3000" dirty="0" smtClean="0">
                <a:latin typeface="Times New Roman" pitchFamily="18" charset="0"/>
                <a:cs typeface="Times New Roman" pitchFamily="18" charset="0"/>
              </a:rPr>
              <a:t>After the data pre processing phase we apply user identification algorithm for identifying the user’s surfing on web and understanding  their behavior. </a:t>
            </a:r>
          </a:p>
          <a:p>
            <a:pPr algn="just">
              <a:buFont typeface="Wingdings" pitchFamily="2" charset="2"/>
              <a:buChar char="Ø"/>
            </a:pPr>
            <a:endParaRPr lang="en-US" sz="3000" dirty="0" smtClean="0">
              <a:latin typeface="Times New Roman" pitchFamily="18" charset="0"/>
              <a:cs typeface="Times New Roman" pitchFamily="18" charset="0"/>
            </a:endParaRPr>
          </a:p>
          <a:p>
            <a:pPr algn="just">
              <a:buFont typeface="Wingdings" pitchFamily="2" charset="2"/>
              <a:buChar char="Ø"/>
            </a:pPr>
            <a:r>
              <a:rPr lang="en-US" sz="3000" dirty="0" smtClean="0">
                <a:latin typeface="Times New Roman" pitchFamily="18" charset="0"/>
                <a:cs typeface="Times New Roman" pitchFamily="18" charset="0"/>
              </a:rPr>
              <a:t>This analyzed data is presented to the website owner using our software for his website and therefore this helps his e-commerce business improvement.</a:t>
            </a:r>
          </a:p>
          <a:p>
            <a:pPr>
              <a:buNone/>
            </a:pP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fontScale="90000"/>
          </a:bodyPr>
          <a:lstStyle/>
          <a:p>
            <a:r>
              <a:rPr lang="en-US" dirty="0" smtClean="0"/>
              <a:t> </a:t>
            </a:r>
            <a:r>
              <a:rPr lang="en-US" sz="3100" b="1" dirty="0" smtClean="0">
                <a:latin typeface="Times New Roman" pitchFamily="18" charset="0"/>
                <a:cs typeface="Times New Roman" pitchFamily="18" charset="0"/>
              </a:rPr>
              <a:t>OVERVIEW OF BUSINESS INTELLIGENCE</a:t>
            </a:r>
            <a:endParaRPr lang="en-US" dirty="0"/>
          </a:p>
        </p:txBody>
      </p:sp>
      <p:pic>
        <p:nvPicPr>
          <p:cNvPr id="2050" name="Picture 2"/>
          <p:cNvPicPr>
            <a:picLocks noChangeAspect="1" noChangeArrowheads="1"/>
          </p:cNvPicPr>
          <p:nvPr/>
        </p:nvPicPr>
        <p:blipFill>
          <a:blip r:embed="rId2"/>
          <a:srcRect/>
          <a:stretch>
            <a:fillRect/>
          </a:stretch>
        </p:blipFill>
        <p:spPr bwMode="auto">
          <a:xfrm>
            <a:off x="152400" y="1066800"/>
            <a:ext cx="8991600" cy="4724400"/>
          </a:xfrm>
          <a:prstGeom prst="rect">
            <a:avLst/>
          </a:prstGeom>
          <a:noFill/>
          <a:ln w="9525">
            <a:noFill/>
            <a:miter lim="800000"/>
            <a:headEnd/>
            <a:tailEnd/>
          </a:ln>
        </p:spPr>
      </p:pic>
      <p:sp>
        <p:nvSpPr>
          <p:cNvPr id="2052" name="Text Box 4"/>
          <p:cNvSpPr txBox="1">
            <a:spLocks noChangeArrowheads="1"/>
          </p:cNvSpPr>
          <p:nvPr/>
        </p:nvSpPr>
        <p:spPr bwMode="auto">
          <a:xfrm>
            <a:off x="3352800" y="5867400"/>
            <a:ext cx="1828800" cy="685800"/>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solidFill>
                  <a:schemeClr val="bg1"/>
                </a:solidFill>
                <a:effectLst/>
                <a:latin typeface="Calibri" pitchFamily="34" charset="0"/>
                <a:cs typeface="Arial" pitchFamily="34" charset="0"/>
              </a:rPr>
              <a:t>Website  Improvement</a:t>
            </a:r>
            <a:endParaRPr kumimoji="0" lang="en-US" sz="2400" b="1" i="0" u="none" strike="noStrike" cap="none" normalizeH="0" baseline="0" dirty="0" smtClean="0">
              <a:solidFill>
                <a:schemeClr val="bg1"/>
              </a:solidFill>
              <a:effectLst/>
              <a:latin typeface="Arial" pitchFamily="34" charset="0"/>
              <a:cs typeface="Arial" pitchFamily="34" charset="0"/>
            </a:endParaRPr>
          </a:p>
        </p:txBody>
      </p:sp>
      <p:cxnSp>
        <p:nvCxnSpPr>
          <p:cNvPr id="2053" name="AutoShape 5"/>
          <p:cNvCxnSpPr>
            <a:cxnSpLocks noChangeShapeType="1"/>
          </p:cNvCxnSpPr>
          <p:nvPr/>
        </p:nvCxnSpPr>
        <p:spPr bwMode="auto">
          <a:xfrm>
            <a:off x="5105400" y="6172200"/>
            <a:ext cx="1066800" cy="1588"/>
          </a:xfrm>
          <a:prstGeom prst="straightConnector1">
            <a:avLst/>
          </a:prstGeom>
          <a:noFill/>
          <a:ln w="76200">
            <a:solidFill>
              <a:schemeClr val="tx1"/>
            </a:solidFill>
            <a:round/>
            <a:headEnd/>
            <a:tailEnd type="triangle" w="med" len="med"/>
          </a:ln>
        </p:spPr>
      </p:cxnSp>
      <p:pic>
        <p:nvPicPr>
          <p:cNvPr id="2054" name="Picture 1"/>
          <p:cNvPicPr>
            <a:picLocks noChangeAspect="1" noChangeArrowheads="1"/>
          </p:cNvPicPr>
          <p:nvPr/>
        </p:nvPicPr>
        <p:blipFill>
          <a:blip r:embed="rId3"/>
          <a:srcRect l="9525" t="16605" r="14719" b="19926"/>
          <a:stretch>
            <a:fillRect/>
          </a:stretch>
        </p:blipFill>
        <p:spPr bwMode="auto">
          <a:xfrm>
            <a:off x="6248400" y="5638800"/>
            <a:ext cx="990600" cy="1219200"/>
          </a:xfrm>
          <a:prstGeom prst="rect">
            <a:avLst/>
          </a:prstGeom>
          <a:noFill/>
          <a:ln w="9525">
            <a:noFill/>
            <a:miter lim="800000"/>
            <a:headEnd/>
            <a:tailEnd/>
          </a:ln>
        </p:spPr>
      </p:pic>
      <p:sp>
        <p:nvSpPr>
          <p:cNvPr id="11" name="Rectangle 10"/>
          <p:cNvSpPr/>
          <p:nvPr/>
        </p:nvSpPr>
        <p:spPr>
          <a:xfrm>
            <a:off x="7467600" y="5943600"/>
            <a:ext cx="1371600" cy="523220"/>
          </a:xfrm>
          <a:prstGeom prst="rect">
            <a:avLst/>
          </a:prstGeom>
        </p:spPr>
        <p:txBody>
          <a:bodyPr wrap="square">
            <a:spAutoFit/>
          </a:bodyPr>
          <a:lstStyle/>
          <a:p>
            <a:pPr lvl="0" fontAlgn="base">
              <a:spcBef>
                <a:spcPct val="0"/>
              </a:spcBef>
              <a:spcAft>
                <a:spcPct val="0"/>
              </a:spcAft>
            </a:pPr>
            <a:r>
              <a:rPr lang="en-US" sz="1400" b="1" dirty="0" smtClean="0">
                <a:solidFill>
                  <a:prstClr val="black"/>
                </a:solidFill>
                <a:latin typeface="Calibri" pitchFamily="34" charset="0"/>
                <a:cs typeface="Arial" pitchFamily="34" charset="0"/>
              </a:rPr>
              <a:t>Business</a:t>
            </a:r>
          </a:p>
          <a:p>
            <a:pPr lvl="0" fontAlgn="base">
              <a:spcBef>
                <a:spcPct val="0"/>
              </a:spcBef>
              <a:spcAft>
                <a:spcPct val="0"/>
              </a:spcAft>
            </a:pPr>
            <a:r>
              <a:rPr lang="en-US" sz="1400" b="1" dirty="0" smtClean="0">
                <a:solidFill>
                  <a:prstClr val="black"/>
                </a:solidFill>
                <a:latin typeface="Calibri" pitchFamily="34" charset="0"/>
                <a:cs typeface="Arial" pitchFamily="34" charset="0"/>
              </a:rPr>
              <a:t> Intelligence</a:t>
            </a:r>
            <a:endParaRPr lang="en-US" sz="4000" b="1" dirty="0" smtClean="0">
              <a:solidFill>
                <a:prstClr val="black"/>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fontScale="90000"/>
          </a:bodyPr>
          <a:lstStyle/>
          <a:p>
            <a:pPr lvl="0" algn="ctr"/>
            <a:r>
              <a:rPr lang="en-IN" b="1" dirty="0" smtClean="0">
                <a:effectLst/>
                <a:latin typeface="Times New Roman" pitchFamily="18" charset="0"/>
                <a:cs typeface="Times New Roman" pitchFamily="18" charset="0"/>
              </a:rPr>
              <a:t>USER IDENTIFICATION</a:t>
            </a:r>
            <a:r>
              <a:rPr lang="en-US" dirty="0" smtClean="0"/>
              <a:t/>
            </a:r>
            <a:br>
              <a:rPr lang="en-US" dirty="0" smtClean="0"/>
            </a:br>
            <a:endParaRPr lang="en-US" dirty="0"/>
          </a:p>
        </p:txBody>
      </p:sp>
      <p:sp>
        <p:nvSpPr>
          <p:cNvPr id="3" name="Content Placeholder 2"/>
          <p:cNvSpPr>
            <a:spLocks noGrp="1"/>
          </p:cNvSpPr>
          <p:nvPr>
            <p:ph idx="1"/>
          </p:nvPr>
        </p:nvSpPr>
        <p:spPr>
          <a:xfrm>
            <a:off x="685800" y="1447800"/>
            <a:ext cx="8247888" cy="4800600"/>
          </a:xfrm>
        </p:spPr>
        <p:txBody>
          <a:bodyPr>
            <a:normAutofit fontScale="85000" lnSpcReduction="20000"/>
          </a:bodyPr>
          <a:lstStyle/>
          <a:p>
            <a:pPr>
              <a:buFont typeface="Wingdings" pitchFamily="2" charset="2"/>
              <a:buChar char="Ø"/>
            </a:pPr>
            <a:r>
              <a:rPr lang="en-IN" sz="3000" dirty="0" smtClean="0">
                <a:latin typeface="Times New Roman" pitchFamily="18" charset="0"/>
                <a:cs typeface="Times New Roman" pitchFamily="18" charset="0"/>
              </a:rPr>
              <a:t>For analyzing user access behaviours, unique users must be identified.</a:t>
            </a:r>
          </a:p>
          <a:p>
            <a:pPr>
              <a:buFont typeface="Wingdings" pitchFamily="2" charset="2"/>
              <a:buChar char="Ø"/>
            </a:pPr>
            <a:endParaRPr lang="en-IN" sz="3000" dirty="0" smtClean="0">
              <a:latin typeface="Times New Roman" pitchFamily="18" charset="0"/>
              <a:cs typeface="Times New Roman" pitchFamily="18" charset="0"/>
            </a:endParaRPr>
          </a:p>
          <a:p>
            <a:pPr>
              <a:buFont typeface="Wingdings" pitchFamily="2" charset="2"/>
              <a:buChar char="Ø"/>
            </a:pPr>
            <a:r>
              <a:rPr lang="en-IN" sz="3000" dirty="0" smtClean="0">
                <a:latin typeface="Times New Roman" pitchFamily="18" charset="0"/>
                <a:cs typeface="Times New Roman" pitchFamily="18" charset="0"/>
              </a:rPr>
              <a:t>Requests from the same IP address can be regarded as from the same user and put into the same group under that user.</a:t>
            </a:r>
          </a:p>
          <a:p>
            <a:pPr>
              <a:buNone/>
            </a:pPr>
            <a:r>
              <a:rPr lang="en-IN" sz="3000" dirty="0" smtClean="0">
                <a:latin typeface="Times New Roman" pitchFamily="18" charset="0"/>
                <a:cs typeface="Times New Roman" pitchFamily="18" charset="0"/>
              </a:rPr>
              <a:t>  </a:t>
            </a:r>
          </a:p>
          <a:p>
            <a:pPr>
              <a:buFont typeface="Wingdings" pitchFamily="2" charset="2"/>
              <a:buChar char="Ø"/>
            </a:pPr>
            <a:r>
              <a:rPr lang="en-IN" sz="3000" dirty="0" smtClean="0">
                <a:latin typeface="Times New Roman" pitchFamily="18" charset="0"/>
                <a:cs typeface="Times New Roman" pitchFamily="18" charset="0"/>
              </a:rPr>
              <a:t>The agent filed in web logs records information on the client browser and operating system.</a:t>
            </a:r>
          </a:p>
          <a:p>
            <a:pPr>
              <a:buFont typeface="Wingdings" pitchFamily="2" charset="2"/>
              <a:buChar char="Ø"/>
            </a:pPr>
            <a:endParaRPr lang="en-IN" sz="3000" dirty="0" smtClean="0">
              <a:latin typeface="Times New Roman" pitchFamily="18" charset="0"/>
              <a:cs typeface="Times New Roman" pitchFamily="18" charset="0"/>
            </a:endParaRPr>
          </a:p>
          <a:p>
            <a:pPr>
              <a:buFont typeface="Wingdings" pitchFamily="2" charset="2"/>
              <a:buChar char="Ø"/>
            </a:pPr>
            <a:r>
              <a:rPr lang="en-IN" sz="3000" dirty="0" smtClean="0">
                <a:latin typeface="Times New Roman" pitchFamily="18" charset="0"/>
                <a:cs typeface="Times New Roman" pitchFamily="18" charset="0"/>
              </a:rPr>
              <a:t>The agent type may not be the same in many cases, it is quite reasonable to assume that each different agent type for the same IP address represents a different user.</a:t>
            </a:r>
            <a:endParaRPr lang="en-US" sz="3000" dirty="0" smtClean="0">
              <a:latin typeface="Times New Roman" pitchFamily="18" charset="0"/>
              <a:cs typeface="Times New Roman" pitchFamily="18" charset="0"/>
            </a:endParaRPr>
          </a:p>
          <a:p>
            <a:pPr>
              <a:buFont typeface="Wingdings" pitchFamily="2" charset="2"/>
              <a:buChar char="Ø"/>
            </a:pPr>
            <a:endParaRPr lang="en-US"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normAutofit/>
          </a:bodyPr>
          <a:lstStyle/>
          <a:p>
            <a:pPr lvl="0" algn="ctr"/>
            <a:r>
              <a:rPr lang="en-IN" sz="4000" b="1" dirty="0" smtClean="0">
                <a:latin typeface="Times New Roman" pitchFamily="18" charset="0"/>
                <a:cs typeface="Times New Roman" pitchFamily="18" charset="0"/>
              </a:rPr>
              <a:t>SESSION IDENTIFICATION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47800"/>
            <a:ext cx="8095488" cy="4800600"/>
          </a:xfrm>
        </p:spPr>
        <p:txBody>
          <a:bodyPr>
            <a:normAutofit/>
          </a:bodyPr>
          <a:lstStyle/>
          <a:p>
            <a:pPr algn="just">
              <a:buFont typeface="Wingdings" pitchFamily="2" charset="2"/>
              <a:buChar char="Ø"/>
            </a:pPr>
            <a:r>
              <a:rPr lang="en-IN" sz="2800" dirty="0" smtClean="0">
                <a:latin typeface="Times New Roman" pitchFamily="18" charset="0"/>
                <a:cs typeface="Times New Roman" pitchFamily="18" charset="0"/>
              </a:rPr>
              <a:t>The goal of session identification is to divide web logs of each user into individual access sessions. </a:t>
            </a:r>
          </a:p>
          <a:p>
            <a:pPr algn="just">
              <a:buFont typeface="Wingdings" pitchFamily="2" charset="2"/>
              <a:buChar char="Ø"/>
            </a:pPr>
            <a:endParaRPr lang="en-IN" sz="2800" dirty="0" smtClean="0">
              <a:latin typeface="Times New Roman" pitchFamily="18" charset="0"/>
              <a:cs typeface="Times New Roman" pitchFamily="18" charset="0"/>
            </a:endParaRPr>
          </a:p>
          <a:p>
            <a:pPr algn="just">
              <a:buFont typeface="Wingdings" pitchFamily="2" charset="2"/>
              <a:buChar char="Ø"/>
            </a:pPr>
            <a:r>
              <a:rPr lang="en-IN" sz="2800" dirty="0" smtClean="0">
                <a:latin typeface="Times New Roman" pitchFamily="18" charset="0"/>
                <a:cs typeface="Times New Roman" pitchFamily="18" charset="0"/>
              </a:rPr>
              <a:t>The simplest method is to set a timeout threshold.</a:t>
            </a:r>
          </a:p>
          <a:p>
            <a:pPr algn="just">
              <a:buFont typeface="Wingdings" pitchFamily="2" charset="2"/>
              <a:buChar char="Ø"/>
            </a:pPr>
            <a:endParaRPr lang="en-IN" sz="2800" dirty="0" smtClean="0">
              <a:latin typeface="Times New Roman" pitchFamily="18" charset="0"/>
              <a:cs typeface="Times New Roman" pitchFamily="18" charset="0"/>
            </a:endParaRPr>
          </a:p>
          <a:p>
            <a:pPr algn="just">
              <a:buFont typeface="Wingdings" pitchFamily="2" charset="2"/>
              <a:buChar char="Ø"/>
            </a:pPr>
            <a:r>
              <a:rPr lang="en-IN" sz="2800" dirty="0" smtClean="0">
                <a:latin typeface="Times New Roman" pitchFamily="18" charset="0"/>
                <a:cs typeface="Times New Roman" pitchFamily="18" charset="0"/>
              </a:rPr>
              <a:t> If the difference between the request time of two adjacent records from a user is greater than the timeout threshold, it can be considered that a new access session has started</a:t>
            </a:r>
            <a:r>
              <a:rPr lang="en-IN" dirty="0" smtClean="0"/>
              <a:t>.</a:t>
            </a:r>
            <a:endParaRPr lang="en-US"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212</TotalTime>
  <Words>1038</Words>
  <Application>Microsoft Office PowerPoint</Application>
  <PresentationFormat>On-screen Show (4:3)</PresentationFormat>
  <Paragraphs>147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ANALYZING THE USER BEHAVIOR TO IMPROVE E-COMMERCE BUSINESS                                      -AN WEB USAGE BASED APPROACH  </vt:lpstr>
      <vt:lpstr>CONTENTS</vt:lpstr>
      <vt:lpstr>ABSTRACT</vt:lpstr>
      <vt:lpstr>INTRODUCTION</vt:lpstr>
      <vt:lpstr>ANALYSIS OF THE LOG FILE </vt:lpstr>
      <vt:lpstr>PRODUCT PERSPECTIVE</vt:lpstr>
      <vt:lpstr> OVERVIEW OF BUSINESS INTELLIGENCE</vt:lpstr>
      <vt:lpstr>USER IDENTIFICATION </vt:lpstr>
      <vt:lpstr>SESSION IDENTIFICATION</vt:lpstr>
      <vt:lpstr>ALGORITHM FOR FIELD EXTRACTION</vt:lpstr>
      <vt:lpstr>ALGORITHM FOR DATA CLEANING </vt:lpstr>
      <vt:lpstr>Slide 12</vt:lpstr>
      <vt:lpstr>PATTERN DISCOVERY </vt:lpstr>
      <vt:lpstr>Slide 14</vt:lpstr>
      <vt:lpstr>PATTERN  ANALYSIS </vt:lpstr>
      <vt:lpstr>RESULTS</vt:lpstr>
      <vt:lpstr>Slide 17</vt:lpstr>
      <vt:lpstr>Slide 18</vt:lpstr>
      <vt:lpstr>APPLICATION AREAS</vt:lpstr>
      <vt:lpstr>CONCLUSION </vt:lpstr>
      <vt:lpstr>REFERENCES </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AUTOMATIC BUSINESS INTELLIGENCE TOOL TO IMPROVE E-COMMERCE BUSINESS                                  -AN WEB USAGE BASED APPROACH  </dc:title>
  <dc:creator>Amrutha</dc:creator>
  <cp:lastModifiedBy>leena</cp:lastModifiedBy>
  <cp:revision>52</cp:revision>
  <dcterms:created xsi:type="dcterms:W3CDTF">2006-08-16T00:00:00Z</dcterms:created>
  <dcterms:modified xsi:type="dcterms:W3CDTF">2012-04-11T02:34:32Z</dcterms:modified>
</cp:coreProperties>
</file>