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9" r:id="rId4"/>
    <p:sldId id="272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54D4D-DD48-4A2C-B89E-EFB1F0D54B66}" type="datetimeFigureOut">
              <a:rPr lang="en-IN" smtClean="0"/>
              <a:t>11-04-2012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dirty="0" smtClean="0"/>
              <a:t>Dept. of CSE K. L. E. IT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11BE6-BD4E-4411-A7F2-FEACBFBCCE0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71554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CAC29-E63F-4651-B685-ECF2007DFC47}" type="datetimeFigureOut">
              <a:rPr lang="en-IN" smtClean="0"/>
              <a:t>11-04-2012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dirty="0" smtClean="0"/>
              <a:t>Dept. of CSE K. L. E. IT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EC453-8984-4413-8312-A2F44DABB00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10538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 smtClean="0"/>
              <a:t>Dept. of CSE K. L. E. 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50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 smtClean="0"/>
              <a:t>Dept. of CSE K. L. E. 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437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 smtClean="0"/>
              <a:t>Dept. of CSE K. L. E. 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7120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 smtClean="0"/>
              <a:t>Dept. of CSE K. L. E. 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64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A92F-2EF1-4AE4-80EB-FCDAE9D58F03}" type="datetime1">
              <a:rPr lang="en-IN" smtClean="0"/>
              <a:t>11-04-2012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Dept. of CSE, K. L. E. I. T., Hubli.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7ECD-5DAA-4888-A227-0AEB981EAF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726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4CCB-B476-4385-8107-A9BB83C136C2}" type="datetime1">
              <a:rPr lang="en-IN" smtClean="0"/>
              <a:t>11-04-2012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Dept. of CSE, K. L. E. I. T., Hubli.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7ECD-5DAA-4888-A227-0AEB981EAF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117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F37C-CD59-49DD-A656-511398C675F3}" type="datetime1">
              <a:rPr lang="en-IN" smtClean="0"/>
              <a:t>11-04-2012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Dept. of CSE, K. L. E. I. T., Hubli.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7ECD-5DAA-4888-A227-0AEB981EAF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33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664B-A8AA-433A-B633-FEC963182F0C}" type="datetime1">
              <a:rPr lang="en-IN" smtClean="0"/>
              <a:t>11-04-2012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Dept. of CSE, K. L. E. I. T., Hubli.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7ECD-5DAA-4888-A227-0AEB981EAF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985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E56B-75EC-4B6C-BE10-3242CE3593DB}" type="datetime1">
              <a:rPr lang="en-IN" smtClean="0"/>
              <a:t>11-04-2012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Dept. of CSE, K. L. E. I. T., Hubli.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7ECD-5DAA-4888-A227-0AEB981EAF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680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FE90-A3EB-4100-8308-656E9C90B679}" type="datetime1">
              <a:rPr lang="en-IN" smtClean="0"/>
              <a:t>11-04-2012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Dept. of CSE, K. L. E. I. T., Hubli.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7ECD-5DAA-4888-A227-0AEB981EAF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85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47A1-9BEA-4C56-A91C-3FB08F1078AA}" type="datetime1">
              <a:rPr lang="en-IN" smtClean="0"/>
              <a:t>11-04-2012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Dept. of CSE, K. L. E. I. T., Hubli.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7ECD-5DAA-4888-A227-0AEB981EAF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33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A995-A9BB-4E11-BB6B-91D40EE94863}" type="datetime1">
              <a:rPr lang="en-IN" smtClean="0"/>
              <a:t>11-04-2012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Dept. of CSE, K. L. E. I. T., Hubli.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7ECD-5DAA-4888-A227-0AEB981EAF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680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D0E1-459D-40ED-86A9-8A5B921AC4F8}" type="datetime1">
              <a:rPr lang="en-IN" smtClean="0"/>
              <a:t>11-04-2012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Dept. of CSE, K. L. E. I. T., Hubli.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7ECD-5DAA-4888-A227-0AEB981EAF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71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48BF9-EF00-4490-AA44-12DC62FC19F6}" type="datetime1">
              <a:rPr lang="en-IN" smtClean="0"/>
              <a:t>11-04-2012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Dept. of CSE, K. L. E. I. T., Hubli.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7ECD-5DAA-4888-A227-0AEB981EAF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29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5991-62CF-456F-9AB3-E82961BEBEC4}" type="datetime1">
              <a:rPr lang="en-IN" smtClean="0"/>
              <a:t>11-04-2012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Dept. of CSE, K. L. E. I. T., Hubli.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7ECD-5DAA-4888-A227-0AEB981EAF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16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778BD-14EB-4461-A019-A6D5F5DBC93F}" type="datetime1">
              <a:rPr lang="en-IN" smtClean="0"/>
              <a:t>11-04-2012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Dept. of CSE, K. L. E. I. T., Hubli.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77ECD-5DAA-4888-A227-0AEB981EAF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825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1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cap="none" spc="0" dirty="0" smtClean="0">
                <a:ln w="11430"/>
                <a:latin typeface="Times New Roman" pitchFamily="18" charset="0"/>
                <a:cs typeface="Times New Roman" pitchFamily="18" charset="0"/>
              </a:rPr>
              <a:t>XML ENCRYPTION</a:t>
            </a:r>
            <a:endParaRPr lang="en-US" sz="8800" cap="none" spc="0" dirty="0">
              <a:ln w="11430"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33621" y="3811012"/>
            <a:ext cx="5476756" cy="14157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dirty="0" smtClean="0">
                <a:ln w="11430"/>
                <a:latin typeface="Times New Roman" pitchFamily="18" charset="0"/>
                <a:cs typeface="Times New Roman" pitchFamily="18" charset="0"/>
              </a:rPr>
              <a:t>Pranay Manek </a:t>
            </a:r>
            <a:r>
              <a:rPr lang="en-US" sz="2400" dirty="0" smtClean="0">
                <a:ln w="11430"/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3200" dirty="0" smtClean="0">
                <a:ln w="11430"/>
                <a:latin typeface="Times New Roman" pitchFamily="18" charset="0"/>
                <a:cs typeface="Times New Roman" pitchFamily="18" charset="0"/>
              </a:rPr>
              <a:t>Mansi </a:t>
            </a:r>
            <a:r>
              <a:rPr lang="en-US" sz="3200" dirty="0">
                <a:ln w="11430"/>
                <a:latin typeface="Times New Roman" pitchFamily="18" charset="0"/>
                <a:cs typeface="Times New Roman" pitchFamily="18" charset="0"/>
              </a:rPr>
              <a:t>Thakkar</a:t>
            </a:r>
          </a:p>
          <a:p>
            <a:pPr algn="ctr"/>
            <a:r>
              <a:rPr lang="en-US" sz="2400" dirty="0" smtClean="0">
                <a:ln w="11430"/>
                <a:latin typeface="Times New Roman" pitchFamily="18" charset="0"/>
                <a:cs typeface="Times New Roman" pitchFamily="18" charset="0"/>
              </a:rPr>
              <a:t>Guide: Prof. Pradeep </a:t>
            </a:r>
            <a:r>
              <a:rPr lang="en-US" sz="2400" dirty="0" smtClean="0">
                <a:ln w="11430"/>
                <a:latin typeface="Times New Roman" pitchFamily="18" charset="0"/>
                <a:cs typeface="Times New Roman" pitchFamily="18" charset="0"/>
              </a:rPr>
              <a:t>Surasura</a:t>
            </a:r>
            <a:endParaRPr lang="en-US" sz="2400" dirty="0" smtClean="0">
              <a:ln w="11430"/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>
                <a:ln w="11430"/>
                <a:latin typeface="Times New Roman" pitchFamily="18" charset="0"/>
                <a:cs typeface="Times New Roman" pitchFamily="18" charset="0"/>
              </a:rPr>
              <a:t>K. L. E. Institute of </a:t>
            </a:r>
            <a:r>
              <a:rPr lang="en-US" sz="2400" dirty="0" smtClean="0">
                <a:ln w="11430"/>
                <a:latin typeface="Times New Roman" pitchFamily="18" charset="0"/>
                <a:cs typeface="Times New Roman" pitchFamily="18" charset="0"/>
              </a:rPr>
              <a:t>Technology, Hubli</a:t>
            </a:r>
            <a:r>
              <a:rPr lang="en-US" sz="2800" dirty="0" smtClean="0">
                <a:ln w="11430"/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n w="11430"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140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843808" cy="548680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 cont.……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Encrypting one of the element in the document will give the output.</a:t>
            </a:r>
          </a:p>
          <a:p>
            <a:pPr marL="0" indent="0">
              <a:buNone/>
            </a:pP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&lt;?xml version='1.0'?&gt;</a:t>
            </a:r>
          </a:p>
          <a:p>
            <a:pPr marL="0" indent="0">
              <a:buNone/>
            </a:pP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&lt;PaymentInfo xmlns='http://example.org/paymentv2'&gt;</a:t>
            </a:r>
          </a:p>
          <a:p>
            <a:pPr marL="0" indent="0">
              <a:buNone/>
            </a:pP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&lt;Name&gt;John Smith&lt;/Name&gt;</a:t>
            </a:r>
          </a:p>
          <a:p>
            <a:pPr marL="0" indent="0">
              <a:buNone/>
            </a:pP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&lt;EncryptedData Type='http://www.w3.org/2001/04/xmlenc#Element' xmlns='http://www.w3.org/2001/04/xmlenc#'&gt;</a:t>
            </a:r>
          </a:p>
          <a:p>
            <a:pPr marL="0" indent="0">
              <a:buNone/>
            </a:pP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&lt;CipherData&gt;</a:t>
            </a:r>
          </a:p>
          <a:p>
            <a:pPr marL="0" indent="0">
              <a:buNone/>
            </a:pP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&lt;CipherValue&gt;A23B45C56&lt;/CipherValue&gt;&lt;/CipherData&gt;</a:t>
            </a:r>
          </a:p>
          <a:p>
            <a:pPr marL="0" indent="0">
              <a:buNone/>
            </a:pP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&lt;/EncryptedData&gt;</a:t>
            </a:r>
          </a:p>
          <a:p>
            <a:pPr marL="0" indent="0">
              <a:buNone/>
            </a:pP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&lt;/PaymentInfo&gt;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Dept. of CSE, K. L. E. I. T., Hubli.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1177ECD-5DAA-4888-A227-0AEB981EAF17}" type="slidenum">
              <a:rPr lang="en-IN" smtClean="0"/>
              <a:t>10</a:t>
            </a:fld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0" y="836712"/>
            <a:ext cx="9144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Encrypting one of the element content in the document will give the output.</a:t>
            </a:r>
          </a:p>
          <a:p>
            <a:pPr>
              <a:spcBef>
                <a:spcPct val="20000"/>
              </a:spcBef>
            </a:pP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&lt;?xml version='1.0'?&gt;</a:t>
            </a:r>
          </a:p>
          <a:p>
            <a:pPr>
              <a:spcBef>
                <a:spcPct val="20000"/>
              </a:spcBef>
            </a:pP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&lt;PaymentInfo xmlns='http://example.org/paymentv2'&gt;&lt;Name&gt;John Smith&lt;/Name&gt;</a:t>
            </a:r>
          </a:p>
          <a:p>
            <a:pPr>
              <a:spcBef>
                <a:spcPct val="20000"/>
              </a:spcBef>
            </a:pP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&lt;CreditCard Limit='5,000' Currency='USD'&gt;</a:t>
            </a:r>
          </a:p>
          <a:p>
            <a:pPr>
              <a:spcBef>
                <a:spcPct val="20000"/>
              </a:spcBef>
            </a:pP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&lt;EncryptedData xmlns='http://www.w3.org/2001/04/xmlenc#'    Type='http://www.w3.org/2001/04/xmlenc#Content'&gt;</a:t>
            </a:r>
          </a:p>
          <a:p>
            <a:pPr>
              <a:spcBef>
                <a:spcPct val="20000"/>
              </a:spcBef>
            </a:pP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&lt;CipherData&gt;</a:t>
            </a:r>
          </a:p>
          <a:p>
            <a:pPr>
              <a:spcBef>
                <a:spcPct val="20000"/>
              </a:spcBef>
            </a:pP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&lt;CipherValue&gt;A23B45C56&lt;/CipherValue&gt;</a:t>
            </a:r>
          </a:p>
          <a:p>
            <a:pPr>
              <a:spcBef>
                <a:spcPct val="20000"/>
              </a:spcBef>
            </a:pP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&lt;/CipherData&gt;</a:t>
            </a:r>
          </a:p>
          <a:p>
            <a:pPr>
              <a:spcBef>
                <a:spcPct val="20000"/>
              </a:spcBef>
            </a:pP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&lt;/EncryptedData&gt;</a:t>
            </a:r>
          </a:p>
          <a:p>
            <a:pPr>
              <a:spcBef>
                <a:spcPct val="20000"/>
              </a:spcBef>
            </a:pP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&lt;/CreditCard&gt;</a:t>
            </a:r>
          </a:p>
          <a:p>
            <a:pPr>
              <a:spcBef>
                <a:spcPct val="20000"/>
              </a:spcBef>
            </a:pP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&lt;/PaymentInfo&gt;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943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yntax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pecifying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ey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nformation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ncrypted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XML F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ile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60848"/>
            <a:ext cx="8460432" cy="47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300" i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sz="2300" i="1" dirty="0" smtClean="0">
                <a:latin typeface="Times New Roman" pitchFamily="18" charset="0"/>
                <a:cs typeface="Times New Roman" pitchFamily="18" charset="0"/>
              </a:rPr>
              <a:t>EncryptedData</a:t>
            </a:r>
            <a:r>
              <a:rPr lang="en-IN" sz="23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300" i="1" dirty="0" smtClean="0">
                <a:latin typeface="Times New Roman" pitchFamily="18" charset="0"/>
                <a:cs typeface="Times New Roman" pitchFamily="18" charset="0"/>
              </a:rPr>
              <a:t>xmlns</a:t>
            </a:r>
            <a:r>
              <a:rPr lang="en-IN" sz="2300" i="1" dirty="0">
                <a:latin typeface="Times New Roman" pitchFamily="18" charset="0"/>
                <a:cs typeface="Times New Roman" pitchFamily="18" charset="0"/>
              </a:rPr>
              <a:t>='http://www.w3.org/2001/04/xmlenc#'  </a:t>
            </a:r>
            <a:endParaRPr lang="en-IN" sz="23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300" i="1" dirty="0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IN" sz="2300" i="1" dirty="0">
                <a:latin typeface="Times New Roman" pitchFamily="18" charset="0"/>
                <a:cs typeface="Times New Roman" pitchFamily="18" charset="0"/>
              </a:rPr>
              <a:t>='http://www.w3.org/2001/04/xmlenc#Element'/&gt;</a:t>
            </a:r>
            <a:endParaRPr lang="en-IN" sz="23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300" i="1" dirty="0">
                <a:latin typeface="Times New Roman" pitchFamily="18" charset="0"/>
                <a:cs typeface="Times New Roman" pitchFamily="18" charset="0"/>
              </a:rPr>
              <a:t>&lt;EncryptionMethod         Algorithm='http://www.w3.org/2001/04/xmlenc#tripledes-cbc</a:t>
            </a:r>
            <a:r>
              <a:rPr lang="en-IN" sz="2300" i="1" dirty="0" smtClean="0">
                <a:latin typeface="Times New Roman" pitchFamily="18" charset="0"/>
                <a:cs typeface="Times New Roman" pitchFamily="18" charset="0"/>
              </a:rPr>
              <a:t>'/&gt;</a:t>
            </a:r>
          </a:p>
          <a:p>
            <a:pPr marL="0" indent="0">
              <a:buNone/>
            </a:pPr>
            <a:r>
              <a:rPr lang="en-IN" sz="2300" i="1" dirty="0" smtClean="0">
                <a:latin typeface="Times New Roman" pitchFamily="18" charset="0"/>
                <a:cs typeface="Times New Roman" pitchFamily="18" charset="0"/>
              </a:rPr>
              <a:t>&lt;ds:KeyInfo </a:t>
            </a:r>
            <a:r>
              <a:rPr lang="en-IN" sz="2300" i="1" dirty="0" smtClean="0">
                <a:latin typeface="Times New Roman" pitchFamily="18" charset="0"/>
                <a:cs typeface="Times New Roman" pitchFamily="18" charset="0"/>
              </a:rPr>
              <a:t>xmlns:ds=</a:t>
            </a:r>
            <a:r>
              <a:rPr lang="en-IN" sz="2300" i="1" dirty="0">
                <a:latin typeface="Times New Roman" pitchFamily="18" charset="0"/>
                <a:cs typeface="Times New Roman" pitchFamily="18" charset="0"/>
              </a:rPr>
              <a:t>'http://www.w3.org/2000/09/xmldsig</a:t>
            </a:r>
            <a:r>
              <a:rPr lang="en-IN" sz="2300" i="1" dirty="0" smtClean="0">
                <a:latin typeface="Times New Roman" pitchFamily="18" charset="0"/>
                <a:cs typeface="Times New Roman" pitchFamily="18" charset="0"/>
              </a:rPr>
              <a:t>#&gt;</a:t>
            </a:r>
          </a:p>
          <a:p>
            <a:pPr marL="0" indent="0">
              <a:buNone/>
            </a:pPr>
            <a:r>
              <a:rPr lang="en-IN" sz="2300" i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sz="2300" i="1" dirty="0">
                <a:latin typeface="Times New Roman" pitchFamily="18" charset="0"/>
                <a:cs typeface="Times New Roman" pitchFamily="18" charset="0"/>
              </a:rPr>
              <a:t>ds:KeyName&gt;John Smith&lt;/ds:KeyName&gt;</a:t>
            </a:r>
            <a:br>
              <a:rPr lang="en-IN" sz="2300" i="1" dirty="0">
                <a:latin typeface="Times New Roman" pitchFamily="18" charset="0"/>
                <a:cs typeface="Times New Roman" pitchFamily="18" charset="0"/>
              </a:rPr>
            </a:br>
            <a:r>
              <a:rPr lang="en-IN" sz="2300" i="1" dirty="0">
                <a:latin typeface="Times New Roman" pitchFamily="18" charset="0"/>
                <a:cs typeface="Times New Roman" pitchFamily="18" charset="0"/>
              </a:rPr>
              <a:t>&lt;/ds:KeyInfo</a:t>
            </a:r>
            <a:r>
              <a:rPr lang="en-IN" sz="2300" i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2300" i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sz="2300" i="1" dirty="0">
                <a:latin typeface="Times New Roman" pitchFamily="18" charset="0"/>
                <a:cs typeface="Times New Roman" pitchFamily="18" charset="0"/>
              </a:rPr>
              <a:t>CipherData&gt;&lt;CipherValue&gt;DEADBEEF&lt;/CipherValue</a:t>
            </a:r>
            <a:r>
              <a:rPr lang="en-IN" sz="2300" i="1" dirty="0" smtClean="0">
                <a:latin typeface="Times New Roman" pitchFamily="18" charset="0"/>
                <a:cs typeface="Times New Roman" pitchFamily="18" charset="0"/>
              </a:rPr>
              <a:t>&gt;&lt;/</a:t>
            </a:r>
            <a:r>
              <a:rPr lang="en-IN" sz="2300" i="1" dirty="0">
                <a:latin typeface="Times New Roman" pitchFamily="18" charset="0"/>
                <a:cs typeface="Times New Roman" pitchFamily="18" charset="0"/>
              </a:rPr>
              <a:t>CipherData&gt;</a:t>
            </a:r>
            <a:br>
              <a:rPr lang="en-IN" sz="2300" i="1" dirty="0">
                <a:latin typeface="Times New Roman" pitchFamily="18" charset="0"/>
                <a:cs typeface="Times New Roman" pitchFamily="18" charset="0"/>
              </a:rPr>
            </a:br>
            <a:r>
              <a:rPr lang="en-IN" sz="2300" i="1" dirty="0">
                <a:latin typeface="Times New Roman" pitchFamily="18" charset="0"/>
                <a:cs typeface="Times New Roman" pitchFamily="18" charset="0"/>
              </a:rPr>
              <a:t>&lt;/EncryptedData&gt;</a:t>
            </a:r>
            <a:endParaRPr lang="en-IN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Dept. of CSE, K. L. E. I. T., Hubli.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1177ECD-5DAA-4888-A227-0AEB981EAF17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721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ncryption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ecryption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rocess</a:t>
            </a:r>
            <a:endParaRPr lang="en-IN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Dept. of CSE, K. L. E. I. T., Hubli.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1177ECD-5DAA-4888-A227-0AEB981EAF17}" type="slidenum">
              <a:rPr lang="en-IN" smtClean="0"/>
              <a:t>12</a:t>
            </a:fld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72387"/>
            <a:ext cx="7560840" cy="43204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23728" y="5792866"/>
            <a:ext cx="4824536" cy="372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3 Encryption and decryption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898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ncryption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ifferent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latforms</a:t>
            </a:r>
            <a:endParaRPr lang="en-IN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XML Encryption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Microsoft Platform.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Encryption 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Platforms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Dept. of CSE, K. L. E. I. T., Hubli.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1177ECD-5DAA-4888-A227-0AEB981EAF17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304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cap="small" dirty="0" smtClean="0">
                <a:latin typeface="Times New Roman" pitchFamily="18" charset="0"/>
                <a:cs typeface="Times New Roman" pitchFamily="18" charset="0"/>
              </a:rPr>
              <a:t>onclusion</a:t>
            </a:r>
            <a:endParaRPr lang="en-IN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XML is flexible and efficient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can be used on any platform and operating system.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Dept. of CSE, K. L. E. I. T., Hubli.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1177ECD-5DAA-4888-A227-0AEB981EAF17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989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Dept. of CSE, K. L. E. I. T., Hubli.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1177ECD-5DAA-4888-A227-0AEB981EAF17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659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94122"/>
          </a:xfrm>
        </p:spPr>
        <p:txBody>
          <a:bodyPr/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4800" cap="small" dirty="0" smtClean="0">
                <a:latin typeface="Times New Roman" pitchFamily="18" charset="0"/>
                <a:cs typeface="Times New Roman" pitchFamily="18" charset="0"/>
              </a:rPr>
              <a:t>verview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cap="none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4800" cap="none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cap="all" dirty="0" smtClean="0">
                <a:latin typeface="Times New Roman" pitchFamily="18" charset="0"/>
                <a:cs typeface="Times New Roman" pitchFamily="18" charset="0"/>
              </a:rPr>
              <a:t>xml</a:t>
            </a:r>
            <a:endParaRPr lang="en-IN" sz="4800" cap="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XML (Extensible Markup Language)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Standard for creating markup languages describes the structure of data.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Strong features of XML: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Intelligence, Adaption, Maintenance, Linking, Simplicity,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Portability.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cont.……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IN" dirty="0" smtClean="0"/>
              <a:t>Dept. of CSE, K. L. E. I. T., Hubli.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1177ECD-5DAA-4888-A227-0AEB981EAF17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3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5010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4800" cap="small" dirty="0">
                <a:latin typeface="Times New Roman" pitchFamily="18" charset="0"/>
                <a:cs typeface="Times New Roman" pitchFamily="18" charset="0"/>
              </a:rPr>
              <a:t>verview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cap="none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cap="all" dirty="0" smtClean="0">
                <a:latin typeface="Times New Roman" pitchFamily="18" charset="0"/>
                <a:cs typeface="Times New Roman" pitchFamily="18" charset="0"/>
              </a:rPr>
              <a:t>xml</a:t>
            </a:r>
            <a:endParaRPr lang="en-IN" sz="4800" cap="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27707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Features of XML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Directly usable on internet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Supports wide variety of application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asy for writing programs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Human legible and understandable.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Exchanging data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B2B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Sharing data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Storing data.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Dept. of CSE, K. L. E. I. T., Hubli.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1177ECD-5DAA-4888-A227-0AEB981EAF17}" type="slidenum">
              <a:rPr lang="en-IN" smtClean="0"/>
              <a:t>3</a:t>
            </a:fld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cont.……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437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en-US" cap="small" dirty="0" smtClean="0"/>
              <a:t>orking of</a:t>
            </a:r>
            <a:r>
              <a:rPr lang="en-US" dirty="0" smtClean="0"/>
              <a:t> XML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Dept. of CSE, K. L. E. I. T., Hubli.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7ECD-5DAA-4888-A227-0AEB981EAF17}" type="slidenum">
              <a:rPr lang="en-IN" smtClean="0"/>
              <a:t>4</a:t>
            </a:fld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2776"/>
            <a:ext cx="7164796" cy="41044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39752" y="566124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1 Working of XML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778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22114"/>
          </a:xfrm>
        </p:spPr>
        <p:txBody>
          <a:bodyPr/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4800" cap="small" dirty="0" smtClean="0">
                <a:latin typeface="Times New Roman" pitchFamily="18" charset="0"/>
                <a:cs typeface="Times New Roman" pitchFamily="18" charset="0"/>
              </a:rPr>
              <a:t>ncryption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cap="all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4800" cap="small" dirty="0" smtClean="0">
                <a:latin typeface="Times New Roman" pitchFamily="18" charset="0"/>
                <a:cs typeface="Times New Roman" pitchFamily="18" charset="0"/>
              </a:rPr>
              <a:t>verview</a:t>
            </a:r>
            <a:endParaRPr lang="en-IN" sz="4800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Encryption: Method of coding the original data with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CIPHER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securing it is called encryption.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Keys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Private and public key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type of encryption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Symmetric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Asymmetric.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IN" dirty="0" smtClean="0"/>
              <a:t>Dept. of CSE, K. L. E. I. T., Hubli.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1177ECD-5DAA-4888-A227-0AEB981EAF17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443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cap="small" dirty="0" smtClean="0"/>
              <a:t>xample for</a:t>
            </a:r>
            <a:r>
              <a:rPr lang="en-US" dirty="0" smtClean="0"/>
              <a:t> E</a:t>
            </a:r>
            <a:r>
              <a:rPr lang="en-US" cap="small" dirty="0" smtClean="0"/>
              <a:t>ncryption</a:t>
            </a:r>
            <a:endParaRPr lang="en-IN" cap="smal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Dept. of CSE, K. L. E. I. T., Hubli.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7ECD-5DAA-4888-A227-0AEB981EAF17}" type="slidenum">
              <a:rPr lang="en-IN" smtClean="0"/>
              <a:t>6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8791649" cy="44644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3808" y="602128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2 Examples for encryption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402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cap="small" dirty="0" smtClean="0">
                <a:latin typeface="Times New Roman" pitchFamily="18" charset="0"/>
                <a:cs typeface="Times New Roman" pitchFamily="18" charset="0"/>
              </a:rPr>
              <a:t>XML Encryption </a:t>
            </a:r>
            <a:r>
              <a:rPr lang="en-US" sz="4800" cap="small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4800" cap="small" dirty="0" smtClean="0">
                <a:latin typeface="Times New Roman" pitchFamily="18" charset="0"/>
                <a:cs typeface="Times New Roman" pitchFamily="18" charset="0"/>
              </a:rPr>
              <a:t>verview</a:t>
            </a:r>
            <a:endParaRPr lang="en-IN" sz="4800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XML Encryption: Process of encrypting elements from an XML document by replacing original  XML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content.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Three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approaches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Symmetric encryption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Combination of Asymmetric and Symmetric encryption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Using X.509 Certificate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Dept. of CSE, K. L. E. I. T., Hubli.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1177ECD-5DAA-4888-A227-0AEB981EAF17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567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Syntax 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and Processing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564" y="908720"/>
            <a:ext cx="8928992" cy="5949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&lt;EncryptedData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Id? Type? MimeType? Encoding?&gt;    &lt;EncryptionMethod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/&gt;?</a:t>
            </a:r>
          </a:p>
          <a:p>
            <a:pPr marL="0" indent="0"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ds:KeyInfo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EncryptedKey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&gt;?</a:t>
            </a:r>
          </a:p>
          <a:p>
            <a:pPr marL="0" indent="0"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AgreementMethod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&gt;?</a:t>
            </a:r>
          </a:p>
          <a:p>
            <a:pPr marL="0" indent="0"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ds:KeyName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&gt;?</a:t>
            </a:r>
          </a:p>
          <a:p>
            <a:pPr marL="0" indent="0"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&lt;ds:RetrievalMethod&gt;?</a:t>
            </a:r>
          </a:p>
          <a:p>
            <a:pPr marL="0" indent="0"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:*&gt;?</a:t>
            </a:r>
          </a:p>
          <a:p>
            <a:pPr marL="0" indent="0"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ds:KeyInfo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&gt;?</a:t>
            </a:r>
          </a:p>
          <a:p>
            <a:pPr marL="0" indent="0"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CipherData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CipherValue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&gt;?</a:t>
            </a:r>
          </a:p>
          <a:p>
            <a:pPr marL="0" indent="0"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CipherReference URI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?&gt;?</a:t>
            </a:r>
          </a:p>
          <a:p>
            <a:pPr marL="0" indent="0"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CipherData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EncryptionProperties&gt;?</a:t>
            </a:r>
            <a:br>
              <a:rPr lang="en-IN" sz="2400" i="1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  &lt;/EncryptedData&gt;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Dept. of CSE, K. L. E. I. T., Hubli.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1177ECD-5DAA-4888-A227-0AEB981EAF17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145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Original XML Document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&lt;?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xml version='1.0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'?&gt;</a:t>
            </a:r>
          </a:p>
          <a:p>
            <a:pPr marL="0" indent="0"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PaymentInfo xmlns='http://example.org/paymentv2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Name&gt;John Smith&lt;/Name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CreditCard Limit=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'5,000‘ Currency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='USD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Number&gt;4019244502775567&lt;/Number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Issuer&gt;Example Bank&lt;/Issuer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Expiration&gt;04/02&lt;/Expiration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CreditCard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PaymentInfo&gt;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Dept. of CSE, K. L. E. I. T., Hubli.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1177ECD-5DAA-4888-A227-0AEB981EAF17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868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</TotalTime>
  <Words>792</Words>
  <Application>Microsoft Office PowerPoint</Application>
  <PresentationFormat>On-screen Show (4:3)</PresentationFormat>
  <Paragraphs>139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Overview of xml</vt:lpstr>
      <vt:lpstr>Overview of xml</vt:lpstr>
      <vt:lpstr>Working of XML</vt:lpstr>
      <vt:lpstr>Encryption overview</vt:lpstr>
      <vt:lpstr>Example for Encryption</vt:lpstr>
      <vt:lpstr>XML Encryption Overview</vt:lpstr>
      <vt:lpstr>Syntax and Processing</vt:lpstr>
      <vt:lpstr>Example</vt:lpstr>
      <vt:lpstr>EXAMPLE cont.……</vt:lpstr>
      <vt:lpstr>Syntax for Specifying Key Information in The Encrypted XML File </vt:lpstr>
      <vt:lpstr>Encryption Decryption Process</vt:lpstr>
      <vt:lpstr>XML Encryption on Different Platforms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PRANAY</dc:creator>
  <cp:lastModifiedBy>PRANAY</cp:lastModifiedBy>
  <cp:revision>41</cp:revision>
  <dcterms:created xsi:type="dcterms:W3CDTF">2012-04-02T15:30:22Z</dcterms:created>
  <dcterms:modified xsi:type="dcterms:W3CDTF">2012-04-11T06:06:19Z</dcterms:modified>
</cp:coreProperties>
</file>