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24"/>
  </p:notesMasterIdLst>
  <p:handoutMasterIdLst>
    <p:handoutMasterId r:id="rId25"/>
  </p:handoutMasterIdLst>
  <p:sldIdLst>
    <p:sldId id="273" r:id="rId2"/>
    <p:sldId id="284" r:id="rId3"/>
    <p:sldId id="258" r:id="rId4"/>
    <p:sldId id="259" r:id="rId5"/>
    <p:sldId id="260" r:id="rId6"/>
    <p:sldId id="280" r:id="rId7"/>
    <p:sldId id="279" r:id="rId8"/>
    <p:sldId id="281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86" r:id="rId17"/>
    <p:sldId id="274" r:id="rId18"/>
    <p:sldId id="277" r:id="rId19"/>
    <p:sldId id="278" r:id="rId20"/>
    <p:sldId id="282" r:id="rId21"/>
    <p:sldId id="283" r:id="rId22"/>
    <p:sldId id="285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206" autoAdjust="0"/>
    <p:restoredTop sz="94660"/>
  </p:normalViewPr>
  <p:slideViewPr>
    <p:cSldViewPr>
      <p:cViewPr>
        <p:scale>
          <a:sx n="75" d="100"/>
          <a:sy n="75" d="100"/>
        </p:scale>
        <p:origin x="-1170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859565-43C0-48AD-9CAD-7BF8CCC4B47B}" type="datetimeFigureOut">
              <a:rPr lang="en-IN" smtClean="0"/>
              <a:pPr/>
              <a:t>11-04-2012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764608-179B-45B9-B59A-34CEE987FC50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ADA290-212E-484A-990B-97F12AA611F9}" type="datetimeFigureOut">
              <a:rPr lang="en-US" smtClean="0"/>
              <a:pPr/>
              <a:t>4/11/2012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3F2AF8-EBF2-4D02-B7C2-35358AB947F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F2AF8-EBF2-4D02-B7C2-35358AB947F8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F2AF8-EBF2-4D02-B7C2-35358AB947F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8EFBB-09C7-475E-8C1A-BDC7F0BF3753}" type="datetime1">
              <a:rPr lang="en-IN" smtClean="0"/>
              <a:pPr/>
              <a:t>11-04-2012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4F8DC-1DA1-441A-B36C-AB14B6ED5AD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101A8-659C-4BEA-BCE9-D6F797C6D6B6}" type="datetime1">
              <a:rPr lang="en-IN" smtClean="0"/>
              <a:pPr/>
              <a:t>11-04-2012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4F8DC-1DA1-441A-B36C-AB14B6ED5AD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5C0CC-EE05-4267-B6A0-19318981955C}" type="datetime1">
              <a:rPr lang="en-IN" smtClean="0"/>
              <a:pPr/>
              <a:t>11-04-2012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4F8DC-1DA1-441A-B36C-AB14B6ED5AD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E216A-C307-4E70-93A5-0AB179B8A540}" type="datetime1">
              <a:rPr lang="en-IN" smtClean="0"/>
              <a:pPr/>
              <a:t>11-04-2012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4F8DC-1DA1-441A-B36C-AB14B6ED5AD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10858-0F10-4DF7-9B80-DDD085F99CB7}" type="datetime1">
              <a:rPr lang="en-IN" smtClean="0"/>
              <a:pPr/>
              <a:t>11-04-2012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4F8DC-1DA1-441A-B36C-AB14B6ED5AD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1A4EA-A31D-47F5-9EE7-2EF4456B2466}" type="datetime1">
              <a:rPr lang="en-IN" smtClean="0"/>
              <a:pPr/>
              <a:t>11-04-2012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4F8DC-1DA1-441A-B36C-AB14B6ED5AD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7A640-6550-4A53-9F73-D323D4D6087E}" type="datetime1">
              <a:rPr lang="en-IN" smtClean="0"/>
              <a:pPr/>
              <a:t>11-04-2012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4F8DC-1DA1-441A-B36C-AB14B6ED5AD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83DBA-EE4D-4270-BB79-FCADEE32806A}" type="datetime1">
              <a:rPr lang="en-IN" smtClean="0"/>
              <a:pPr/>
              <a:t>11-04-2012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4F8DC-1DA1-441A-B36C-AB14B6ED5AD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0DF89-2292-4210-9894-1BE9A6F546F3}" type="datetime1">
              <a:rPr lang="en-IN" smtClean="0"/>
              <a:pPr/>
              <a:t>11-04-2012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4F8DC-1DA1-441A-B36C-AB14B6ED5AD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806E4-BEA9-4111-9E7E-7C04798C07DA}" type="datetime1">
              <a:rPr lang="en-IN" smtClean="0"/>
              <a:pPr/>
              <a:t>11-04-2012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4F8DC-1DA1-441A-B36C-AB14B6ED5AD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EF054-9F6D-4F7F-8403-337618C70BB1}" type="datetime1">
              <a:rPr lang="en-IN" smtClean="0"/>
              <a:pPr/>
              <a:t>11-04-2012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9874F8DC-1DA1-441A-B36C-AB14B6ED5AD8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FD81340-8674-44C7-B0B5-634C4A882BC7}" type="datetime1">
              <a:rPr lang="en-IN" smtClean="0"/>
              <a:pPr/>
              <a:t>11-04-2012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874F8DC-1DA1-441A-B36C-AB14B6ED5AD8}" type="slidenum">
              <a:rPr lang="en-IN" smtClean="0"/>
              <a:pPr/>
              <a:t>‹#›</a:t>
            </a:fld>
            <a:endParaRPr lang="en-IN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ftr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4941168"/>
            <a:ext cx="8136904" cy="1512168"/>
          </a:xfrm>
        </p:spPr>
        <p:txBody>
          <a:bodyPr>
            <a:noAutofit/>
          </a:bodyPr>
          <a:lstStyle/>
          <a:p>
            <a:pPr algn="ctr"/>
            <a:r>
              <a:rPr lang="en-IN" sz="2000" b="1" dirty="0" smtClean="0">
                <a:solidFill>
                  <a:schemeClr val="tx1"/>
                </a:solidFill>
              </a:rPr>
              <a:t>B. V. Bhoomaraddi College of  Engineering &amp; Technology</a:t>
            </a:r>
          </a:p>
          <a:p>
            <a:pPr algn="ctr"/>
            <a:r>
              <a:rPr lang="en-IN" sz="2000" b="1" dirty="0" smtClean="0">
                <a:solidFill>
                  <a:schemeClr val="tx1"/>
                </a:solidFill>
              </a:rPr>
              <a:t>Hubli</a:t>
            </a:r>
          </a:p>
          <a:p>
            <a:pPr algn="ctr"/>
            <a:r>
              <a:rPr lang="en-US" sz="1800" b="1" dirty="0" smtClean="0">
                <a:solidFill>
                  <a:schemeClr val="tx1"/>
                </a:solidFill>
              </a:rPr>
              <a:t>www.bvb.edu</a:t>
            </a:r>
            <a:endParaRPr lang="en-IN" sz="1800" b="1" dirty="0">
              <a:solidFill>
                <a:schemeClr val="tx1"/>
              </a:solidFill>
            </a:endParaRPr>
          </a:p>
        </p:txBody>
      </p:sp>
      <p:pic>
        <p:nvPicPr>
          <p:cNvPr id="4" name="Picture 16" descr="blogbuzz_logo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1880" y="3861048"/>
            <a:ext cx="1512168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0" y="692696"/>
            <a:ext cx="91440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MOBILE  AGENTS  AND APPLICATIONS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endParaRPr lang="en-IN" dirty="0"/>
          </a:p>
        </p:txBody>
      </p:sp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395536" y="2276872"/>
            <a:ext cx="7704856" cy="175679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presentation by,</a:t>
            </a:r>
            <a:b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Arjun Rao, dept of CSE</a:t>
            </a:r>
            <a:b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Anjana Joshi, dept of I.T</a:t>
            </a:r>
            <a:b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Bhagirathi Hegde ,Junaid Shigli, dept of ECE</a:t>
            </a:r>
            <a:b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1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1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1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arjunrao007@gmail.com,anjana2492@gmail.com,</a:t>
            </a:r>
            <a:br>
              <a:rPr lang="en-US" sz="1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1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bhagirathihegde488@gmail.com,junaidshigli12@gmail.com</a:t>
            </a:r>
            <a:br>
              <a:rPr lang="en-US" sz="1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</a:br>
            <a:endParaRPr lang="en-IN" sz="2400" dirty="0">
              <a:solidFill>
                <a:schemeClr val="bg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4F8DC-1DA1-441A-B36C-AB14B6ED5AD8}" type="slidenum">
              <a:rPr lang="en-IN" smtClean="0"/>
              <a:pPr/>
              <a:t>1</a:t>
            </a:fld>
            <a:endParaRPr lang="en-IN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1AC48-8C0F-4937-B8DD-204DE5A9A18D}" type="datetime1">
              <a:rPr lang="en-IN" smtClean="0"/>
              <a:pPr/>
              <a:t>11-04-2012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3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Secured Authenticated Mobile Agent Based  E-Banking System </a:t>
            </a:r>
            <a:endParaRPr lang="en-US" sz="3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988840"/>
            <a:ext cx="8712968" cy="4061047"/>
          </a:xfrm>
        </p:spPr>
        <p:txBody>
          <a:bodyPr>
            <a:no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Applications that allow users to complete banking transaction.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 customer can send a mobile agent to perform various tasks involved in banking and get back an appropriate result.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Customer Dispatches one or more Mobile Agents.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MA visits each bank server in turn to perform the required transaction.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If the desired account is present, it processes the transaction on behalf of the user, or it moves to other bank servers.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4F8DC-1DA1-441A-B36C-AB14B6ED5AD8}" type="slidenum">
              <a:rPr lang="en-IN" smtClean="0"/>
              <a:pPr/>
              <a:t>10</a:t>
            </a:fld>
            <a:endParaRPr lang="en-IN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2DBE7-142A-45B9-AC36-C004CEB86014}" type="datetime1">
              <a:rPr lang="en-IN" smtClean="0"/>
              <a:pPr/>
              <a:t>11-04-2012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548680"/>
            <a:ext cx="7869560" cy="926976"/>
          </a:xfrm>
        </p:spPr>
        <p:txBody>
          <a:bodyPr>
            <a:noAutofit/>
          </a:bodyPr>
          <a:lstStyle/>
          <a:p>
            <a:pPr algn="l"/>
            <a:r>
              <a:rPr lang="en-US" sz="3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Architecture and Design of the Banking System based on Mobile Agents</a:t>
            </a:r>
            <a:endParaRPr lang="en-US" sz="3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4F8DC-1DA1-441A-B36C-AB14B6ED5AD8}" type="slidenum">
              <a:rPr lang="en-IN" smtClean="0"/>
              <a:pPr/>
              <a:t>11</a:t>
            </a:fld>
            <a:endParaRPr lang="en-IN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9D683-FBE9-487C-85E9-1DBD59CCD6F1}" type="datetime1">
              <a:rPr lang="en-IN" smtClean="0"/>
              <a:pPr/>
              <a:t>11-04-2012</a:t>
            </a:fld>
            <a:endParaRPr lang="en-IN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1700808"/>
            <a:ext cx="6485245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476672"/>
            <a:ext cx="8229600" cy="5937523"/>
          </a:xfrm>
        </p:spPr>
        <p:txBody>
          <a:bodyPr>
            <a:normAutofit/>
          </a:bodyPr>
          <a:lstStyle/>
          <a:p>
            <a:pPr algn="just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Types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 differ mainly in the roles covered and/or services  offered during trading transactions. 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Bank Agent(BA)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Customer Agent(CA)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Different processes between BA and CA: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Opening a bank account.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Closing a bank account.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Getting information from an account.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4F8DC-1DA1-441A-B36C-AB14B6ED5AD8}" type="slidenum">
              <a:rPr lang="en-IN" smtClean="0"/>
              <a:pPr/>
              <a:t>12</a:t>
            </a:fld>
            <a:endParaRPr lang="en-IN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1557C-CDF7-4676-A896-36A19B3AC6AA}" type="datetime1">
              <a:rPr lang="en-IN" smtClean="0"/>
              <a:pPr/>
              <a:t>11-04-2012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476672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Bank Server</a:t>
            </a:r>
            <a:endParaRPr lang="en-US" sz="36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988840"/>
            <a:ext cx="7571184" cy="3921299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Central module of the application. 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All the functionality of the bank resides here.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All MAs report to this module 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It has four stationary agents:</a:t>
            </a:r>
          </a:p>
          <a:p>
            <a:pPr lvl="2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Authenticator Credit (AC)</a:t>
            </a:r>
          </a:p>
          <a:p>
            <a:pPr lvl="2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Authenticator Debit (AD)</a:t>
            </a:r>
          </a:p>
          <a:p>
            <a:pPr lvl="2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New Account Agent (NAA) </a:t>
            </a:r>
          </a:p>
          <a:p>
            <a:pPr lvl="2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Insurance Agent (IA) 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4F8DC-1DA1-441A-B36C-AB14B6ED5AD8}" type="slidenum">
              <a:rPr lang="en-IN" smtClean="0"/>
              <a:pPr/>
              <a:t>13</a:t>
            </a:fld>
            <a:endParaRPr lang="en-IN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5921C-096D-40B3-AF02-7F7FE7E2DC3E}" type="datetime1">
              <a:rPr lang="en-IN" smtClean="0"/>
              <a:pPr/>
              <a:t>11-04-2012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908720"/>
            <a:ext cx="8229600" cy="5472608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 customer MA uses the services of these bank agents to perform the required transactions.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Customer MAs do not themselves fetch, search or update the bank database. 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This is done for enhancing the security of the system.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stationary agents perform the actual transaction and inform the customer MAs .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database is opened in read mode only.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4F8DC-1DA1-441A-B36C-AB14B6ED5AD8}" type="slidenum">
              <a:rPr lang="en-IN" smtClean="0"/>
              <a:pPr/>
              <a:t>14</a:t>
            </a:fld>
            <a:endParaRPr lang="en-IN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4AC10-5198-480E-BEE0-2358F2E1C643}" type="datetime1">
              <a:rPr lang="en-IN" smtClean="0"/>
              <a:pPr/>
              <a:t>11-04-2012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Agents used in this Application</a:t>
            </a:r>
            <a:endParaRPr lang="en-US" sz="36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988840"/>
            <a:ext cx="8229600" cy="3989040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BFindAgent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Agent Debit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Agent Credit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New Account Agent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Query Agent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4F8DC-1DA1-441A-B36C-AB14B6ED5AD8}" type="slidenum">
              <a:rPr lang="en-IN" smtClean="0"/>
              <a:pPr/>
              <a:t>15</a:t>
            </a:fld>
            <a:endParaRPr lang="en-IN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665AF-F830-47A0-BBE1-4530162A6144}" type="datetime1">
              <a:rPr lang="en-IN" smtClean="0"/>
              <a:pPr/>
              <a:t>11-04-2012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Few more applications</a:t>
            </a:r>
            <a:endParaRPr lang="en-IN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767808"/>
          </a:xfrm>
        </p:spPr>
        <p:txBody>
          <a:bodyPr/>
          <a:lstStyle/>
          <a:p>
            <a:r>
              <a:rPr lang="en-US" dirty="0" smtClean="0"/>
              <a:t>E-learning</a:t>
            </a:r>
          </a:p>
          <a:p>
            <a:r>
              <a:rPr lang="en-US" dirty="0" smtClean="0"/>
              <a:t>Personal assistant: handles shopping and other affairs</a:t>
            </a:r>
          </a:p>
          <a:p>
            <a:pPr>
              <a:buNone/>
            </a:pP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E216A-C307-4E70-93A5-0AB179B8A540}" type="datetime1">
              <a:rPr lang="en-IN" smtClean="0"/>
              <a:pPr/>
              <a:t>11-04-2012</a:t>
            </a:fld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4F8DC-1DA1-441A-B36C-AB14B6ED5AD8}" type="slidenum">
              <a:rPr lang="en-IN" smtClean="0"/>
              <a:pPr/>
              <a:t>16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b="1" dirty="0" smtClean="0"/>
              <a:t>Comparative study </a:t>
            </a:r>
            <a:endParaRPr lang="en-IN" sz="3600" b="1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395536" y="1340770"/>
          <a:ext cx="8229600" cy="46586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748849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Static</a:t>
                      </a:r>
                      <a:r>
                        <a:rPr lang="en-US" sz="2400" baseline="0" dirty="0" smtClean="0"/>
                        <a:t> agents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Mobile agents</a:t>
                      </a:r>
                    </a:p>
                    <a:p>
                      <a:endParaRPr lang="en-IN" dirty="0"/>
                    </a:p>
                  </a:txBody>
                  <a:tcPr/>
                </a:tc>
              </a:tr>
              <a:tr h="748849">
                <a:tc>
                  <a:txBody>
                    <a:bodyPr/>
                    <a:lstStyle/>
                    <a:p>
                      <a:r>
                        <a:rPr lang="en-US" dirty="0" smtClean="0"/>
                        <a:t>Centralized execution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Decentralized</a:t>
                      </a:r>
                      <a:r>
                        <a:rPr lang="en-US" baseline="0" dirty="0" smtClean="0"/>
                        <a:t>  execution</a:t>
                      </a:r>
                      <a:endParaRPr lang="en-IN" dirty="0"/>
                    </a:p>
                  </a:txBody>
                  <a:tcPr/>
                </a:tc>
              </a:tr>
              <a:tr h="748849">
                <a:tc>
                  <a:txBody>
                    <a:bodyPr/>
                    <a:lstStyle/>
                    <a:p>
                      <a:r>
                        <a:rPr lang="en-US" dirty="0" smtClean="0"/>
                        <a:t>Sits</a:t>
                      </a:r>
                      <a:r>
                        <a:rPr lang="en-US" baseline="0" dirty="0" smtClean="0"/>
                        <a:t> idle until a higher priority job is completed and hence c</a:t>
                      </a:r>
                      <a:r>
                        <a:rPr lang="en-US" dirty="0" smtClean="0"/>
                        <a:t>onsumes much of the processor time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If</a:t>
                      </a:r>
                      <a:r>
                        <a:rPr lang="en-US" baseline="0" dirty="0" smtClean="0"/>
                        <a:t> processor is involved in a higher priority job; moves to next machine thereby saving time</a:t>
                      </a:r>
                      <a:endParaRPr lang="en-IN" dirty="0"/>
                    </a:p>
                  </a:txBody>
                  <a:tcPr/>
                </a:tc>
              </a:tr>
              <a:tr h="748849">
                <a:tc>
                  <a:txBody>
                    <a:bodyPr/>
                    <a:lstStyle/>
                    <a:p>
                      <a:r>
                        <a:rPr lang="en-US" dirty="0" smtClean="0"/>
                        <a:t> Executes on a</a:t>
                      </a:r>
                      <a:r>
                        <a:rPr lang="en-US" baseline="0" dirty="0" smtClean="0"/>
                        <a:t> single machine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Can</a:t>
                      </a:r>
                      <a:r>
                        <a:rPr lang="en-US" baseline="0" dirty="0" smtClean="0"/>
                        <a:t> distribute itself among multiple processors using parallel processing</a:t>
                      </a:r>
                      <a:endParaRPr lang="en-IN" dirty="0"/>
                    </a:p>
                  </a:txBody>
                  <a:tcPr/>
                </a:tc>
              </a:tr>
              <a:tr h="748849">
                <a:tc>
                  <a:txBody>
                    <a:bodyPr/>
                    <a:lstStyle/>
                    <a:p>
                      <a:r>
                        <a:rPr lang="en-US" dirty="0" smtClean="0"/>
                        <a:t>Moves data to computation,</a:t>
                      </a:r>
                      <a:r>
                        <a:rPr lang="en-US" baseline="0" dirty="0" smtClean="0"/>
                        <a:t> results in a lot of network traffic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Moves computation</a:t>
                      </a:r>
                      <a:r>
                        <a:rPr lang="en-US" baseline="0" dirty="0" smtClean="0"/>
                        <a:t> to data reducing network load</a:t>
                      </a:r>
                      <a:endParaRPr lang="en-IN" dirty="0"/>
                    </a:p>
                  </a:txBody>
                  <a:tcPr/>
                </a:tc>
              </a:tr>
              <a:tr h="748849">
                <a:tc>
                  <a:txBody>
                    <a:bodyPr/>
                    <a:lstStyle/>
                    <a:p>
                      <a:r>
                        <a:rPr lang="en-US" dirty="0" smtClean="0"/>
                        <a:t>Consumes lot of bandwidth in series of queries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Series of queries are avoided conserving</a:t>
                      </a:r>
                      <a:r>
                        <a:rPr lang="en-US" baseline="0" dirty="0" smtClean="0"/>
                        <a:t> the bandwidth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683568" y="548680"/>
            <a:ext cx="5400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Comparative study</a:t>
            </a:r>
          </a:p>
          <a:p>
            <a:endParaRPr lang="en-IN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4F8DC-1DA1-441A-B36C-AB14B6ED5AD8}" type="slidenum">
              <a:rPr lang="en-IN" smtClean="0"/>
              <a:pPr/>
              <a:t>17</a:t>
            </a:fld>
            <a:endParaRPr lang="en-IN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4208B-9041-4204-A319-051566768CEB}" type="datetime1">
              <a:rPr lang="en-IN" smtClean="0"/>
              <a:pPr/>
              <a:t>11-04-2012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Security concerns</a:t>
            </a:r>
            <a:endParaRPr lang="en-IN" sz="36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A virus can be disguised as a mobile agent and distributed in the network.</a:t>
            </a:r>
          </a:p>
          <a:p>
            <a:endParaRPr lang="en-IN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This can be avoided by introducing tracing mechanisms to record execution of mobile agent at each host.</a:t>
            </a:r>
          </a:p>
          <a:p>
            <a:pPr>
              <a:buNone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4F8DC-1DA1-441A-B36C-AB14B6ED5AD8}" type="slidenum">
              <a:rPr lang="en-IN" smtClean="0"/>
              <a:pPr/>
              <a:t>18</a:t>
            </a:fld>
            <a:endParaRPr lang="en-IN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9F8C2-2FF1-490C-A1CB-9F757744A4D8}" type="datetime1">
              <a:rPr lang="en-IN" smtClean="0"/>
              <a:pPr/>
              <a:t>11-04-2012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b="1" dirty="0" smtClean="0">
                <a:solidFill>
                  <a:schemeClr val="tx1"/>
                </a:solidFill>
              </a:rPr>
              <a:t>Conclusion</a:t>
            </a:r>
            <a:endParaRPr lang="en-IN" sz="3600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Mobile agents adds new dimension to distributed computing.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It will be widely accepted if security issues are properly addressed.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It can revolutionize the technology and bring a change in the society.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4F8DC-1DA1-441A-B36C-AB14B6ED5AD8}" type="slidenum">
              <a:rPr lang="en-IN" smtClean="0"/>
              <a:pPr/>
              <a:t>19</a:t>
            </a:fld>
            <a:endParaRPr lang="en-IN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8ACE0-B1E3-4A66-B90E-D332598EDF38}" type="datetime1">
              <a:rPr lang="en-IN" smtClean="0"/>
              <a:pPr/>
              <a:t>11-04-2012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332656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Contents</a:t>
            </a:r>
            <a:endParaRPr lang="en-IN" sz="3600" dirty="0">
              <a:solidFill>
                <a:schemeClr val="tx1"/>
              </a:solidFill>
            </a:endParaRPr>
          </a:p>
        </p:txBody>
      </p:sp>
      <p:sp>
        <p:nvSpPr>
          <p:cNvPr id="4" name="Subtitle 2"/>
          <p:cNvSpPr>
            <a:spLocks noGrp="1"/>
          </p:cNvSpPr>
          <p:nvPr>
            <p:ph idx="1"/>
          </p:nvPr>
        </p:nvSpPr>
        <p:spPr>
          <a:xfrm>
            <a:off x="323528" y="1628800"/>
            <a:ext cx="8229600" cy="4407768"/>
          </a:xfrm>
        </p:spPr>
        <p:txBody>
          <a:bodyPr>
            <a:noAutofit/>
          </a:bodyPr>
          <a:lstStyle/>
          <a:p>
            <a:pPr marL="514350" indent="-514350" algn="l">
              <a:buFont typeface="+mj-lt"/>
              <a:buAutoNum type="arabicPeriod"/>
            </a:pP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Objective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Introduction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Properties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Working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Existing mobile agent framework system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Mobile agent </a:t>
            </a:r>
            <a:r>
              <a:rPr lang="en-US" sz="24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based -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banking system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Few more applications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Comparative study of mobile and static agents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Security concerns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Conclusion</a:t>
            </a:r>
          </a:p>
          <a:p>
            <a:pPr marL="514350" indent="-514350" algn="l">
              <a:buFont typeface="+mj-lt"/>
              <a:buAutoNum type="arabicPeriod"/>
            </a:pPr>
            <a:endParaRPr lang="en-IN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4F8DC-1DA1-441A-B36C-AB14B6ED5AD8}" type="slidenum">
              <a:rPr lang="en-IN" smtClean="0"/>
              <a:pPr/>
              <a:t>2</a:t>
            </a:fld>
            <a:endParaRPr lang="en-IN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18ABD-67B8-4217-9CC7-6248E432ABDD}" type="datetime1">
              <a:rPr lang="en-IN" smtClean="0"/>
              <a:pPr/>
              <a:t>11-04-2012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References</a:t>
            </a:r>
            <a:r>
              <a:rPr lang="en-US" sz="3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endParaRPr lang="en-IN" sz="3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412776"/>
            <a:ext cx="8229600" cy="4680520"/>
          </a:xfrm>
        </p:spPr>
        <p:txBody>
          <a:bodyPr>
            <a:normAutofit fontScale="25000" lnSpcReduction="20000"/>
          </a:bodyPr>
          <a:lstStyle/>
          <a:p>
            <a:endParaRPr lang="en-IN" dirty="0" smtClean="0"/>
          </a:p>
          <a:p>
            <a:r>
              <a:rPr lang="en-IN" sz="8000" dirty="0" smtClean="0">
                <a:latin typeface="Times New Roman" pitchFamily="18" charset="0"/>
                <a:cs typeface="Times New Roman" pitchFamily="18" charset="0"/>
              </a:rPr>
              <a:t>1.Mobile agents: intelligent assistants on the internet ,Parineeth. M. Reddy, IISC. </a:t>
            </a:r>
          </a:p>
          <a:p>
            <a:endParaRPr lang="en-IN" sz="8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8000" dirty="0" smtClean="0">
                <a:latin typeface="Times New Roman" pitchFamily="18" charset="0"/>
                <a:cs typeface="Times New Roman" pitchFamily="18" charset="0"/>
              </a:rPr>
              <a:t>2.A comparative study of mobile agent and client-server technologies in a real application , R.B.Patel, K Garg ,IIT Roorkee .</a:t>
            </a:r>
          </a:p>
          <a:p>
            <a:pPr>
              <a:buNone/>
            </a:pPr>
            <a:endParaRPr lang="en-IN" sz="8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8000" dirty="0" smtClean="0">
                <a:latin typeface="Times New Roman" pitchFamily="18" charset="0"/>
                <a:cs typeface="Times New Roman" pitchFamily="18" charset="0"/>
              </a:rPr>
              <a:t> 3.Concordia: an infrastructure for collaborating mobile agents, David Wong, Tom Walsh, Mike Young ,Horizon systems laboratory, Mitsubishi electric.</a:t>
            </a:r>
          </a:p>
          <a:p>
            <a:endParaRPr lang="en-IN" sz="8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8000" dirty="0" smtClean="0">
                <a:latin typeface="Times New Roman" pitchFamily="18" charset="0"/>
                <a:cs typeface="Times New Roman" pitchFamily="18" charset="0"/>
              </a:rPr>
              <a:t> 4. Seven good reasons for mobile agents ,Danny B Lange and Mitsuru Oshima. </a:t>
            </a:r>
          </a:p>
          <a:p>
            <a:endParaRPr lang="en-IN" sz="8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8000" dirty="0" smtClean="0">
                <a:latin typeface="Times New Roman" pitchFamily="18" charset="0"/>
                <a:cs typeface="Times New Roman" pitchFamily="18" charset="0"/>
              </a:rPr>
              <a:t> 5.mobile agent based solutions for knowledge assessment in e-learning environments, Mihaela  Insoreanu, Claudia Anghel ,Technical university of cluj-napoca, Romania.</a:t>
            </a:r>
            <a:endParaRPr lang="en-IN" sz="8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4F8DC-1DA1-441A-B36C-AB14B6ED5AD8}" type="slidenum">
              <a:rPr lang="en-IN" smtClean="0"/>
              <a:pPr/>
              <a:t>20</a:t>
            </a:fld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A9C26-A2F6-4ADC-84B8-E3121799DB4F}" type="datetime1">
              <a:rPr lang="en-IN" smtClean="0"/>
              <a:pPr/>
              <a:t>11-04-2012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Acknowledgement</a:t>
            </a:r>
            <a:endParaRPr lang="en-IN" sz="36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HOD of C.S.E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HOD of I.T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HOD of E.C.E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Faculty and staff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4F8DC-1DA1-441A-B36C-AB14B6ED5AD8}" type="slidenum">
              <a:rPr lang="en-IN" smtClean="0"/>
              <a:pPr/>
              <a:t>21</a:t>
            </a:fld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B3D91-67D5-44F0-B111-422F0B89243D}" type="datetime1">
              <a:rPr lang="en-IN" smtClean="0"/>
              <a:pPr/>
              <a:t>11-04-2012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468560" y="2636912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            </a:t>
            </a:r>
            <a:r>
              <a:rPr lang="en-US" sz="7200" b="1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THANK YOU</a:t>
            </a:r>
            <a:br>
              <a:rPr lang="en-US" sz="7200" b="1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7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</a:t>
            </a:r>
            <a:endParaRPr lang="en-IN" sz="4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1560" y="3861048"/>
            <a:ext cx="79928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70C0"/>
                </a:solidFill>
              </a:rPr>
              <a:t>“Unless time is managed nothing else can be managed”</a:t>
            </a:r>
            <a:r>
              <a:rPr lang="en-IN" sz="2400" dirty="0" smtClean="0">
                <a:solidFill>
                  <a:srgbClr val="0070C0"/>
                </a:solidFill>
              </a:rPr>
              <a:t> </a:t>
            </a:r>
          </a:p>
          <a:p>
            <a:pPr algn="r"/>
            <a:r>
              <a:rPr lang="en-IN" sz="3600" dirty="0" smtClean="0"/>
              <a:t>                </a:t>
            </a:r>
            <a:r>
              <a:rPr lang="en-IN" sz="2400" dirty="0" smtClean="0"/>
              <a:t>-Peter F. Drucker  (American Educator</a:t>
            </a:r>
            <a:r>
              <a:rPr lang="en-IN" sz="2800" dirty="0" smtClean="0"/>
              <a:t>)</a:t>
            </a:r>
            <a:endParaRPr lang="en-US" sz="2800" dirty="0" smtClean="0"/>
          </a:p>
          <a:p>
            <a:r>
              <a:rPr lang="en-US" sz="3600" dirty="0" smtClean="0"/>
              <a:t>                         </a:t>
            </a:r>
            <a:endParaRPr lang="en-IN" sz="3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4F8DC-1DA1-441A-B36C-AB14B6ED5AD8}" type="slidenum">
              <a:rPr lang="en-IN" smtClean="0"/>
              <a:pPr/>
              <a:t>22</a:t>
            </a:fld>
            <a:endParaRPr lang="en-IN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D8EB4-A21D-42F6-A2C4-76CFC2DDDA6F}" type="datetime1">
              <a:rPr lang="en-IN" smtClean="0"/>
              <a:pPr/>
              <a:t>11-04-2012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sz="3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bjective</a:t>
            </a:r>
            <a:endParaRPr lang="en-IN" sz="36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To study the working and properties of mobile agents.</a:t>
            </a:r>
          </a:p>
          <a:p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Application of mobile agents to banking system.</a:t>
            </a:r>
          </a:p>
          <a:p>
            <a:pPr>
              <a:buNone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4F8DC-1DA1-441A-B36C-AB14B6ED5AD8}" type="slidenum">
              <a:rPr lang="en-IN" smtClean="0"/>
              <a:pPr/>
              <a:t>3</a:t>
            </a:fld>
            <a:endParaRPr lang="en-IN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07052-2267-4CDB-9ED9-BA34E8006721}" type="datetime1">
              <a:rPr lang="en-IN" smtClean="0"/>
              <a:pPr/>
              <a:t>11-04-2012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Introduction</a:t>
            </a:r>
            <a:endParaRPr lang="en-IN" sz="36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Mobile agents are migratory programs.</a:t>
            </a:r>
          </a:p>
          <a:p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Perform tasks in the network on behalf of their creators.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It has great potential for network applications.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It has not been widely deployed.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4F8DC-1DA1-441A-B36C-AB14B6ED5AD8}" type="slidenum">
              <a:rPr lang="en-IN" smtClean="0"/>
              <a:pPr/>
              <a:t>4</a:t>
            </a:fld>
            <a:endParaRPr lang="en-IN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58B2D-3146-4E2D-8918-CA88C24562A9}" type="datetime1">
              <a:rPr lang="en-IN" smtClean="0"/>
              <a:pPr/>
              <a:t>11-04-2012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Properties</a:t>
            </a:r>
            <a:endParaRPr lang="en-US" sz="36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Artificial intelligence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Autonomy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Communicative ability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Adaptability and Responsiveness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4F8DC-1DA1-441A-B36C-AB14B6ED5AD8}" type="slidenum">
              <a:rPr lang="en-IN" smtClean="0"/>
              <a:pPr/>
              <a:t>5</a:t>
            </a:fld>
            <a:endParaRPr lang="en-IN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F8854-5DEF-4A6C-A575-8FE55CDCC38C}" type="datetime1">
              <a:rPr lang="en-IN" smtClean="0"/>
              <a:pPr/>
              <a:t>11-04-2012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Working of mobile agents</a:t>
            </a:r>
            <a:endParaRPr lang="en-IN" sz="3600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4F8DC-1DA1-441A-B36C-AB14B6ED5AD8}" type="slidenum">
              <a:rPr lang="en-IN" smtClean="0"/>
              <a:pPr/>
              <a:t>6</a:t>
            </a:fld>
            <a:endParaRPr lang="en-IN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700808"/>
            <a:ext cx="8352928" cy="4536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2B06F-D8CC-4DF2-BFF9-9F42EFD6D230}" type="datetime1">
              <a:rPr lang="en-IN" smtClean="0"/>
              <a:pPr/>
              <a:t>11-04-2012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7941568" cy="1143000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Existing mobile agent framework system: Concordia</a:t>
            </a:r>
            <a:endParaRPr lang="en-IN" sz="3600" b="1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4F8DC-1DA1-441A-B36C-AB14B6ED5AD8}" type="slidenum">
              <a:rPr lang="en-IN" smtClean="0"/>
              <a:pPr/>
              <a:t>7</a:t>
            </a:fld>
            <a:endParaRPr lang="en-IN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700808"/>
            <a:ext cx="8568952" cy="4608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CFEB8-2FE1-478E-A318-1688F62B40CB}" type="datetime1">
              <a:rPr lang="en-IN" smtClean="0"/>
              <a:pPr/>
              <a:t>11-04-2012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7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Concordia is an infrastructure for collaborating mobile agents developed by Mitsubishi electrica USA.</a:t>
            </a:r>
            <a:r>
              <a:rPr lang="en-US" sz="5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844824"/>
            <a:ext cx="8229600" cy="4389120"/>
          </a:xfrm>
        </p:spPr>
        <p:txBody>
          <a:bodyPr>
            <a:normAutofit fontScale="925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major blocks in this system are: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Conduit Server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propagation server.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Persistent Store Manager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 allows the internal state of agent objects to become persist able. 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The Queue Manager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manages inbound and outbound queues for reliable transport of agents across a network. 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Administration-Manager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handles the system administration.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Concordia Security Manager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a Java object owned by the Java VM manages resource protection. 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Event manager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manages the events of the agent.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4F8DC-1DA1-441A-B36C-AB14B6ED5AD8}" type="slidenum">
              <a:rPr lang="en-IN" smtClean="0"/>
              <a:pPr/>
              <a:t>8</a:t>
            </a:fld>
            <a:endParaRPr lang="en-IN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36888-66CF-4012-AB62-D0BFA89A0BA5}" type="datetime1">
              <a:rPr lang="en-IN" smtClean="0"/>
              <a:pPr/>
              <a:t>11-04-2012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Agent mobility mechanism</a:t>
            </a:r>
            <a:endParaRPr lang="en-US" sz="36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As an agent travels around a network its byte codes and the byte codes of any objects it creates and stores in its member variables are loaded via a special “Class Loader”. </a:t>
            </a:r>
          </a:p>
          <a:p>
            <a:pPr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This Class Loader packages theses byte codes into a special data structure which travels with the agent. 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During the de-serialization of the agent, the byte codes for the agent and its related classes can be retrieved from this data structure and are used to instantiate a new copy of the agent.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4F8DC-1DA1-441A-B36C-AB14B6ED5AD8}" type="slidenum">
              <a:rPr lang="en-IN" smtClean="0"/>
              <a:pPr/>
              <a:t>9</a:t>
            </a:fld>
            <a:endParaRPr lang="en-IN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C49EB-AE5F-49C4-A792-D849EDDB95C9}" type="datetime1">
              <a:rPr lang="en-IN" smtClean="0"/>
              <a:pPr/>
              <a:t>11-04-2012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725</TotalTime>
  <Words>954</Words>
  <Application>Microsoft Office PowerPoint</Application>
  <PresentationFormat>On-screen Show (4:3)</PresentationFormat>
  <Paragraphs>194</Paragraphs>
  <Slides>22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Flow</vt:lpstr>
      <vt:lpstr>presentation by, Arjun Rao, dept of CSE  Anjana Joshi, dept of I.T  Bhagirathi Hegde ,Junaid Shigli, dept of ECE  arjunrao007@gmail.com,anjana2492@gmail.com, bhagirathihegde488@gmail.com,junaidshigli12@gmail.com </vt:lpstr>
      <vt:lpstr>Contents</vt:lpstr>
      <vt:lpstr>Objective</vt:lpstr>
      <vt:lpstr>Introduction</vt:lpstr>
      <vt:lpstr>Properties</vt:lpstr>
      <vt:lpstr>Working of mobile agents</vt:lpstr>
      <vt:lpstr>Existing mobile agent framework system: Concordia</vt:lpstr>
      <vt:lpstr>Concordia is an infrastructure for collaborating mobile agents developed by Mitsubishi electrica USA. </vt:lpstr>
      <vt:lpstr>Agent mobility mechanism</vt:lpstr>
      <vt:lpstr>Secured Authenticated Mobile Agent Based  E-Banking System </vt:lpstr>
      <vt:lpstr>Architecture and Design of the Banking System based on Mobile Agents</vt:lpstr>
      <vt:lpstr>Slide 12</vt:lpstr>
      <vt:lpstr>Bank Server</vt:lpstr>
      <vt:lpstr>Slide 14</vt:lpstr>
      <vt:lpstr>The Agents used in this Application</vt:lpstr>
      <vt:lpstr>Few more applications</vt:lpstr>
      <vt:lpstr>Comparative study </vt:lpstr>
      <vt:lpstr>Security concerns</vt:lpstr>
      <vt:lpstr>Conclusion</vt:lpstr>
      <vt:lpstr>References </vt:lpstr>
      <vt:lpstr>Acknowledgement</vt:lpstr>
      <vt:lpstr>            THANK YOU         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agents and applications  presentation by, Arjun rao,  Anjana joshi, Bhagirathi hegde ,Junaid shigli arjunrao007@gmail.com anjana2492@gmail.com bhagirathihegde488@gmail.com</dc:title>
  <dc:creator>S M</dc:creator>
  <cp:lastModifiedBy>S M</cp:lastModifiedBy>
  <cp:revision>82</cp:revision>
  <dcterms:created xsi:type="dcterms:W3CDTF">2012-04-08T10:14:49Z</dcterms:created>
  <dcterms:modified xsi:type="dcterms:W3CDTF">2012-04-11T05:32:01Z</dcterms:modified>
</cp:coreProperties>
</file>