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68" r:id="rId4"/>
    <p:sldId id="276" r:id="rId5"/>
    <p:sldId id="277" r:id="rId6"/>
    <p:sldId id="269" r:id="rId7"/>
    <p:sldId id="278" r:id="rId8"/>
    <p:sldId id="280" r:id="rId9"/>
    <p:sldId id="266" r:id="rId10"/>
    <p:sldId id="271" r:id="rId11"/>
    <p:sldId id="259" r:id="rId12"/>
    <p:sldId id="273" r:id="rId13"/>
    <p:sldId id="264"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F08394-4EDE-49F9-A55F-ABB8D61A1AE8}" type="datetimeFigureOut">
              <a:rPr lang="de-DE" smtClean="0"/>
              <a:t>17.03.2024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B39FF97-67FB-4298-A8D2-4F698D24DF41}" type="slidenum">
              <a:rPr lang="de-DE" smtClean="0"/>
              <a:t>‹#›</a:t>
            </a:fld>
            <a:endParaRPr lang="de-DE"/>
          </a:p>
        </p:txBody>
      </p:sp>
    </p:spTree>
    <p:extLst>
      <p:ext uri="{BB962C8B-B14F-4D97-AF65-F5344CB8AC3E}">
        <p14:creationId xmlns:p14="http://schemas.microsoft.com/office/powerpoint/2010/main" val="1285150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F08394-4EDE-49F9-A55F-ABB8D61A1AE8}" type="datetimeFigureOut">
              <a:rPr lang="de-DE" smtClean="0"/>
              <a:t>17.03.2024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B39FF97-67FB-4298-A8D2-4F698D24DF41}" type="slidenum">
              <a:rPr lang="de-DE" smtClean="0"/>
              <a:t>‹#›</a:t>
            </a:fld>
            <a:endParaRPr lang="de-DE"/>
          </a:p>
        </p:txBody>
      </p:sp>
    </p:spTree>
    <p:extLst>
      <p:ext uri="{BB962C8B-B14F-4D97-AF65-F5344CB8AC3E}">
        <p14:creationId xmlns:p14="http://schemas.microsoft.com/office/powerpoint/2010/main" val="2802009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F08394-4EDE-49F9-A55F-ABB8D61A1AE8}" type="datetimeFigureOut">
              <a:rPr lang="de-DE" smtClean="0"/>
              <a:t>17.03.2024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B39FF97-67FB-4298-A8D2-4F698D24DF41}" type="slidenum">
              <a:rPr lang="de-DE" smtClean="0"/>
              <a:t>‹#›</a:t>
            </a:fld>
            <a:endParaRPr lang="de-DE"/>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52968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F08394-4EDE-49F9-A55F-ABB8D61A1AE8}" type="datetimeFigureOut">
              <a:rPr lang="de-DE" smtClean="0"/>
              <a:t>17.03.2024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B39FF97-67FB-4298-A8D2-4F698D24DF41}" type="slidenum">
              <a:rPr lang="de-DE" smtClean="0"/>
              <a:t>‹#›</a:t>
            </a:fld>
            <a:endParaRPr lang="de-DE"/>
          </a:p>
        </p:txBody>
      </p:sp>
    </p:spTree>
    <p:extLst>
      <p:ext uri="{BB962C8B-B14F-4D97-AF65-F5344CB8AC3E}">
        <p14:creationId xmlns:p14="http://schemas.microsoft.com/office/powerpoint/2010/main" val="1624562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F08394-4EDE-49F9-A55F-ABB8D61A1AE8}" type="datetimeFigureOut">
              <a:rPr lang="de-DE" smtClean="0"/>
              <a:t>17.03.2024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B39FF97-67FB-4298-A8D2-4F698D24DF41}" type="slidenum">
              <a:rPr lang="de-DE" smtClean="0"/>
              <a:t>‹#›</a:t>
            </a:fld>
            <a:endParaRPr lang="de-D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250538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F08394-4EDE-49F9-A55F-ABB8D61A1AE8}" type="datetimeFigureOut">
              <a:rPr lang="de-DE" smtClean="0"/>
              <a:t>17.03.2024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B39FF97-67FB-4298-A8D2-4F698D24DF41}" type="slidenum">
              <a:rPr lang="de-DE" smtClean="0"/>
              <a:t>‹#›</a:t>
            </a:fld>
            <a:endParaRPr lang="de-DE"/>
          </a:p>
        </p:txBody>
      </p:sp>
    </p:spTree>
    <p:extLst>
      <p:ext uri="{BB962C8B-B14F-4D97-AF65-F5344CB8AC3E}">
        <p14:creationId xmlns:p14="http://schemas.microsoft.com/office/powerpoint/2010/main" val="1707099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F08394-4EDE-49F9-A55F-ABB8D61A1AE8}" type="datetimeFigureOut">
              <a:rPr lang="de-DE" smtClean="0"/>
              <a:t>17.03.2024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B39FF97-67FB-4298-A8D2-4F698D24DF41}" type="slidenum">
              <a:rPr lang="de-DE" smtClean="0"/>
              <a:t>‹#›</a:t>
            </a:fld>
            <a:endParaRPr lang="de-DE"/>
          </a:p>
        </p:txBody>
      </p:sp>
    </p:spTree>
    <p:extLst>
      <p:ext uri="{BB962C8B-B14F-4D97-AF65-F5344CB8AC3E}">
        <p14:creationId xmlns:p14="http://schemas.microsoft.com/office/powerpoint/2010/main" val="769958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F08394-4EDE-49F9-A55F-ABB8D61A1AE8}" type="datetimeFigureOut">
              <a:rPr lang="de-DE" smtClean="0"/>
              <a:t>17.03.2024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B39FF97-67FB-4298-A8D2-4F698D24DF41}" type="slidenum">
              <a:rPr lang="de-DE" smtClean="0"/>
              <a:t>‹#›</a:t>
            </a:fld>
            <a:endParaRPr lang="de-DE"/>
          </a:p>
        </p:txBody>
      </p:sp>
    </p:spTree>
    <p:extLst>
      <p:ext uri="{BB962C8B-B14F-4D97-AF65-F5344CB8AC3E}">
        <p14:creationId xmlns:p14="http://schemas.microsoft.com/office/powerpoint/2010/main" val="1392687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F08394-4EDE-49F9-A55F-ABB8D61A1AE8}" type="datetimeFigureOut">
              <a:rPr lang="de-DE" smtClean="0"/>
              <a:t>17.03.2024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B39FF97-67FB-4298-A8D2-4F698D24DF41}" type="slidenum">
              <a:rPr lang="de-DE" smtClean="0"/>
              <a:t>‹#›</a:t>
            </a:fld>
            <a:endParaRPr lang="de-DE"/>
          </a:p>
        </p:txBody>
      </p:sp>
    </p:spTree>
    <p:extLst>
      <p:ext uri="{BB962C8B-B14F-4D97-AF65-F5344CB8AC3E}">
        <p14:creationId xmlns:p14="http://schemas.microsoft.com/office/powerpoint/2010/main" val="953115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F08394-4EDE-49F9-A55F-ABB8D61A1AE8}" type="datetimeFigureOut">
              <a:rPr lang="de-DE" smtClean="0"/>
              <a:t>17.03.2024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B39FF97-67FB-4298-A8D2-4F698D24DF41}" type="slidenum">
              <a:rPr lang="de-DE" smtClean="0"/>
              <a:t>‹#›</a:t>
            </a:fld>
            <a:endParaRPr lang="de-DE"/>
          </a:p>
        </p:txBody>
      </p:sp>
    </p:spTree>
    <p:extLst>
      <p:ext uri="{BB962C8B-B14F-4D97-AF65-F5344CB8AC3E}">
        <p14:creationId xmlns:p14="http://schemas.microsoft.com/office/powerpoint/2010/main" val="377968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F08394-4EDE-49F9-A55F-ABB8D61A1AE8}" type="datetimeFigureOut">
              <a:rPr lang="de-DE" smtClean="0"/>
              <a:t>17.03.2024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0B39FF97-67FB-4298-A8D2-4F698D24DF41}" type="slidenum">
              <a:rPr lang="de-DE" smtClean="0"/>
              <a:t>‹#›</a:t>
            </a:fld>
            <a:endParaRPr lang="de-DE"/>
          </a:p>
        </p:txBody>
      </p:sp>
    </p:spTree>
    <p:extLst>
      <p:ext uri="{BB962C8B-B14F-4D97-AF65-F5344CB8AC3E}">
        <p14:creationId xmlns:p14="http://schemas.microsoft.com/office/powerpoint/2010/main" val="669439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F08394-4EDE-49F9-A55F-ABB8D61A1AE8}" type="datetimeFigureOut">
              <a:rPr lang="de-DE" smtClean="0"/>
              <a:t>17.03.2024</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0B39FF97-67FB-4298-A8D2-4F698D24DF41}" type="slidenum">
              <a:rPr lang="de-DE" smtClean="0"/>
              <a:t>‹#›</a:t>
            </a:fld>
            <a:endParaRPr lang="de-DE"/>
          </a:p>
        </p:txBody>
      </p:sp>
    </p:spTree>
    <p:extLst>
      <p:ext uri="{BB962C8B-B14F-4D97-AF65-F5344CB8AC3E}">
        <p14:creationId xmlns:p14="http://schemas.microsoft.com/office/powerpoint/2010/main" val="3068298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F08394-4EDE-49F9-A55F-ABB8D61A1AE8}" type="datetimeFigureOut">
              <a:rPr lang="de-DE" smtClean="0"/>
              <a:t>17.03.2024</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0B39FF97-67FB-4298-A8D2-4F698D24DF41}" type="slidenum">
              <a:rPr lang="de-DE" smtClean="0"/>
              <a:t>‹#›</a:t>
            </a:fld>
            <a:endParaRPr lang="de-DE"/>
          </a:p>
        </p:txBody>
      </p:sp>
    </p:spTree>
    <p:extLst>
      <p:ext uri="{BB962C8B-B14F-4D97-AF65-F5344CB8AC3E}">
        <p14:creationId xmlns:p14="http://schemas.microsoft.com/office/powerpoint/2010/main" val="2868936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F08394-4EDE-49F9-A55F-ABB8D61A1AE8}" type="datetimeFigureOut">
              <a:rPr lang="de-DE" smtClean="0"/>
              <a:t>17.03.2024</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0B39FF97-67FB-4298-A8D2-4F698D24DF41}" type="slidenum">
              <a:rPr lang="de-DE" smtClean="0"/>
              <a:t>‹#›</a:t>
            </a:fld>
            <a:endParaRPr lang="de-DE"/>
          </a:p>
        </p:txBody>
      </p:sp>
    </p:spTree>
    <p:extLst>
      <p:ext uri="{BB962C8B-B14F-4D97-AF65-F5344CB8AC3E}">
        <p14:creationId xmlns:p14="http://schemas.microsoft.com/office/powerpoint/2010/main" val="4272378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F08394-4EDE-49F9-A55F-ABB8D61A1AE8}" type="datetimeFigureOut">
              <a:rPr lang="de-DE" smtClean="0"/>
              <a:t>17.03.2024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0B39FF97-67FB-4298-A8D2-4F698D24DF41}" type="slidenum">
              <a:rPr lang="de-DE" smtClean="0"/>
              <a:t>‹#›</a:t>
            </a:fld>
            <a:endParaRPr lang="de-DE"/>
          </a:p>
        </p:txBody>
      </p:sp>
    </p:spTree>
    <p:extLst>
      <p:ext uri="{BB962C8B-B14F-4D97-AF65-F5344CB8AC3E}">
        <p14:creationId xmlns:p14="http://schemas.microsoft.com/office/powerpoint/2010/main" val="1132120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F08394-4EDE-49F9-A55F-ABB8D61A1AE8}" type="datetimeFigureOut">
              <a:rPr lang="de-DE" smtClean="0"/>
              <a:t>17.03.2024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0B39FF97-67FB-4298-A8D2-4F698D24DF41}" type="slidenum">
              <a:rPr lang="de-DE" smtClean="0"/>
              <a:t>‹#›</a:t>
            </a:fld>
            <a:endParaRPr lang="de-DE"/>
          </a:p>
        </p:txBody>
      </p:sp>
    </p:spTree>
    <p:extLst>
      <p:ext uri="{BB962C8B-B14F-4D97-AF65-F5344CB8AC3E}">
        <p14:creationId xmlns:p14="http://schemas.microsoft.com/office/powerpoint/2010/main" val="2194871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5F08394-4EDE-49F9-A55F-ABB8D61A1AE8}" type="datetimeFigureOut">
              <a:rPr lang="de-DE" smtClean="0"/>
              <a:t>17.03.2024</a:t>
            </a:fld>
            <a:endParaRPr lang="de-D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B39FF97-67FB-4298-A8D2-4F698D24DF41}" type="slidenum">
              <a:rPr lang="de-DE" smtClean="0"/>
              <a:t>‹#›</a:t>
            </a:fld>
            <a:endParaRPr lang="de-DE"/>
          </a:p>
        </p:txBody>
      </p:sp>
    </p:spTree>
    <p:extLst>
      <p:ext uri="{BB962C8B-B14F-4D97-AF65-F5344CB8AC3E}">
        <p14:creationId xmlns:p14="http://schemas.microsoft.com/office/powerpoint/2010/main" val="39293088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tiff"/><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209550" y="543254"/>
            <a:ext cx="9144000" cy="2387600"/>
          </a:xfrm>
        </p:spPr>
        <p:txBody>
          <a:bodyPr>
            <a:normAutofit/>
          </a:bodyPr>
          <a:lstStyle/>
          <a:p>
            <a:pPr algn="ctr"/>
            <a:r>
              <a:rPr lang="de-DE" dirty="0" err="1"/>
              <a:t>GeoData</a:t>
            </a:r>
            <a:r>
              <a:rPr lang="de-DE" dirty="0"/>
              <a:t> WS2023-2024</a:t>
            </a:r>
            <a:br>
              <a:rPr lang="de-DE" dirty="0"/>
            </a:br>
            <a:r>
              <a:rPr lang="de-DE" sz="4400" dirty="0"/>
              <a:t>Group – B</a:t>
            </a:r>
            <a:endParaRPr lang="de-DE" dirty="0"/>
          </a:p>
        </p:txBody>
      </p:sp>
      <p:sp>
        <p:nvSpPr>
          <p:cNvPr id="3" name="Untertitel 2"/>
          <p:cNvSpPr>
            <a:spLocks noGrp="1"/>
          </p:cNvSpPr>
          <p:nvPr>
            <p:ph type="subTitle" idx="1"/>
          </p:nvPr>
        </p:nvSpPr>
        <p:spPr>
          <a:xfrm>
            <a:off x="1169376" y="4428514"/>
            <a:ext cx="4416669" cy="1308468"/>
          </a:xfrm>
        </p:spPr>
        <p:txBody>
          <a:bodyPr>
            <a:normAutofit fontScale="92500" lnSpcReduction="20000"/>
          </a:bodyPr>
          <a:lstStyle/>
          <a:p>
            <a:pPr algn="l"/>
            <a:r>
              <a:rPr lang="de-DE" dirty="0">
                <a:solidFill>
                  <a:schemeClr val="tx1"/>
                </a:solidFill>
                <a:latin typeface="Arial" panose="020B0604020202020204" pitchFamily="34" charset="0"/>
                <a:cs typeface="Arial" panose="020B0604020202020204" pitchFamily="34" charset="0"/>
              </a:rPr>
              <a:t>-Ökkes Yasar Ata (33841)</a:t>
            </a:r>
          </a:p>
          <a:p>
            <a:pPr algn="l"/>
            <a:r>
              <a:rPr lang="de-DE" i="0" dirty="0">
                <a:solidFill>
                  <a:schemeClr val="tx1"/>
                </a:solidFill>
                <a:effectLst/>
                <a:latin typeface="Arial" panose="020B0604020202020204" pitchFamily="34" charset="0"/>
                <a:cs typeface="Arial" panose="020B0604020202020204" pitchFamily="34" charset="0"/>
              </a:rPr>
              <a:t>-</a:t>
            </a:r>
            <a:r>
              <a:rPr lang="en-US" i="0" dirty="0">
                <a:solidFill>
                  <a:schemeClr val="tx1"/>
                </a:solidFill>
                <a:effectLst/>
                <a:latin typeface="Arial" panose="020B0604020202020204" pitchFamily="34" charset="0"/>
                <a:cs typeface="Arial" panose="020B0604020202020204" pitchFamily="34" charset="0"/>
              </a:rPr>
              <a:t>Shardul Mishra</a:t>
            </a:r>
            <a:r>
              <a:rPr lang="de-DE" i="0" dirty="0">
                <a:solidFill>
                  <a:schemeClr val="tx1"/>
                </a:solidFill>
                <a:effectLst/>
                <a:latin typeface="Arial" panose="020B0604020202020204" pitchFamily="34" charset="0"/>
                <a:cs typeface="Arial" panose="020B0604020202020204" pitchFamily="34" charset="0"/>
              </a:rPr>
              <a:t> (</a:t>
            </a:r>
            <a:r>
              <a:rPr lang="de-DE" dirty="0">
                <a:solidFill>
                  <a:schemeClr val="tx1"/>
                </a:solidFill>
                <a:latin typeface="Arial" panose="020B0604020202020204" pitchFamily="34" charset="0"/>
                <a:cs typeface="Arial" panose="020B0604020202020204" pitchFamily="34" charset="0"/>
              </a:rPr>
              <a:t>27241)</a:t>
            </a:r>
            <a:br>
              <a:rPr lang="de-DE" dirty="0">
                <a:solidFill>
                  <a:schemeClr val="tx1"/>
                </a:solidFill>
                <a:latin typeface="Arial" panose="020B0604020202020204" pitchFamily="34" charset="0"/>
                <a:cs typeface="Arial" panose="020B0604020202020204" pitchFamily="34" charset="0"/>
              </a:rPr>
            </a:br>
            <a:br>
              <a:rPr lang="de-DE" dirty="0">
                <a:solidFill>
                  <a:schemeClr val="tx1"/>
                </a:solidFill>
                <a:latin typeface="Arial" panose="020B0604020202020204" pitchFamily="34" charset="0"/>
                <a:cs typeface="Arial" panose="020B0604020202020204" pitchFamily="34" charset="0"/>
              </a:rPr>
            </a:br>
            <a:br>
              <a:rPr lang="de-DE" dirty="0">
                <a:solidFill>
                  <a:schemeClr val="tx1"/>
                </a:solidFill>
              </a:rPr>
            </a:br>
            <a:endParaRPr lang="de-DE" dirty="0">
              <a:solidFill>
                <a:schemeClr val="tx1"/>
              </a:solidFill>
            </a:endParaRPr>
          </a:p>
        </p:txBody>
      </p:sp>
    </p:spTree>
    <p:extLst>
      <p:ext uri="{BB962C8B-B14F-4D97-AF65-F5344CB8AC3E}">
        <p14:creationId xmlns:p14="http://schemas.microsoft.com/office/powerpoint/2010/main" val="542492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&lt;27241&gt;: Your Personal View</a:t>
            </a:r>
          </a:p>
        </p:txBody>
      </p:sp>
      <p:sp>
        <p:nvSpPr>
          <p:cNvPr id="3" name="Inhaltsplatzhalter 2"/>
          <p:cNvSpPr>
            <a:spLocks noGrp="1"/>
          </p:cNvSpPr>
          <p:nvPr>
            <p:ph idx="1"/>
          </p:nvPr>
        </p:nvSpPr>
        <p:spPr>
          <a:xfrm>
            <a:off x="598203" y="1672616"/>
            <a:ext cx="8596668" cy="4292965"/>
          </a:xfrm>
        </p:spPr>
        <p:txBody>
          <a:bodyPr>
            <a:normAutofit/>
          </a:bodyPr>
          <a:lstStyle/>
          <a:p>
            <a:r>
              <a:rPr lang="de-DE" b="1" dirty="0" err="1"/>
              <a:t>Biggest</a:t>
            </a:r>
            <a:r>
              <a:rPr lang="de-DE" b="1" dirty="0"/>
              <a:t> </a:t>
            </a:r>
            <a:r>
              <a:rPr lang="de-DE" b="1" dirty="0" err="1"/>
              <a:t>challenges</a:t>
            </a:r>
            <a:r>
              <a:rPr lang="de-DE" b="1" dirty="0"/>
              <a:t>?</a:t>
            </a:r>
          </a:p>
          <a:p>
            <a:pPr marL="0" indent="0">
              <a:buNone/>
            </a:pPr>
            <a:r>
              <a:rPr lang="de-DE" i="1" dirty="0" err="1">
                <a:latin typeface="Calibri" panose="020F0502020204030204" pitchFamily="34" charset="0"/>
                <a:ea typeface="Calibri" panose="020F0502020204030204" pitchFamily="34" charset="0"/>
                <a:cs typeface="Calibri" panose="020F0502020204030204" pitchFamily="34" charset="0"/>
              </a:rPr>
              <a:t>Connecting</a:t>
            </a:r>
            <a:r>
              <a:rPr lang="de-DE" i="1" dirty="0">
                <a:latin typeface="Calibri" panose="020F0502020204030204" pitchFamily="34" charset="0"/>
                <a:ea typeface="Calibri" panose="020F0502020204030204" pitchFamily="34" charset="0"/>
                <a:cs typeface="Calibri" panose="020F0502020204030204" pitchFamily="34" charset="0"/>
              </a:rPr>
              <a:t> QGIS and </a:t>
            </a:r>
            <a:r>
              <a:rPr lang="de-DE" i="1" dirty="0" err="1">
                <a:latin typeface="Calibri" panose="020F0502020204030204" pitchFamily="34" charset="0"/>
                <a:ea typeface="Calibri" panose="020F0502020204030204" pitchFamily="34" charset="0"/>
                <a:cs typeface="Calibri" panose="020F0502020204030204" pitchFamily="34" charset="0"/>
              </a:rPr>
              <a:t>python</a:t>
            </a:r>
            <a:r>
              <a:rPr lang="de-DE" i="1" dirty="0">
                <a:latin typeface="Calibri" panose="020F0502020204030204" pitchFamily="34" charset="0"/>
                <a:ea typeface="Calibri" panose="020F0502020204030204" pitchFamily="34" charset="0"/>
                <a:cs typeface="Calibri" panose="020F0502020204030204" pitchFamily="34" charset="0"/>
              </a:rPr>
              <a:t> </a:t>
            </a:r>
            <a:r>
              <a:rPr lang="en-US" i="1" dirty="0">
                <a:solidFill>
                  <a:schemeClr val="tx1"/>
                </a:solidFill>
                <a:latin typeface="Calibri" panose="020F0502020204030204" pitchFamily="34" charset="0"/>
                <a:ea typeface="Calibri" panose="020F0502020204030204" pitchFamily="34" charset="0"/>
                <a:cs typeface="Calibri" panose="020F0502020204030204" pitchFamily="34" charset="0"/>
              </a:rPr>
              <a:t>Task 3; ‘</a:t>
            </a:r>
            <a:r>
              <a:rPr lang="en-US" i="1"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Create a Movie with the QGIS Temporal Controller connected to </a:t>
            </a:r>
            <a:r>
              <a:rPr lang="en-US"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PostgreSQL /</a:t>
            </a:r>
            <a:r>
              <a:rPr lang="en-US"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PostGIS</a:t>
            </a:r>
            <a:br>
              <a:rPr lang="de-DE" dirty="0"/>
            </a:br>
            <a:endParaRPr lang="de-DE" dirty="0"/>
          </a:p>
          <a:p>
            <a:r>
              <a:rPr lang="de-DE" b="1" dirty="0" err="1"/>
              <a:t>Lessons</a:t>
            </a:r>
            <a:r>
              <a:rPr lang="de-DE" b="1" dirty="0"/>
              <a:t> </a:t>
            </a:r>
            <a:r>
              <a:rPr lang="de-DE" b="1" dirty="0" err="1"/>
              <a:t>learned</a:t>
            </a:r>
            <a:r>
              <a:rPr lang="de-DE" b="1" dirty="0"/>
              <a:t>?</a:t>
            </a:r>
          </a:p>
          <a:p>
            <a:pPr marL="0" lvl="0" indent="0" algn="l" rtl="0">
              <a:spcBef>
                <a:spcPts val="1000"/>
              </a:spcBef>
              <a:spcAft>
                <a:spcPts val="0"/>
              </a:spcAft>
              <a:buClr>
                <a:schemeClr val="dk1"/>
              </a:buClr>
              <a:buSzPct val="100000"/>
              <a:buFont typeface="Arial"/>
              <a:buNone/>
            </a:pPr>
            <a:r>
              <a:rPr lang="en-US"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Geospatial Data Handling with </a:t>
            </a:r>
            <a:r>
              <a:rPr lang="en-US"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GeoPandas</a:t>
            </a:r>
            <a:endParaRPr lang="en-US" i="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1000"/>
              </a:spcBef>
              <a:spcAft>
                <a:spcPts val="0"/>
              </a:spcAft>
              <a:buClr>
                <a:schemeClr val="dk1"/>
              </a:buClr>
              <a:buSzPct val="100000"/>
              <a:buFont typeface="Arial"/>
              <a:buNone/>
            </a:pPr>
            <a:r>
              <a:rPr lang="en-US"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Data Manipulation with Pandas</a:t>
            </a:r>
          </a:p>
          <a:p>
            <a:pPr marL="0" lvl="0" indent="0" algn="l" rtl="0">
              <a:spcBef>
                <a:spcPts val="1000"/>
              </a:spcBef>
              <a:spcAft>
                <a:spcPts val="0"/>
              </a:spcAft>
              <a:buClr>
                <a:schemeClr val="dk1"/>
              </a:buClr>
              <a:buSzPct val="100000"/>
              <a:buFont typeface="Arial"/>
              <a:buNone/>
            </a:pPr>
            <a:r>
              <a:rPr lang="en-US"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Interdisciplinary Skills</a:t>
            </a:r>
            <a:br>
              <a:rPr lang="de-DE" dirty="0"/>
            </a:br>
            <a:endParaRPr lang="de-DE" dirty="0"/>
          </a:p>
          <a:p>
            <a:r>
              <a:rPr lang="de-DE" b="1" dirty="0"/>
              <a:t>Whatever you want to say related to course</a:t>
            </a:r>
            <a:r>
              <a:rPr lang="de-DE" dirty="0"/>
              <a:t>, </a:t>
            </a:r>
          </a:p>
          <a:p>
            <a:pPr marL="0" indent="0">
              <a:buNone/>
            </a:pPr>
            <a:r>
              <a:rPr lang="en-US" i="1" dirty="0">
                <a:latin typeface="Calibri" panose="020F0502020204030204" pitchFamily="34" charset="0"/>
                <a:ea typeface="Calibri" panose="020F0502020204030204" pitchFamily="34" charset="0"/>
                <a:cs typeface="Calibri" panose="020F0502020204030204" pitchFamily="34" charset="0"/>
              </a:rPr>
              <a:t>It was a good </a:t>
            </a:r>
            <a:r>
              <a:rPr lang="en-US" i="1" dirty="0" err="1">
                <a:latin typeface="Calibri" panose="020F0502020204030204" pitchFamily="34" charset="0"/>
                <a:ea typeface="Calibri" panose="020F0502020204030204" pitchFamily="34" charset="0"/>
                <a:cs typeface="Calibri" panose="020F0502020204030204" pitchFamily="34" charset="0"/>
              </a:rPr>
              <a:t>expierience</a:t>
            </a:r>
            <a:r>
              <a:rPr lang="en-US" i="1" dirty="0">
                <a:latin typeface="Calibri" panose="020F0502020204030204" pitchFamily="34" charset="0"/>
                <a:ea typeface="Calibri" panose="020F0502020204030204" pitchFamily="34" charset="0"/>
                <a:cs typeface="Calibri" panose="020F0502020204030204" pitchFamily="34" charset="0"/>
              </a:rPr>
              <a:t> working on the project</a:t>
            </a:r>
          </a:p>
          <a:p>
            <a:endParaRPr lang="de-DE" dirty="0"/>
          </a:p>
          <a:p>
            <a:endParaRPr lang="de-DE" dirty="0"/>
          </a:p>
        </p:txBody>
      </p:sp>
    </p:spTree>
    <p:extLst>
      <p:ext uri="{BB962C8B-B14F-4D97-AF65-F5344CB8AC3E}">
        <p14:creationId xmlns:p14="http://schemas.microsoft.com/office/powerpoint/2010/main" val="2006007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&lt;33841&gt;: Self-Assessment, Part 1 </a:t>
            </a:r>
            <a:br>
              <a:rPr lang="de-DE" dirty="0"/>
            </a:br>
            <a:endParaRPr lang="de-DE" dirty="0"/>
          </a:p>
        </p:txBody>
      </p:sp>
      <p:sp>
        <p:nvSpPr>
          <p:cNvPr id="3" name="Inhaltsplatzhalter 2"/>
          <p:cNvSpPr>
            <a:spLocks noGrp="1"/>
          </p:cNvSpPr>
          <p:nvPr>
            <p:ph idx="1"/>
          </p:nvPr>
        </p:nvSpPr>
        <p:spPr/>
        <p:txBody>
          <a:bodyPr>
            <a:normAutofit/>
          </a:bodyPr>
          <a:lstStyle/>
          <a:p>
            <a:r>
              <a:rPr lang="en-US" dirty="0"/>
              <a:t>What is your role in the group?</a:t>
            </a:r>
          </a:p>
          <a:p>
            <a:pPr lvl="1"/>
            <a:r>
              <a:rPr lang="en-US" dirty="0"/>
              <a:t>I had roles in every task</a:t>
            </a:r>
            <a:br>
              <a:rPr lang="en-US" dirty="0"/>
            </a:br>
            <a:endParaRPr lang="en-US" dirty="0"/>
          </a:p>
          <a:p>
            <a:r>
              <a:rPr lang="en-US" dirty="0"/>
              <a:t>Which (sub)tasks are you responsible for? </a:t>
            </a:r>
          </a:p>
          <a:p>
            <a:pPr lvl="1"/>
            <a:r>
              <a:rPr lang="en-US" dirty="0"/>
              <a:t>All of the task including Task1,Task2,Task3,Task4 as well as documentation and making presentation</a:t>
            </a:r>
            <a:br>
              <a:rPr lang="en-US" dirty="0"/>
            </a:br>
            <a:endParaRPr lang="en-US" dirty="0"/>
          </a:p>
          <a:p>
            <a:r>
              <a:rPr lang="en-US" dirty="0"/>
              <a:t>With whom have you been cooperating?</a:t>
            </a:r>
          </a:p>
          <a:p>
            <a:pPr lvl="1"/>
            <a:r>
              <a:rPr lang="en-US" dirty="0"/>
              <a:t>Shardul Mishra (helped for sources and corrected my mistakes)</a:t>
            </a:r>
            <a:br>
              <a:rPr lang="en-US" dirty="0"/>
            </a:br>
            <a:endParaRPr lang="en-US" dirty="0"/>
          </a:p>
          <a:p>
            <a:endParaRPr lang="de-DE" dirty="0"/>
          </a:p>
        </p:txBody>
      </p:sp>
    </p:spTree>
    <p:extLst>
      <p:ext uri="{BB962C8B-B14F-4D97-AF65-F5344CB8AC3E}">
        <p14:creationId xmlns:p14="http://schemas.microsoft.com/office/powerpoint/2010/main" val="1623800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&lt;33841&gt;: Self-Assessment, Part 1 </a:t>
            </a:r>
            <a:br>
              <a:rPr lang="de-DE" dirty="0"/>
            </a:br>
            <a:endParaRPr lang="de-DE" dirty="0"/>
          </a:p>
        </p:txBody>
      </p:sp>
      <p:sp>
        <p:nvSpPr>
          <p:cNvPr id="3" name="Inhaltsplatzhalter 2"/>
          <p:cNvSpPr>
            <a:spLocks noGrp="1"/>
          </p:cNvSpPr>
          <p:nvPr>
            <p:ph idx="1"/>
          </p:nvPr>
        </p:nvSpPr>
        <p:spPr/>
        <p:txBody>
          <a:bodyPr>
            <a:normAutofit/>
          </a:bodyPr>
          <a:lstStyle/>
          <a:p>
            <a:r>
              <a:rPr lang="en-US" dirty="0"/>
              <a:t>What is your role in the group?</a:t>
            </a:r>
          </a:p>
          <a:p>
            <a:pPr lvl="1"/>
            <a:r>
              <a:rPr lang="en-US" dirty="0"/>
              <a:t>To help with the subtasks and find relevant content that helps us learn how to do the tasks</a:t>
            </a:r>
          </a:p>
          <a:p>
            <a:pPr lvl="1"/>
            <a:r>
              <a:rPr lang="en-US" dirty="0"/>
              <a:t>Prepare the presentation</a:t>
            </a:r>
            <a:br>
              <a:rPr lang="en-US" dirty="0"/>
            </a:br>
            <a:endParaRPr lang="en-US" dirty="0"/>
          </a:p>
          <a:p>
            <a:r>
              <a:rPr lang="en-US" dirty="0"/>
              <a:t>Which (sub)tasks are you responsible for? </a:t>
            </a:r>
          </a:p>
          <a:p>
            <a:pPr lvl="1"/>
            <a:r>
              <a:rPr lang="en-US" dirty="0"/>
              <a:t>Most of them except task 3</a:t>
            </a:r>
            <a:br>
              <a:rPr lang="en-US" dirty="0"/>
            </a:br>
            <a:endParaRPr lang="en-US" dirty="0"/>
          </a:p>
          <a:p>
            <a:r>
              <a:rPr lang="en-US" dirty="0"/>
              <a:t>With whom have you been cooperating?</a:t>
            </a:r>
          </a:p>
          <a:p>
            <a:pPr lvl="1"/>
            <a:r>
              <a:rPr lang="en-US" dirty="0" err="1"/>
              <a:t>Okkes</a:t>
            </a:r>
            <a:r>
              <a:rPr lang="en-US" dirty="0"/>
              <a:t> Yasar Ata </a:t>
            </a:r>
            <a:br>
              <a:rPr lang="en-US" dirty="0"/>
            </a:br>
            <a:endParaRPr lang="en-US" dirty="0"/>
          </a:p>
          <a:p>
            <a:endParaRPr lang="de-DE" dirty="0"/>
          </a:p>
        </p:txBody>
      </p:sp>
    </p:spTree>
    <p:extLst>
      <p:ext uri="{BB962C8B-B14F-4D97-AF65-F5344CB8AC3E}">
        <p14:creationId xmlns:p14="http://schemas.microsoft.com/office/powerpoint/2010/main" val="4168551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&lt;33841&gt;: Self-Assessment, Part 2</a:t>
            </a:r>
            <a:br>
              <a:rPr lang="de-DE" dirty="0"/>
            </a:br>
            <a:r>
              <a:rPr lang="de-DE" dirty="0"/>
              <a:t>(</a:t>
            </a:r>
            <a:r>
              <a:rPr lang="en-US" dirty="0"/>
              <a:t>On a scale from 1 (poor) to 5 (very good))</a:t>
            </a:r>
            <a:endParaRPr lang="de-DE" dirty="0"/>
          </a:p>
        </p:txBody>
      </p:sp>
      <p:sp>
        <p:nvSpPr>
          <p:cNvPr id="3" name="Inhaltsplatzhalter 2"/>
          <p:cNvSpPr>
            <a:spLocks noGrp="1"/>
          </p:cNvSpPr>
          <p:nvPr>
            <p:ph idx="1"/>
          </p:nvPr>
        </p:nvSpPr>
        <p:spPr/>
        <p:txBody>
          <a:bodyPr>
            <a:normAutofit/>
          </a:bodyPr>
          <a:lstStyle/>
          <a:p>
            <a:r>
              <a:rPr lang="en-US" dirty="0"/>
              <a:t>What is your personal knowledge gain? </a:t>
            </a:r>
          </a:p>
          <a:p>
            <a:pPr lvl="1"/>
            <a:r>
              <a:rPr lang="en-US" dirty="0"/>
              <a:t>5</a:t>
            </a:r>
            <a:br>
              <a:rPr lang="en-US" dirty="0"/>
            </a:br>
            <a:endParaRPr lang="en-US" dirty="0"/>
          </a:p>
          <a:p>
            <a:r>
              <a:rPr lang="en-US" dirty="0"/>
              <a:t>How do you rate your commitment? </a:t>
            </a:r>
          </a:p>
          <a:p>
            <a:pPr lvl="1"/>
            <a:r>
              <a:rPr lang="en-US" dirty="0"/>
              <a:t>5</a:t>
            </a:r>
            <a:br>
              <a:rPr lang="en-US" dirty="0"/>
            </a:br>
            <a:endParaRPr lang="en-US" dirty="0"/>
          </a:p>
          <a:p>
            <a:r>
              <a:rPr lang="de-DE" dirty="0" err="1"/>
              <a:t>How</a:t>
            </a:r>
            <a:r>
              <a:rPr lang="de-DE" dirty="0"/>
              <a:t> </a:t>
            </a:r>
            <a:r>
              <a:rPr lang="de-DE" dirty="0" err="1"/>
              <a:t>difficult</a:t>
            </a:r>
            <a:r>
              <a:rPr lang="de-DE" dirty="0"/>
              <a:t> </a:t>
            </a:r>
            <a:r>
              <a:rPr lang="de-DE" dirty="0" err="1"/>
              <a:t>is</a:t>
            </a:r>
            <a:r>
              <a:rPr lang="de-DE" dirty="0"/>
              <a:t> </a:t>
            </a:r>
            <a:r>
              <a:rPr lang="de-DE" dirty="0" err="1"/>
              <a:t>your</a:t>
            </a:r>
            <a:r>
              <a:rPr lang="de-DE" dirty="0"/>
              <a:t> </a:t>
            </a:r>
            <a:r>
              <a:rPr lang="de-DE" dirty="0" err="1"/>
              <a:t>task</a:t>
            </a:r>
            <a:r>
              <a:rPr lang="de-DE" dirty="0"/>
              <a:t>?</a:t>
            </a:r>
          </a:p>
          <a:p>
            <a:pPr lvl="1"/>
            <a:r>
              <a:rPr lang="de-DE" dirty="0"/>
              <a:t>4</a:t>
            </a:r>
            <a:endParaRPr lang="en-US" dirty="0"/>
          </a:p>
          <a:p>
            <a:endParaRPr lang="en-US" dirty="0"/>
          </a:p>
          <a:p>
            <a:endParaRPr lang="de-DE" dirty="0"/>
          </a:p>
        </p:txBody>
      </p:sp>
    </p:spTree>
    <p:extLst>
      <p:ext uri="{BB962C8B-B14F-4D97-AF65-F5344CB8AC3E}">
        <p14:creationId xmlns:p14="http://schemas.microsoft.com/office/powerpoint/2010/main" val="2711928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&lt;27241&gt;: Self-Assessment, Part 2</a:t>
            </a:r>
            <a:br>
              <a:rPr lang="de-DE" dirty="0"/>
            </a:br>
            <a:r>
              <a:rPr lang="de-DE" dirty="0"/>
              <a:t>(</a:t>
            </a:r>
            <a:r>
              <a:rPr lang="en-US" dirty="0"/>
              <a:t>On a scale from 1 (poor) to 5 (very good))</a:t>
            </a:r>
            <a:endParaRPr lang="de-DE" dirty="0"/>
          </a:p>
        </p:txBody>
      </p:sp>
      <p:sp>
        <p:nvSpPr>
          <p:cNvPr id="3" name="Inhaltsplatzhalter 2"/>
          <p:cNvSpPr>
            <a:spLocks noGrp="1"/>
          </p:cNvSpPr>
          <p:nvPr>
            <p:ph idx="1"/>
          </p:nvPr>
        </p:nvSpPr>
        <p:spPr/>
        <p:txBody>
          <a:bodyPr>
            <a:normAutofit/>
          </a:bodyPr>
          <a:lstStyle/>
          <a:p>
            <a:r>
              <a:rPr lang="en-US" dirty="0"/>
              <a:t>What is your personal knowledge gain? </a:t>
            </a:r>
          </a:p>
          <a:p>
            <a:pPr lvl="1"/>
            <a:r>
              <a:rPr lang="en-US" dirty="0"/>
              <a:t>5</a:t>
            </a:r>
            <a:br>
              <a:rPr lang="en-US" dirty="0"/>
            </a:br>
            <a:endParaRPr lang="en-US" dirty="0"/>
          </a:p>
          <a:p>
            <a:r>
              <a:rPr lang="en-US" dirty="0"/>
              <a:t>How do you rate your commitment? </a:t>
            </a:r>
          </a:p>
          <a:p>
            <a:pPr lvl="1"/>
            <a:r>
              <a:rPr lang="en-US" dirty="0"/>
              <a:t>5</a:t>
            </a:r>
            <a:br>
              <a:rPr lang="en-US" dirty="0"/>
            </a:br>
            <a:endParaRPr lang="en-US" dirty="0"/>
          </a:p>
          <a:p>
            <a:r>
              <a:rPr lang="de-DE" dirty="0" err="1"/>
              <a:t>How</a:t>
            </a:r>
            <a:r>
              <a:rPr lang="de-DE" dirty="0"/>
              <a:t> </a:t>
            </a:r>
            <a:r>
              <a:rPr lang="de-DE" dirty="0" err="1"/>
              <a:t>difficult</a:t>
            </a:r>
            <a:r>
              <a:rPr lang="de-DE" dirty="0"/>
              <a:t> </a:t>
            </a:r>
            <a:r>
              <a:rPr lang="de-DE" dirty="0" err="1"/>
              <a:t>is</a:t>
            </a:r>
            <a:r>
              <a:rPr lang="de-DE" dirty="0"/>
              <a:t> </a:t>
            </a:r>
            <a:r>
              <a:rPr lang="de-DE" dirty="0" err="1"/>
              <a:t>your</a:t>
            </a:r>
            <a:r>
              <a:rPr lang="de-DE" dirty="0"/>
              <a:t> </a:t>
            </a:r>
            <a:r>
              <a:rPr lang="de-DE" dirty="0" err="1"/>
              <a:t>task</a:t>
            </a:r>
            <a:r>
              <a:rPr lang="de-DE" dirty="0"/>
              <a:t>?</a:t>
            </a:r>
          </a:p>
          <a:p>
            <a:pPr lvl="1"/>
            <a:r>
              <a:rPr lang="de-DE" dirty="0"/>
              <a:t>3</a:t>
            </a:r>
            <a:endParaRPr lang="en-US" dirty="0"/>
          </a:p>
          <a:p>
            <a:endParaRPr lang="en-US" dirty="0"/>
          </a:p>
          <a:p>
            <a:endParaRPr lang="de-DE" dirty="0"/>
          </a:p>
        </p:txBody>
      </p:sp>
    </p:spTree>
    <p:extLst>
      <p:ext uri="{BB962C8B-B14F-4D97-AF65-F5344CB8AC3E}">
        <p14:creationId xmlns:p14="http://schemas.microsoft.com/office/powerpoint/2010/main" val="1143124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88F51-4533-FF67-FFAD-EF4E1EDBD1C6}"/>
              </a:ext>
            </a:extLst>
          </p:cNvPr>
          <p:cNvSpPr>
            <a:spLocks noGrp="1"/>
          </p:cNvSpPr>
          <p:nvPr>
            <p:ph type="title"/>
          </p:nvPr>
        </p:nvSpPr>
        <p:spPr/>
        <p:txBody>
          <a:bodyPr/>
          <a:lstStyle/>
          <a:p>
            <a:r>
              <a:rPr lang="en-US" dirty="0"/>
              <a:t>1. Warming Stripes</a:t>
            </a:r>
          </a:p>
        </p:txBody>
      </p:sp>
      <p:sp>
        <p:nvSpPr>
          <p:cNvPr id="3" name="Content Placeholder 2">
            <a:extLst>
              <a:ext uri="{FF2B5EF4-FFF2-40B4-BE49-F238E27FC236}">
                <a16:creationId xmlns:a16="http://schemas.microsoft.com/office/drawing/2014/main" id="{3FEA3859-B9CF-8348-1094-396E89C8E39E}"/>
              </a:ext>
            </a:extLst>
          </p:cNvPr>
          <p:cNvSpPr>
            <a:spLocks noGrp="1"/>
          </p:cNvSpPr>
          <p:nvPr>
            <p:ph sz="half" idx="1"/>
          </p:nvPr>
        </p:nvSpPr>
        <p:spPr>
          <a:xfrm>
            <a:off x="453399" y="1488614"/>
            <a:ext cx="4510487" cy="5304072"/>
          </a:xfrm>
        </p:spPr>
        <p:txBody>
          <a:bodyPr/>
          <a:lstStyle/>
          <a:p>
            <a:r>
              <a:rPr lang="en-US" sz="1800" dirty="0"/>
              <a:t>Following Prof. Becker's instructions, we discovered 13 stations even though only 12 were requested; the 13th station was discovered as a result of the data update in 2023.</a:t>
            </a:r>
            <a:br>
              <a:rPr lang="en-US" altLang="en-US" dirty="0">
                <a:solidFill>
                  <a:schemeClr val="tx1"/>
                </a:solidFill>
                <a:latin typeface="Arial" panose="020B0604020202020204" pitchFamily="34" charset="0"/>
              </a:rPr>
            </a:br>
            <a:endParaRPr lang="en-US" altLang="en-US" dirty="0">
              <a:solidFill>
                <a:schemeClr val="tx1"/>
              </a:solidFill>
              <a:latin typeface="Arial" panose="020B0604020202020204" pitchFamily="34" charset="0"/>
            </a:endParaRPr>
          </a:p>
          <a:p>
            <a:pPr marL="0" indent="0">
              <a:buNone/>
            </a:pPr>
            <a:endParaRPr lang="en-US" sz="1800" dirty="0"/>
          </a:p>
          <a:p>
            <a:pPr marL="0" indent="0">
              <a:buNone/>
            </a:pPr>
            <a:endParaRPr lang="en-US" sz="1000" dirty="0"/>
          </a:p>
        </p:txBody>
      </p:sp>
      <p:pic>
        <p:nvPicPr>
          <p:cNvPr id="5" name="Content Placeholder 4" descr="A blue and orange lines&#10;&#10;Description automatically generated with medium confidence">
            <a:extLst>
              <a:ext uri="{FF2B5EF4-FFF2-40B4-BE49-F238E27FC236}">
                <a16:creationId xmlns:a16="http://schemas.microsoft.com/office/drawing/2014/main" id="{BFC6D3D2-F699-6DAF-FD63-8DCB27480A6E}"/>
              </a:ext>
            </a:extLst>
          </p:cNvPr>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l="9448" r="14373"/>
          <a:stretch/>
        </p:blipFill>
        <p:spPr>
          <a:xfrm>
            <a:off x="4861369" y="1930400"/>
            <a:ext cx="6226762" cy="3269542"/>
          </a:xfrm>
        </p:spPr>
      </p:pic>
      <p:sp>
        <p:nvSpPr>
          <p:cNvPr id="11" name="Rectangle 6">
            <a:extLst>
              <a:ext uri="{FF2B5EF4-FFF2-40B4-BE49-F238E27FC236}">
                <a16:creationId xmlns:a16="http://schemas.microsoft.com/office/drawing/2014/main" id="{163EF2D9-6806-49DF-A291-B52235109A35}"/>
              </a:ext>
            </a:extLst>
          </p:cNvPr>
          <p:cNvSpPr>
            <a:spLocks noChangeArrowheads="1"/>
          </p:cNvSpPr>
          <p:nvPr/>
        </p:nvSpPr>
        <p:spPr bwMode="auto">
          <a:xfrm>
            <a:off x="677334" y="3171154"/>
            <a:ext cx="4062738"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The values were coded using the following equation: </a:t>
            </a:r>
            <a:r>
              <a:rPr kumimoji="0" lang="en-US" altLang="en-US" sz="1200" b="0" i="0" u="none" strike="noStrike" cap="none" normalizeH="0" baseline="0" dirty="0" err="1">
                <a:ln>
                  <a:noFill/>
                </a:ln>
                <a:solidFill>
                  <a:schemeClr val="tx1"/>
                </a:solidFill>
                <a:effectLst/>
                <a:latin typeface="Arial" panose="020B0604020202020204" pitchFamily="34" charset="0"/>
              </a:rPr>
              <a:t>df_temp_diff</a:t>
            </a:r>
            <a:r>
              <a:rPr kumimoji="0" lang="en-US" altLang="en-US" sz="1200" b="0" i="0" u="none" strike="noStrike" cap="none" normalizeH="0" baseline="0" dirty="0">
                <a:ln>
                  <a:noFill/>
                </a:ln>
                <a:solidFill>
                  <a:schemeClr val="tx1"/>
                </a:solidFill>
                <a:effectLst/>
                <a:latin typeface="Arial" panose="020B0604020202020204" pitchFamily="34" charset="0"/>
              </a:rPr>
              <a:t> = (</a:t>
            </a:r>
            <a:r>
              <a:rPr kumimoji="0" lang="en-US" altLang="en-US" sz="1200" b="0" i="0" u="none" strike="noStrike" cap="none" normalizeH="0" baseline="0" dirty="0" err="1">
                <a:ln>
                  <a:noFill/>
                </a:ln>
                <a:solidFill>
                  <a:schemeClr val="tx1"/>
                </a:solidFill>
                <a:effectLst/>
                <a:latin typeface="Arial" panose="020B0604020202020204" pitchFamily="34" charset="0"/>
              </a:rPr>
              <a:t>df</a:t>
            </a:r>
            <a:r>
              <a:rPr kumimoji="0" lang="en-US" altLang="en-US" sz="1200" b="0" i="0" u="none" strike="noStrike" cap="none" normalizeH="0" baseline="0" dirty="0">
                <a:ln>
                  <a:noFill/>
                </a:ln>
                <a:solidFill>
                  <a:schemeClr val="tx1"/>
                </a:solidFill>
                <a:effectLst/>
                <a:latin typeface="Arial" panose="020B0604020202020204" pitchFamily="34" charset="0"/>
              </a:rPr>
              <a:t> - mean) </a:t>
            </a:r>
            <a:br>
              <a:rPr kumimoji="0" lang="en-US" altLang="en-US" sz="1200" b="0" i="0" u="none" strike="noStrike" cap="none" normalizeH="0" baseline="0" dirty="0">
                <a:ln>
                  <a:noFill/>
                </a:ln>
                <a:solidFill>
                  <a:schemeClr val="tx1"/>
                </a:solidFill>
                <a:effectLst/>
                <a:latin typeface="Arial" panose="020B0604020202020204" pitchFamily="34" charset="0"/>
              </a:rPr>
            </a:b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The temperature was below average, as indicated by the negative figures. The values were coded using the following equation: </a:t>
            </a:r>
            <a:r>
              <a:rPr kumimoji="0" lang="en-US" altLang="en-US" sz="1200" b="0" i="0" u="none" strike="noStrike" cap="none" normalizeH="0" baseline="0" dirty="0" err="1">
                <a:ln>
                  <a:noFill/>
                </a:ln>
                <a:solidFill>
                  <a:schemeClr val="tx1"/>
                </a:solidFill>
                <a:effectLst/>
                <a:latin typeface="Arial" panose="020B0604020202020204" pitchFamily="34" charset="0"/>
              </a:rPr>
              <a:t>df_temp_diff</a:t>
            </a:r>
            <a:r>
              <a:rPr kumimoji="0" lang="en-US" altLang="en-US" sz="1200" b="0" i="0" u="none" strike="noStrike" cap="none" normalizeH="0" baseline="0" dirty="0">
                <a:ln>
                  <a:noFill/>
                </a:ln>
                <a:solidFill>
                  <a:schemeClr val="tx1"/>
                </a:solidFill>
                <a:effectLst/>
                <a:latin typeface="Arial" panose="020B0604020202020204" pitchFamily="34" charset="0"/>
              </a:rPr>
              <a:t> = (</a:t>
            </a:r>
            <a:r>
              <a:rPr kumimoji="0" lang="en-US" altLang="en-US" sz="1200" b="0" i="0" u="none" strike="noStrike" cap="none" normalizeH="0" baseline="0" dirty="0" err="1">
                <a:ln>
                  <a:noFill/>
                </a:ln>
                <a:solidFill>
                  <a:schemeClr val="tx1"/>
                </a:solidFill>
                <a:effectLst/>
                <a:latin typeface="Arial" panose="020B0604020202020204" pitchFamily="34" charset="0"/>
              </a:rPr>
              <a:t>df</a:t>
            </a:r>
            <a:r>
              <a:rPr kumimoji="0" lang="en-US" altLang="en-US" sz="1200" b="0" i="0" u="none" strike="noStrike" cap="none" normalizeH="0" baseline="0" dirty="0">
                <a:ln>
                  <a:noFill/>
                </a:ln>
                <a:solidFill>
                  <a:schemeClr val="tx1"/>
                </a:solidFill>
                <a:effectLst/>
                <a:latin typeface="Arial" panose="020B0604020202020204" pitchFamily="34" charset="0"/>
              </a:rPr>
              <a:t> - mean) </a:t>
            </a:r>
            <a:br>
              <a:rPr kumimoji="0" lang="en-US" altLang="en-US" sz="1200" b="0" i="0" u="none" strike="noStrike" cap="none" normalizeH="0" baseline="0" dirty="0">
                <a:ln>
                  <a:noFill/>
                </a:ln>
                <a:solidFill>
                  <a:schemeClr val="tx1"/>
                </a:solidFill>
                <a:effectLst/>
                <a:latin typeface="Arial" panose="020B0604020202020204" pitchFamily="34" charset="0"/>
              </a:rPr>
            </a:b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The temperature seemed blue since the negative figures indicated that it was below the typical mean. mean, and as a result, blue in color. </a:t>
            </a:r>
          </a:p>
        </p:txBody>
      </p:sp>
    </p:spTree>
    <p:extLst>
      <p:ext uri="{BB962C8B-B14F-4D97-AF65-F5344CB8AC3E}">
        <p14:creationId xmlns:p14="http://schemas.microsoft.com/office/powerpoint/2010/main" val="2991339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04773" y="246429"/>
            <a:ext cx="8596668" cy="1320800"/>
          </a:xfrm>
        </p:spPr>
        <p:txBody>
          <a:bodyPr/>
          <a:lstStyle/>
          <a:p>
            <a:r>
              <a:rPr lang="en-US" dirty="0"/>
              <a:t>2. Digitization: Burial Mounds in </a:t>
            </a:r>
            <a:r>
              <a:rPr lang="en-US" dirty="0" err="1"/>
              <a:t>Uedemer</a:t>
            </a:r>
            <a:r>
              <a:rPr lang="en-US" dirty="0"/>
              <a:t> </a:t>
            </a:r>
            <a:r>
              <a:rPr lang="en-US" dirty="0" err="1"/>
              <a:t>Hochwald</a:t>
            </a:r>
            <a:endParaRPr lang="en-US" dirty="0"/>
          </a:p>
        </p:txBody>
      </p:sp>
      <p:pic>
        <p:nvPicPr>
          <p:cNvPr id="5" name="Content Placeholder 4" descr="A map of a city&#10;&#10;Description automatically generated">
            <a:extLst>
              <a:ext uri="{FF2B5EF4-FFF2-40B4-BE49-F238E27FC236}">
                <a16:creationId xmlns:a16="http://schemas.microsoft.com/office/drawing/2014/main" id="{3A38046D-3B34-9B71-4941-A4FA0E22928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133012" y="3584959"/>
            <a:ext cx="3528753" cy="2826327"/>
          </a:xfrm>
        </p:spPr>
      </p:pic>
      <p:pic>
        <p:nvPicPr>
          <p:cNvPr id="11" name="Picture 10" descr="A screenshot of a computer screen&#10;&#10;Description automatically generated">
            <a:extLst>
              <a:ext uri="{FF2B5EF4-FFF2-40B4-BE49-F238E27FC236}">
                <a16:creationId xmlns:a16="http://schemas.microsoft.com/office/drawing/2014/main" id="{2E766ECF-4A40-B682-F6A6-C641721112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7351" y="1477595"/>
            <a:ext cx="4504940" cy="2534029"/>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BD23F7ED-2317-3A84-9332-1ADB075B96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17811" y="4198638"/>
            <a:ext cx="4095135" cy="2175540"/>
          </a:xfrm>
          <a:prstGeom prst="rect">
            <a:avLst/>
          </a:prstGeom>
        </p:spPr>
      </p:pic>
      <p:pic>
        <p:nvPicPr>
          <p:cNvPr id="3" name="Google Shape;122;p5">
            <a:extLst>
              <a:ext uri="{FF2B5EF4-FFF2-40B4-BE49-F238E27FC236}">
                <a16:creationId xmlns:a16="http://schemas.microsoft.com/office/drawing/2014/main" id="{803E9B10-1A99-0FC0-B2B8-0FBE9E3274A7}"/>
              </a:ext>
            </a:extLst>
          </p:cNvPr>
          <p:cNvPicPr preferRelativeResize="0"/>
          <p:nvPr/>
        </p:nvPicPr>
        <p:blipFill rotWithShape="1">
          <a:blip r:embed="rId5">
            <a:alphaModFix/>
          </a:blip>
          <a:srcRect l="1430" t="24652" r="36622" b="12120"/>
          <a:stretch/>
        </p:blipFill>
        <p:spPr>
          <a:xfrm>
            <a:off x="6368965" y="1335142"/>
            <a:ext cx="2845054" cy="1937899"/>
          </a:xfrm>
          <a:prstGeom prst="rect">
            <a:avLst/>
          </a:prstGeom>
          <a:noFill/>
          <a:ln>
            <a:noFill/>
          </a:ln>
        </p:spPr>
      </p:pic>
    </p:spTree>
    <p:extLst>
      <p:ext uri="{BB962C8B-B14F-4D97-AF65-F5344CB8AC3E}">
        <p14:creationId xmlns:p14="http://schemas.microsoft.com/office/powerpoint/2010/main" val="3240493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A8284-B7E6-A5B6-3D27-55E3D1DEE8FD}"/>
              </a:ext>
            </a:extLst>
          </p:cNvPr>
          <p:cNvSpPr>
            <a:spLocks noGrp="1"/>
          </p:cNvSpPr>
          <p:nvPr>
            <p:ph type="title"/>
          </p:nvPr>
        </p:nvSpPr>
        <p:spPr>
          <a:xfrm>
            <a:off x="248126" y="85725"/>
            <a:ext cx="3854528" cy="1278466"/>
          </a:xfrm>
        </p:spPr>
        <p:txBody>
          <a:bodyPr/>
          <a:lstStyle/>
          <a:p>
            <a:r>
              <a:rPr lang="en-US" dirty="0"/>
              <a:t>Digitization: Burial Mounds in </a:t>
            </a:r>
            <a:r>
              <a:rPr lang="en-US" dirty="0" err="1"/>
              <a:t>Uedemer</a:t>
            </a:r>
            <a:r>
              <a:rPr lang="en-US" dirty="0"/>
              <a:t> Hochwald</a:t>
            </a:r>
          </a:p>
        </p:txBody>
      </p:sp>
      <p:sp>
        <p:nvSpPr>
          <p:cNvPr id="4" name="Text Placeholder 3">
            <a:extLst>
              <a:ext uri="{FF2B5EF4-FFF2-40B4-BE49-F238E27FC236}">
                <a16:creationId xmlns:a16="http://schemas.microsoft.com/office/drawing/2014/main" id="{889B36CD-66E9-7A56-DAF6-521F55D5C19C}"/>
              </a:ext>
            </a:extLst>
          </p:cNvPr>
          <p:cNvSpPr>
            <a:spLocks noGrp="1"/>
          </p:cNvSpPr>
          <p:nvPr>
            <p:ph type="body" sz="half" idx="2"/>
          </p:nvPr>
        </p:nvSpPr>
        <p:spPr>
          <a:xfrm>
            <a:off x="248126" y="1481840"/>
            <a:ext cx="3854528" cy="4760340"/>
          </a:xfrm>
        </p:spPr>
        <p:txBody>
          <a:bodyPr>
            <a:normAutofit lnSpcReduction="10000"/>
          </a:bodyPr>
          <a:lstStyle/>
          <a:p>
            <a:r>
              <a:rPr lang="en-US" dirty="0"/>
              <a:t>Using QGIS on the DTK10 layer, the map was georeferenced using real coordinates to identify landmarks such as woodland trails and intersections. The "Add Point" tool was used to add 16 points, and then the procedures were performed.</a:t>
            </a:r>
          </a:p>
          <a:p>
            <a:endParaRPr lang="en-US" dirty="0"/>
          </a:p>
          <a:p>
            <a:endParaRPr lang="en-US" dirty="0"/>
          </a:p>
          <a:p>
            <a:r>
              <a:rPr lang="en-US" dirty="0"/>
              <a:t> Not all burial mounds are covered by the grey dots; however, the </a:t>
            </a:r>
            <a:r>
              <a:rPr lang="en-US" dirty="0" err="1"/>
              <a:t>georeference</a:t>
            </a:r>
            <a:r>
              <a:rPr lang="en-US" dirty="0"/>
              <a:t> map is accurate, and most of the mounds are covered by the grey dots, including the ones that have a red circle around them. </a:t>
            </a:r>
          </a:p>
          <a:p>
            <a:r>
              <a:rPr lang="en-US" dirty="0"/>
              <a:t>The Z factor was increased to 10 to exaggerate the raster elevation, and the transparency was then set to 50% for the DTM layer, which was the subsequent input.</a:t>
            </a:r>
          </a:p>
          <a:p>
            <a:r>
              <a:rPr lang="en-US" dirty="0" err="1"/>
              <a:t>Hillshade</a:t>
            </a:r>
            <a:r>
              <a:rPr lang="en-US" dirty="0"/>
              <a:t> model significantly provided more detail and information than georeferenced map. </a:t>
            </a:r>
            <a:r>
              <a:rPr lang="en-US" dirty="0" err="1"/>
              <a:t>Espacially</a:t>
            </a:r>
            <a:r>
              <a:rPr lang="en-US" dirty="0"/>
              <a:t> for </a:t>
            </a:r>
            <a:r>
              <a:rPr lang="en-US" dirty="0" err="1"/>
              <a:t>geostructure</a:t>
            </a:r>
            <a:r>
              <a:rPr lang="en-US" dirty="0"/>
              <a:t> of the area.</a:t>
            </a:r>
          </a:p>
        </p:txBody>
      </p:sp>
      <p:pic>
        <p:nvPicPr>
          <p:cNvPr id="6" name="Content Placeholder 4" descr="A map of a city&#10;&#10;Description automatically generated">
            <a:extLst>
              <a:ext uri="{FF2B5EF4-FFF2-40B4-BE49-F238E27FC236}">
                <a16:creationId xmlns:a16="http://schemas.microsoft.com/office/drawing/2014/main" id="{02071F37-112E-58A1-D99B-087CEE1996A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808721" y="602674"/>
            <a:ext cx="3280627" cy="2627592"/>
          </a:xfrm>
        </p:spPr>
      </p:pic>
      <p:pic>
        <p:nvPicPr>
          <p:cNvPr id="7" name="Picture 6" descr="A screenshot of a computer screen&#10;&#10;Description automatically generated">
            <a:extLst>
              <a:ext uri="{FF2B5EF4-FFF2-40B4-BE49-F238E27FC236}">
                <a16:creationId xmlns:a16="http://schemas.microsoft.com/office/drawing/2014/main" id="{D0858E73-71AE-6FDD-39B9-559F007B933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9897" y="3429000"/>
            <a:ext cx="3992749" cy="2245922"/>
          </a:xfrm>
          <a:prstGeom prst="rect">
            <a:avLst/>
          </a:prstGeom>
        </p:spPr>
      </p:pic>
    </p:spTree>
    <p:extLst>
      <p:ext uri="{BB962C8B-B14F-4D97-AF65-F5344CB8AC3E}">
        <p14:creationId xmlns:p14="http://schemas.microsoft.com/office/powerpoint/2010/main" val="1525377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385F-CD07-0F2A-0C64-FF23BBC255B6}"/>
              </a:ext>
            </a:extLst>
          </p:cNvPr>
          <p:cNvSpPr>
            <a:spLocks noGrp="1"/>
          </p:cNvSpPr>
          <p:nvPr>
            <p:ph type="title"/>
          </p:nvPr>
        </p:nvSpPr>
        <p:spPr>
          <a:xfrm>
            <a:off x="350762" y="509177"/>
            <a:ext cx="3854528" cy="1278466"/>
          </a:xfrm>
        </p:spPr>
        <p:txBody>
          <a:bodyPr/>
          <a:lstStyle/>
          <a:p>
            <a:r>
              <a:rPr lang="en-US" dirty="0"/>
              <a:t>Digitization: Burial Mounds in </a:t>
            </a:r>
            <a:r>
              <a:rPr lang="en-US" dirty="0" err="1"/>
              <a:t>Uedemer</a:t>
            </a:r>
            <a:r>
              <a:rPr lang="en-US" dirty="0"/>
              <a:t> Hochwald</a:t>
            </a:r>
          </a:p>
        </p:txBody>
      </p:sp>
      <p:pic>
        <p:nvPicPr>
          <p:cNvPr id="6" name="Content Placeholder 5" descr="A screenshot of a computer&#10;&#10;Description automatically generated">
            <a:extLst>
              <a:ext uri="{FF2B5EF4-FFF2-40B4-BE49-F238E27FC236}">
                <a16:creationId xmlns:a16="http://schemas.microsoft.com/office/drawing/2014/main" id="{DC1449FA-9769-45CE-6DDF-716A3FF9031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008563" y="1148410"/>
            <a:ext cx="4513262" cy="2397670"/>
          </a:xfrm>
        </p:spPr>
      </p:pic>
      <p:sp>
        <p:nvSpPr>
          <p:cNvPr id="4" name="Text Placeholder 3">
            <a:extLst>
              <a:ext uri="{FF2B5EF4-FFF2-40B4-BE49-F238E27FC236}">
                <a16:creationId xmlns:a16="http://schemas.microsoft.com/office/drawing/2014/main" id="{0411CA61-7652-16BA-E78C-21C6369B2660}"/>
              </a:ext>
            </a:extLst>
          </p:cNvPr>
          <p:cNvSpPr>
            <a:spLocks noGrp="1"/>
          </p:cNvSpPr>
          <p:nvPr>
            <p:ph type="body" sz="half" idx="2"/>
          </p:nvPr>
        </p:nvSpPr>
        <p:spPr>
          <a:xfrm>
            <a:off x="486834" y="2066925"/>
            <a:ext cx="3854528" cy="3962399"/>
          </a:xfrm>
        </p:spPr>
        <p:txBody>
          <a:bodyPr/>
          <a:lstStyle/>
          <a:p>
            <a:r>
              <a:rPr lang="en-US" dirty="0"/>
              <a:t>We found the typical elevation as 1.80, 1.53 and 1.65.</a:t>
            </a:r>
          </a:p>
          <a:p>
            <a:endParaRPr lang="en-US" dirty="0"/>
          </a:p>
          <a:p>
            <a:endParaRPr lang="en-US" dirty="0"/>
          </a:p>
          <a:p>
            <a:endParaRPr lang="en-US" dirty="0"/>
          </a:p>
          <a:p>
            <a:r>
              <a:rPr lang="en-US" dirty="0"/>
              <a:t>To able to draw something or spot a place in QGIS we need to first create a new </a:t>
            </a:r>
            <a:r>
              <a:rPr lang="en-US" dirty="0" err="1"/>
              <a:t>Geopackage</a:t>
            </a:r>
            <a:r>
              <a:rPr lang="en-US" dirty="0"/>
              <a:t> layer and then edit it. By this way we can create spot these places.</a:t>
            </a:r>
          </a:p>
          <a:p>
            <a:r>
              <a:rPr lang="en-US" dirty="0"/>
              <a:t>We saw 3 unnatural rectangular places, since this place is old and we researched the area on internet we are believing these places can be Roman Forts.</a:t>
            </a:r>
          </a:p>
        </p:txBody>
      </p:sp>
      <p:pic>
        <p:nvPicPr>
          <p:cNvPr id="8" name="Picture 7" descr="A screenshot of a computer&#10;&#10;Description automatically generated">
            <a:extLst>
              <a:ext uri="{FF2B5EF4-FFF2-40B4-BE49-F238E27FC236}">
                <a16:creationId xmlns:a16="http://schemas.microsoft.com/office/drawing/2014/main" id="{A64F147F-DC7E-59E1-54CD-C3234E9888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0124" y="3699570"/>
            <a:ext cx="4905375" cy="2605980"/>
          </a:xfrm>
          <a:prstGeom prst="rect">
            <a:avLst/>
          </a:prstGeom>
        </p:spPr>
      </p:pic>
    </p:spTree>
    <p:extLst>
      <p:ext uri="{BB962C8B-B14F-4D97-AF65-F5344CB8AC3E}">
        <p14:creationId xmlns:p14="http://schemas.microsoft.com/office/powerpoint/2010/main" val="3526006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72888" y="156796"/>
            <a:ext cx="9108504" cy="1320800"/>
          </a:xfrm>
        </p:spPr>
        <p:txBody>
          <a:bodyPr>
            <a:normAutofit fontScale="90000"/>
          </a:bodyPr>
          <a:lstStyle/>
          <a:p>
            <a:r>
              <a:rPr lang="en-US" dirty="0"/>
              <a:t>3. </a:t>
            </a:r>
            <a:r>
              <a:rPr lang="en-US" dirty="0" err="1"/>
              <a:t>OpenHygrisC</a:t>
            </a:r>
            <a:r>
              <a:rPr lang="en-US" dirty="0"/>
              <a:t> Nitrate Data: Create a Movie with the QGIS Temporal Controller Connected to PostgreSQL / </a:t>
            </a:r>
            <a:r>
              <a:rPr lang="en-US" dirty="0" err="1"/>
              <a:t>PostGIS</a:t>
            </a:r>
            <a:endParaRPr lang="en-US" dirty="0"/>
          </a:p>
        </p:txBody>
      </p:sp>
      <p:pic>
        <p:nvPicPr>
          <p:cNvPr id="5" name="Content Placeholder 4" descr="A screenshot of a computer&#10;&#10;Description automatically generated">
            <a:extLst>
              <a:ext uri="{FF2B5EF4-FFF2-40B4-BE49-F238E27FC236}">
                <a16:creationId xmlns:a16="http://schemas.microsoft.com/office/drawing/2014/main" id="{AC381497-B59F-46AD-4B69-5A529A1330D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8224" y="1764812"/>
            <a:ext cx="4793253" cy="2546416"/>
          </a:xfrm>
        </p:spPr>
      </p:pic>
      <p:pic>
        <p:nvPicPr>
          <p:cNvPr id="7" name="Picture 6" descr="A map of the region&#10;&#10;Description automatically generated with medium confidence">
            <a:extLst>
              <a:ext uri="{FF2B5EF4-FFF2-40B4-BE49-F238E27FC236}">
                <a16:creationId xmlns:a16="http://schemas.microsoft.com/office/drawing/2014/main" id="{169FA63E-6DAC-39BB-B12B-9728914005A7}"/>
              </a:ext>
            </a:extLst>
          </p:cNvPr>
          <p:cNvPicPr>
            <a:picLocks noChangeAspect="1"/>
          </p:cNvPicPr>
          <p:nvPr/>
        </p:nvPicPr>
        <p:blipFill rotWithShape="1">
          <a:blip r:embed="rId3">
            <a:extLst>
              <a:ext uri="{28A0092B-C50C-407E-A947-70E740481C1C}">
                <a14:useLocalDpi xmlns:a14="http://schemas.microsoft.com/office/drawing/2010/main" val="0"/>
              </a:ext>
            </a:extLst>
          </a:blip>
          <a:srcRect l="27685" r="31776"/>
          <a:stretch/>
        </p:blipFill>
        <p:spPr>
          <a:xfrm>
            <a:off x="6963506" y="1210897"/>
            <a:ext cx="3697167" cy="3384550"/>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05ED5F43-DE84-B6D0-E5E9-FA7DE54E45A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8888"/>
          <a:stretch/>
        </p:blipFill>
        <p:spPr>
          <a:xfrm>
            <a:off x="1337814" y="4595447"/>
            <a:ext cx="5026741" cy="2065460"/>
          </a:xfrm>
          <a:prstGeom prst="rect">
            <a:avLst/>
          </a:prstGeom>
        </p:spPr>
      </p:pic>
    </p:spTree>
    <p:extLst>
      <p:ext uri="{BB962C8B-B14F-4D97-AF65-F5344CB8AC3E}">
        <p14:creationId xmlns:p14="http://schemas.microsoft.com/office/powerpoint/2010/main" val="2392628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4176C-8465-FA9F-94BA-E7D6FCAE6EFA}"/>
              </a:ext>
            </a:extLst>
          </p:cNvPr>
          <p:cNvSpPr>
            <a:spLocks noGrp="1"/>
          </p:cNvSpPr>
          <p:nvPr>
            <p:ph type="title"/>
          </p:nvPr>
        </p:nvSpPr>
        <p:spPr/>
        <p:txBody>
          <a:bodyPr>
            <a:normAutofit fontScale="90000"/>
          </a:bodyPr>
          <a:lstStyle/>
          <a:p>
            <a:r>
              <a:rPr lang="en-US" dirty="0" err="1"/>
              <a:t>OpenHygrisC</a:t>
            </a:r>
            <a:r>
              <a:rPr lang="en-US" dirty="0"/>
              <a:t> Nitrate Data: Create a Movie with the QGIS Temporal Controller Connected to PostgreSQL / </a:t>
            </a:r>
            <a:r>
              <a:rPr lang="en-US" dirty="0" err="1"/>
              <a:t>PostGIS</a:t>
            </a:r>
            <a:endParaRPr lang="en-US" dirty="0"/>
          </a:p>
        </p:txBody>
      </p:sp>
      <p:sp>
        <p:nvSpPr>
          <p:cNvPr id="3" name="Content Placeholder 2">
            <a:extLst>
              <a:ext uri="{FF2B5EF4-FFF2-40B4-BE49-F238E27FC236}">
                <a16:creationId xmlns:a16="http://schemas.microsoft.com/office/drawing/2014/main" id="{603EAEDC-1B9C-9B17-E314-91D7C7FDF521}"/>
              </a:ext>
            </a:extLst>
          </p:cNvPr>
          <p:cNvSpPr>
            <a:spLocks noGrp="1"/>
          </p:cNvSpPr>
          <p:nvPr>
            <p:ph idx="1"/>
          </p:nvPr>
        </p:nvSpPr>
        <p:spPr/>
        <p:txBody>
          <a:bodyPr/>
          <a:lstStyle/>
          <a:p>
            <a:r>
              <a:rPr lang="en-US" dirty="0"/>
              <a:t>Sadly we could not complete this task. However we were able to make some important tasks such as cloning the files, creating </a:t>
            </a:r>
            <a:r>
              <a:rPr lang="en-US" dirty="0" err="1"/>
              <a:t>Sql</a:t>
            </a:r>
            <a:r>
              <a:rPr lang="en-US" dirty="0"/>
              <a:t> based database and use it in </a:t>
            </a:r>
            <a:r>
              <a:rPr lang="en-US" dirty="0" err="1"/>
              <a:t>qgis</a:t>
            </a:r>
            <a:r>
              <a:rPr lang="en-US" dirty="0"/>
              <a:t> as well as creating temporal controller video.</a:t>
            </a:r>
          </a:p>
        </p:txBody>
      </p:sp>
      <p:pic>
        <p:nvPicPr>
          <p:cNvPr id="4" name="Picture 3" descr="A screenshot of a computer&#10;&#10;Description automatically generated">
            <a:extLst>
              <a:ext uri="{FF2B5EF4-FFF2-40B4-BE49-F238E27FC236}">
                <a16:creationId xmlns:a16="http://schemas.microsoft.com/office/drawing/2014/main" id="{765DDC6D-5B1B-4A8E-F87C-F4F4CBCB4B9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8888"/>
          <a:stretch/>
        </p:blipFill>
        <p:spPr>
          <a:xfrm>
            <a:off x="842514" y="3328622"/>
            <a:ext cx="6602036" cy="2712740"/>
          </a:xfrm>
          <a:prstGeom prst="rect">
            <a:avLst/>
          </a:prstGeom>
        </p:spPr>
      </p:pic>
    </p:spTree>
    <p:extLst>
      <p:ext uri="{BB962C8B-B14F-4D97-AF65-F5344CB8AC3E}">
        <p14:creationId xmlns:p14="http://schemas.microsoft.com/office/powerpoint/2010/main" val="1623395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C0F36-37DE-C764-3C8C-CBF8EE811481}"/>
              </a:ext>
            </a:extLst>
          </p:cNvPr>
          <p:cNvSpPr>
            <a:spLocks noGrp="1"/>
          </p:cNvSpPr>
          <p:nvPr>
            <p:ph type="title"/>
          </p:nvPr>
        </p:nvSpPr>
        <p:spPr/>
        <p:txBody>
          <a:bodyPr/>
          <a:lstStyle/>
          <a:p>
            <a:r>
              <a:rPr lang="de-DE" dirty="0"/>
              <a:t>4. FREE EXERCISE</a:t>
            </a:r>
            <a:endParaRPr lang="en-US" dirty="0"/>
          </a:p>
        </p:txBody>
      </p:sp>
      <p:sp>
        <p:nvSpPr>
          <p:cNvPr id="3" name="Content Placeholder 2">
            <a:extLst>
              <a:ext uri="{FF2B5EF4-FFF2-40B4-BE49-F238E27FC236}">
                <a16:creationId xmlns:a16="http://schemas.microsoft.com/office/drawing/2014/main" id="{5CE48F3A-F4D3-A0B0-8BD5-11FB9621BA86}"/>
              </a:ext>
            </a:extLst>
          </p:cNvPr>
          <p:cNvSpPr>
            <a:spLocks noGrp="1"/>
          </p:cNvSpPr>
          <p:nvPr>
            <p:ph sz="half" idx="1"/>
          </p:nvPr>
        </p:nvSpPr>
        <p:spPr>
          <a:xfrm>
            <a:off x="499977" y="2139953"/>
            <a:ext cx="4475691" cy="4306886"/>
          </a:xfrm>
        </p:spPr>
        <p:txBody>
          <a:bodyPr>
            <a:normAutofit fontScale="85000" lnSpcReduction="20000"/>
          </a:bodyPr>
          <a:lstStyle/>
          <a:p>
            <a:r>
              <a:rPr lang="en-US" dirty="0"/>
              <a:t>Our project centered around visualizing earthquake data, and we employed a combination of Pandas, </a:t>
            </a:r>
            <a:r>
              <a:rPr lang="en-US" dirty="0" err="1"/>
              <a:t>Geopandas</a:t>
            </a:r>
            <a:r>
              <a:rPr lang="en-US" dirty="0"/>
              <a:t>, and Folium libraries to enhance our analysis. Initially, we gathered earthquake data from the United States Geological Survey (USGS), leveraging Pandas' read function for efficient data acquisition. Subsequently, we processed the data by converting latitude and longitude coordinates into points, facilitating geospatial analysis. Using </a:t>
            </a:r>
            <a:r>
              <a:rPr lang="en-US" dirty="0" err="1"/>
              <a:t>Geopandas</a:t>
            </a:r>
            <a:r>
              <a:rPr lang="en-US" dirty="0"/>
              <a:t>' </a:t>
            </a:r>
            <a:r>
              <a:rPr lang="en-US" dirty="0" err="1"/>
              <a:t>geodataframe</a:t>
            </a:r>
            <a:r>
              <a:rPr lang="en-US" dirty="0"/>
              <a:t> function, we organized the data into a structured </a:t>
            </a:r>
            <a:r>
              <a:rPr lang="en-US" dirty="0" err="1"/>
              <a:t>DataFrame</a:t>
            </a:r>
            <a:r>
              <a:rPr lang="en-US" dirty="0"/>
              <a:t>, which served as the foundation for our analysis. With Folium, we created an interactive map to visualize earthquake occurrences. Additionally, we computed statistical summaries to extract insights from the dataset and employed plotting functions to visualize earthquake magnitudes, providing a comprehensive understanding of seismic activity trends.</a:t>
            </a:r>
          </a:p>
        </p:txBody>
      </p:sp>
      <p:pic>
        <p:nvPicPr>
          <p:cNvPr id="5" name="Content Placeholder 4" descr="A graph of earthquake&#10;&#10;Description automatically generated">
            <a:extLst>
              <a:ext uri="{FF2B5EF4-FFF2-40B4-BE49-F238E27FC236}">
                <a16:creationId xmlns:a16="http://schemas.microsoft.com/office/drawing/2014/main" id="{0D917F0B-E9DE-950D-2133-837424702710}"/>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3536"/>
          <a:stretch/>
        </p:blipFill>
        <p:spPr>
          <a:xfrm>
            <a:off x="4975668" y="1684728"/>
            <a:ext cx="6394264" cy="3880772"/>
          </a:xfrm>
        </p:spPr>
      </p:pic>
    </p:spTree>
    <p:extLst>
      <p:ext uri="{BB962C8B-B14F-4D97-AF65-F5344CB8AC3E}">
        <p14:creationId xmlns:p14="http://schemas.microsoft.com/office/powerpoint/2010/main" val="2718599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&lt;33841&gt;: Your Personal View</a:t>
            </a:r>
          </a:p>
        </p:txBody>
      </p:sp>
      <p:sp>
        <p:nvSpPr>
          <p:cNvPr id="3" name="Inhaltsplatzhalter 2"/>
          <p:cNvSpPr>
            <a:spLocks noGrp="1"/>
          </p:cNvSpPr>
          <p:nvPr>
            <p:ph idx="1"/>
          </p:nvPr>
        </p:nvSpPr>
        <p:spPr>
          <a:xfrm>
            <a:off x="598203" y="1672616"/>
            <a:ext cx="8596668" cy="4292965"/>
          </a:xfrm>
        </p:spPr>
        <p:txBody>
          <a:bodyPr>
            <a:normAutofit fontScale="92500" lnSpcReduction="10000"/>
          </a:bodyPr>
          <a:lstStyle/>
          <a:p>
            <a:r>
              <a:rPr lang="de-DE" b="1" dirty="0" err="1"/>
              <a:t>Biggest</a:t>
            </a:r>
            <a:r>
              <a:rPr lang="de-DE" b="1" dirty="0"/>
              <a:t> </a:t>
            </a:r>
            <a:r>
              <a:rPr lang="de-DE" b="1" dirty="0" err="1"/>
              <a:t>challenges</a:t>
            </a:r>
            <a:r>
              <a:rPr lang="de-DE" b="1" dirty="0"/>
              <a:t>?</a:t>
            </a:r>
          </a:p>
          <a:p>
            <a:pPr marL="0" indent="0">
              <a:buNone/>
            </a:pPr>
            <a:r>
              <a:rPr lang="de-DE" sz="1700" i="1" dirty="0"/>
              <a:t>I found Task 3 a bit complicated.Also communication between group friends was a bit hard. Finding the places that needs to be referenced was also </a:t>
            </a:r>
            <a:r>
              <a:rPr lang="de-DE" sz="1700" i="1" dirty="0" err="1"/>
              <a:t>challenging</a:t>
            </a:r>
            <a:r>
              <a:rPr lang="de-DE" sz="1700" i="1" dirty="0"/>
              <a:t>.</a:t>
            </a:r>
            <a:br>
              <a:rPr lang="de-DE" dirty="0"/>
            </a:br>
            <a:endParaRPr lang="de-DE" dirty="0"/>
          </a:p>
          <a:p>
            <a:r>
              <a:rPr lang="de-DE" b="1" dirty="0" err="1"/>
              <a:t>Lessons</a:t>
            </a:r>
            <a:r>
              <a:rPr lang="de-DE" b="1" dirty="0"/>
              <a:t> </a:t>
            </a:r>
            <a:r>
              <a:rPr lang="de-DE" b="1" dirty="0" err="1"/>
              <a:t>learned</a:t>
            </a:r>
            <a:r>
              <a:rPr lang="de-DE" b="1" dirty="0"/>
              <a:t>?</a:t>
            </a:r>
          </a:p>
          <a:p>
            <a:pPr marL="0" indent="0">
              <a:buNone/>
            </a:pPr>
            <a:r>
              <a:rPr lang="de-DE" sz="1700" i="1" dirty="0"/>
              <a:t>.  For Task 3 Though my attempt was unsuccesful i have learned many thing.</a:t>
            </a:r>
          </a:p>
          <a:p>
            <a:pPr marL="0" indent="0">
              <a:buNone/>
            </a:pPr>
            <a:r>
              <a:rPr lang="de-DE" sz="1700" i="1" dirty="0"/>
              <a:t>. It improved my communication skills.</a:t>
            </a:r>
          </a:p>
          <a:p>
            <a:pPr marL="0" indent="0">
              <a:buNone/>
            </a:pPr>
            <a:r>
              <a:rPr lang="de-DE" sz="1700" i="1" dirty="0"/>
              <a:t>. Currently I can make data visulaziation easily, I became a powerful user of Qgis.</a:t>
            </a:r>
          </a:p>
          <a:p>
            <a:pPr marL="0" indent="0">
              <a:buNone/>
            </a:pPr>
            <a:r>
              <a:rPr lang="de-DE" sz="1700" i="1" dirty="0"/>
              <a:t>. I will attend the future courses more regularly. </a:t>
            </a:r>
            <a:r>
              <a:rPr lang="de-DE" sz="1700" i="1" dirty="0">
                <a:sym typeface="Wingdings" panose="05000000000000000000" pitchFamily="2" charset="2"/>
              </a:rPr>
              <a:t></a:t>
            </a:r>
            <a:br>
              <a:rPr lang="de-DE" dirty="0"/>
            </a:br>
            <a:endParaRPr lang="de-DE" dirty="0"/>
          </a:p>
          <a:p>
            <a:r>
              <a:rPr lang="de-DE" b="1" dirty="0"/>
              <a:t>Whatever you want to say related to course</a:t>
            </a:r>
            <a:r>
              <a:rPr lang="de-DE" dirty="0"/>
              <a:t>, </a:t>
            </a:r>
          </a:p>
          <a:p>
            <a:pPr marL="0" indent="0">
              <a:buNone/>
            </a:pPr>
            <a:r>
              <a:rPr lang="de-DE" sz="1700" i="1" dirty="0"/>
              <a:t>I believe the most succesfull part of the course was the sources of self-learning material, with these sources I can develop my skills further.</a:t>
            </a:r>
          </a:p>
          <a:p>
            <a:endParaRPr lang="de-DE" dirty="0"/>
          </a:p>
          <a:p>
            <a:endParaRPr lang="de-DE" dirty="0"/>
          </a:p>
        </p:txBody>
      </p:sp>
    </p:spTree>
    <p:extLst>
      <p:ext uri="{BB962C8B-B14F-4D97-AF65-F5344CB8AC3E}">
        <p14:creationId xmlns:p14="http://schemas.microsoft.com/office/powerpoint/2010/main" val="1234615882"/>
      </p:ext>
    </p:extLst>
  </p:cSld>
  <p:clrMapOvr>
    <a:masterClrMapping/>
  </p:clrMapOvr>
</p:sld>
</file>

<file path=ppt/theme/theme1.xml><?xml version="1.0" encoding="utf-8"?>
<a:theme xmlns:a="http://schemas.openxmlformats.org/drawingml/2006/main" name="Facet">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TotalTime>
  <Words>1026</Words>
  <Application>Microsoft Office PowerPoint</Application>
  <PresentationFormat>Widescreen</PresentationFormat>
  <Paragraphs>74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Trebuchet MS</vt:lpstr>
      <vt:lpstr>Wingdings</vt:lpstr>
      <vt:lpstr>Wingdings 3</vt:lpstr>
      <vt:lpstr>Facet</vt:lpstr>
      <vt:lpstr>GeoData WS2023-2024 Group – B</vt:lpstr>
      <vt:lpstr>1. Warming Stripes</vt:lpstr>
      <vt:lpstr>2. Digitization: Burial Mounds in Uedemer Hochwald</vt:lpstr>
      <vt:lpstr>Digitization: Burial Mounds in Uedemer Hochwald</vt:lpstr>
      <vt:lpstr>Digitization: Burial Mounds in Uedemer Hochwald</vt:lpstr>
      <vt:lpstr>3. OpenHygrisC Nitrate Data: Create a Movie with the QGIS Temporal Controller Connected to PostgreSQL / PostGIS</vt:lpstr>
      <vt:lpstr>OpenHygrisC Nitrate Data: Create a Movie with the QGIS Temporal Controller Connected to PostgreSQL / PostGIS</vt:lpstr>
      <vt:lpstr>4. FREE EXERCISE</vt:lpstr>
      <vt:lpstr>&lt;33841&gt;: Your Personal View</vt:lpstr>
      <vt:lpstr>&lt;27241&gt;: Your Personal View</vt:lpstr>
      <vt:lpstr>&lt;33841&gt;: Self-Assessment, Part 1  </vt:lpstr>
      <vt:lpstr>&lt;33841&gt;: Self-Assessment, Part 1  </vt:lpstr>
      <vt:lpstr>&lt;33841&gt;: Self-Assessment, Part 2 (On a scale from 1 (poor) to 5 (very good))</vt:lpstr>
      <vt:lpstr>&lt;27241&gt;: Self-Assessment, Part 2 (On a scale from 1 (poor) to 5 (very good))</vt:lpstr>
    </vt:vector>
  </TitlesOfParts>
  <Company>Hochschule Rhein-Waal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Cities:  Internet of Waste Bins - &lt;my component&gt; -</dc:title>
  <dc:creator>Becker, Rolf</dc:creator>
  <cp:lastModifiedBy>Ökkeş Yaşar Ata</cp:lastModifiedBy>
  <cp:revision>32</cp:revision>
  <dcterms:created xsi:type="dcterms:W3CDTF">2019-01-15T13:55:45Z</dcterms:created>
  <dcterms:modified xsi:type="dcterms:W3CDTF">2024-03-17T20:11:29Z</dcterms:modified>
</cp:coreProperties>
</file>