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4" r:id="rId11"/>
    <p:sldId id="265" r:id="rId12"/>
    <p:sldId id="266" r:id="rId13"/>
    <p:sldId id="267" r:id="rId14"/>
    <p:sldId id="268" r:id="rId15"/>
    <p:sldId id="273" r:id="rId16"/>
    <p:sldId id="272" r:id="rId17"/>
    <p:sldId id="269" r:id="rId18"/>
    <p:sldId id="270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0" y="-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16302-C044-4A14-B6EB-B6BE838B29F7}" type="datetimeFigureOut">
              <a:rPr lang="fr-CA" smtClean="0"/>
              <a:pPr/>
              <a:t>2010-12-07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9B8DDF-A922-4AAE-874F-78B39754B4AB}" type="slidenum">
              <a:rPr lang="fr-CA" smtClean="0"/>
              <a:pPr/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B8DDF-A922-4AAE-874F-78B39754B4AB}" type="slidenum">
              <a:rPr lang="fr-CA" smtClean="0"/>
              <a:pPr/>
              <a:t>10</a:t>
            </a:fld>
            <a:endParaRPr lang="fr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86A5-D5A7-4947-9A59-33A7F395971E}" type="datetime1">
              <a:rPr lang="fr-CA" smtClean="0"/>
              <a:pPr/>
              <a:t>2010-12-07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Jean-Philippe Pellerin, Fall 2010 - University of Ottawa</a:t>
            </a: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289C-663C-4516-80F9-81DF7D5B5205}" type="slidenum">
              <a:rPr lang="fr-CA" smtClean="0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1A7C-F7FB-4982-8CDE-13B4F26FAFC0}" type="datetime1">
              <a:rPr lang="fr-CA" smtClean="0"/>
              <a:pPr/>
              <a:t>2010-12-07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Jean-Philippe Pellerin, Fall 2010 - University of Ottawa</a:t>
            </a: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289C-663C-4516-80F9-81DF7D5B5205}" type="slidenum">
              <a:rPr lang="fr-CA" smtClean="0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0A10-7DB6-47AE-9972-D985F19BF703}" type="datetime1">
              <a:rPr lang="fr-CA" smtClean="0"/>
              <a:pPr/>
              <a:t>2010-12-07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Jean-Philippe Pellerin, Fall 2010 - University of Ottawa</a:t>
            </a: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289C-663C-4516-80F9-81DF7D5B5205}" type="slidenum">
              <a:rPr lang="fr-CA" smtClean="0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E233-443A-4723-B5C8-152E98FFF6CD}" type="datetime1">
              <a:rPr lang="fr-CA" smtClean="0"/>
              <a:pPr/>
              <a:t>2010-12-07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Jean-Philippe Pellerin, Fall 2010 - University of Ottawa</a:t>
            </a: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289C-663C-4516-80F9-81DF7D5B5205}" type="slidenum">
              <a:rPr lang="fr-CA" smtClean="0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A5DF6-D992-4A1F-A938-FF1ECD973ECE}" type="datetime1">
              <a:rPr lang="fr-CA" smtClean="0"/>
              <a:pPr/>
              <a:t>2010-12-07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Jean-Philippe Pellerin, Fall 2010 - University of Ottawa</a:t>
            </a: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289C-663C-4516-80F9-81DF7D5B5205}" type="slidenum">
              <a:rPr lang="fr-CA" smtClean="0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7CAC2-5597-4A21-8275-49FFAB496682}" type="datetime1">
              <a:rPr lang="fr-CA" smtClean="0"/>
              <a:pPr/>
              <a:t>2010-12-07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Jean-Philippe Pellerin, Fall 2010 - University of Ottawa</a:t>
            </a:r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289C-663C-4516-80F9-81DF7D5B5205}" type="slidenum">
              <a:rPr lang="fr-CA" smtClean="0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2D10-8723-48FA-AA3E-5B51090DBD21}" type="datetime1">
              <a:rPr lang="fr-CA" smtClean="0"/>
              <a:pPr/>
              <a:t>2010-12-07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Jean-Philippe Pellerin, Fall 2010 - University of Ottawa</a:t>
            </a:r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289C-663C-4516-80F9-81DF7D5B5205}" type="slidenum">
              <a:rPr lang="fr-CA" smtClean="0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D75C-1176-4200-AEE9-1C3EA98AB65F}" type="datetime1">
              <a:rPr lang="fr-CA" smtClean="0"/>
              <a:pPr/>
              <a:t>2010-12-07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Jean-Philippe Pellerin, Fall 2010 - University of Ottawa</a:t>
            </a:r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289C-663C-4516-80F9-81DF7D5B5205}" type="slidenum">
              <a:rPr lang="fr-CA" smtClean="0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BC24C-364A-4445-A493-8BE145548E4C}" type="datetime1">
              <a:rPr lang="fr-CA" smtClean="0"/>
              <a:pPr/>
              <a:t>2010-12-07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Jean-Philippe Pellerin, Fall 2010 - University of Ottawa</a:t>
            </a:r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289C-663C-4516-80F9-81DF7D5B5205}" type="slidenum">
              <a:rPr lang="fr-CA" smtClean="0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8F2C0-9B8B-4F09-9E07-5046CA299252}" type="datetime1">
              <a:rPr lang="fr-CA" smtClean="0"/>
              <a:pPr/>
              <a:t>2010-12-07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Jean-Philippe Pellerin, Fall 2010 - University of Ottawa</a:t>
            </a:r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289C-663C-4516-80F9-81DF7D5B5205}" type="slidenum">
              <a:rPr lang="fr-CA" smtClean="0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43E6-72A3-4D90-93B0-1F0197D88D7B}" type="datetime1">
              <a:rPr lang="fr-CA" smtClean="0"/>
              <a:pPr/>
              <a:t>2010-12-07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Jean-Philippe Pellerin, Fall 2010 - University of Ottawa</a:t>
            </a:r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289C-663C-4516-80F9-81DF7D5B5205}" type="slidenum">
              <a:rPr lang="fr-CA" smtClean="0"/>
              <a:pPr/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9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FE644-7075-4750-8FE8-C1B6A28A83E1}" type="datetime1">
              <a:rPr lang="fr-CA" smtClean="0"/>
              <a:pPr/>
              <a:t>2010-12-07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Jean-Philippe Pellerin, Fall 2010 - University of Ottawa</a:t>
            </a: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9289C-663C-4516-80F9-81DF7D5B5205}" type="slidenum">
              <a:rPr lang="fr-CA" smtClean="0"/>
              <a:pPr/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xTslfUSRAus" TargetMode="External"/><Relationship Id="rId2" Type="http://schemas.openxmlformats.org/officeDocument/2006/relationships/hyperlink" Target="http://www.youtube.com/watch?v=yGtEezvW_K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watch?v=zVbHHRuR9N8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smtClean="0"/>
              <a:t>CSI 4133 – Project 4</a:t>
            </a:r>
            <a:endParaRPr lang="fr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 smtClean="0"/>
              <a:t>Jean-Philippe Pellerin</a:t>
            </a:r>
          </a:p>
          <a:p>
            <a:r>
              <a:rPr lang="fr-CA" dirty="0" err="1" smtClean="0"/>
              <a:t>Fall</a:t>
            </a:r>
            <a:r>
              <a:rPr lang="fr-CA" dirty="0" smtClean="0"/>
              <a:t> 2010</a:t>
            </a:r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Better</a:t>
            </a:r>
            <a:r>
              <a:rPr lang="fr-CA" dirty="0" smtClean="0"/>
              <a:t> Solution (</a:t>
            </a:r>
            <a:r>
              <a:rPr lang="fr-CA" dirty="0" err="1" smtClean="0"/>
              <a:t>cont</a:t>
            </a:r>
            <a:r>
              <a:rPr lang="fr-CA" dirty="0" smtClean="0"/>
              <a:t>.)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 smtClean="0"/>
              <a:t>Calculate</a:t>
            </a:r>
            <a:r>
              <a:rPr lang="fr-CA" dirty="0" smtClean="0"/>
              <a:t> center of mass : </a:t>
            </a:r>
            <a:endParaRPr lang="fr-CA" dirty="0" smtClean="0"/>
          </a:p>
          <a:p>
            <a:pPr lvl="1"/>
            <a:r>
              <a:rPr lang="fr-CA" dirty="0" smtClean="0"/>
              <a:t>For all pixels </a:t>
            </a:r>
            <a:r>
              <a:rPr lang="fr-CA" dirty="0" err="1" smtClean="0"/>
              <a:t>that</a:t>
            </a:r>
            <a:r>
              <a:rPr lang="fr-CA" dirty="0" smtClean="0"/>
              <a:t> made the « </a:t>
            </a:r>
            <a:r>
              <a:rPr lang="fr-CA" dirty="0" err="1" smtClean="0"/>
              <a:t>cut</a:t>
            </a:r>
            <a:r>
              <a:rPr lang="fr-CA" dirty="0" smtClean="0"/>
              <a:t> »</a:t>
            </a:r>
          </a:p>
          <a:p>
            <a:pPr lvl="2"/>
            <a:r>
              <a:rPr lang="fr-CA" dirty="0" err="1" smtClean="0"/>
              <a:t>Sum</a:t>
            </a:r>
            <a:r>
              <a:rPr lang="fr-CA" dirty="0" smtClean="0"/>
              <a:t> all x values</a:t>
            </a:r>
          </a:p>
          <a:p>
            <a:pPr lvl="2"/>
            <a:r>
              <a:rPr lang="fr-CA" dirty="0" err="1" smtClean="0"/>
              <a:t>Sum</a:t>
            </a:r>
            <a:r>
              <a:rPr lang="fr-CA" dirty="0" smtClean="0"/>
              <a:t> all y values</a:t>
            </a:r>
          </a:p>
          <a:p>
            <a:pPr lvl="2"/>
            <a:r>
              <a:rPr lang="fr-CA" dirty="0" smtClean="0"/>
              <a:t>Count </a:t>
            </a:r>
            <a:r>
              <a:rPr lang="fr-CA" dirty="0" err="1" smtClean="0"/>
              <a:t>number</a:t>
            </a:r>
            <a:r>
              <a:rPr lang="fr-CA" dirty="0" smtClean="0"/>
              <a:t> of pixels</a:t>
            </a:r>
            <a:endParaRPr lang="fr-CA" dirty="0" smtClean="0"/>
          </a:p>
          <a:p>
            <a:pPr lvl="1"/>
            <a:r>
              <a:rPr lang="fr-CA" dirty="0" smtClean="0"/>
              <a:t>(</a:t>
            </a:r>
            <a:r>
              <a:rPr lang="fr-CA" dirty="0" err="1" smtClean="0"/>
              <a:t>sum</a:t>
            </a:r>
            <a:r>
              <a:rPr lang="fr-CA" dirty="0" smtClean="0"/>
              <a:t> of X </a:t>
            </a:r>
            <a:r>
              <a:rPr lang="fr-CA" dirty="0"/>
              <a:t>/ </a:t>
            </a:r>
            <a:r>
              <a:rPr lang="fr-CA" dirty="0" err="1"/>
              <a:t>nbPixels</a:t>
            </a:r>
            <a:r>
              <a:rPr lang="fr-CA" dirty="0"/>
              <a:t>), </a:t>
            </a:r>
            <a:r>
              <a:rPr lang="fr-CA" dirty="0" smtClean="0"/>
              <a:t>(</a:t>
            </a:r>
            <a:r>
              <a:rPr lang="fr-CA" dirty="0" err="1" smtClean="0"/>
              <a:t>sum</a:t>
            </a:r>
            <a:r>
              <a:rPr lang="fr-CA" dirty="0" smtClean="0"/>
              <a:t> of Y / </a:t>
            </a:r>
            <a:r>
              <a:rPr lang="fr-CA" dirty="0" err="1"/>
              <a:t>nbPixels</a:t>
            </a:r>
            <a:r>
              <a:rPr lang="fr-CA" dirty="0" smtClean="0"/>
              <a:t>)</a:t>
            </a:r>
          </a:p>
          <a:p>
            <a:r>
              <a:rPr lang="fr-CA" dirty="0" err="1" smtClean="0"/>
              <a:t>Draw</a:t>
            </a:r>
            <a:r>
              <a:rPr lang="fr-CA" dirty="0" smtClean="0"/>
              <a:t> rectangle </a:t>
            </a:r>
            <a:r>
              <a:rPr lang="fr-CA" dirty="0" err="1" smtClean="0"/>
              <a:t>around</a:t>
            </a:r>
            <a:endParaRPr lang="fr-CA" dirty="0"/>
          </a:p>
          <a:p>
            <a:endParaRPr lang="fr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Jean-Philippe Pellerin, Fall 2010 - University of Ottawa</a:t>
            </a:r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289C-663C-4516-80F9-81DF7D5B5205}" type="slidenum">
              <a:rPr lang="fr-CA" smtClean="0"/>
              <a:pPr/>
              <a:t>10</a:t>
            </a:fld>
            <a:endParaRPr lang="fr-CA" dirty="0"/>
          </a:p>
        </p:txBody>
      </p:sp>
      <p:pic>
        <p:nvPicPr>
          <p:cNvPr id="7" name="Picture 6" descr="clipart-computer-runnin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6296" y="1844824"/>
            <a:ext cx="1270000" cy="1231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Advantages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Rectangle </a:t>
            </a:r>
            <a:r>
              <a:rPr lang="fr-CA" dirty="0" err="1" smtClean="0"/>
              <a:t>is</a:t>
            </a:r>
            <a:r>
              <a:rPr lang="fr-CA" dirty="0" smtClean="0"/>
              <a:t> not </a:t>
            </a:r>
            <a:r>
              <a:rPr lang="fr-CA" dirty="0" err="1" smtClean="0"/>
              <a:t>skewed</a:t>
            </a:r>
            <a:r>
              <a:rPr lang="fr-CA" dirty="0" smtClean="0"/>
              <a:t> by « rogue » pixel.</a:t>
            </a:r>
          </a:p>
          <a:p>
            <a:r>
              <a:rPr lang="fr-CA" dirty="0" smtClean="0"/>
              <a:t>Can </a:t>
            </a:r>
            <a:r>
              <a:rPr lang="fr-CA" dirty="0" err="1" smtClean="0"/>
              <a:t>be</a:t>
            </a:r>
            <a:r>
              <a:rPr lang="fr-CA" dirty="0" smtClean="0"/>
              <a:t> strict on </a:t>
            </a:r>
            <a:r>
              <a:rPr lang="fr-CA" dirty="0" err="1" smtClean="0"/>
              <a:t>colour</a:t>
            </a:r>
            <a:r>
              <a:rPr lang="fr-CA" dirty="0" smtClean="0"/>
              <a:t> </a:t>
            </a:r>
            <a:r>
              <a:rPr lang="fr-CA" dirty="0" err="1" smtClean="0"/>
              <a:t>parameters</a:t>
            </a:r>
            <a:endParaRPr lang="fr-CA" dirty="0" smtClean="0"/>
          </a:p>
          <a:p>
            <a:r>
              <a:rPr lang="fr-CA" dirty="0" err="1" smtClean="0"/>
              <a:t>Somewhat</a:t>
            </a:r>
            <a:r>
              <a:rPr lang="fr-CA" dirty="0" smtClean="0"/>
              <a:t> </a:t>
            </a:r>
            <a:r>
              <a:rPr lang="fr-CA" dirty="0" smtClean="0"/>
              <a:t>efficient</a:t>
            </a:r>
          </a:p>
          <a:p>
            <a:pPr lvl="1"/>
            <a:r>
              <a:rPr lang="fr-CA" dirty="0" err="1" smtClean="0"/>
              <a:t>processing</a:t>
            </a:r>
            <a:r>
              <a:rPr lang="fr-CA" dirty="0" smtClean="0"/>
              <a:t> time </a:t>
            </a:r>
            <a:r>
              <a:rPr lang="fr-CA" dirty="0" smtClean="0"/>
              <a:t>&lt; 50 sec</a:t>
            </a:r>
          </a:p>
          <a:p>
            <a:pPr lvl="1">
              <a:buNone/>
            </a:pPr>
            <a:r>
              <a:rPr lang="fr-CA" dirty="0" smtClean="0"/>
              <a:t>	for vidéo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Jean-Philippe </a:t>
            </a:r>
            <a:r>
              <a:rPr lang="en-US" dirty="0" err="1" smtClean="0"/>
              <a:t>Pellerin</a:t>
            </a:r>
            <a:r>
              <a:rPr lang="en-US" dirty="0" smtClean="0"/>
              <a:t>, Fall 2010 - University of Ottawa</a:t>
            </a:r>
            <a:endParaRPr lang="fr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289C-663C-4516-80F9-81DF7D5B5205}" type="slidenum">
              <a:rPr lang="fr-CA" smtClean="0"/>
              <a:pPr/>
              <a:t>11</a:t>
            </a:fld>
            <a:endParaRPr lang="fr-CA"/>
          </a:p>
        </p:txBody>
      </p:sp>
      <p:pic>
        <p:nvPicPr>
          <p:cNvPr id="6" name="Picture 5" descr="better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2040" y="2996952"/>
            <a:ext cx="3744416" cy="30103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sv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2204864"/>
            <a:ext cx="5156103" cy="41896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Making</a:t>
            </a:r>
            <a:r>
              <a:rPr lang="fr-CA" dirty="0" smtClean="0"/>
              <a:t> </a:t>
            </a:r>
            <a:r>
              <a:rPr lang="fr-CA" dirty="0" err="1" smtClean="0"/>
              <a:t>it</a:t>
            </a:r>
            <a:r>
              <a:rPr lang="fr-CA" dirty="0" smtClean="0"/>
              <a:t> </a:t>
            </a:r>
            <a:r>
              <a:rPr lang="fr-CA" dirty="0" err="1" smtClean="0"/>
              <a:t>work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 smtClean="0"/>
              <a:t>Find</a:t>
            </a:r>
            <a:r>
              <a:rPr lang="fr-CA" dirty="0" smtClean="0"/>
              <a:t> </a:t>
            </a:r>
            <a:r>
              <a:rPr lang="fr-CA" dirty="0" err="1" smtClean="0"/>
              <a:t>proper</a:t>
            </a:r>
            <a:r>
              <a:rPr lang="fr-CA" dirty="0" smtClean="0"/>
              <a:t> </a:t>
            </a:r>
            <a:r>
              <a:rPr lang="fr-CA" dirty="0" err="1" smtClean="0"/>
              <a:t>colour</a:t>
            </a:r>
            <a:r>
              <a:rPr lang="fr-CA" dirty="0" smtClean="0"/>
              <a:t> values (HSV)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Jean-Philippe Pellerin, Fall 2010 - University of Ottawa</a:t>
            </a:r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289C-663C-4516-80F9-81DF7D5B5205}" type="slidenum">
              <a:rPr lang="fr-CA" smtClean="0"/>
              <a:pPr/>
              <a:t>12</a:t>
            </a:fld>
            <a:endParaRPr lang="fr-CA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915816" y="450912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H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S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V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b="1" dirty="0" smtClean="0">
                          <a:solidFill>
                            <a:schemeClr val="bg1"/>
                          </a:solidFill>
                        </a:rPr>
                        <a:t>Green</a:t>
                      </a:r>
                      <a:endParaRPr lang="fr-C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>
                          <a:solidFill>
                            <a:schemeClr val="accent1"/>
                          </a:solidFill>
                        </a:rPr>
                        <a:t>70</a:t>
                      </a:r>
                      <a:endParaRPr lang="fr-CA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>
                          <a:solidFill>
                            <a:schemeClr val="accent1"/>
                          </a:solidFill>
                        </a:rPr>
                        <a:t>120</a:t>
                      </a:r>
                      <a:endParaRPr lang="fr-CA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>
                          <a:solidFill>
                            <a:schemeClr val="accent1"/>
                          </a:solidFill>
                        </a:rPr>
                        <a:t>115</a:t>
                      </a:r>
                      <a:endParaRPr lang="fr-CA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b="1" dirty="0" err="1" smtClean="0">
                          <a:solidFill>
                            <a:schemeClr val="bg1"/>
                          </a:solidFill>
                        </a:rPr>
                        <a:t>Yellow</a:t>
                      </a:r>
                      <a:endParaRPr lang="fr-C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>
                          <a:solidFill>
                            <a:schemeClr val="accent1"/>
                          </a:solidFill>
                        </a:rPr>
                        <a:t>95</a:t>
                      </a:r>
                      <a:endParaRPr lang="fr-CA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>
                          <a:solidFill>
                            <a:schemeClr val="accent1"/>
                          </a:solidFill>
                        </a:rPr>
                        <a:t>160</a:t>
                      </a:r>
                      <a:endParaRPr lang="fr-CA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>
                          <a:solidFill>
                            <a:schemeClr val="accent1"/>
                          </a:solidFill>
                        </a:rPr>
                        <a:t>165</a:t>
                      </a:r>
                      <a:endParaRPr lang="fr-CA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b="1" dirty="0" err="1" smtClean="0">
                          <a:solidFill>
                            <a:schemeClr val="bg1"/>
                          </a:solidFill>
                        </a:rPr>
                        <a:t>Red</a:t>
                      </a:r>
                      <a:endParaRPr lang="fr-C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>
                          <a:solidFill>
                            <a:schemeClr val="accent1"/>
                          </a:solidFill>
                        </a:rPr>
                        <a:t>120</a:t>
                      </a:r>
                      <a:endParaRPr lang="fr-CA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>
                          <a:solidFill>
                            <a:schemeClr val="accent1"/>
                          </a:solidFill>
                        </a:rPr>
                        <a:t>210</a:t>
                      </a:r>
                      <a:endParaRPr lang="fr-CA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>
                          <a:solidFill>
                            <a:schemeClr val="accent1"/>
                          </a:solidFill>
                        </a:rPr>
                        <a:t>120</a:t>
                      </a:r>
                      <a:endParaRPr lang="fr-CA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b="1" dirty="0" smtClean="0">
                          <a:solidFill>
                            <a:schemeClr val="bg1"/>
                          </a:solidFill>
                        </a:rPr>
                        <a:t>Blue</a:t>
                      </a:r>
                      <a:endParaRPr lang="fr-C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>
                          <a:solidFill>
                            <a:schemeClr val="accent1"/>
                          </a:solidFill>
                        </a:rPr>
                        <a:t>20</a:t>
                      </a:r>
                      <a:endParaRPr lang="fr-CA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>
                          <a:solidFill>
                            <a:schemeClr val="accent1"/>
                          </a:solidFill>
                        </a:rPr>
                        <a:t>140</a:t>
                      </a:r>
                      <a:endParaRPr lang="fr-CA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>
                          <a:solidFill>
                            <a:schemeClr val="accent1"/>
                          </a:solidFill>
                        </a:rPr>
                        <a:t>50</a:t>
                      </a:r>
                      <a:endParaRPr lang="fr-CA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b="1" dirty="0" smtClean="0">
                          <a:solidFill>
                            <a:schemeClr val="bg1"/>
                          </a:solidFill>
                        </a:rPr>
                        <a:t>Black</a:t>
                      </a:r>
                      <a:endParaRPr lang="fr-C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>
                          <a:solidFill>
                            <a:schemeClr val="accent1"/>
                          </a:solidFill>
                        </a:rPr>
                        <a:t>20</a:t>
                      </a:r>
                      <a:endParaRPr lang="fr-CA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>
                          <a:solidFill>
                            <a:schemeClr val="accent1"/>
                          </a:solidFill>
                        </a:rPr>
                        <a:t>120</a:t>
                      </a:r>
                      <a:endParaRPr lang="fr-CA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>
                          <a:solidFill>
                            <a:schemeClr val="accent1"/>
                          </a:solidFill>
                        </a:rPr>
                        <a:t>20</a:t>
                      </a:r>
                      <a:endParaRPr lang="fr-CA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364088" y="2636912"/>
            <a:ext cx="367240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 err="1" smtClean="0"/>
              <a:t>Tolerance</a:t>
            </a:r>
            <a:r>
              <a:rPr lang="fr-CA" sz="2400" dirty="0" smtClean="0"/>
              <a:t> = 10</a:t>
            </a:r>
          </a:p>
          <a:p>
            <a:r>
              <a:rPr lang="fr-CA" sz="2400" dirty="0" smtClean="0"/>
              <a:t>Ex :</a:t>
            </a:r>
          </a:p>
          <a:p>
            <a:r>
              <a:rPr lang="fr-CA" sz="2400" dirty="0" smtClean="0"/>
              <a:t> </a:t>
            </a:r>
            <a:r>
              <a:rPr lang="fr-CA" sz="2400" dirty="0" err="1" smtClean="0"/>
              <a:t>cvScalar</a:t>
            </a:r>
            <a:r>
              <a:rPr lang="fr-CA" sz="2400" dirty="0" smtClean="0"/>
              <a:t>(hue </a:t>
            </a:r>
            <a:r>
              <a:rPr lang="fr-CA" sz="2400" dirty="0"/>
              <a:t>- </a:t>
            </a:r>
            <a:r>
              <a:rPr lang="fr-CA" sz="2400" dirty="0" err="1"/>
              <a:t>tolerance</a:t>
            </a:r>
            <a:r>
              <a:rPr lang="fr-CA" sz="2400" dirty="0"/>
              <a:t> -1, </a:t>
            </a:r>
            <a:r>
              <a:rPr lang="fr-CA" sz="2400" dirty="0" smtClean="0"/>
              <a:t>saturation </a:t>
            </a:r>
            <a:r>
              <a:rPr lang="fr-CA" sz="2400" dirty="0"/>
              <a:t>- </a:t>
            </a:r>
            <a:r>
              <a:rPr lang="fr-CA" sz="2400" dirty="0" err="1"/>
              <a:t>tolerance</a:t>
            </a:r>
            <a:r>
              <a:rPr lang="fr-CA" sz="2400" dirty="0"/>
              <a:t>, 0)</a:t>
            </a:r>
          </a:p>
          <a:p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Adding</a:t>
            </a:r>
            <a:r>
              <a:rPr lang="fr-CA" dirty="0" smtClean="0"/>
              <a:t> the </a:t>
            </a:r>
            <a:r>
              <a:rPr lang="fr-CA" dirty="0" err="1" smtClean="0"/>
              <a:t>tracking</a:t>
            </a:r>
            <a:r>
              <a:rPr lang="fr-CA" dirty="0" smtClean="0"/>
              <a:t> info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 smtClean="0"/>
              <a:t>Draw</a:t>
            </a:r>
            <a:r>
              <a:rPr lang="fr-CA" dirty="0" smtClean="0"/>
              <a:t> Rectangle</a:t>
            </a:r>
          </a:p>
          <a:p>
            <a:pPr lvl="1"/>
            <a:r>
              <a:rPr lang="fr-CA" dirty="0" smtClean="0"/>
              <a:t>40px by 40px </a:t>
            </a:r>
            <a:r>
              <a:rPr lang="fr-CA" dirty="0" err="1" smtClean="0"/>
              <a:t>around</a:t>
            </a:r>
            <a:r>
              <a:rPr lang="fr-CA" dirty="0" smtClean="0"/>
              <a:t> center point</a:t>
            </a:r>
          </a:p>
          <a:p>
            <a:r>
              <a:rPr lang="fr-CA" dirty="0" err="1" smtClean="0"/>
              <a:t>Add</a:t>
            </a:r>
            <a:r>
              <a:rPr lang="fr-CA" dirty="0" smtClean="0"/>
              <a:t> </a:t>
            </a:r>
            <a:r>
              <a:rPr lang="fr-CA" dirty="0" err="1" smtClean="0"/>
              <a:t>text</a:t>
            </a:r>
            <a:endParaRPr lang="fr-CA" dirty="0" smtClean="0"/>
          </a:p>
          <a:p>
            <a:r>
              <a:rPr lang="fr-CA" dirty="0" smtClean="0"/>
              <a:t>Motion dots</a:t>
            </a:r>
          </a:p>
          <a:p>
            <a:pPr lvl="1"/>
            <a:r>
              <a:rPr lang="fr-CA" dirty="0" err="1" smtClean="0"/>
              <a:t>Array</a:t>
            </a:r>
            <a:r>
              <a:rPr lang="fr-CA" dirty="0" smtClean="0"/>
              <a:t> of 10 </a:t>
            </a:r>
            <a:r>
              <a:rPr lang="fr-CA" dirty="0" err="1" smtClean="0"/>
              <a:t>previous</a:t>
            </a:r>
            <a:r>
              <a:rPr lang="fr-CA" dirty="0" smtClean="0"/>
              <a:t> center points</a:t>
            </a:r>
          </a:p>
          <a:p>
            <a:pPr lvl="2"/>
            <a:r>
              <a:rPr lang="fr-CA" dirty="0" err="1" smtClean="0"/>
              <a:t>Why</a:t>
            </a:r>
            <a:r>
              <a:rPr lang="fr-CA" dirty="0" smtClean="0"/>
              <a:t> not a queue?</a:t>
            </a:r>
          </a:p>
          <a:p>
            <a:pPr lvl="2"/>
            <a:r>
              <a:rPr lang="fr-CA" dirty="0" err="1" smtClean="0"/>
              <a:t>Indexed</a:t>
            </a:r>
            <a:r>
              <a:rPr lang="fr-CA" dirty="0" smtClean="0"/>
              <a:t> </a:t>
            </a:r>
            <a:r>
              <a:rPr lang="fr-CA" dirty="0" err="1" smtClean="0"/>
              <a:t>using</a:t>
            </a:r>
            <a:r>
              <a:rPr lang="fr-CA" dirty="0"/>
              <a:t> </a:t>
            </a:r>
            <a:r>
              <a:rPr lang="fr-CA" dirty="0" smtClean="0"/>
              <a:t>: (</a:t>
            </a:r>
            <a:r>
              <a:rPr lang="fr-CA" dirty="0" err="1" smtClean="0"/>
              <a:t>current</a:t>
            </a:r>
            <a:r>
              <a:rPr lang="fr-CA" dirty="0" smtClean="0"/>
              <a:t> frame </a:t>
            </a:r>
            <a:r>
              <a:rPr lang="fr-CA" dirty="0" err="1" smtClean="0"/>
              <a:t>number</a:t>
            </a:r>
            <a:r>
              <a:rPr lang="fr-CA" dirty="0" smtClean="0"/>
              <a:t>) </a:t>
            </a:r>
            <a:r>
              <a:rPr lang="fr-CA" dirty="0" err="1" smtClean="0"/>
              <a:t>mod</a:t>
            </a:r>
            <a:r>
              <a:rPr lang="fr-CA" dirty="0" smtClean="0"/>
              <a:t> 10</a:t>
            </a:r>
          </a:p>
          <a:p>
            <a:pPr lvl="2"/>
            <a:r>
              <a:rPr lang="fr-CA" dirty="0" err="1" smtClean="0"/>
              <a:t>Print</a:t>
            </a:r>
            <a:r>
              <a:rPr lang="fr-CA" dirty="0" smtClean="0"/>
              <a:t> contents of </a:t>
            </a:r>
            <a:r>
              <a:rPr lang="fr-CA" dirty="0" err="1" smtClean="0"/>
              <a:t>array</a:t>
            </a:r>
            <a:r>
              <a:rPr lang="fr-CA" dirty="0" smtClean="0"/>
              <a:t> (for </a:t>
            </a:r>
            <a:r>
              <a:rPr lang="fr-CA" dirty="0" err="1" smtClean="0"/>
              <a:t>each</a:t>
            </a:r>
            <a:r>
              <a:rPr lang="fr-CA" dirty="0" smtClean="0"/>
              <a:t> </a:t>
            </a:r>
            <a:r>
              <a:rPr lang="fr-CA" dirty="0" err="1" smtClean="0"/>
              <a:t>colour</a:t>
            </a:r>
            <a:r>
              <a:rPr lang="fr-CA" dirty="0" smtClean="0"/>
              <a:t>)</a:t>
            </a:r>
            <a:endParaRPr lang="fr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Jean-Philippe Pellerin, Fall 2010 - University of Ottawa</a:t>
            </a:r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289C-663C-4516-80F9-81DF7D5B5205}" type="slidenum">
              <a:rPr lang="fr-CA" smtClean="0"/>
              <a:pPr/>
              <a:t>13</a:t>
            </a:fld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Being</a:t>
            </a:r>
            <a:r>
              <a:rPr lang="fr-CA" dirty="0" smtClean="0"/>
              <a:t> in the </a:t>
            </a:r>
            <a:r>
              <a:rPr lang="fr-CA" dirty="0" err="1" smtClean="0"/>
              <a:t>red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 smtClean="0"/>
              <a:t>Circular</a:t>
            </a:r>
            <a:r>
              <a:rPr lang="fr-CA" dirty="0" smtClean="0"/>
              <a:t> dot and figure marker are </a:t>
            </a:r>
            <a:r>
              <a:rPr lang="fr-CA" dirty="0" err="1" smtClean="0"/>
              <a:t>both</a:t>
            </a:r>
            <a:r>
              <a:rPr lang="fr-CA" dirty="0" smtClean="0"/>
              <a:t> </a:t>
            </a:r>
            <a:r>
              <a:rPr lang="fr-CA" dirty="0" err="1" smtClean="0"/>
              <a:t>red</a:t>
            </a:r>
            <a:r>
              <a:rPr lang="fr-CA" dirty="0" smtClean="0"/>
              <a:t>.  How to </a:t>
            </a:r>
            <a:r>
              <a:rPr lang="fr-CA" dirty="0" err="1" smtClean="0"/>
              <a:t>make</a:t>
            </a:r>
            <a:r>
              <a:rPr lang="fr-CA" dirty="0" smtClean="0"/>
              <a:t> </a:t>
            </a:r>
            <a:r>
              <a:rPr lang="fr-CA" dirty="0" err="1" smtClean="0"/>
              <a:t>sense</a:t>
            </a:r>
            <a:r>
              <a:rPr lang="fr-CA" dirty="0" smtClean="0"/>
              <a:t> of the </a:t>
            </a:r>
            <a:r>
              <a:rPr lang="fr-CA" dirty="0" err="1" smtClean="0"/>
              <a:t>same</a:t>
            </a:r>
            <a:r>
              <a:rPr lang="fr-CA" dirty="0" smtClean="0"/>
              <a:t> </a:t>
            </a:r>
            <a:r>
              <a:rPr lang="fr-CA" dirty="0" err="1" smtClean="0"/>
              <a:t>color</a:t>
            </a:r>
            <a:r>
              <a:rPr lang="fr-CA" dirty="0" smtClean="0"/>
              <a:t> and </a:t>
            </a:r>
            <a:r>
              <a:rPr lang="fr-CA" dirty="0" err="1" smtClean="0"/>
              <a:t>identify</a:t>
            </a:r>
            <a:r>
              <a:rPr lang="fr-CA" dirty="0" smtClean="0"/>
              <a:t> </a:t>
            </a:r>
            <a:r>
              <a:rPr lang="fr-CA" dirty="0" err="1" smtClean="0"/>
              <a:t>differently</a:t>
            </a:r>
            <a:r>
              <a:rPr lang="fr-CA" dirty="0" smtClean="0"/>
              <a:t>?</a:t>
            </a:r>
          </a:p>
          <a:p>
            <a:r>
              <a:rPr lang="fr-CA" dirty="0" err="1" smtClean="0"/>
              <a:t>What</a:t>
            </a:r>
            <a:r>
              <a:rPr lang="fr-CA" dirty="0" smtClean="0"/>
              <a:t> </a:t>
            </a:r>
            <a:r>
              <a:rPr lang="fr-CA" dirty="0" err="1" smtClean="0"/>
              <a:t>is</a:t>
            </a:r>
            <a:r>
              <a:rPr lang="fr-CA" dirty="0" smtClean="0"/>
              <a:t> the </a:t>
            </a:r>
            <a:r>
              <a:rPr lang="fr-CA" dirty="0" err="1" smtClean="0"/>
              <a:t>difference</a:t>
            </a:r>
            <a:r>
              <a:rPr lang="fr-CA" dirty="0" smtClean="0"/>
              <a:t>?</a:t>
            </a:r>
          </a:p>
          <a:p>
            <a:pPr lvl="1"/>
            <a:r>
              <a:rPr lang="fr-CA" dirty="0" smtClean="0"/>
              <a:t>One </a:t>
            </a:r>
            <a:r>
              <a:rPr lang="fr-CA" dirty="0" err="1" smtClean="0"/>
              <a:t>is</a:t>
            </a:r>
            <a:r>
              <a:rPr lang="fr-CA" dirty="0" smtClean="0"/>
              <a:t> round </a:t>
            </a:r>
            <a:r>
              <a:rPr lang="fr-CA" dirty="0" smtClean="0"/>
              <a:t>(or </a:t>
            </a:r>
            <a:r>
              <a:rPr lang="fr-CA" dirty="0" err="1" smtClean="0"/>
              <a:t>nearly</a:t>
            </a:r>
            <a:r>
              <a:rPr lang="fr-CA" dirty="0" smtClean="0"/>
              <a:t> </a:t>
            </a:r>
            <a:r>
              <a:rPr lang="fr-CA" dirty="0" err="1" smtClean="0"/>
              <a:t>circular</a:t>
            </a:r>
            <a:r>
              <a:rPr lang="fr-CA" dirty="0" smtClean="0"/>
              <a:t> </a:t>
            </a:r>
            <a:r>
              <a:rPr lang="fr-CA" dirty="0" err="1" smtClean="0"/>
              <a:t>most</a:t>
            </a:r>
            <a:r>
              <a:rPr lang="fr-CA" dirty="0" smtClean="0"/>
              <a:t> of the time)</a:t>
            </a:r>
          </a:p>
          <a:p>
            <a:pPr lvl="1"/>
            <a:r>
              <a:rPr lang="fr-CA" dirty="0" err="1" smtClean="0"/>
              <a:t>Slightly</a:t>
            </a:r>
            <a:r>
              <a:rPr lang="fr-CA" dirty="0" smtClean="0"/>
              <a:t> </a:t>
            </a:r>
            <a:r>
              <a:rPr lang="fr-CA" dirty="0" err="1" smtClean="0"/>
              <a:t>different</a:t>
            </a:r>
            <a:r>
              <a:rPr lang="fr-CA" dirty="0" smtClean="0"/>
              <a:t> HSV value</a:t>
            </a:r>
          </a:p>
          <a:p>
            <a:pPr lvl="2"/>
            <a:r>
              <a:rPr lang="fr-CA" dirty="0" smtClean="0"/>
              <a:t>Can </a:t>
            </a:r>
            <a:r>
              <a:rPr lang="fr-CA" dirty="0" err="1" smtClean="0"/>
              <a:t>allow</a:t>
            </a:r>
            <a:r>
              <a:rPr lang="fr-CA" dirty="0" smtClean="0"/>
              <a:t> to </a:t>
            </a:r>
            <a:r>
              <a:rPr lang="fr-CA" dirty="0" err="1" smtClean="0"/>
              <a:t>be</a:t>
            </a:r>
            <a:r>
              <a:rPr lang="fr-CA" dirty="0" smtClean="0"/>
              <a:t> </a:t>
            </a:r>
            <a:r>
              <a:rPr lang="fr-CA" dirty="0" err="1" smtClean="0"/>
              <a:t>slightly</a:t>
            </a:r>
            <a:r>
              <a:rPr lang="fr-CA" dirty="0" smtClean="0"/>
              <a:t> more </a:t>
            </a:r>
            <a:r>
              <a:rPr lang="fr-CA" dirty="0" err="1" smtClean="0"/>
              <a:t>lax</a:t>
            </a:r>
            <a:r>
              <a:rPr lang="fr-CA" dirty="0" smtClean="0"/>
              <a:t> – </a:t>
            </a:r>
            <a:r>
              <a:rPr lang="fr-CA" dirty="0" err="1" smtClean="0"/>
              <a:t>need</a:t>
            </a:r>
            <a:r>
              <a:rPr lang="fr-CA" dirty="0" smtClean="0"/>
              <a:t> to </a:t>
            </a:r>
            <a:r>
              <a:rPr lang="fr-CA" dirty="0" err="1" smtClean="0"/>
              <a:t>define</a:t>
            </a:r>
            <a:r>
              <a:rPr lang="fr-CA" dirty="0" smtClean="0"/>
              <a:t> a </a:t>
            </a:r>
            <a:r>
              <a:rPr lang="fr-CA" dirty="0" err="1" smtClean="0"/>
              <a:t>circle</a:t>
            </a:r>
            <a:endParaRPr lang="fr-CA" dirty="0" smtClean="0"/>
          </a:p>
          <a:p>
            <a:pPr lvl="1"/>
            <a:endParaRPr lang="fr-CA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Jean-Philippe Pellerin, Fall 2010 - University of Ottawa</a:t>
            </a:r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289C-663C-4516-80F9-81DF7D5B5205}" type="slidenum">
              <a:rPr lang="fr-CA" smtClean="0"/>
              <a:pPr/>
              <a:t>14</a:t>
            </a:fld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Being</a:t>
            </a:r>
            <a:r>
              <a:rPr lang="fr-CA" dirty="0" smtClean="0"/>
              <a:t> in the </a:t>
            </a:r>
            <a:r>
              <a:rPr lang="fr-CA" dirty="0" err="1" smtClean="0"/>
              <a:t>red</a:t>
            </a:r>
            <a:endParaRPr lang="fr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Jean-Philippe Pellerin, Fall 2010 - University of Ottawa</a:t>
            </a:r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289C-663C-4516-80F9-81DF7D5B5205}" type="slidenum">
              <a:rPr lang="fr-CA" smtClean="0"/>
              <a:pPr/>
              <a:t>15</a:t>
            </a:fld>
            <a:endParaRPr lang="fr-CA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 smtClean="0"/>
              <a:t>Leads</a:t>
            </a:r>
            <a:r>
              <a:rPr lang="fr-CA" dirty="0" smtClean="0"/>
              <a:t> to new HSV value for the </a:t>
            </a:r>
            <a:r>
              <a:rPr lang="fr-CA" dirty="0" err="1" smtClean="0"/>
              <a:t>circle</a:t>
            </a:r>
            <a:endParaRPr lang="fr-CA" dirty="0"/>
          </a:p>
        </p:txBody>
      </p:sp>
      <p:pic>
        <p:nvPicPr>
          <p:cNvPr id="9" name="Content Placeholder 6" descr="red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7467" y="2276872"/>
            <a:ext cx="4810797" cy="38867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Making</a:t>
            </a:r>
            <a:r>
              <a:rPr lang="fr-CA" dirty="0" smtClean="0"/>
              <a:t> </a:t>
            </a:r>
            <a:r>
              <a:rPr lang="fr-CA" dirty="0" err="1" smtClean="0"/>
              <a:t>sense</a:t>
            </a:r>
            <a:r>
              <a:rPr lang="fr-CA" dirty="0" smtClean="0"/>
              <a:t> of the </a:t>
            </a:r>
            <a:r>
              <a:rPr lang="fr-CA" dirty="0" err="1" smtClean="0"/>
              <a:t>red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 smtClean="0"/>
              <a:t>Find</a:t>
            </a:r>
            <a:r>
              <a:rPr lang="fr-CA" dirty="0" smtClean="0"/>
              <a:t> the </a:t>
            </a:r>
            <a:r>
              <a:rPr lang="fr-CA" dirty="0" err="1" smtClean="0"/>
              <a:t>circle</a:t>
            </a:r>
            <a:r>
              <a:rPr lang="fr-CA" dirty="0" smtClean="0"/>
              <a:t> in the first </a:t>
            </a:r>
            <a:r>
              <a:rPr lang="fr-CA" dirty="0" err="1" smtClean="0"/>
              <a:t>pass</a:t>
            </a:r>
            <a:endParaRPr lang="fr-CA" dirty="0" smtClean="0"/>
          </a:p>
          <a:p>
            <a:pPr lvl="1"/>
            <a:r>
              <a:rPr lang="fr-CA" dirty="0" err="1" smtClean="0"/>
              <a:t>IntPtr</a:t>
            </a:r>
            <a:r>
              <a:rPr lang="fr-CA" dirty="0" smtClean="0"/>
              <a:t> </a:t>
            </a:r>
            <a:r>
              <a:rPr lang="fr-CA" dirty="0" err="1" smtClean="0"/>
              <a:t>cvHoughCircles</a:t>
            </a:r>
            <a:r>
              <a:rPr lang="fr-CA" dirty="0" smtClean="0"/>
              <a:t>( </a:t>
            </a:r>
            <a:r>
              <a:rPr lang="fr-CA" dirty="0" err="1" smtClean="0"/>
              <a:t>IntPtr</a:t>
            </a:r>
            <a:r>
              <a:rPr lang="fr-CA" dirty="0" smtClean="0"/>
              <a:t>, </a:t>
            </a:r>
            <a:r>
              <a:rPr lang="fr-CA" dirty="0" err="1" smtClean="0"/>
              <a:t>IntPtr</a:t>
            </a:r>
            <a:r>
              <a:rPr lang="fr-CA" dirty="0" smtClean="0"/>
              <a:t>, HOUGH_TYPE, double, double, double, double, </a:t>
            </a:r>
            <a:r>
              <a:rPr lang="fr-CA" dirty="0" err="1" smtClean="0"/>
              <a:t>int</a:t>
            </a:r>
            <a:r>
              <a:rPr lang="fr-CA" dirty="0" smtClean="0"/>
              <a:t>, </a:t>
            </a:r>
            <a:r>
              <a:rPr lang="fr-CA" dirty="0" err="1" smtClean="0"/>
              <a:t>int</a:t>
            </a:r>
            <a:r>
              <a:rPr lang="fr-CA" dirty="0" smtClean="0"/>
              <a:t> </a:t>
            </a:r>
            <a:r>
              <a:rPr lang="fr-CA" dirty="0" smtClean="0"/>
              <a:t>);</a:t>
            </a:r>
          </a:p>
          <a:p>
            <a:r>
              <a:rPr lang="fr-CA" dirty="0" smtClean="0"/>
              <a:t>Once </a:t>
            </a:r>
            <a:r>
              <a:rPr lang="fr-CA" dirty="0" err="1" smtClean="0"/>
              <a:t>circle</a:t>
            </a:r>
            <a:r>
              <a:rPr lang="fr-CA" dirty="0" smtClean="0"/>
              <a:t> </a:t>
            </a:r>
            <a:r>
              <a:rPr lang="fr-CA" dirty="0" err="1" smtClean="0"/>
              <a:t>is</a:t>
            </a:r>
            <a:r>
              <a:rPr lang="fr-CA" dirty="0" smtClean="0"/>
              <a:t> </a:t>
            </a:r>
            <a:r>
              <a:rPr lang="fr-CA" dirty="0" err="1" smtClean="0"/>
              <a:t>identified</a:t>
            </a:r>
            <a:r>
              <a:rPr lang="fr-CA" dirty="0" smtClean="0"/>
              <a:t>, </a:t>
            </a:r>
            <a:r>
              <a:rPr lang="fr-CA" dirty="0" err="1" smtClean="0"/>
              <a:t>save</a:t>
            </a:r>
            <a:r>
              <a:rPr lang="fr-CA" dirty="0" smtClean="0"/>
              <a:t> center point, </a:t>
            </a:r>
            <a:r>
              <a:rPr lang="fr-CA" dirty="0" err="1" smtClean="0"/>
              <a:t>then</a:t>
            </a:r>
            <a:r>
              <a:rPr lang="fr-CA" dirty="0" smtClean="0"/>
              <a:t> </a:t>
            </a:r>
            <a:r>
              <a:rPr lang="fr-CA" dirty="0" err="1" smtClean="0"/>
              <a:t>find</a:t>
            </a:r>
            <a:r>
              <a:rPr lang="fr-CA" dirty="0" smtClean="0"/>
              <a:t> </a:t>
            </a:r>
            <a:r>
              <a:rPr lang="fr-CA" dirty="0" err="1" smtClean="0"/>
              <a:t>red</a:t>
            </a:r>
            <a:r>
              <a:rPr lang="fr-CA" dirty="0" smtClean="0"/>
              <a:t> </a:t>
            </a:r>
            <a:r>
              <a:rPr lang="fr-CA" dirty="0" err="1" smtClean="0"/>
              <a:t>finger</a:t>
            </a:r>
            <a:endParaRPr lang="fr-CA" dirty="0" smtClean="0"/>
          </a:p>
          <a:p>
            <a:pPr lvl="1"/>
            <a:r>
              <a:rPr lang="fr-CA" dirty="0" smtClean="0"/>
              <a:t>Do not </a:t>
            </a:r>
            <a:r>
              <a:rPr lang="fr-CA" dirty="0" err="1" smtClean="0"/>
              <a:t>include</a:t>
            </a:r>
            <a:r>
              <a:rPr lang="fr-CA" dirty="0" smtClean="0"/>
              <a:t> pixels </a:t>
            </a:r>
            <a:r>
              <a:rPr lang="fr-CA" dirty="0" err="1" smtClean="0"/>
              <a:t>near</a:t>
            </a:r>
            <a:r>
              <a:rPr lang="fr-CA" dirty="0" smtClean="0"/>
              <a:t> </a:t>
            </a:r>
            <a:r>
              <a:rPr lang="fr-CA" dirty="0" err="1" smtClean="0"/>
              <a:t>circle</a:t>
            </a:r>
            <a:r>
              <a:rPr lang="fr-CA" dirty="0" smtClean="0"/>
              <a:t> </a:t>
            </a:r>
            <a:r>
              <a:rPr lang="fr-CA" dirty="0" err="1" smtClean="0"/>
              <a:t>when</a:t>
            </a:r>
            <a:r>
              <a:rPr lang="fr-CA" dirty="0" smtClean="0"/>
              <a:t> </a:t>
            </a:r>
            <a:r>
              <a:rPr lang="fr-CA" dirty="0" err="1" smtClean="0"/>
              <a:t>calculating</a:t>
            </a:r>
            <a:r>
              <a:rPr lang="fr-CA" dirty="0" smtClean="0"/>
              <a:t> center of mass.</a:t>
            </a:r>
          </a:p>
          <a:p>
            <a:endParaRPr lang="fr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Jean-Philippe Pellerin, Fall 2010 - University of Ottawa</a:t>
            </a:r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289C-663C-4516-80F9-81DF7D5B5205}" type="slidenum">
              <a:rPr lang="fr-CA" smtClean="0"/>
              <a:pPr/>
              <a:t>16</a:t>
            </a:fld>
            <a:endParaRPr lang="fr-CA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Final </a:t>
            </a:r>
            <a:r>
              <a:rPr lang="fr-CA" dirty="0" err="1" smtClean="0"/>
              <a:t>Results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 smtClean="0"/>
              <a:t>Video</a:t>
            </a:r>
            <a:r>
              <a:rPr lang="fr-CA" dirty="0" smtClean="0"/>
              <a:t> 1</a:t>
            </a:r>
          </a:p>
          <a:p>
            <a:pPr lvl="1"/>
            <a:r>
              <a:rPr lang="fr-CA" dirty="0" smtClean="0">
                <a:hlinkClick r:id="rId2"/>
              </a:rPr>
              <a:t>http://www.youtube.com/watch?v=yGtEezvW_KU</a:t>
            </a:r>
            <a:endParaRPr lang="fr-CA" dirty="0" smtClean="0"/>
          </a:p>
          <a:p>
            <a:r>
              <a:rPr lang="fr-CA" dirty="0" err="1" smtClean="0"/>
              <a:t>Video</a:t>
            </a:r>
            <a:r>
              <a:rPr lang="fr-CA" dirty="0" smtClean="0"/>
              <a:t> 2</a:t>
            </a:r>
          </a:p>
          <a:p>
            <a:pPr lvl="1"/>
            <a:r>
              <a:rPr lang="fr-CA" dirty="0"/>
              <a:t> </a:t>
            </a:r>
            <a:r>
              <a:rPr lang="fr-CA" dirty="0" smtClean="0">
                <a:hlinkClick r:id="rId3"/>
              </a:rPr>
              <a:t>http://www.youtube.com/watch?v=xTslfUSRAus</a:t>
            </a:r>
            <a:endParaRPr lang="fr-CA" dirty="0" smtClean="0"/>
          </a:p>
          <a:p>
            <a:r>
              <a:rPr lang="fr-CA" dirty="0" err="1" smtClean="0"/>
              <a:t>Video</a:t>
            </a:r>
            <a:r>
              <a:rPr lang="fr-CA" dirty="0" smtClean="0"/>
              <a:t> 3</a:t>
            </a:r>
          </a:p>
          <a:p>
            <a:pPr lvl="1"/>
            <a:r>
              <a:rPr lang="fr-CA" dirty="0" smtClean="0">
                <a:hlinkClick r:id="rId4"/>
              </a:rPr>
              <a:t>http://www.youtube.com/watch?v=zVbHHRuR9N8</a:t>
            </a:r>
            <a:endParaRPr lang="fr-CA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Jean-Philippe Pellerin, Fall 2010 - University of Ottawa</a:t>
            </a:r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289C-663C-4516-80F9-81DF7D5B5205}" type="slidenum">
              <a:rPr lang="fr-CA" smtClean="0"/>
              <a:pPr/>
              <a:t>17</a:t>
            </a:fld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References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http://www.geckogeek.fr/tutorial-opencv-isoler-et-traquer-une-couleur.html</a:t>
            </a:r>
          </a:p>
          <a:p>
            <a:r>
              <a:rPr lang="fr-CA" dirty="0" smtClean="0"/>
              <a:t>http://www.moosechips.com/2008/08/opencv-corner-detection-using-cvgoodfeaturestotrack/</a:t>
            </a:r>
          </a:p>
          <a:p>
            <a:r>
              <a:rPr lang="fr-CA" dirty="0" err="1" smtClean="0"/>
              <a:t>Previous</a:t>
            </a:r>
            <a:r>
              <a:rPr lang="fr-CA" dirty="0" smtClean="0"/>
              <a:t> </a:t>
            </a:r>
            <a:r>
              <a:rPr lang="fr-CA" dirty="0" err="1" smtClean="0"/>
              <a:t>projects</a:t>
            </a:r>
            <a:r>
              <a:rPr lang="fr-CA" dirty="0" smtClean="0"/>
              <a:t> and </a:t>
            </a:r>
            <a:r>
              <a:rPr lang="fr-CA" dirty="0" err="1" smtClean="0"/>
              <a:t>their</a:t>
            </a:r>
            <a:r>
              <a:rPr lang="fr-CA" dirty="0" smtClean="0"/>
              <a:t> </a:t>
            </a:r>
            <a:r>
              <a:rPr lang="fr-CA" dirty="0" err="1" smtClean="0"/>
              <a:t>references</a:t>
            </a:r>
            <a:endParaRPr lang="fr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Jean-Philippe Pellerin, Fall 2010 - University of Ottawa</a:t>
            </a:r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289C-663C-4516-80F9-81DF7D5B5205}" type="slidenum">
              <a:rPr lang="fr-CA" smtClean="0"/>
              <a:pPr/>
              <a:t>18</a:t>
            </a:fld>
            <a:endParaRPr lang="fr-C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Hand Made </a:t>
            </a:r>
            <a:r>
              <a:rPr lang="fr-CA" dirty="0" err="1" smtClean="0"/>
              <a:t>Processing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 smtClean="0"/>
              <a:t>Objective</a:t>
            </a:r>
          </a:p>
          <a:p>
            <a:r>
              <a:rPr lang="fr-CA" dirty="0" err="1" smtClean="0"/>
              <a:t>Idea</a:t>
            </a:r>
            <a:endParaRPr lang="fr-CA" dirty="0" smtClean="0"/>
          </a:p>
          <a:p>
            <a:pPr lvl="1"/>
            <a:r>
              <a:rPr lang="fr-CA" dirty="0" smtClean="0"/>
              <a:t>… not </a:t>
            </a:r>
            <a:r>
              <a:rPr lang="fr-CA" dirty="0" err="1" smtClean="0"/>
              <a:t>such</a:t>
            </a:r>
            <a:r>
              <a:rPr lang="fr-CA" dirty="0" smtClean="0"/>
              <a:t> a good one</a:t>
            </a:r>
          </a:p>
          <a:p>
            <a:pPr lvl="1"/>
            <a:r>
              <a:rPr lang="fr-CA" dirty="0" err="1" smtClean="0"/>
              <a:t>Better</a:t>
            </a:r>
            <a:r>
              <a:rPr lang="fr-CA" dirty="0" smtClean="0"/>
              <a:t> solution</a:t>
            </a:r>
          </a:p>
          <a:p>
            <a:r>
              <a:rPr lang="fr-CA" dirty="0" err="1" smtClean="0"/>
              <a:t>Making</a:t>
            </a:r>
            <a:r>
              <a:rPr lang="fr-CA" dirty="0" smtClean="0"/>
              <a:t> </a:t>
            </a:r>
            <a:r>
              <a:rPr lang="fr-CA" dirty="0" err="1" smtClean="0"/>
              <a:t>it</a:t>
            </a:r>
            <a:r>
              <a:rPr lang="fr-CA" dirty="0" smtClean="0"/>
              <a:t> </a:t>
            </a:r>
            <a:r>
              <a:rPr lang="fr-CA" dirty="0" err="1" smtClean="0"/>
              <a:t>work</a:t>
            </a:r>
            <a:endParaRPr lang="fr-CA" dirty="0" smtClean="0"/>
          </a:p>
          <a:p>
            <a:r>
              <a:rPr lang="fr-CA" dirty="0" err="1" smtClean="0"/>
              <a:t>Adding</a:t>
            </a:r>
            <a:r>
              <a:rPr lang="fr-CA" dirty="0" smtClean="0"/>
              <a:t> in the </a:t>
            </a:r>
            <a:r>
              <a:rPr lang="fr-CA" dirty="0" err="1" smtClean="0"/>
              <a:t>tracking</a:t>
            </a:r>
            <a:r>
              <a:rPr lang="fr-CA" dirty="0" smtClean="0"/>
              <a:t> info</a:t>
            </a:r>
          </a:p>
          <a:p>
            <a:r>
              <a:rPr lang="fr-CA" dirty="0" err="1" smtClean="0"/>
              <a:t>Being</a:t>
            </a:r>
            <a:r>
              <a:rPr lang="fr-CA" dirty="0" smtClean="0"/>
              <a:t> in the </a:t>
            </a:r>
            <a:r>
              <a:rPr lang="fr-CA" dirty="0" err="1" smtClean="0"/>
              <a:t>red</a:t>
            </a:r>
            <a:endParaRPr lang="fr-CA" dirty="0" smtClean="0"/>
          </a:p>
          <a:p>
            <a:r>
              <a:rPr lang="fr-CA" dirty="0" smtClean="0"/>
              <a:t>Final </a:t>
            </a:r>
            <a:r>
              <a:rPr lang="fr-CA" dirty="0" err="1" smtClean="0"/>
              <a:t>Results</a:t>
            </a: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289C-663C-4516-80F9-81DF7D5B5205}" type="slidenum">
              <a:rPr lang="fr-CA" smtClean="0"/>
              <a:pPr/>
              <a:t>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Jean-Philippe Pellerin, Fall 2010 - University of Ottawa</a:t>
            </a:r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Objective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Taken from the Exercise 06 handout :</a:t>
            </a:r>
          </a:p>
          <a:p>
            <a:pPr lvl="1"/>
            <a:r>
              <a:rPr lang="en-US" dirty="0" smtClean="0"/>
              <a:t>Goal</a:t>
            </a:r>
            <a:r>
              <a:rPr lang="en-US" dirty="0"/>
              <a:t>: Track multiple objects in a video by using their </a:t>
            </a:r>
            <a:r>
              <a:rPr lang="en-US" dirty="0" err="1"/>
              <a:t>colour</a:t>
            </a:r>
            <a:r>
              <a:rPr lang="en-US" dirty="0"/>
              <a:t>, shape and movement information </a:t>
            </a: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289C-663C-4516-80F9-81DF7D5B5205}" type="slidenum">
              <a:rPr lang="fr-CA" smtClean="0"/>
              <a:pPr/>
              <a:t>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Jean-Philippe Pellerin, Fall 2010 - University of Ottawa</a:t>
            </a:r>
            <a:endParaRPr lang="fr-CA"/>
          </a:p>
        </p:txBody>
      </p:sp>
      <p:pic>
        <p:nvPicPr>
          <p:cNvPr id="6" name="Picture 5" descr="goal-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0072" y="3356992"/>
            <a:ext cx="3531052" cy="2873307"/>
          </a:xfrm>
          <a:prstGeom prst="rect">
            <a:avLst/>
          </a:prstGeom>
        </p:spPr>
      </p:pic>
      <p:pic>
        <p:nvPicPr>
          <p:cNvPr id="7" name="Picture 6" descr="goal-initia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3429000"/>
            <a:ext cx="3593364" cy="2665598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211960" y="4653136"/>
            <a:ext cx="86409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Initial </a:t>
            </a:r>
            <a:r>
              <a:rPr lang="fr-CA" dirty="0" err="1" smtClean="0"/>
              <a:t>Idea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void</a:t>
            </a:r>
            <a:r>
              <a:rPr lang="fr-CA" dirty="0"/>
              <a:t> </a:t>
            </a:r>
            <a:r>
              <a:rPr lang="fr-CA" dirty="0" err="1"/>
              <a:t>cvGoodFeaturesToTrack</a:t>
            </a:r>
            <a:r>
              <a:rPr lang="fr-CA" dirty="0"/>
              <a:t>( </a:t>
            </a:r>
            <a:r>
              <a:rPr lang="fr-CA" dirty="0" err="1"/>
              <a:t>IplImage</a:t>
            </a:r>
            <a:r>
              <a:rPr lang="fr-CA" dirty="0" smtClean="0"/>
              <a:t>*, </a:t>
            </a:r>
            <a:r>
              <a:rPr lang="fr-CA" dirty="0" err="1"/>
              <a:t>IplImage</a:t>
            </a:r>
            <a:r>
              <a:rPr lang="fr-CA" dirty="0" smtClean="0"/>
              <a:t>*, </a:t>
            </a:r>
            <a:r>
              <a:rPr lang="fr-CA" dirty="0" err="1"/>
              <a:t>IplImage</a:t>
            </a:r>
            <a:r>
              <a:rPr lang="fr-CA" dirty="0" smtClean="0"/>
              <a:t>*, </a:t>
            </a:r>
            <a:r>
              <a:rPr lang="fr-CA" dirty="0"/>
              <a:t>CvPoint2D32f</a:t>
            </a:r>
            <a:r>
              <a:rPr lang="fr-CA" dirty="0" smtClean="0"/>
              <a:t>*, </a:t>
            </a:r>
            <a:r>
              <a:rPr lang="fr-CA" dirty="0" err="1"/>
              <a:t>int</a:t>
            </a:r>
            <a:r>
              <a:rPr lang="fr-CA" dirty="0" smtClean="0"/>
              <a:t>*, double, double);</a:t>
            </a:r>
          </a:p>
          <a:p>
            <a:r>
              <a:rPr lang="en-US" dirty="0" smtClean="0"/>
              <a:t>The function </a:t>
            </a:r>
            <a:r>
              <a:rPr lang="en-US" dirty="0" err="1" smtClean="0">
                <a:solidFill>
                  <a:schemeClr val="tx2"/>
                </a:solidFill>
              </a:rPr>
              <a:t>cvGoodFeaturesToTrack</a:t>
            </a:r>
            <a:r>
              <a:rPr lang="en-US" dirty="0" smtClean="0"/>
              <a:t> finds corners with big </a:t>
            </a:r>
            <a:r>
              <a:rPr lang="en-US" dirty="0" err="1" smtClean="0"/>
              <a:t>eigenvalues</a:t>
            </a:r>
            <a:r>
              <a:rPr lang="en-US" dirty="0" smtClean="0"/>
              <a:t> in the image</a:t>
            </a:r>
            <a:endParaRPr lang="fr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Jean-Philippe Pellerin, Fall 2010 - University of Ottawa</a:t>
            </a:r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289C-663C-4516-80F9-81DF7D5B5205}" type="slidenum">
              <a:rPr lang="fr-CA" smtClean="0"/>
              <a:pPr/>
              <a:t>4</a:t>
            </a:fld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Initial </a:t>
            </a:r>
            <a:r>
              <a:rPr lang="fr-CA" dirty="0" err="1" smtClean="0"/>
              <a:t>Idea</a:t>
            </a:r>
            <a:r>
              <a:rPr lang="fr-CA" dirty="0" smtClean="0"/>
              <a:t> (</a:t>
            </a:r>
            <a:r>
              <a:rPr lang="fr-CA" dirty="0" err="1" smtClean="0"/>
              <a:t>visually</a:t>
            </a:r>
            <a:r>
              <a:rPr lang="fr-CA" dirty="0" smtClean="0"/>
              <a:t>)</a:t>
            </a:r>
            <a:endParaRPr lang="fr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Jean-Philippe Pellerin, Fall 2010 - University of Ottawa</a:t>
            </a:r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289C-663C-4516-80F9-81DF7D5B5205}" type="slidenum">
              <a:rPr lang="fr-CA" smtClean="0"/>
              <a:pPr/>
              <a:t>5</a:t>
            </a:fld>
            <a:endParaRPr lang="fr-CA"/>
          </a:p>
        </p:txBody>
      </p:sp>
      <p:pic>
        <p:nvPicPr>
          <p:cNvPr id="6" name="Picture 5" descr="initial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1969179"/>
            <a:ext cx="4155162" cy="3404037"/>
          </a:xfrm>
          <a:prstGeom prst="rect">
            <a:avLst/>
          </a:prstGeom>
        </p:spPr>
      </p:pic>
      <p:pic>
        <p:nvPicPr>
          <p:cNvPr id="7" name="Picture 6" descr="initial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32040" y="1937124"/>
            <a:ext cx="4155163" cy="3364084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4427984" y="3429000"/>
            <a:ext cx="3600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Initial </a:t>
            </a:r>
            <a:r>
              <a:rPr lang="fr-CA" dirty="0" err="1" smtClean="0"/>
              <a:t>Idea</a:t>
            </a:r>
            <a:r>
              <a:rPr lang="fr-CA" dirty="0" smtClean="0"/>
              <a:t> (</a:t>
            </a:r>
            <a:r>
              <a:rPr lang="fr-CA" dirty="0" err="1" smtClean="0"/>
              <a:t>visually</a:t>
            </a:r>
            <a:r>
              <a:rPr lang="fr-CA" dirty="0" smtClean="0"/>
              <a:t> – </a:t>
            </a:r>
            <a:r>
              <a:rPr lang="fr-CA" dirty="0" err="1" smtClean="0"/>
              <a:t>cont</a:t>
            </a:r>
            <a:r>
              <a:rPr lang="fr-CA" dirty="0" smtClean="0"/>
              <a:t>.)</a:t>
            </a:r>
            <a:endParaRPr lang="fr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Jean-Philippe Pellerin, Fall 2010 - University of Ottawa</a:t>
            </a:r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289C-663C-4516-80F9-81DF7D5B5205}" type="slidenum">
              <a:rPr lang="fr-CA" smtClean="0"/>
              <a:pPr/>
              <a:t>6</a:t>
            </a:fld>
            <a:endParaRPr lang="fr-CA"/>
          </a:p>
        </p:txBody>
      </p:sp>
      <p:pic>
        <p:nvPicPr>
          <p:cNvPr id="7" name="Picture 6" descr="initial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1916832"/>
            <a:ext cx="4139181" cy="3364084"/>
          </a:xfrm>
          <a:prstGeom prst="rect">
            <a:avLst/>
          </a:prstGeom>
        </p:spPr>
      </p:pic>
      <p:pic>
        <p:nvPicPr>
          <p:cNvPr id="8" name="Picture 7" descr="initial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29369" y="1916832"/>
            <a:ext cx="4179135" cy="3412028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4427984" y="3429000"/>
            <a:ext cx="3600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Initial </a:t>
            </a:r>
            <a:r>
              <a:rPr lang="fr-CA" dirty="0" err="1" smtClean="0"/>
              <a:t>Idea</a:t>
            </a:r>
            <a:r>
              <a:rPr lang="fr-CA" dirty="0" smtClean="0"/>
              <a:t> (</a:t>
            </a:r>
            <a:r>
              <a:rPr lang="fr-CA" dirty="0" err="1" smtClean="0"/>
              <a:t>Problematic</a:t>
            </a:r>
            <a:r>
              <a:rPr lang="fr-CA" dirty="0" smtClean="0"/>
              <a:t>)</a:t>
            </a:r>
            <a:endParaRPr lang="fr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 smtClean="0"/>
              <a:t>Finds</a:t>
            </a:r>
            <a:r>
              <a:rPr lang="fr-CA" dirty="0" smtClean="0"/>
              <a:t> corners</a:t>
            </a:r>
          </a:p>
          <a:p>
            <a:pPr lvl="1"/>
            <a:r>
              <a:rPr lang="fr-CA" dirty="0" smtClean="0"/>
              <a:t>All </a:t>
            </a:r>
            <a:r>
              <a:rPr lang="fr-CA" dirty="0" err="1" smtClean="0"/>
              <a:t>colour</a:t>
            </a:r>
            <a:r>
              <a:rPr lang="fr-CA" dirty="0" smtClean="0"/>
              <a:t> section must </a:t>
            </a:r>
            <a:r>
              <a:rPr lang="fr-CA" dirty="0" err="1" smtClean="0"/>
              <a:t>be</a:t>
            </a:r>
            <a:r>
              <a:rPr lang="fr-CA" dirty="0" smtClean="0"/>
              <a:t> </a:t>
            </a:r>
            <a:r>
              <a:rPr lang="fr-CA" dirty="0" err="1" smtClean="0"/>
              <a:t>identified</a:t>
            </a:r>
            <a:r>
              <a:rPr lang="fr-CA" dirty="0" smtClean="0"/>
              <a:t>.</a:t>
            </a:r>
          </a:p>
          <a:p>
            <a:r>
              <a:rPr lang="fr-CA" dirty="0" smtClean="0"/>
              <a:t>Relies on </a:t>
            </a:r>
            <a:r>
              <a:rPr lang="fr-CA" dirty="0" err="1" smtClean="0"/>
              <a:t>having</a:t>
            </a:r>
            <a:r>
              <a:rPr lang="fr-CA" dirty="0" smtClean="0"/>
              <a:t> </a:t>
            </a:r>
            <a:r>
              <a:rPr lang="fr-CA" dirty="0" err="1" smtClean="0"/>
              <a:t>only</a:t>
            </a:r>
            <a:r>
              <a:rPr lang="fr-CA" dirty="0" smtClean="0"/>
              <a:t> one « blob </a:t>
            </a:r>
            <a:r>
              <a:rPr lang="fr-CA" dirty="0" smtClean="0"/>
              <a:t>»</a:t>
            </a:r>
            <a:endParaRPr lang="fr-CA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Jean-Philippe Pellerin, Fall 2010 - University of Ottawa</a:t>
            </a:r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289C-663C-4516-80F9-81DF7D5B5205}" type="slidenum">
              <a:rPr lang="fr-CA" smtClean="0"/>
              <a:pPr/>
              <a:t>7</a:t>
            </a:fld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Initial </a:t>
            </a:r>
            <a:r>
              <a:rPr lang="fr-CA" dirty="0" err="1" smtClean="0"/>
              <a:t>Idea</a:t>
            </a:r>
            <a:r>
              <a:rPr lang="fr-CA" dirty="0" smtClean="0"/>
              <a:t> (</a:t>
            </a:r>
            <a:r>
              <a:rPr lang="fr-CA" dirty="0" err="1" smtClean="0"/>
              <a:t>Problematic</a:t>
            </a:r>
            <a:r>
              <a:rPr lang="fr-CA" dirty="0" smtClean="0"/>
              <a:t> </a:t>
            </a:r>
            <a:r>
              <a:rPr lang="fr-CA" dirty="0" smtClean="0"/>
              <a:t>– </a:t>
            </a:r>
            <a:r>
              <a:rPr lang="fr-CA" dirty="0" err="1" smtClean="0"/>
              <a:t>cont</a:t>
            </a:r>
            <a:r>
              <a:rPr lang="fr-CA" dirty="0" smtClean="0"/>
              <a:t>)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fr-CA" dirty="0" err="1" smtClean="0"/>
              <a:t>What</a:t>
            </a:r>
            <a:r>
              <a:rPr lang="fr-CA" dirty="0" smtClean="0"/>
              <a:t> if the </a:t>
            </a:r>
            <a:r>
              <a:rPr lang="fr-CA" dirty="0" err="1" smtClean="0"/>
              <a:t>same</a:t>
            </a:r>
            <a:r>
              <a:rPr lang="fr-CA" dirty="0" smtClean="0"/>
              <a:t> </a:t>
            </a:r>
            <a:r>
              <a:rPr lang="fr-CA" dirty="0" err="1" smtClean="0"/>
              <a:t>color</a:t>
            </a:r>
            <a:r>
              <a:rPr lang="fr-CA" dirty="0" smtClean="0"/>
              <a:t> </a:t>
            </a:r>
            <a:r>
              <a:rPr lang="fr-CA" dirty="0" err="1" smtClean="0"/>
              <a:t>is</a:t>
            </a:r>
            <a:r>
              <a:rPr lang="fr-CA" dirty="0" smtClean="0"/>
              <a:t> </a:t>
            </a:r>
            <a:r>
              <a:rPr lang="fr-CA" dirty="0" err="1" smtClean="0"/>
              <a:t>detected</a:t>
            </a:r>
            <a:r>
              <a:rPr lang="fr-CA" dirty="0" smtClean="0"/>
              <a:t> </a:t>
            </a:r>
            <a:r>
              <a:rPr lang="fr-CA" dirty="0" err="1" smtClean="0"/>
              <a:t>elsewhere</a:t>
            </a:r>
            <a:r>
              <a:rPr lang="fr-CA" dirty="0" smtClean="0"/>
              <a:t>?</a:t>
            </a:r>
          </a:p>
          <a:p>
            <a:pPr>
              <a:buNone/>
            </a:pPr>
            <a:endParaRPr lang="fr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Jean-Philippe Pellerin, Fall 2010 - University of Ottawa</a:t>
            </a:r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289C-663C-4516-80F9-81DF7D5B5205}" type="slidenum">
              <a:rPr lang="fr-CA" smtClean="0"/>
              <a:pPr/>
              <a:t>8</a:t>
            </a:fld>
            <a:endParaRPr lang="fr-CA"/>
          </a:p>
        </p:txBody>
      </p:sp>
      <p:pic>
        <p:nvPicPr>
          <p:cNvPr id="8" name="Picture 7" descr="initial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2753648"/>
            <a:ext cx="3988668" cy="3267640"/>
          </a:xfrm>
          <a:prstGeom prst="rect">
            <a:avLst/>
          </a:prstGeom>
        </p:spPr>
      </p:pic>
      <p:pic>
        <p:nvPicPr>
          <p:cNvPr id="9" name="Picture 8" descr="initial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91161" y="2753648"/>
            <a:ext cx="3973327" cy="322928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427984" y="4121800"/>
            <a:ext cx="3600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2" name="Picture 11" descr="clipart-computer-dow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40352" y="1268760"/>
            <a:ext cx="936104" cy="11233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Better</a:t>
            </a:r>
            <a:r>
              <a:rPr lang="fr-CA" dirty="0" smtClean="0"/>
              <a:t> Solution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err="1"/>
              <a:t>void</a:t>
            </a:r>
            <a:r>
              <a:rPr lang="fr-CA" dirty="0"/>
              <a:t> </a:t>
            </a:r>
            <a:r>
              <a:rPr lang="fr-CA" dirty="0" err="1"/>
              <a:t>cvInRange</a:t>
            </a:r>
            <a:r>
              <a:rPr lang="fr-CA" dirty="0"/>
              <a:t>( </a:t>
            </a:r>
            <a:r>
              <a:rPr lang="fr-CA" dirty="0" err="1"/>
              <a:t>const</a:t>
            </a:r>
            <a:r>
              <a:rPr lang="fr-CA" dirty="0"/>
              <a:t> </a:t>
            </a:r>
            <a:r>
              <a:rPr lang="fr-CA" dirty="0" err="1"/>
              <a:t>CvArr</a:t>
            </a:r>
            <a:r>
              <a:rPr lang="fr-CA" dirty="0"/>
              <a:t>* A, </a:t>
            </a:r>
            <a:r>
              <a:rPr lang="fr-CA" dirty="0" err="1"/>
              <a:t>const</a:t>
            </a:r>
            <a:r>
              <a:rPr lang="fr-CA" dirty="0"/>
              <a:t> </a:t>
            </a:r>
            <a:r>
              <a:rPr lang="fr-CA" dirty="0" err="1"/>
              <a:t>CvArr</a:t>
            </a:r>
            <a:r>
              <a:rPr lang="fr-CA" dirty="0"/>
              <a:t>* L, </a:t>
            </a:r>
            <a:r>
              <a:rPr lang="fr-CA" dirty="0" err="1"/>
              <a:t>const</a:t>
            </a:r>
            <a:r>
              <a:rPr lang="fr-CA" dirty="0"/>
              <a:t> </a:t>
            </a:r>
            <a:r>
              <a:rPr lang="fr-CA" dirty="0" err="1"/>
              <a:t>CvArr</a:t>
            </a:r>
            <a:r>
              <a:rPr lang="fr-CA" dirty="0"/>
              <a:t>* U, </a:t>
            </a:r>
            <a:r>
              <a:rPr lang="fr-CA" dirty="0" err="1"/>
              <a:t>CvArr</a:t>
            </a:r>
            <a:r>
              <a:rPr lang="fr-CA" dirty="0"/>
              <a:t>* C </a:t>
            </a:r>
            <a:r>
              <a:rPr lang="fr-CA" dirty="0" smtClean="0"/>
              <a:t>);</a:t>
            </a:r>
          </a:p>
          <a:p>
            <a:pPr lvl="1"/>
            <a:r>
              <a:rPr lang="fr-CA" dirty="0" err="1" smtClean="0"/>
              <a:t>Basically</a:t>
            </a:r>
            <a:r>
              <a:rPr lang="fr-CA" dirty="0" smtClean="0"/>
              <a:t> </a:t>
            </a:r>
            <a:r>
              <a:rPr lang="fr-CA" dirty="0" err="1" smtClean="0"/>
              <a:t>Excercise</a:t>
            </a:r>
            <a:r>
              <a:rPr lang="fr-CA" dirty="0" smtClean="0"/>
              <a:t> 04 in one line</a:t>
            </a:r>
            <a:r>
              <a:rPr lang="fr-CA" dirty="0" smtClean="0"/>
              <a:t>.</a:t>
            </a:r>
          </a:p>
          <a:p>
            <a:pPr lvl="1"/>
            <a:r>
              <a:rPr lang="fr-CA" dirty="0" err="1" smtClean="0"/>
              <a:t>Creates</a:t>
            </a:r>
            <a:r>
              <a:rPr lang="fr-CA" dirty="0" smtClean="0"/>
              <a:t> a </a:t>
            </a:r>
            <a:r>
              <a:rPr lang="fr-CA" dirty="0" err="1" smtClean="0"/>
              <a:t>binary</a:t>
            </a:r>
            <a:r>
              <a:rPr lang="fr-CA" dirty="0" smtClean="0"/>
              <a:t> </a:t>
            </a:r>
            <a:r>
              <a:rPr lang="fr-CA" dirty="0" err="1" smtClean="0"/>
              <a:t>mask</a:t>
            </a:r>
            <a:r>
              <a:rPr lang="fr-CA" dirty="0" smtClean="0"/>
              <a:t> of image </a:t>
            </a:r>
            <a:r>
              <a:rPr lang="fr-CA" dirty="0" err="1" smtClean="0"/>
              <a:t>fitting</a:t>
            </a:r>
            <a:endParaRPr lang="fr-CA" dirty="0" smtClean="0"/>
          </a:p>
          <a:p>
            <a:pPr lvl="1">
              <a:buNone/>
            </a:pPr>
            <a:r>
              <a:rPr lang="fr-CA" dirty="0" smtClean="0"/>
              <a:t>	</a:t>
            </a:r>
            <a:r>
              <a:rPr lang="fr-CA" dirty="0" smtClean="0"/>
              <a:t>the </a:t>
            </a:r>
            <a:r>
              <a:rPr lang="fr-CA" dirty="0" err="1" smtClean="0"/>
              <a:t>criteria</a:t>
            </a:r>
            <a:r>
              <a:rPr lang="fr-CA" dirty="0" smtClean="0"/>
              <a:t> (U &lt; pixel &lt; C)</a:t>
            </a:r>
            <a:endParaRPr lang="fr-CA" dirty="0" smtClean="0"/>
          </a:p>
          <a:p>
            <a:r>
              <a:rPr lang="fr-CA" dirty="0" smtClean="0"/>
              <a:t>Clean up </a:t>
            </a:r>
            <a:r>
              <a:rPr lang="fr-CA" dirty="0" err="1" smtClean="0"/>
              <a:t>result</a:t>
            </a:r>
            <a:r>
              <a:rPr lang="fr-CA" dirty="0" smtClean="0"/>
              <a:t> (dilate, </a:t>
            </a:r>
            <a:r>
              <a:rPr lang="fr-CA" dirty="0" err="1" smtClean="0"/>
              <a:t>erode</a:t>
            </a:r>
            <a:r>
              <a:rPr lang="fr-CA" dirty="0" smtClean="0"/>
              <a:t>)</a:t>
            </a:r>
          </a:p>
          <a:p>
            <a:r>
              <a:rPr lang="fr-CA" dirty="0" err="1" smtClean="0"/>
              <a:t>Determine</a:t>
            </a:r>
            <a:r>
              <a:rPr lang="fr-CA" dirty="0"/>
              <a:t> </a:t>
            </a:r>
            <a:r>
              <a:rPr lang="fr-CA" dirty="0" smtClean="0"/>
              <a:t>center of </a:t>
            </a:r>
            <a:r>
              <a:rPr lang="fr-CA" dirty="0" smtClean="0"/>
              <a:t>mass</a:t>
            </a:r>
            <a:endParaRPr lang="fr-CA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Jean-Philippe Pellerin, Fall 2010 - University of Ottawa</a:t>
            </a:r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289C-663C-4516-80F9-81DF7D5B5205}" type="slidenum">
              <a:rPr lang="fr-CA" smtClean="0"/>
              <a:pPr/>
              <a:t>9</a:t>
            </a:fld>
            <a:endParaRPr lang="fr-CA"/>
          </a:p>
        </p:txBody>
      </p:sp>
      <p:pic>
        <p:nvPicPr>
          <p:cNvPr id="6" name="Picture 5" descr="clipart-computer-tool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64288" y="3140968"/>
            <a:ext cx="1503761" cy="1544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FFFFFF"/>
      </a:dk1>
      <a:lt1>
        <a:srgbClr val="FFFFFF"/>
      </a:lt1>
      <a:dk2>
        <a:srgbClr val="8DB3E2"/>
      </a:dk2>
      <a:lt2>
        <a:srgbClr val="EEECE1"/>
      </a:lt2>
      <a:accent1>
        <a:srgbClr val="C0504D"/>
      </a:accent1>
      <a:accent2>
        <a:srgbClr val="F79646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</TotalTime>
  <Words>620</Words>
  <Application>Microsoft Office PowerPoint</Application>
  <PresentationFormat>On-screen Show (4:3)</PresentationFormat>
  <Paragraphs>143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CSI 4133 – Project 4</vt:lpstr>
      <vt:lpstr>Hand Made Processing</vt:lpstr>
      <vt:lpstr>Objective</vt:lpstr>
      <vt:lpstr>Initial Idea</vt:lpstr>
      <vt:lpstr>Initial Idea (visually)</vt:lpstr>
      <vt:lpstr>Initial Idea (visually – cont.)</vt:lpstr>
      <vt:lpstr>Initial Idea (Problematic)</vt:lpstr>
      <vt:lpstr>Initial Idea (Problematic – cont)</vt:lpstr>
      <vt:lpstr>Better Solution</vt:lpstr>
      <vt:lpstr>Better Solution (cont.)</vt:lpstr>
      <vt:lpstr>Advantages</vt:lpstr>
      <vt:lpstr>Making it work</vt:lpstr>
      <vt:lpstr>Adding the tracking info</vt:lpstr>
      <vt:lpstr>Being in the red</vt:lpstr>
      <vt:lpstr>Being in the red</vt:lpstr>
      <vt:lpstr>Making sense of the red</vt:lpstr>
      <vt:lpstr>Final Results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J-P</dc:creator>
  <cp:lastModifiedBy>J-P</cp:lastModifiedBy>
  <cp:revision>42</cp:revision>
  <dcterms:created xsi:type="dcterms:W3CDTF">2010-12-06T21:40:32Z</dcterms:created>
  <dcterms:modified xsi:type="dcterms:W3CDTF">2010-12-07T13:34:52Z</dcterms:modified>
</cp:coreProperties>
</file>