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8" r:id="rId8"/>
    <p:sldId id="269" r:id="rId9"/>
    <p:sldId id="261" r:id="rId10"/>
    <p:sldId id="270" r:id="rId11"/>
    <p:sldId id="271" r:id="rId12"/>
    <p:sldId id="267" r:id="rId13"/>
    <p:sldId id="262" r:id="rId14"/>
    <p:sldId id="264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79E50-FD71-A407-7EE5-D7C28FE9F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325C47-7246-9D25-3525-8146126A2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6C6638-E873-8DE3-F99F-779BEB32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6BB1E6-6D78-3C44-9D05-B0E2A7B1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C5968B-BF9B-6530-9514-A3DDCB67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87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02898-1381-3716-FBB0-809E6E99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8C20F5-6C8A-9130-4E99-FFDA23B23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648BCD-75B5-CCD2-E3E0-47C13B55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5A0E04-22C4-DD63-827C-F96AFA51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62B3FF-7C73-2F38-22D6-671A9B90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47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B24DC1-9D5A-6374-43F4-AFB2DB344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3F894B-E811-6617-A904-D802AA90A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6415C7-BF92-CF97-CB6E-3FE0C2F2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DB6052-DE1D-C433-5449-C88EE94D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7379DE-9A3C-E5D2-85A3-A776173D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92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5CE1F-31DF-C26C-B977-40AC7C0D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07A90-D2F7-9EDD-2322-D722F82C7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221C9-C120-8BA7-64E0-030B773E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F89A9C-8D28-E15C-EB6E-0439F5EA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170817-7E1D-50D1-2E59-F526647B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13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6590D-C590-8E20-8FD8-FE862A9A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3CEE3E-CA1E-5BB6-65E9-D9666050D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6A52FB-02A2-BF89-DD9F-C3A93304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5E3DC6-B629-B390-1521-58E22DA5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7CD474-FBB4-C9B2-9CBD-D9DD138F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15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D209C-AA3C-2586-FDEA-D46A2AF2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45F23D-1DB5-5B47-9C0D-BDB676001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D61FFB-2E55-EF08-E80B-712F3758D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198A3F-D0AA-18B7-809B-3D4E4A2C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4F0B1F-A200-C9F6-2E7F-75E2331E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62A82C-007B-856D-4304-5FF2884E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16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42BE6-F8B4-2EAF-197A-96416461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A7F31C-235A-B99E-33AD-69E4C74B7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8C96B3-0975-DF59-5C04-D04DC7F54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298597-453B-0EA5-55ED-00DFA4A7A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649596-0E69-9809-053F-3F134D03A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DBBA54C-1952-8772-74B3-8646DD74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E700D4-2500-8BF6-B92E-81CEEC34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D031CC-80AF-D174-5E53-199E0DED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30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11FB8-7FD8-706A-7908-F41CB87A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911A89-3A8C-BCEE-725B-36317A89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3C1E50-8EB6-A1E8-DFD4-11D068AB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EF5366-AAA8-D399-817A-4125E456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74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0FA5D63-4166-3DC8-BA47-E2F13237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06CA13-0BD5-8BF4-B49B-3BA63D67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7F877F-63A7-0CF2-BC1A-A9539270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26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D144C-5A38-9147-D1A9-9358A01E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41AA86-7B74-7C7C-B590-B5552EC2B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31B5E0-6D73-E45C-24CA-59B920B27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96F04C-F839-42C6-9B8A-12BBF71B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674E05-D348-ACE4-01B9-F02F9EA3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22A5B9-0AEC-EF62-096D-78CBA2D7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5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A00FC-38DB-9B8A-3DC1-13B54FBF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C004E6-4436-CD73-740E-320B3AF7A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6FB32E-D94F-931A-16AE-B7D18DED8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AA5265-7A34-2C04-F822-94A5220E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EF1FC0-3BFC-BA5B-4A93-3D83FFA8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95CAFD-D87E-9058-7D14-89C3F39A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60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3BC2E-5097-5A28-FDCF-BC7897D4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43CEC1-C10D-7E8E-7826-2965F921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F2B996-EAB8-476D-917C-5592AA110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5A5D0E-C7FB-600C-5CAB-657747D37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476939-C7F5-8358-ADBC-8A8EC60FE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35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206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8" name="Freeform: Shape 206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reeform: Shape 207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76" name="Isosceles Triangle 207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VIII Отраслевой чемпионат профессионального мастерства «AtomSkills-2023» |  Атомная энергия 2.0">
            <a:extLst>
              <a:ext uri="{FF2B5EF4-FFF2-40B4-BE49-F238E27FC236}">
                <a16:creationId xmlns:a16="http://schemas.microsoft.com/office/drawing/2014/main" id="{97BAB5A9-EDBC-42B7-E73C-5E52C4024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3486" y="643467"/>
            <a:ext cx="5585027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8" name="Isosceles Triangle 207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17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7AEE1-F189-11B5-94C9-0F70AEB0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074024"/>
            <a:ext cx="10109199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Демонстрация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E395AE0-8789-FAD6-A987-32E65C18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4390253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E8EE5A-DE77-1F1C-57F5-F19390F7B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26" y="496960"/>
            <a:ext cx="9833490" cy="3392553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89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7AEE1-F189-11B5-94C9-0F70AEB0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Демонстрация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Электронная плата">
            <a:extLst>
              <a:ext uri="{FF2B5EF4-FFF2-40B4-BE49-F238E27FC236}">
                <a16:creationId xmlns:a16="http://schemas.microsoft.com/office/drawing/2014/main" id="{E0B8BE71-DB9E-FE3B-3DBD-6025F898C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86" r="7755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BCF57-6473-65BB-67CB-37C8B1E2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ru-RU" sz="4000" dirty="0"/>
              <a:t>Масштабирование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C68A1-4737-C9DB-9CB0-9750103A2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b="1" i="0" dirty="0">
                <a:effectLst/>
                <a:highlight>
                  <a:srgbClr val="FFFFFF"/>
                </a:highlight>
              </a:rPr>
              <a:t>Вертикальное масштабирование</a:t>
            </a:r>
            <a:br>
              <a:rPr lang="ru-RU" sz="2000" b="1" i="0" dirty="0">
                <a:effectLst/>
                <a:highlight>
                  <a:srgbClr val="FFFFFF"/>
                </a:highlight>
              </a:rPr>
            </a:br>
            <a:r>
              <a:rPr lang="ru-RU" sz="2000" b="0" i="0" dirty="0">
                <a:effectLst/>
                <a:highlight>
                  <a:srgbClr val="FFFFFF"/>
                </a:highlight>
              </a:rPr>
              <a:t>увеличении мощности сервера (процессор, память, дисковое пространство)</a:t>
            </a:r>
            <a:endParaRPr lang="ru-RU" sz="2000" b="1" i="0" dirty="0"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ru-RU" sz="2000" b="1" i="0" dirty="0">
                <a:effectLst/>
                <a:highlight>
                  <a:srgbClr val="FFFFFF"/>
                </a:highlight>
              </a:rPr>
              <a:t>Горизонтальное масштабирование</a:t>
            </a:r>
            <a:br>
              <a:rPr lang="ru-RU" sz="2000" b="1" i="0" dirty="0">
                <a:effectLst/>
                <a:highlight>
                  <a:srgbClr val="FFFFFF"/>
                </a:highlight>
              </a:rPr>
            </a:br>
            <a:r>
              <a:rPr lang="ru-RU" sz="2000" b="0" i="0" dirty="0">
                <a:effectLst/>
                <a:highlight>
                  <a:srgbClr val="FFFFFF"/>
                </a:highlight>
              </a:rPr>
              <a:t>добавление дополнительных серверов, которые работают параллельно и распределяют нагрузку между собой</a:t>
            </a:r>
            <a:endParaRPr lang="ru-RU" sz="2000" b="1" i="0" dirty="0">
              <a:effectLst/>
              <a:highlight>
                <a:srgbClr val="FFFFFF"/>
              </a:highlight>
            </a:endParaRPr>
          </a:p>
          <a:p>
            <a:endParaRPr lang="ru-RU" sz="2000" b="1" i="0" dirty="0">
              <a:effectLst/>
              <a:highlight>
                <a:srgbClr val="FFFFFF"/>
              </a:highlight>
            </a:endParaRPr>
          </a:p>
          <a:p>
            <a:endParaRPr lang="ru-RU" sz="2000" b="1" i="0" dirty="0">
              <a:effectLst/>
              <a:highlight>
                <a:srgbClr val="FFFFFF"/>
              </a:highlight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6576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A0E6F-E6DE-CC22-9A73-FA323998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ru-RU" sz="3200" dirty="0"/>
              <a:t>Преимущества</a:t>
            </a:r>
          </a:p>
        </p:txBody>
      </p:sp>
      <p:pic>
        <p:nvPicPr>
          <p:cNvPr id="5" name="Picture 4" descr="Кнопки калькулятора: крупный план">
            <a:extLst>
              <a:ext uri="{FF2B5EF4-FFF2-40B4-BE49-F238E27FC236}">
                <a16:creationId xmlns:a16="http://schemas.microsoft.com/office/drawing/2014/main" id="{142C9976-B0C3-A087-2188-A289632C8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86" r="17621" b="-1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1C6AEF-145D-D5E4-B307-69DEE3788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/>
          </a:bodyPr>
          <a:lstStyle/>
          <a:p>
            <a:r>
              <a:rPr lang="ru-RU" sz="2000" dirty="0"/>
              <a:t>Мощность и надежность </a:t>
            </a:r>
            <a:r>
              <a:rPr lang="en-US" sz="2000" dirty="0" err="1"/>
              <a:t>.Net</a:t>
            </a:r>
            <a:r>
              <a:rPr lang="en-US" sz="2000" dirty="0"/>
              <a:t> 8</a:t>
            </a:r>
            <a:endParaRPr lang="ru-RU" sz="2000" dirty="0"/>
          </a:p>
          <a:p>
            <a:r>
              <a:rPr lang="ru-RU" sz="2000" dirty="0"/>
              <a:t>Интеграция</a:t>
            </a:r>
            <a:r>
              <a:rPr lang="en-US" sz="2000" dirty="0"/>
              <a:t> c PostgreSQL</a:t>
            </a:r>
          </a:p>
          <a:p>
            <a:r>
              <a:rPr lang="ru-RU" sz="2000" dirty="0"/>
              <a:t>Гибкость и масштабируемость </a:t>
            </a:r>
            <a:r>
              <a:rPr lang="en-US" sz="2000" dirty="0"/>
              <a:t>React c Next.js</a:t>
            </a:r>
            <a:endParaRPr lang="ru-RU" sz="2000" dirty="0"/>
          </a:p>
          <a:p>
            <a:r>
              <a:rPr lang="ru-RU" sz="2000" dirty="0"/>
              <a:t>Однородность технологического стека</a:t>
            </a:r>
          </a:p>
          <a:p>
            <a:r>
              <a:rPr lang="ru-RU" sz="2000" dirty="0"/>
              <a:t>Широкая поддержка и сообщество</a:t>
            </a:r>
          </a:p>
        </p:txBody>
      </p:sp>
    </p:spTree>
    <p:extLst>
      <p:ext uri="{BB962C8B-B14F-4D97-AF65-F5344CB8AC3E}">
        <p14:creationId xmlns:p14="http://schemas.microsoft.com/office/powerpoint/2010/main" val="418053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4F6806-5898-4FE8-B610-A058C8B84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1DDCC-9109-AE56-C6B8-40DEFED4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746" y="4914002"/>
            <a:ext cx="6256964" cy="14593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Команда</a:t>
            </a:r>
            <a:r>
              <a:rPr lang="ru-RU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Quantic</a:t>
            </a:r>
          </a:p>
        </p:txBody>
      </p:sp>
      <p:pic>
        <p:nvPicPr>
          <p:cNvPr id="6" name="Рисунок 5" descr="Изображение выглядит как Человеческое лицо, человек, одежда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29F3E4C9-53B5-2097-2E31-3A26E3D60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41" r="-2" b="-2"/>
          <a:stretch/>
        </p:blipFill>
        <p:spPr>
          <a:xfrm>
            <a:off x="4406845" y="4"/>
            <a:ext cx="4101288" cy="3418797"/>
          </a:xfrm>
          <a:custGeom>
            <a:avLst/>
            <a:gdLst/>
            <a:ahLst/>
            <a:cxnLst/>
            <a:rect l="l" t="t" r="r" b="b"/>
            <a:pathLst>
              <a:path w="4101288" h="3418797">
                <a:moveTo>
                  <a:pt x="989912" y="0"/>
                </a:moveTo>
                <a:lnTo>
                  <a:pt x="3844502" y="0"/>
                </a:lnTo>
                <a:lnTo>
                  <a:pt x="3760850" y="25406"/>
                </a:lnTo>
                <a:cubicBezTo>
                  <a:pt x="3711615" y="43967"/>
                  <a:pt x="3663870" y="67007"/>
                  <a:pt x="3618425" y="98254"/>
                </a:cubicBezTo>
                <a:cubicBezTo>
                  <a:pt x="3626136" y="110145"/>
                  <a:pt x="3665355" y="144049"/>
                  <a:pt x="3649272" y="146579"/>
                </a:cubicBezTo>
                <a:cubicBezTo>
                  <a:pt x="3604102" y="153917"/>
                  <a:pt x="3564000" y="178711"/>
                  <a:pt x="3522797" y="199205"/>
                </a:cubicBezTo>
                <a:cubicBezTo>
                  <a:pt x="3504948" y="208060"/>
                  <a:pt x="3483356" y="219700"/>
                  <a:pt x="3491728" y="251325"/>
                </a:cubicBezTo>
                <a:cubicBezTo>
                  <a:pt x="3506932" y="260181"/>
                  <a:pt x="3518169" y="247783"/>
                  <a:pt x="3530727" y="246772"/>
                </a:cubicBezTo>
                <a:cubicBezTo>
                  <a:pt x="3543507" y="245761"/>
                  <a:pt x="3572153" y="252336"/>
                  <a:pt x="3564219" y="256638"/>
                </a:cubicBezTo>
                <a:cubicBezTo>
                  <a:pt x="3528083" y="276121"/>
                  <a:pt x="3593085" y="322928"/>
                  <a:pt x="3550339" y="322928"/>
                </a:cubicBezTo>
                <a:cubicBezTo>
                  <a:pt x="3478728" y="323181"/>
                  <a:pt x="3440609" y="406169"/>
                  <a:pt x="3371643" y="408447"/>
                </a:cubicBezTo>
                <a:cubicBezTo>
                  <a:pt x="3360627" y="408698"/>
                  <a:pt x="3355338" y="423373"/>
                  <a:pt x="3355558" y="436278"/>
                </a:cubicBezTo>
                <a:cubicBezTo>
                  <a:pt x="3355558" y="451712"/>
                  <a:pt x="3365694" y="454494"/>
                  <a:pt x="3376931" y="456013"/>
                </a:cubicBezTo>
                <a:cubicBezTo>
                  <a:pt x="3394118" y="458289"/>
                  <a:pt x="3411965" y="436278"/>
                  <a:pt x="3434660" y="466133"/>
                </a:cubicBezTo>
                <a:cubicBezTo>
                  <a:pt x="3393898" y="483590"/>
                  <a:pt x="3353135" y="501049"/>
                  <a:pt x="3353797" y="561013"/>
                </a:cubicBezTo>
                <a:cubicBezTo>
                  <a:pt x="3354015" y="577205"/>
                  <a:pt x="3337050" y="583277"/>
                  <a:pt x="3324270" y="587325"/>
                </a:cubicBezTo>
                <a:cubicBezTo>
                  <a:pt x="3303117" y="593904"/>
                  <a:pt x="3285272" y="605543"/>
                  <a:pt x="3273812" y="628061"/>
                </a:cubicBezTo>
                <a:cubicBezTo>
                  <a:pt x="3274033" y="632362"/>
                  <a:pt x="3274254" y="636917"/>
                  <a:pt x="3272930" y="640459"/>
                </a:cubicBezTo>
                <a:cubicBezTo>
                  <a:pt x="3276676" y="694855"/>
                  <a:pt x="3307523" y="693336"/>
                  <a:pt x="3341676" y="684230"/>
                </a:cubicBezTo>
                <a:cubicBezTo>
                  <a:pt x="3382439" y="673096"/>
                  <a:pt x="3422762" y="652855"/>
                  <a:pt x="3465728" y="672338"/>
                </a:cubicBezTo>
                <a:cubicBezTo>
                  <a:pt x="3405133" y="698397"/>
                  <a:pt x="3339253" y="700422"/>
                  <a:pt x="3282405" y="737615"/>
                </a:cubicBezTo>
                <a:cubicBezTo>
                  <a:pt x="3490406" y="744447"/>
                  <a:pt x="3674169" y="627048"/>
                  <a:pt x="3875781" y="582013"/>
                </a:cubicBezTo>
                <a:cubicBezTo>
                  <a:pt x="3868951" y="612120"/>
                  <a:pt x="3852646" y="618193"/>
                  <a:pt x="3837883" y="622747"/>
                </a:cubicBezTo>
                <a:cubicBezTo>
                  <a:pt x="3763408" y="645519"/>
                  <a:pt x="3698188" y="690809"/>
                  <a:pt x="3630322" y="730023"/>
                </a:cubicBezTo>
                <a:cubicBezTo>
                  <a:pt x="3602340" y="746216"/>
                  <a:pt x="3582066" y="762411"/>
                  <a:pt x="3571492" y="797327"/>
                </a:cubicBezTo>
                <a:cubicBezTo>
                  <a:pt x="3562015" y="828953"/>
                  <a:pt x="3543728" y="843628"/>
                  <a:pt x="3509797" y="834518"/>
                </a:cubicBezTo>
                <a:cubicBezTo>
                  <a:pt x="3482254" y="826927"/>
                  <a:pt x="3452068" y="830975"/>
                  <a:pt x="3423203" y="833760"/>
                </a:cubicBezTo>
                <a:cubicBezTo>
                  <a:pt x="3389931" y="836796"/>
                  <a:pt x="3352693" y="872470"/>
                  <a:pt x="3361728" y="890941"/>
                </a:cubicBezTo>
                <a:cubicBezTo>
                  <a:pt x="3377151" y="922314"/>
                  <a:pt x="3402931" y="906627"/>
                  <a:pt x="3425847" y="903084"/>
                </a:cubicBezTo>
                <a:cubicBezTo>
                  <a:pt x="3451848" y="898784"/>
                  <a:pt x="3500100" y="889927"/>
                  <a:pt x="3500982" y="893723"/>
                </a:cubicBezTo>
                <a:cubicBezTo>
                  <a:pt x="3517950" y="972410"/>
                  <a:pt x="3637374" y="903845"/>
                  <a:pt x="3663154" y="896758"/>
                </a:cubicBezTo>
                <a:cubicBezTo>
                  <a:pt x="3695322" y="887904"/>
                  <a:pt x="3725509" y="904097"/>
                  <a:pt x="3756136" y="907891"/>
                </a:cubicBezTo>
                <a:cubicBezTo>
                  <a:pt x="3783459" y="911433"/>
                  <a:pt x="3937918" y="922314"/>
                  <a:pt x="3969866" y="888915"/>
                </a:cubicBezTo>
                <a:cubicBezTo>
                  <a:pt x="3974273" y="914976"/>
                  <a:pt x="3965020" y="925602"/>
                  <a:pt x="3957306" y="937494"/>
                </a:cubicBezTo>
                <a:cubicBezTo>
                  <a:pt x="3946511" y="954445"/>
                  <a:pt x="3944747" y="966337"/>
                  <a:pt x="3965239" y="979747"/>
                </a:cubicBezTo>
                <a:cubicBezTo>
                  <a:pt x="4023630" y="1018206"/>
                  <a:pt x="4022747" y="1019470"/>
                  <a:pt x="3968324" y="1071591"/>
                </a:cubicBezTo>
                <a:cubicBezTo>
                  <a:pt x="3965678" y="1073867"/>
                  <a:pt x="3966782" y="1081459"/>
                  <a:pt x="3966341" y="1086519"/>
                </a:cubicBezTo>
                <a:cubicBezTo>
                  <a:pt x="3980663" y="1094615"/>
                  <a:pt x="3997409" y="1074373"/>
                  <a:pt x="4014153" y="1096133"/>
                </a:cubicBezTo>
                <a:cubicBezTo>
                  <a:pt x="3941222" y="1191771"/>
                  <a:pt x="3829950" y="1215299"/>
                  <a:pt x="3729254" y="1287157"/>
                </a:cubicBezTo>
                <a:cubicBezTo>
                  <a:pt x="3810780" y="1310939"/>
                  <a:pt x="3859696" y="1227952"/>
                  <a:pt x="3919628" y="1238578"/>
                </a:cubicBezTo>
                <a:cubicBezTo>
                  <a:pt x="3949596" y="1264639"/>
                  <a:pt x="3860577" y="1306386"/>
                  <a:pt x="3945409" y="1318784"/>
                </a:cubicBezTo>
                <a:cubicBezTo>
                  <a:pt x="3908610" y="1341555"/>
                  <a:pt x="3881289" y="1363817"/>
                  <a:pt x="3855951" y="1390133"/>
                </a:cubicBezTo>
                <a:cubicBezTo>
                  <a:pt x="3810780" y="1437192"/>
                  <a:pt x="3801967" y="1468060"/>
                  <a:pt x="3822900" y="1531314"/>
                </a:cubicBezTo>
                <a:cubicBezTo>
                  <a:pt x="3836562" y="1572808"/>
                  <a:pt x="3856611" y="1611013"/>
                  <a:pt x="3838986" y="1660349"/>
                </a:cubicBezTo>
                <a:cubicBezTo>
                  <a:pt x="3826646" y="1694254"/>
                  <a:pt x="3831494" y="1716517"/>
                  <a:pt x="3877323" y="1701337"/>
                </a:cubicBezTo>
                <a:cubicBezTo>
                  <a:pt x="3926679" y="1685144"/>
                  <a:pt x="3945187" y="1715505"/>
                  <a:pt x="3932849" y="1774963"/>
                </a:cubicBezTo>
                <a:cubicBezTo>
                  <a:pt x="3924917" y="1813169"/>
                  <a:pt x="3933291" y="1824806"/>
                  <a:pt x="3967221" y="1820505"/>
                </a:cubicBezTo>
                <a:cubicBezTo>
                  <a:pt x="4004680" y="1815698"/>
                  <a:pt x="4040375" y="1790649"/>
                  <a:pt x="4086646" y="1802795"/>
                </a:cubicBezTo>
                <a:cubicBezTo>
                  <a:pt x="4049631" y="1872120"/>
                  <a:pt x="3970527" y="1852385"/>
                  <a:pt x="3927340" y="1918423"/>
                </a:cubicBezTo>
                <a:cubicBezTo>
                  <a:pt x="3978900" y="1918674"/>
                  <a:pt x="4018341" y="1918423"/>
                  <a:pt x="4056460" y="1903999"/>
                </a:cubicBezTo>
                <a:cubicBezTo>
                  <a:pt x="4072325" y="1898179"/>
                  <a:pt x="4089732" y="1892109"/>
                  <a:pt x="4098545" y="1912096"/>
                </a:cubicBezTo>
                <a:cubicBezTo>
                  <a:pt x="4108901" y="1936132"/>
                  <a:pt x="4087529" y="1945241"/>
                  <a:pt x="4074527" y="1949542"/>
                </a:cubicBezTo>
                <a:cubicBezTo>
                  <a:pt x="4037951" y="1961686"/>
                  <a:pt x="4009969" y="1990529"/>
                  <a:pt x="3979782" y="2013047"/>
                </a:cubicBezTo>
                <a:cubicBezTo>
                  <a:pt x="3913460" y="2062386"/>
                  <a:pt x="3840746" y="2103626"/>
                  <a:pt x="3784559" y="2185097"/>
                </a:cubicBezTo>
                <a:cubicBezTo>
                  <a:pt x="3855290" y="2164349"/>
                  <a:pt x="3907951" y="2116025"/>
                  <a:pt x="3973612" y="2106157"/>
                </a:cubicBezTo>
                <a:cubicBezTo>
                  <a:pt x="3916764" y="2180290"/>
                  <a:pt x="3843611" y="2229120"/>
                  <a:pt x="3774426" y="2283011"/>
                </a:cubicBezTo>
                <a:cubicBezTo>
                  <a:pt x="3754594" y="2298192"/>
                  <a:pt x="3734543" y="2308566"/>
                  <a:pt x="3730136" y="2341710"/>
                </a:cubicBezTo>
                <a:cubicBezTo>
                  <a:pt x="3721542" y="2405976"/>
                  <a:pt x="3695763" y="2459107"/>
                  <a:pt x="3640678" y="2487444"/>
                </a:cubicBezTo>
                <a:cubicBezTo>
                  <a:pt x="3640238" y="2487699"/>
                  <a:pt x="3643322" y="2497314"/>
                  <a:pt x="3645085" y="2503890"/>
                </a:cubicBezTo>
                <a:cubicBezTo>
                  <a:pt x="3678797" y="2505916"/>
                  <a:pt x="3705458" y="2467963"/>
                  <a:pt x="3748425" y="2480360"/>
                </a:cubicBezTo>
                <a:cubicBezTo>
                  <a:pt x="3707220" y="2531974"/>
                  <a:pt x="3672847" y="2578277"/>
                  <a:pt x="3614458" y="2602819"/>
                </a:cubicBezTo>
                <a:cubicBezTo>
                  <a:pt x="3567745" y="2622300"/>
                  <a:pt x="3510016" y="2633686"/>
                  <a:pt x="3476083" y="2696937"/>
                </a:cubicBezTo>
                <a:cubicBezTo>
                  <a:pt x="3515524" y="2709337"/>
                  <a:pt x="3544831" y="2693651"/>
                  <a:pt x="3574357" y="2682517"/>
                </a:cubicBezTo>
                <a:cubicBezTo>
                  <a:pt x="3619525" y="2665312"/>
                  <a:pt x="3664255" y="2645832"/>
                  <a:pt x="3709425" y="2628625"/>
                </a:cubicBezTo>
                <a:cubicBezTo>
                  <a:pt x="3726611" y="2622047"/>
                  <a:pt x="3745340" y="2617491"/>
                  <a:pt x="3756357" y="2648866"/>
                </a:cubicBezTo>
                <a:cubicBezTo>
                  <a:pt x="3698847" y="2655446"/>
                  <a:pt x="3664475" y="2697951"/>
                  <a:pt x="3628340" y="2737926"/>
                </a:cubicBezTo>
                <a:cubicBezTo>
                  <a:pt x="3608067" y="2760445"/>
                  <a:pt x="3591541" y="2790554"/>
                  <a:pt x="3554967" y="2779169"/>
                </a:cubicBezTo>
                <a:cubicBezTo>
                  <a:pt x="3535796" y="2773097"/>
                  <a:pt x="3523678" y="2790046"/>
                  <a:pt x="3525662" y="2810794"/>
                </a:cubicBezTo>
                <a:cubicBezTo>
                  <a:pt x="3532932" y="2883915"/>
                  <a:pt x="3488203" y="2909469"/>
                  <a:pt x="3441932" y="2923637"/>
                </a:cubicBezTo>
                <a:cubicBezTo>
                  <a:pt x="3354236" y="2950204"/>
                  <a:pt x="3281303" y="3012697"/>
                  <a:pt x="3196032" y="3046854"/>
                </a:cubicBezTo>
                <a:cubicBezTo>
                  <a:pt x="3113184" y="3079999"/>
                  <a:pt x="3049065" y="3158685"/>
                  <a:pt x="2965998" y="3199927"/>
                </a:cubicBezTo>
                <a:cubicBezTo>
                  <a:pt x="2905843" y="3229783"/>
                  <a:pt x="2848335" y="3268239"/>
                  <a:pt x="2786418" y="3295311"/>
                </a:cubicBezTo>
                <a:cubicBezTo>
                  <a:pt x="2639894" y="3359324"/>
                  <a:pt x="2490503" y="3410685"/>
                  <a:pt x="2332519" y="3418022"/>
                </a:cubicBezTo>
                <a:cubicBezTo>
                  <a:pt x="2202077" y="3423842"/>
                  <a:pt x="1070633" y="3418277"/>
                  <a:pt x="611003" y="2585615"/>
                </a:cubicBezTo>
                <a:cubicBezTo>
                  <a:pt x="602189" y="2581565"/>
                  <a:pt x="592275" y="2570939"/>
                  <a:pt x="589190" y="2560818"/>
                </a:cubicBezTo>
                <a:cubicBezTo>
                  <a:pt x="574427" y="2513505"/>
                  <a:pt x="538291" y="2493011"/>
                  <a:pt x="505681" y="2467457"/>
                </a:cubicBezTo>
                <a:cubicBezTo>
                  <a:pt x="477036" y="2444939"/>
                  <a:pt x="446628" y="2421409"/>
                  <a:pt x="434730" y="2383456"/>
                </a:cubicBezTo>
                <a:cubicBezTo>
                  <a:pt x="419086" y="2332854"/>
                  <a:pt x="463594" y="2374348"/>
                  <a:pt x="471748" y="2355119"/>
                </a:cubicBezTo>
                <a:cubicBezTo>
                  <a:pt x="454782" y="2328807"/>
                  <a:pt x="428560" y="2304770"/>
                  <a:pt x="421730" y="2274915"/>
                </a:cubicBezTo>
                <a:cubicBezTo>
                  <a:pt x="396833" y="2167131"/>
                  <a:pt x="343069" y="2088698"/>
                  <a:pt x="262645" y="2027722"/>
                </a:cubicBezTo>
                <a:cubicBezTo>
                  <a:pt x="239509" y="2010264"/>
                  <a:pt x="224307" y="1978384"/>
                  <a:pt x="192799" y="1973326"/>
                </a:cubicBezTo>
                <a:cubicBezTo>
                  <a:pt x="122730" y="1962193"/>
                  <a:pt x="144764" y="1875156"/>
                  <a:pt x="107746" y="1836446"/>
                </a:cubicBezTo>
                <a:cubicBezTo>
                  <a:pt x="100695" y="1829107"/>
                  <a:pt x="94306" y="1814687"/>
                  <a:pt x="95627" y="1804821"/>
                </a:cubicBezTo>
                <a:cubicBezTo>
                  <a:pt x="97609" y="1790649"/>
                  <a:pt x="105983" y="1777240"/>
                  <a:pt x="113034" y="1764589"/>
                </a:cubicBezTo>
                <a:cubicBezTo>
                  <a:pt x="120306" y="1751939"/>
                  <a:pt x="131322" y="1740806"/>
                  <a:pt x="126034" y="1724108"/>
                </a:cubicBezTo>
                <a:cubicBezTo>
                  <a:pt x="123833" y="1717277"/>
                  <a:pt x="125373" y="1693494"/>
                  <a:pt x="109068" y="1712215"/>
                </a:cubicBezTo>
                <a:cubicBezTo>
                  <a:pt x="64340" y="1763578"/>
                  <a:pt x="38339" y="1715001"/>
                  <a:pt x="0" y="1691723"/>
                </a:cubicBezTo>
                <a:cubicBezTo>
                  <a:pt x="30848" y="1667686"/>
                  <a:pt x="58610" y="1650735"/>
                  <a:pt x="63238" y="1614808"/>
                </a:cubicBezTo>
                <a:cubicBezTo>
                  <a:pt x="72712" y="1540674"/>
                  <a:pt x="113253" y="1506772"/>
                  <a:pt x="174729" y="1500192"/>
                </a:cubicBezTo>
                <a:cubicBezTo>
                  <a:pt x="152034" y="1428591"/>
                  <a:pt x="152034" y="1428591"/>
                  <a:pt x="225408" y="1418722"/>
                </a:cubicBezTo>
                <a:cubicBezTo>
                  <a:pt x="197204" y="1373181"/>
                  <a:pt x="197204" y="1361542"/>
                  <a:pt x="231358" y="1345855"/>
                </a:cubicBezTo>
                <a:cubicBezTo>
                  <a:pt x="264188" y="1330927"/>
                  <a:pt x="300543" y="1325867"/>
                  <a:pt x="330952" y="1302844"/>
                </a:cubicBezTo>
                <a:cubicBezTo>
                  <a:pt x="302967" y="1244651"/>
                  <a:pt x="295035" y="1177097"/>
                  <a:pt x="237307" y="1148758"/>
                </a:cubicBezTo>
                <a:cubicBezTo>
                  <a:pt x="228273" y="1144458"/>
                  <a:pt x="222103" y="1127000"/>
                  <a:pt x="227831" y="1116880"/>
                </a:cubicBezTo>
                <a:cubicBezTo>
                  <a:pt x="248764" y="1080194"/>
                  <a:pt x="218798" y="1010614"/>
                  <a:pt x="284017" y="1002772"/>
                </a:cubicBezTo>
                <a:cubicBezTo>
                  <a:pt x="292171" y="1002013"/>
                  <a:pt x="299663" y="994421"/>
                  <a:pt x="293273" y="984554"/>
                </a:cubicBezTo>
                <a:cubicBezTo>
                  <a:pt x="271238" y="950145"/>
                  <a:pt x="297900" y="952421"/>
                  <a:pt x="313983" y="948120"/>
                </a:cubicBezTo>
                <a:cubicBezTo>
                  <a:pt x="333375" y="942809"/>
                  <a:pt x="355409" y="957988"/>
                  <a:pt x="373477" y="939265"/>
                </a:cubicBezTo>
                <a:cubicBezTo>
                  <a:pt x="369289" y="919530"/>
                  <a:pt x="353646" y="919783"/>
                  <a:pt x="342629" y="913458"/>
                </a:cubicBezTo>
                <a:cubicBezTo>
                  <a:pt x="310460" y="895240"/>
                  <a:pt x="284238" y="873483"/>
                  <a:pt x="282695" y="826169"/>
                </a:cubicBezTo>
                <a:cubicBezTo>
                  <a:pt x="281595" y="787964"/>
                  <a:pt x="278069" y="754314"/>
                  <a:pt x="322578" y="742675"/>
                </a:cubicBezTo>
                <a:cubicBezTo>
                  <a:pt x="341086" y="737866"/>
                  <a:pt x="335797" y="710289"/>
                  <a:pt x="325221" y="696626"/>
                </a:cubicBezTo>
                <a:cubicBezTo>
                  <a:pt x="306272" y="672338"/>
                  <a:pt x="290629" y="639953"/>
                  <a:pt x="258017" y="637675"/>
                </a:cubicBezTo>
                <a:cubicBezTo>
                  <a:pt x="238187" y="636158"/>
                  <a:pt x="222983" y="626035"/>
                  <a:pt x="207340" y="614398"/>
                </a:cubicBezTo>
                <a:cubicBezTo>
                  <a:pt x="196103" y="606047"/>
                  <a:pt x="182662" y="598964"/>
                  <a:pt x="183983" y="581001"/>
                </a:cubicBezTo>
                <a:cubicBezTo>
                  <a:pt x="185306" y="563795"/>
                  <a:pt x="198305" y="556711"/>
                  <a:pt x="211526" y="553169"/>
                </a:cubicBezTo>
                <a:cubicBezTo>
                  <a:pt x="255595" y="541784"/>
                  <a:pt x="297017" y="525085"/>
                  <a:pt x="333816" y="486880"/>
                </a:cubicBezTo>
                <a:cubicBezTo>
                  <a:pt x="309357" y="466639"/>
                  <a:pt x="286001" y="451964"/>
                  <a:pt x="267934" y="431469"/>
                </a:cubicBezTo>
                <a:cubicBezTo>
                  <a:pt x="224307" y="381881"/>
                  <a:pt x="593817" y="225772"/>
                  <a:pt x="612325" y="170108"/>
                </a:cubicBezTo>
                <a:cubicBezTo>
                  <a:pt x="618054" y="152904"/>
                  <a:pt x="637663" y="135194"/>
                  <a:pt x="653971" y="130133"/>
                </a:cubicBezTo>
                <a:cubicBezTo>
                  <a:pt x="730427" y="106350"/>
                  <a:pt x="796748" y="52963"/>
                  <a:pt x="874970" y="33228"/>
                </a:cubicBezTo>
                <a:cubicBezTo>
                  <a:pt x="911877" y="23867"/>
                  <a:pt x="948509" y="12925"/>
                  <a:pt x="986021" y="1223"/>
                </a:cubicBezTo>
                <a:close/>
              </a:path>
            </a:pathLst>
          </a:custGeom>
        </p:spPr>
      </p:pic>
      <p:pic>
        <p:nvPicPr>
          <p:cNvPr id="8" name="Рисунок 7" descr="Изображение выглядит как Человеческое лицо, человек, одежда, Модный аксессуар&#10;&#10;Автоматически созданное описание">
            <a:extLst>
              <a:ext uri="{FF2B5EF4-FFF2-40B4-BE49-F238E27FC236}">
                <a16:creationId xmlns:a16="http://schemas.microsoft.com/office/drawing/2014/main" id="{4331F02B-B0F6-4D2B-9E90-BDB563EC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19" r="6519" b="3"/>
          <a:stretch/>
        </p:blipFill>
        <p:spPr>
          <a:xfrm>
            <a:off x="20" y="277472"/>
            <a:ext cx="4552718" cy="5946218"/>
          </a:xfrm>
          <a:custGeom>
            <a:avLst/>
            <a:gdLst/>
            <a:ahLst/>
            <a:cxnLst/>
            <a:rect l="l" t="t" r="r" b="b"/>
            <a:pathLst>
              <a:path w="4552738" h="5946218">
                <a:moveTo>
                  <a:pt x="0" y="0"/>
                </a:moveTo>
                <a:lnTo>
                  <a:pt x="193217" y="10418"/>
                </a:lnTo>
                <a:cubicBezTo>
                  <a:pt x="612089" y="35802"/>
                  <a:pt x="1030148" y="71660"/>
                  <a:pt x="1446580" y="128061"/>
                </a:cubicBezTo>
                <a:cubicBezTo>
                  <a:pt x="1735723" y="167547"/>
                  <a:pt x="2027715" y="194943"/>
                  <a:pt x="2320927" y="163517"/>
                </a:cubicBezTo>
                <a:cubicBezTo>
                  <a:pt x="2335563" y="161905"/>
                  <a:pt x="2352239" y="156669"/>
                  <a:pt x="2364438" y="161905"/>
                </a:cubicBezTo>
                <a:cubicBezTo>
                  <a:pt x="2506776" y="220729"/>
                  <a:pt x="2662121" y="178424"/>
                  <a:pt x="2809744" y="215490"/>
                </a:cubicBezTo>
                <a:cubicBezTo>
                  <a:pt x="2771925" y="358517"/>
                  <a:pt x="2609662" y="346832"/>
                  <a:pt x="2518162" y="445944"/>
                </a:cubicBezTo>
                <a:cubicBezTo>
                  <a:pt x="2667409" y="485424"/>
                  <a:pt x="2801610" y="525312"/>
                  <a:pt x="2937846" y="555124"/>
                </a:cubicBezTo>
                <a:cubicBezTo>
                  <a:pt x="3082216" y="586550"/>
                  <a:pt x="3204622" y="671561"/>
                  <a:pt x="3345734" y="709433"/>
                </a:cubicBezTo>
                <a:cubicBezTo>
                  <a:pt x="3375832" y="717492"/>
                  <a:pt x="3412025" y="745693"/>
                  <a:pt x="3422598" y="773089"/>
                </a:cubicBezTo>
                <a:cubicBezTo>
                  <a:pt x="3456757" y="861726"/>
                  <a:pt x="4138745" y="1110310"/>
                  <a:pt x="4058225" y="1189273"/>
                </a:cubicBezTo>
                <a:cubicBezTo>
                  <a:pt x="4024878" y="1221909"/>
                  <a:pt x="3981773" y="1245276"/>
                  <a:pt x="3936629" y="1277508"/>
                </a:cubicBezTo>
                <a:cubicBezTo>
                  <a:pt x="4004547" y="1338344"/>
                  <a:pt x="4080998" y="1364935"/>
                  <a:pt x="4162334" y="1383065"/>
                </a:cubicBezTo>
                <a:cubicBezTo>
                  <a:pt x="4186736" y="1388705"/>
                  <a:pt x="4210728" y="1399986"/>
                  <a:pt x="4213168" y="1427383"/>
                </a:cubicBezTo>
                <a:cubicBezTo>
                  <a:pt x="4215607" y="1455987"/>
                  <a:pt x="4190800" y="1467266"/>
                  <a:pt x="4170061" y="1480564"/>
                </a:cubicBezTo>
                <a:cubicBezTo>
                  <a:pt x="4141188" y="1499095"/>
                  <a:pt x="4113127" y="1515214"/>
                  <a:pt x="4076527" y="1517630"/>
                </a:cubicBezTo>
                <a:cubicBezTo>
                  <a:pt x="4016337" y="1521257"/>
                  <a:pt x="3987466" y="1572826"/>
                  <a:pt x="3952493" y="1611502"/>
                </a:cubicBezTo>
                <a:cubicBezTo>
                  <a:pt x="3932973" y="1633259"/>
                  <a:pt x="3923211" y="1677172"/>
                  <a:pt x="3957370" y="1684828"/>
                </a:cubicBezTo>
                <a:cubicBezTo>
                  <a:pt x="4039518" y="1703363"/>
                  <a:pt x="4033011" y="1756946"/>
                  <a:pt x="4030981" y="1817782"/>
                </a:cubicBezTo>
                <a:cubicBezTo>
                  <a:pt x="4028133" y="1893124"/>
                  <a:pt x="3979737" y="1927770"/>
                  <a:pt x="3920363" y="1956780"/>
                </a:cubicBezTo>
                <a:cubicBezTo>
                  <a:pt x="3900029" y="1966851"/>
                  <a:pt x="3871158" y="1966449"/>
                  <a:pt x="3863429" y="1997874"/>
                </a:cubicBezTo>
                <a:cubicBezTo>
                  <a:pt x="3896777" y="2027688"/>
                  <a:pt x="3937444" y="2003517"/>
                  <a:pt x="3973233" y="2011975"/>
                </a:cubicBezTo>
                <a:cubicBezTo>
                  <a:pt x="4002918" y="2018824"/>
                  <a:pt x="4052127" y="2015199"/>
                  <a:pt x="4011458" y="2069991"/>
                </a:cubicBezTo>
                <a:cubicBezTo>
                  <a:pt x="3999664" y="2085704"/>
                  <a:pt x="4013491" y="2097792"/>
                  <a:pt x="4028540" y="2099000"/>
                </a:cubicBezTo>
                <a:cubicBezTo>
                  <a:pt x="4148913" y="2111489"/>
                  <a:pt x="4093606" y="2222285"/>
                  <a:pt x="4132241" y="2280703"/>
                </a:cubicBezTo>
                <a:cubicBezTo>
                  <a:pt x="4142812" y="2296818"/>
                  <a:pt x="4131425" y="2324618"/>
                  <a:pt x="4114752" y="2331466"/>
                </a:cubicBezTo>
                <a:cubicBezTo>
                  <a:pt x="4008205" y="2376592"/>
                  <a:pt x="3993565" y="2484163"/>
                  <a:pt x="3941916" y="2576828"/>
                </a:cubicBezTo>
                <a:cubicBezTo>
                  <a:pt x="3998039" y="2613488"/>
                  <a:pt x="4065138" y="2621547"/>
                  <a:pt x="4125732" y="2645318"/>
                </a:cubicBezTo>
                <a:cubicBezTo>
                  <a:pt x="4188768" y="2670298"/>
                  <a:pt x="4188768" y="2688831"/>
                  <a:pt x="4136714" y="2761349"/>
                </a:cubicBezTo>
                <a:cubicBezTo>
                  <a:pt x="4272135" y="2777064"/>
                  <a:pt x="4272135" y="2777064"/>
                  <a:pt x="4230249" y="2891080"/>
                </a:cubicBezTo>
                <a:cubicBezTo>
                  <a:pt x="4343713" y="2901557"/>
                  <a:pt x="4418537" y="2955542"/>
                  <a:pt x="4436023" y="3073591"/>
                </a:cubicBezTo>
                <a:cubicBezTo>
                  <a:pt x="4444564" y="3130800"/>
                  <a:pt x="4495804" y="3157792"/>
                  <a:pt x="4552738" y="3196068"/>
                </a:cubicBezTo>
                <a:cubicBezTo>
                  <a:pt x="4481978" y="3233136"/>
                  <a:pt x="4433989" y="3310489"/>
                  <a:pt x="4351436" y="3228700"/>
                </a:cubicBezTo>
                <a:cubicBezTo>
                  <a:pt x="4321344" y="3198888"/>
                  <a:pt x="4324186" y="3236761"/>
                  <a:pt x="4320122" y="3247637"/>
                </a:cubicBezTo>
                <a:cubicBezTo>
                  <a:pt x="4310364" y="3274227"/>
                  <a:pt x="4330695" y="3291956"/>
                  <a:pt x="4344116" y="3312099"/>
                </a:cubicBezTo>
                <a:cubicBezTo>
                  <a:pt x="4357130" y="3332244"/>
                  <a:pt x="4372586" y="3353596"/>
                  <a:pt x="4376244" y="3376163"/>
                </a:cubicBezTo>
                <a:cubicBezTo>
                  <a:pt x="4378682" y="3391874"/>
                  <a:pt x="4366890" y="3414835"/>
                  <a:pt x="4353877" y="3426522"/>
                </a:cubicBezTo>
                <a:cubicBezTo>
                  <a:pt x="4285554" y="3488163"/>
                  <a:pt x="4326221" y="3626757"/>
                  <a:pt x="4196898" y="3644486"/>
                </a:cubicBezTo>
                <a:cubicBezTo>
                  <a:pt x="4138745" y="3652541"/>
                  <a:pt x="4110687" y="3703306"/>
                  <a:pt x="4067986" y="3731106"/>
                </a:cubicBezTo>
                <a:cubicBezTo>
                  <a:pt x="3919551" y="3828201"/>
                  <a:pt x="3820322" y="3953097"/>
                  <a:pt x="3774370" y="4124729"/>
                </a:cubicBezTo>
                <a:cubicBezTo>
                  <a:pt x="3761764" y="4172269"/>
                  <a:pt x="3713368" y="4210546"/>
                  <a:pt x="3682054" y="4252444"/>
                </a:cubicBezTo>
                <a:cubicBezTo>
                  <a:pt x="3697103" y="4283064"/>
                  <a:pt x="3779250" y="4216990"/>
                  <a:pt x="3750377" y="4297567"/>
                </a:cubicBezTo>
                <a:cubicBezTo>
                  <a:pt x="3728417" y="4358002"/>
                  <a:pt x="3672294" y="4395470"/>
                  <a:pt x="3619425" y="4431328"/>
                </a:cubicBezTo>
                <a:cubicBezTo>
                  <a:pt x="3559239" y="4472019"/>
                  <a:pt x="3492545" y="4504653"/>
                  <a:pt x="3465296" y="4579993"/>
                </a:cubicBezTo>
                <a:cubicBezTo>
                  <a:pt x="3459603" y="4596110"/>
                  <a:pt x="3441305" y="4613031"/>
                  <a:pt x="3425038" y="4619479"/>
                </a:cubicBezTo>
                <a:cubicBezTo>
                  <a:pt x="2576720" y="5945389"/>
                  <a:pt x="488463" y="5954251"/>
                  <a:pt x="247714" y="5944983"/>
                </a:cubicBezTo>
                <a:cubicBezTo>
                  <a:pt x="174818" y="5942062"/>
                  <a:pt x="102913" y="5934760"/>
                  <a:pt x="31834" y="5923857"/>
                </a:cubicBezTo>
                <a:lnTo>
                  <a:pt x="0" y="5917408"/>
                </a:lnTo>
                <a:close/>
              </a:path>
            </a:pathLst>
          </a:custGeom>
        </p:spPr>
      </p:pic>
      <p:pic>
        <p:nvPicPr>
          <p:cNvPr id="12" name="Рисунок 11" descr="Изображение выглядит как человек, небо, одежда, облако&#10;&#10;Автоматически созданное описание">
            <a:extLst>
              <a:ext uri="{FF2B5EF4-FFF2-40B4-BE49-F238E27FC236}">
                <a16:creationId xmlns:a16="http://schemas.microsoft.com/office/drawing/2014/main" id="{5DE17E2E-67B8-D6E5-4B90-C240F2188A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06" r="7502" b="-4"/>
          <a:stretch/>
        </p:blipFill>
        <p:spPr>
          <a:xfrm>
            <a:off x="8653074" y="-3"/>
            <a:ext cx="3538926" cy="4290182"/>
          </a:xfrm>
          <a:custGeom>
            <a:avLst/>
            <a:gdLst/>
            <a:ahLst/>
            <a:cxnLst/>
            <a:rect l="l" t="t" r="r" b="b"/>
            <a:pathLst>
              <a:path w="3538926" h="4290182">
                <a:moveTo>
                  <a:pt x="1370437" y="0"/>
                </a:moveTo>
                <a:lnTo>
                  <a:pt x="3538926" y="0"/>
                </a:lnTo>
                <a:lnTo>
                  <a:pt x="3538926" y="4256362"/>
                </a:lnTo>
                <a:lnTo>
                  <a:pt x="3455334" y="4273195"/>
                </a:lnTo>
                <a:cubicBezTo>
                  <a:pt x="3401009" y="4281478"/>
                  <a:pt x="3346052" y="4287025"/>
                  <a:pt x="3290337" y="4289244"/>
                </a:cubicBezTo>
                <a:cubicBezTo>
                  <a:pt x="3106332" y="4296285"/>
                  <a:pt x="1510274" y="4289552"/>
                  <a:pt x="861903" y="3282295"/>
                </a:cubicBezTo>
                <a:cubicBezTo>
                  <a:pt x="849470" y="3277397"/>
                  <a:pt x="835485" y="3264542"/>
                  <a:pt x="831133" y="3252299"/>
                </a:cubicBezTo>
                <a:cubicBezTo>
                  <a:pt x="810307" y="3195065"/>
                  <a:pt x="759333" y="3170274"/>
                  <a:pt x="713332" y="3139362"/>
                </a:cubicBezTo>
                <a:cubicBezTo>
                  <a:pt x="672925" y="3112122"/>
                  <a:pt x="630030" y="3083658"/>
                  <a:pt x="613246" y="3037747"/>
                </a:cubicBezTo>
                <a:cubicBezTo>
                  <a:pt x="591178" y="2976535"/>
                  <a:pt x="653963" y="3026730"/>
                  <a:pt x="665465" y="3003469"/>
                </a:cubicBezTo>
                <a:cubicBezTo>
                  <a:pt x="641532" y="2971640"/>
                  <a:pt x="604543" y="2942562"/>
                  <a:pt x="594908" y="2906447"/>
                </a:cubicBezTo>
                <a:cubicBezTo>
                  <a:pt x="559787" y="2776063"/>
                  <a:pt x="483946" y="2681183"/>
                  <a:pt x="370497" y="2607422"/>
                </a:cubicBezTo>
                <a:cubicBezTo>
                  <a:pt x="337860" y="2586304"/>
                  <a:pt x="316415" y="2547739"/>
                  <a:pt x="271969" y="2541620"/>
                </a:cubicBezTo>
                <a:cubicBezTo>
                  <a:pt x="173127" y="2528152"/>
                  <a:pt x="204209" y="2422866"/>
                  <a:pt x="151990" y="2376038"/>
                </a:cubicBezTo>
                <a:cubicBezTo>
                  <a:pt x="142044" y="2367161"/>
                  <a:pt x="133031" y="2349717"/>
                  <a:pt x="134895" y="2337782"/>
                </a:cubicBezTo>
                <a:cubicBezTo>
                  <a:pt x="137691" y="2320639"/>
                  <a:pt x="149504" y="2304419"/>
                  <a:pt x="159450" y="2289115"/>
                </a:cubicBezTo>
                <a:cubicBezTo>
                  <a:pt x="169707" y="2273813"/>
                  <a:pt x="185247" y="2260344"/>
                  <a:pt x="177788" y="2240145"/>
                </a:cubicBezTo>
                <a:cubicBezTo>
                  <a:pt x="174683" y="2231882"/>
                  <a:pt x="176855" y="2203112"/>
                  <a:pt x="153855" y="2225759"/>
                </a:cubicBezTo>
                <a:cubicBezTo>
                  <a:pt x="90759" y="2287892"/>
                  <a:pt x="54081" y="2229129"/>
                  <a:pt x="0" y="2200970"/>
                </a:cubicBezTo>
                <a:cubicBezTo>
                  <a:pt x="43514" y="2171892"/>
                  <a:pt x="82677" y="2151388"/>
                  <a:pt x="89205" y="2107927"/>
                </a:cubicBezTo>
                <a:cubicBezTo>
                  <a:pt x="102570" y="2018249"/>
                  <a:pt x="159758" y="1977237"/>
                  <a:pt x="246479" y="1969279"/>
                </a:cubicBezTo>
                <a:cubicBezTo>
                  <a:pt x="214465" y="1882663"/>
                  <a:pt x="214465" y="1882663"/>
                  <a:pt x="317968" y="1870725"/>
                </a:cubicBezTo>
                <a:cubicBezTo>
                  <a:pt x="278183" y="1815635"/>
                  <a:pt x="278183" y="1801556"/>
                  <a:pt x="326361" y="1782580"/>
                </a:cubicBezTo>
                <a:cubicBezTo>
                  <a:pt x="372673" y="1764521"/>
                  <a:pt x="423957" y="1758400"/>
                  <a:pt x="466852" y="1730550"/>
                </a:cubicBezTo>
                <a:cubicBezTo>
                  <a:pt x="427377" y="1660155"/>
                  <a:pt x="416187" y="1578436"/>
                  <a:pt x="334753" y="1544155"/>
                </a:cubicBezTo>
                <a:cubicBezTo>
                  <a:pt x="322010" y="1538952"/>
                  <a:pt x="313307" y="1517834"/>
                  <a:pt x="321386" y="1505592"/>
                </a:cubicBezTo>
                <a:cubicBezTo>
                  <a:pt x="350915" y="1461214"/>
                  <a:pt x="308644" y="1377045"/>
                  <a:pt x="400645" y="1367557"/>
                </a:cubicBezTo>
                <a:cubicBezTo>
                  <a:pt x="412147" y="1366640"/>
                  <a:pt x="422716" y="1357456"/>
                  <a:pt x="413701" y="1345520"/>
                </a:cubicBezTo>
                <a:cubicBezTo>
                  <a:pt x="382618" y="1303896"/>
                  <a:pt x="420228" y="1306649"/>
                  <a:pt x="442916" y="1301447"/>
                </a:cubicBezTo>
                <a:cubicBezTo>
                  <a:pt x="470270" y="1295021"/>
                  <a:pt x="501352" y="1313384"/>
                  <a:pt x="526840" y="1290735"/>
                </a:cubicBezTo>
                <a:cubicBezTo>
                  <a:pt x="520932" y="1266862"/>
                  <a:pt x="498866" y="1267167"/>
                  <a:pt x="483325" y="1259517"/>
                </a:cubicBezTo>
                <a:cubicBezTo>
                  <a:pt x="437945" y="1237479"/>
                  <a:pt x="400956" y="1211159"/>
                  <a:pt x="398780" y="1153924"/>
                </a:cubicBezTo>
                <a:cubicBezTo>
                  <a:pt x="397228" y="1107708"/>
                  <a:pt x="392254" y="1067003"/>
                  <a:pt x="455041" y="1052922"/>
                </a:cubicBezTo>
                <a:cubicBezTo>
                  <a:pt x="481149" y="1047106"/>
                  <a:pt x="473687" y="1013747"/>
                  <a:pt x="458768" y="997218"/>
                </a:cubicBezTo>
                <a:cubicBezTo>
                  <a:pt x="432038" y="967837"/>
                  <a:pt x="409972" y="928661"/>
                  <a:pt x="363968" y="925907"/>
                </a:cubicBezTo>
                <a:cubicBezTo>
                  <a:pt x="335995" y="924071"/>
                  <a:pt x="314548" y="911826"/>
                  <a:pt x="292481" y="897749"/>
                </a:cubicBezTo>
                <a:cubicBezTo>
                  <a:pt x="276630" y="887646"/>
                  <a:pt x="257670" y="879078"/>
                  <a:pt x="259533" y="857348"/>
                </a:cubicBezTo>
                <a:cubicBezTo>
                  <a:pt x="261399" y="836535"/>
                  <a:pt x="279736" y="827966"/>
                  <a:pt x="298387" y="823681"/>
                </a:cubicBezTo>
                <a:cubicBezTo>
                  <a:pt x="360552" y="809909"/>
                  <a:pt x="418983" y="789708"/>
                  <a:pt x="470893" y="743493"/>
                </a:cubicBezTo>
                <a:cubicBezTo>
                  <a:pt x="436390" y="719007"/>
                  <a:pt x="403444" y="701256"/>
                  <a:pt x="377957" y="676463"/>
                </a:cubicBezTo>
                <a:cubicBezTo>
                  <a:pt x="316415" y="616477"/>
                  <a:pt x="837660" y="427634"/>
                  <a:pt x="863768" y="360299"/>
                </a:cubicBezTo>
                <a:cubicBezTo>
                  <a:pt x="871849" y="339488"/>
                  <a:pt x="899511" y="318064"/>
                  <a:pt x="922515" y="311942"/>
                </a:cubicBezTo>
                <a:cubicBezTo>
                  <a:pt x="1030367" y="283171"/>
                  <a:pt x="1123922" y="218591"/>
                  <a:pt x="1234265" y="194718"/>
                </a:cubicBezTo>
                <a:cubicBezTo>
                  <a:pt x="1338390" y="172070"/>
                  <a:pt x="1440960" y="141768"/>
                  <a:pt x="1555030" y="111776"/>
                </a:cubicBezTo>
                <a:cubicBezTo>
                  <a:pt x="1520063" y="74130"/>
                  <a:pt x="1471575" y="57526"/>
                  <a:pt x="1428216" y="36752"/>
                </a:cubicBez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80A1D2-1476-513E-E0F8-E217A75A1440}"/>
              </a:ext>
            </a:extLst>
          </p:cNvPr>
          <p:cNvSpPr txBox="1"/>
          <p:nvPr/>
        </p:nvSpPr>
        <p:spPr>
          <a:xfrm>
            <a:off x="5046619" y="3612403"/>
            <a:ext cx="332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(Front) </a:t>
            </a:r>
            <a:r>
              <a:rPr lang="ru-RU" dirty="0" err="1"/>
              <a:t>Петевотов</a:t>
            </a:r>
            <a:r>
              <a:rPr lang="ru-RU" dirty="0"/>
              <a:t> Виктор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38DB7D-8105-015B-5BED-EC6A48BFA66D}"/>
              </a:ext>
            </a:extLst>
          </p:cNvPr>
          <p:cNvSpPr txBox="1"/>
          <p:nvPr/>
        </p:nvSpPr>
        <p:spPr>
          <a:xfrm>
            <a:off x="1435509" y="6171513"/>
            <a:ext cx="363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TeamLead</a:t>
            </a:r>
            <a:r>
              <a:rPr lang="en-US" dirty="0"/>
              <a:t>) </a:t>
            </a:r>
            <a:r>
              <a:rPr lang="ru-RU" dirty="0"/>
              <a:t>Тюрников Дмитрий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301E4C-8C60-30B4-75DC-8DB866D6ACE1}"/>
              </a:ext>
            </a:extLst>
          </p:cNvPr>
          <p:cNvSpPr txBox="1"/>
          <p:nvPr/>
        </p:nvSpPr>
        <p:spPr>
          <a:xfrm>
            <a:off x="8867775" y="4341054"/>
            <a:ext cx="332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(Back) </a:t>
            </a:r>
            <a:r>
              <a:rPr lang="ru-RU" dirty="0"/>
              <a:t>Говорухин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2086668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76BAC9-7835-203A-ED65-CD0478C9B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ru-RU" sz="3200"/>
              <a:t>Заключение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384A3-FF98-B026-DF70-1CFCCDBD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Web</a:t>
            </a:r>
            <a:r>
              <a:rPr lang="ru-RU" sz="1500" dirty="0"/>
              <a:t>-сервис на .NET 8, </a:t>
            </a:r>
            <a:r>
              <a:rPr lang="ru-RU" sz="1500" dirty="0" err="1"/>
              <a:t>React</a:t>
            </a:r>
            <a:r>
              <a:rPr lang="ru-RU" sz="1500" dirty="0"/>
              <a:t> с Next.js и </a:t>
            </a:r>
            <a:r>
              <a:rPr lang="ru-RU" sz="1500" dirty="0" err="1"/>
              <a:t>PostgreSQL</a:t>
            </a:r>
            <a:r>
              <a:rPr lang="ru-RU" sz="1500" dirty="0"/>
              <a:t> - надежное, производительное и простое в использовании решение для работы с данными и пользовательским интерфейсом</a:t>
            </a:r>
          </a:p>
        </p:txBody>
      </p:sp>
      <p:pic>
        <p:nvPicPr>
          <p:cNvPr id="5" name="Picture 4" descr="Документ с графиком и ручкой">
            <a:extLst>
              <a:ext uri="{FF2B5EF4-FFF2-40B4-BE49-F238E27FC236}">
                <a16:creationId xmlns:a16="http://schemas.microsoft.com/office/drawing/2014/main" id="{64A26439-A9C2-E3CF-B302-25E97BB12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28" r="11306" b="-1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8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2925B-8194-E4AC-BB45-7243A8175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ru-RU" sz="3200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857138-F6B0-D5CB-D527-51E456747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4324524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500" dirty="0"/>
              <a:t>В связи с </a:t>
            </a:r>
            <a:r>
              <a:rPr lang="ru-RU" sz="1500" b="1" dirty="0"/>
              <a:t>открытием новой лаборатории </a:t>
            </a:r>
            <a:r>
              <a:rPr lang="ru-RU" sz="1500" dirty="0"/>
              <a:t>на красной планете, столкнулись с проблемой периодической недоступности связи, что затрудняет передачу отчетов и результатов исследований. Наш сервис предназначен для </a:t>
            </a:r>
            <a:r>
              <a:rPr lang="ru-RU" sz="1500" b="1" dirty="0"/>
              <a:t>ученых и инспекторов</a:t>
            </a:r>
            <a:r>
              <a:rPr lang="ru-RU" sz="1500" dirty="0"/>
              <a:t>, чтобы обеспечить эффективное управление процессом создания, редактирования и утверждения отчетов, несмотря на временные ограничения связи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500" dirty="0"/>
          </a:p>
        </p:txBody>
      </p:sp>
      <p:pic>
        <p:nvPicPr>
          <p:cNvPr id="5" name="Picture 4" descr="Фон рабочего пространства">
            <a:extLst>
              <a:ext uri="{FF2B5EF4-FFF2-40B4-BE49-F238E27FC236}">
                <a16:creationId xmlns:a16="http://schemas.microsoft.com/office/drawing/2014/main" id="{3636913D-90B9-EB8A-0B63-D36DAB8C2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44" r="-1" b="-1"/>
          <a:stretch/>
        </p:blipFill>
        <p:spPr>
          <a:xfrm>
            <a:off x="5086726" y="10"/>
            <a:ext cx="7105273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5AFD70F-20E3-55D2-E154-7D4FACFBB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BDB812-268E-7EC5-B48A-752271816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A30E18-AA70-D998-AAFC-727CB0367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452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0DE9E-D6C5-7BD5-FA8B-83B1B32D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ru-RU" sz="3200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DB3830-2AB6-78B5-7D66-CE762530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1500" dirty="0"/>
              <a:t>Ученые, работающие на Марсе, сталкиваются с </a:t>
            </a:r>
            <a:r>
              <a:rPr lang="ru-RU" sz="1500" b="1" dirty="0"/>
              <a:t>ограниченной связью </a:t>
            </a:r>
            <a:r>
              <a:rPr lang="ru-RU" sz="1500" dirty="0"/>
              <a:t>с Землей, что затрудняет </a:t>
            </a:r>
            <a:r>
              <a:rPr lang="ru-RU" sz="1500" b="1" dirty="0"/>
              <a:t>передачу отчетов </a:t>
            </a:r>
            <a:r>
              <a:rPr lang="ru-RU" sz="1500" dirty="0"/>
              <a:t>и результатов исследований. В связи с этим возникает необходимость разработки продукта, который позволит </a:t>
            </a:r>
            <a:r>
              <a:rPr lang="ru-RU" sz="1500" b="1" dirty="0"/>
              <a:t>эффективно</a:t>
            </a:r>
            <a:r>
              <a:rPr lang="ru-RU" sz="1500" dirty="0"/>
              <a:t> управлять процессом создания, редактирования и согласования отчетов, даже при ограниченной доступности связи.</a:t>
            </a:r>
          </a:p>
        </p:txBody>
      </p:sp>
      <p:pic>
        <p:nvPicPr>
          <p:cNvPr id="5" name="Picture 4" descr="Желтый вопросительный знак">
            <a:extLst>
              <a:ext uri="{FF2B5EF4-FFF2-40B4-BE49-F238E27FC236}">
                <a16:creationId xmlns:a16="http://schemas.microsoft.com/office/drawing/2014/main" id="{8CE4B2AA-83CB-76A4-EAEE-FC53ABD72D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93" r="1444"/>
          <a:stretch/>
        </p:blipFill>
        <p:spPr>
          <a:xfrm>
            <a:off x="5086726" y="10"/>
            <a:ext cx="7105273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5AFD70F-20E3-55D2-E154-7D4FACFBB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BDB812-268E-7EC5-B48A-752271816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A30E18-AA70-D998-AAFC-727CB0367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351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57E2C-FAE6-90C9-B10E-2D7881A1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ru-RU" sz="3200" dirty="0"/>
              <a:t>Решение</a:t>
            </a:r>
          </a:p>
        </p:txBody>
      </p:sp>
      <p:pic>
        <p:nvPicPr>
          <p:cNvPr id="5" name="Picture 4" descr="Лампочка на желтом фоне с нарисованными световыми лучами и шнуром">
            <a:extLst>
              <a:ext uri="{FF2B5EF4-FFF2-40B4-BE49-F238E27FC236}">
                <a16:creationId xmlns:a16="http://schemas.microsoft.com/office/drawing/2014/main" id="{225F10AF-6C1B-205A-2AE2-5C9EA129C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27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B3A22E-503A-636A-FB41-75E02ECA0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500" b="1" dirty="0"/>
              <a:t>Web-</a:t>
            </a:r>
            <a:r>
              <a:rPr lang="ru-RU" sz="1500" b="1" dirty="0"/>
              <a:t>сервис, </a:t>
            </a:r>
            <a:r>
              <a:rPr lang="ru-RU" sz="1500" dirty="0"/>
              <a:t>предназначенный для ученых и инспекторов, который обеспечивает эффективное управление процессом </a:t>
            </a:r>
            <a:r>
              <a:rPr lang="ru-RU" sz="1500" b="1" dirty="0"/>
              <a:t>создания</a:t>
            </a:r>
            <a:r>
              <a:rPr lang="ru-RU" sz="1500" dirty="0"/>
              <a:t>, </a:t>
            </a:r>
            <a:r>
              <a:rPr lang="ru-RU" sz="1500" b="1" dirty="0"/>
              <a:t>редактирования</a:t>
            </a:r>
            <a:r>
              <a:rPr lang="ru-RU" sz="1500" dirty="0"/>
              <a:t> и </a:t>
            </a:r>
            <a:r>
              <a:rPr lang="ru-RU" sz="1500" b="1" dirty="0"/>
              <a:t>согласования</a:t>
            </a:r>
            <a:r>
              <a:rPr lang="ru-RU" sz="1500" dirty="0"/>
              <a:t> отчетов, несмотря на временные </a:t>
            </a:r>
            <a:r>
              <a:rPr lang="ru-RU" sz="1500" b="1" dirty="0"/>
              <a:t>ограничения связи.</a:t>
            </a:r>
          </a:p>
          <a:p>
            <a:pPr marL="0" indent="0">
              <a:buNone/>
            </a:pPr>
            <a:r>
              <a:rPr lang="en-US" sz="1500" b="1" dirty="0"/>
              <a:t>Backend - </a:t>
            </a:r>
            <a:r>
              <a:rPr lang="en-US" sz="1500" dirty="0" err="1"/>
              <a:t>.Net</a:t>
            </a:r>
            <a:r>
              <a:rPr lang="en-US" sz="1500" dirty="0"/>
              <a:t> 8 + Postgres</a:t>
            </a:r>
          </a:p>
          <a:p>
            <a:pPr marL="0" indent="0">
              <a:buNone/>
            </a:pPr>
            <a:r>
              <a:rPr lang="en-US" sz="1500" b="1" dirty="0"/>
              <a:t>Frontend – </a:t>
            </a:r>
            <a:r>
              <a:rPr lang="en-US" sz="1500" dirty="0"/>
              <a:t>React c Next.js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98583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7D0FD-33EB-F5AA-B3F4-DC2BAE71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Бизнес модель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Рисунок 10" descr="Изображение выглядит как текст, диаграмма, План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0E6D0EA1-7F13-BD5D-4E08-46B7AC094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3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6" descr="Integrate Entity Framework Core in .NET Core Application | by Kundan Zalte  | C# Programming | Medium">
            <a:extLst>
              <a:ext uri="{FF2B5EF4-FFF2-40B4-BE49-F238E27FC236}">
                <a16:creationId xmlns:a16="http://schemas.microsoft.com/office/drawing/2014/main" id="{BF7FB34D-09CA-F3DE-614F-DCED57D39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889" y="1264434"/>
            <a:ext cx="3373421" cy="143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Getting Started With PostgreSQL. There are numerous different types of… |  by Alex Mitrani | Medium">
            <a:extLst>
              <a:ext uri="{FF2B5EF4-FFF2-40B4-BE49-F238E27FC236}">
                <a16:creationId xmlns:a16="http://schemas.microsoft.com/office/drawing/2014/main" id="{B24FB5CC-3667-D772-9F09-064E00F91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518" y="2690689"/>
            <a:ext cx="3255743" cy="149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Understanding Server Components in React 18 and Next.js 13 | by Adhithi  Ravichandran | Medium">
            <a:extLst>
              <a:ext uri="{FF2B5EF4-FFF2-40B4-BE49-F238E27FC236}">
                <a16:creationId xmlns:a16="http://schemas.microsoft.com/office/drawing/2014/main" id="{22B87595-CF89-1872-CEBB-67EBD44A9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923" y="1129435"/>
            <a:ext cx="3499440" cy="160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ANT DESIGN">
            <a:extLst>
              <a:ext uri="{FF2B5EF4-FFF2-40B4-BE49-F238E27FC236}">
                <a16:creationId xmlns:a16="http://schemas.microsoft.com/office/drawing/2014/main" id="{B155C8CC-1EAD-8C6D-2F99-07EE918AD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174" y="1673835"/>
            <a:ext cx="3171697" cy="317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Docker - ПО для разработки, тестирования и запуска веб-приложений">
            <a:extLst>
              <a:ext uri="{FF2B5EF4-FFF2-40B4-BE49-F238E27FC236}">
                <a16:creationId xmlns:a16="http://schemas.microsoft.com/office/drawing/2014/main" id="{50D4BBC7-7271-EF48-872F-00A9023F5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585" y="4704648"/>
            <a:ext cx="1693429" cy="144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FB65905C-FE66-4456-4B84-07A519535064}"/>
              </a:ext>
            </a:extLst>
          </p:cNvPr>
          <p:cNvCxnSpPr>
            <a:cxnSpLocks/>
          </p:cNvCxnSpPr>
          <p:nvPr/>
        </p:nvCxnSpPr>
        <p:spPr>
          <a:xfrm>
            <a:off x="641774" y="4486380"/>
            <a:ext cx="109050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3902B7AD-E057-67D1-6348-66BBA5435A25}"/>
              </a:ext>
            </a:extLst>
          </p:cNvPr>
          <p:cNvCxnSpPr>
            <a:cxnSpLocks/>
          </p:cNvCxnSpPr>
          <p:nvPr/>
        </p:nvCxnSpPr>
        <p:spPr>
          <a:xfrm>
            <a:off x="6095847" y="623275"/>
            <a:ext cx="0" cy="38631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git: советы и шпаргалки">
            <a:extLst>
              <a:ext uri="{FF2B5EF4-FFF2-40B4-BE49-F238E27FC236}">
                <a16:creationId xmlns:a16="http://schemas.microsoft.com/office/drawing/2014/main" id="{676A269D-E914-64C9-6A12-8AA801059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57" y="5553897"/>
            <a:ext cx="586255" cy="58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itHub - Wikipedia">
            <a:extLst>
              <a:ext uri="{FF2B5EF4-FFF2-40B4-BE49-F238E27FC236}">
                <a16:creationId xmlns:a16="http://schemas.microsoft.com/office/drawing/2014/main" id="{64CDD28B-78F8-AA6E-3A00-8E2FA984D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117" y="5553897"/>
            <a:ext cx="628802" cy="62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25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F5B33-23C2-534D-52B5-A300F25C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Ресурсы для развертывания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Ветровые турбины на фоне голубого неба">
            <a:extLst>
              <a:ext uri="{FF2B5EF4-FFF2-40B4-BE49-F238E27FC236}">
                <a16:creationId xmlns:a16="http://schemas.microsoft.com/office/drawing/2014/main" id="{BA13071A-8A6D-EA72-BE12-086AA02DD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62" t="-1" r="7463" b="-1"/>
          <a:stretch/>
        </p:blipFill>
        <p:spPr>
          <a:xfrm>
            <a:off x="7000569" y="10"/>
            <a:ext cx="5191432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C80BC2-756C-9D7C-317E-7CF89DCF2B58}"/>
              </a:ext>
            </a:extLst>
          </p:cNvPr>
          <p:cNvSpPr txBox="1"/>
          <p:nvPr/>
        </p:nvSpPr>
        <p:spPr>
          <a:xfrm>
            <a:off x="762001" y="2671967"/>
            <a:ext cx="757083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1. Системные требования:</a:t>
            </a:r>
          </a:p>
          <a:p>
            <a:r>
              <a:rPr lang="ru-RU" dirty="0"/>
              <a:t>   - CPU: минимум 2 ядра CPU</a:t>
            </a:r>
          </a:p>
          <a:p>
            <a:r>
              <a:rPr lang="ru-RU" dirty="0"/>
              <a:t>   - RAM: не менее 2 ГБ</a:t>
            </a:r>
          </a:p>
          <a:p>
            <a:r>
              <a:rPr lang="ru-RU" dirty="0"/>
              <a:t>   - ROM: не менее </a:t>
            </a:r>
            <a:r>
              <a:rPr lang="en-US" dirty="0"/>
              <a:t>3</a:t>
            </a:r>
            <a:r>
              <a:rPr lang="ru-RU" dirty="0"/>
              <a:t>2 ГБ</a:t>
            </a:r>
            <a:endParaRPr lang="en-US" dirty="0"/>
          </a:p>
          <a:p>
            <a:endParaRPr lang="ru-RU" dirty="0"/>
          </a:p>
          <a:p>
            <a:r>
              <a:rPr lang="ru-RU" b="1" dirty="0"/>
              <a:t>2. Предустановленные библиотеки и фреймворки:</a:t>
            </a:r>
          </a:p>
          <a:p>
            <a:r>
              <a:rPr lang="ru-RU" dirty="0"/>
              <a:t>   - .NET 8</a:t>
            </a:r>
          </a:p>
          <a:p>
            <a:r>
              <a:rPr lang="ru-RU" dirty="0"/>
              <a:t>   - Node.js и </a:t>
            </a:r>
            <a:r>
              <a:rPr lang="ru-RU" dirty="0" err="1"/>
              <a:t>npm</a:t>
            </a:r>
            <a:endParaRPr lang="ru-RU" dirty="0"/>
          </a:p>
          <a:p>
            <a:r>
              <a:rPr lang="ru-RU" dirty="0"/>
              <a:t>   - </a:t>
            </a:r>
            <a:r>
              <a:rPr lang="ru-RU" dirty="0" err="1"/>
              <a:t>Docker</a:t>
            </a:r>
            <a:r>
              <a:rPr lang="ru-RU" dirty="0"/>
              <a:t> </a:t>
            </a:r>
            <a:endParaRPr lang="en-US" dirty="0"/>
          </a:p>
          <a:p>
            <a:endParaRPr lang="ru-RU" dirty="0"/>
          </a:p>
          <a:p>
            <a:r>
              <a:rPr lang="ru-RU" b="1" dirty="0"/>
              <a:t>3. Приложения:</a:t>
            </a:r>
          </a:p>
          <a:p>
            <a:r>
              <a:rPr lang="ru-RU" dirty="0"/>
              <a:t>   - </a:t>
            </a:r>
            <a:r>
              <a:rPr lang="ru-RU" dirty="0" err="1"/>
              <a:t>PostgreSQL</a:t>
            </a:r>
            <a:endParaRPr lang="ru-RU" dirty="0"/>
          </a:p>
          <a:p>
            <a:r>
              <a:rPr lang="ru-RU" dirty="0"/>
              <a:t>   - Редактор кода: например </a:t>
            </a:r>
            <a:r>
              <a:rPr lang="en-US" dirty="0"/>
              <a:t>VS Code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21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B2449-96D5-4637-AAD3-421ADB92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/>
              <a:t>Стоимость сопровождения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Биржевые котировки">
            <a:extLst>
              <a:ext uri="{FF2B5EF4-FFF2-40B4-BE49-F238E27FC236}">
                <a16:creationId xmlns:a16="http://schemas.microsoft.com/office/drawing/2014/main" id="{CB5B96CA-2EE4-ECBC-291E-EB2481A65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35" t="-1" r="12387" b="-1"/>
          <a:stretch/>
        </p:blipFill>
        <p:spPr>
          <a:xfrm>
            <a:off x="7108723" y="10"/>
            <a:ext cx="5083278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C2751-9148-8888-6187-BA4556CC9BBC}"/>
              </a:ext>
            </a:extLst>
          </p:cNvPr>
          <p:cNvSpPr txBox="1"/>
          <p:nvPr/>
        </p:nvSpPr>
        <p:spPr>
          <a:xfrm>
            <a:off x="762001" y="2457326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1. Разработчик бэкенда (.NET 8):</a:t>
            </a:r>
          </a:p>
          <a:p>
            <a:r>
              <a:rPr lang="ru-RU" sz="1600" dirty="0"/>
              <a:t>   - Зарплата: 150 000 в месяц</a:t>
            </a:r>
          </a:p>
          <a:p>
            <a:endParaRPr lang="ru-RU" sz="1600" dirty="0"/>
          </a:p>
          <a:p>
            <a:r>
              <a:rPr lang="ru-RU" sz="1600" dirty="0"/>
              <a:t>2. Разработчик </a:t>
            </a:r>
            <a:r>
              <a:rPr lang="ru-RU" sz="1600" dirty="0" err="1"/>
              <a:t>фронтенда</a:t>
            </a:r>
            <a:r>
              <a:rPr lang="ru-RU" sz="1600" dirty="0"/>
              <a:t> (</a:t>
            </a:r>
            <a:r>
              <a:rPr lang="ru-RU" sz="1600" dirty="0" err="1"/>
              <a:t>React</a:t>
            </a:r>
            <a:r>
              <a:rPr lang="ru-RU" sz="1600" dirty="0"/>
              <a:t> + Next.js):</a:t>
            </a:r>
          </a:p>
          <a:p>
            <a:r>
              <a:rPr lang="ru-RU" sz="1600" dirty="0"/>
              <a:t>   - Зарплата: 150 000 в месяц</a:t>
            </a:r>
          </a:p>
          <a:p>
            <a:endParaRPr lang="ru-RU" sz="1600" dirty="0"/>
          </a:p>
          <a:p>
            <a:r>
              <a:rPr lang="ru-RU" sz="1600" dirty="0"/>
              <a:t>3. Системный администратор / </a:t>
            </a:r>
            <a:r>
              <a:rPr lang="ru-RU" sz="1600" dirty="0" err="1"/>
              <a:t>DevOps</a:t>
            </a:r>
            <a:r>
              <a:rPr lang="ru-RU" sz="1600" dirty="0"/>
              <a:t> инженер:</a:t>
            </a:r>
          </a:p>
          <a:p>
            <a:r>
              <a:rPr lang="ru-RU" sz="1600" dirty="0"/>
              <a:t>   - Зарплата: 150 000 в месяц</a:t>
            </a:r>
          </a:p>
          <a:p>
            <a:endParaRPr lang="ru-RU" sz="1600" dirty="0"/>
          </a:p>
          <a:p>
            <a:r>
              <a:rPr lang="ru-RU" sz="1600" dirty="0"/>
              <a:t>4. Инфраструктура и инструменты:</a:t>
            </a:r>
          </a:p>
          <a:p>
            <a:r>
              <a:rPr lang="ru-RU" sz="1600" dirty="0"/>
              <a:t>   - Облачные услуги, хостинг и инструменты мониторинга и безопасности (например, </a:t>
            </a:r>
            <a:r>
              <a:rPr lang="ru-RU" sz="1600" dirty="0" err="1"/>
              <a:t>Docker</a:t>
            </a:r>
            <a:r>
              <a:rPr lang="ru-RU" sz="1600" dirty="0"/>
              <a:t> : 50 000 в месяц</a:t>
            </a:r>
          </a:p>
          <a:p>
            <a:endParaRPr lang="ru-RU" sz="1600" dirty="0"/>
          </a:p>
          <a:p>
            <a:r>
              <a:rPr lang="ru-RU" sz="1600" dirty="0"/>
              <a:t>Общая стоимость: 500 000 в месяц</a:t>
            </a:r>
          </a:p>
        </p:txBody>
      </p:sp>
    </p:spTree>
    <p:extLst>
      <p:ext uri="{BB962C8B-B14F-4D97-AF65-F5344CB8AC3E}">
        <p14:creationId xmlns:p14="http://schemas.microsoft.com/office/powerpoint/2010/main" val="278356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AFF0D30-CB15-102C-F40E-A38675DCC8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54" b="7346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7AEE1-F189-11B5-94C9-0F70AEB0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6" y="5746071"/>
            <a:ext cx="7015499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7801737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407</Words>
  <Application>Microsoft Office PowerPoint</Application>
  <PresentationFormat>Широкоэкранный</PresentationFormat>
  <Paragraphs>56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Тема Office</vt:lpstr>
      <vt:lpstr>Презентация PowerPoint</vt:lpstr>
      <vt:lpstr>Введение</vt:lpstr>
      <vt:lpstr>Проблема</vt:lpstr>
      <vt:lpstr>Решение</vt:lpstr>
      <vt:lpstr>Бизнес модель</vt:lpstr>
      <vt:lpstr>Презентация PowerPoint</vt:lpstr>
      <vt:lpstr>Ресурсы для развертывания</vt:lpstr>
      <vt:lpstr>Стоимость сопровождения</vt:lpstr>
      <vt:lpstr>Демонстрация</vt:lpstr>
      <vt:lpstr>Демонстрация</vt:lpstr>
      <vt:lpstr>Демонстрация</vt:lpstr>
      <vt:lpstr>Масштабирование</vt:lpstr>
      <vt:lpstr>Преимущества</vt:lpstr>
      <vt:lpstr>Команда Quantic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AtomSkills 2024</dc:title>
  <dc:creator>Александр Говорухин</dc:creator>
  <cp:lastModifiedBy>Александр Говорухин</cp:lastModifiedBy>
  <cp:revision>18</cp:revision>
  <dcterms:created xsi:type="dcterms:W3CDTF">2024-04-16T18:05:02Z</dcterms:created>
  <dcterms:modified xsi:type="dcterms:W3CDTF">2024-04-17T08:41:37Z</dcterms:modified>
</cp:coreProperties>
</file>