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8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84" y="6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2E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40261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3199" y="3534370"/>
            <a:ext cx="4526280" cy="555427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4374"/>
              </a:lnSpc>
              <a:buNone/>
              <a:defRPr/>
            </a:pPr>
            <a:r>
              <a:rPr lang="en-US" sz="3499" b="1" dirty="0" err="1">
                <a:solidFill>
                  <a:srgbClr val="38512F"/>
                </a:solidFill>
                <a:latin typeface="+mj-ea"/>
                <a:ea typeface="+mj-ea"/>
                <a:cs typeface="Lora"/>
              </a:rPr>
              <a:t>바니바니당근당근거북목</a:t>
            </a:r>
            <a:endParaRPr lang="en-US" sz="3499" dirty="0">
              <a:latin typeface="+mj-ea"/>
              <a:ea typeface="+mj-ea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339709"/>
            <a:ext cx="7477601" cy="35540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3A3630"/>
                </a:solidFill>
                <a:latin typeface="+mj-ea"/>
                <a:ea typeface="+mj-ea"/>
                <a:cs typeface="Source Sans Pro"/>
              </a:rPr>
              <a:t>이담비 권재현 유혜승 전예은 </a:t>
            </a:r>
            <a:r>
              <a:rPr lang="en-US" sz="1750" b="1">
                <a:solidFill>
                  <a:srgbClr val="000000"/>
                </a:solidFill>
                <a:latin typeface="+mj-ea"/>
                <a:ea typeface="+mj-ea"/>
                <a:cs typeface="Source Sans Pro"/>
              </a:rPr>
              <a:t>🥕🥕</a:t>
            </a:r>
            <a:endParaRPr lang="en-US" sz="1750">
              <a:latin typeface="+mj-ea"/>
              <a:ea typeface="+mj-ea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48389" y="1532096"/>
            <a:ext cx="5394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latin typeface="Welcome Regular" panose="02020603020101020101" pitchFamily="18" charset="-127"/>
                <a:ea typeface="Welcome Regular" panose="02020603020101020101" pitchFamily="18" charset="-127"/>
              </a:rPr>
              <a:t>학습한 기술</a:t>
            </a:r>
            <a:endParaRPr lang="en-US" sz="4374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2670810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2892981"/>
            <a:ext cx="32545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화면 전환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/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갱신</a:t>
            </a:r>
            <a:endParaRPr lang="en-US" sz="2187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2570559" y="3462338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600" b="0" dirty="0">
              <a:effectLst/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br>
              <a:rPr lang="ko-KR" altLang="en-US" sz="1600" dirty="0">
                <a:latin typeface="Welcome Regular" panose="02020603020101020101" pitchFamily="18" charset="-127"/>
                <a:ea typeface="Welcome Regular" panose="02020603020101020101" pitchFamily="18" charset="-127"/>
              </a:rPr>
            </a:br>
            <a:endParaRPr lang="en-US" sz="175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670810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92981"/>
            <a:ext cx="2917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비동기 시스템 구축</a:t>
            </a:r>
            <a:endParaRPr lang="en-US" sz="2187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웹과 달리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,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 앱은 위젯 단위로 인식해야 함</a:t>
            </a:r>
            <a:endParaRPr lang="en-US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67EE7C14-AB31-7C6B-BBF9-6533DC66E286}"/>
              </a:ext>
            </a:extLst>
          </p:cNvPr>
          <p:cNvSpPr/>
          <p:nvPr/>
        </p:nvSpPr>
        <p:spPr>
          <a:xfrm>
            <a:off x="4887337" y="4972884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F6E9D5"/>
          </a:solidFill>
          <a:ln/>
        </p:spPr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922A66DD-B355-7D97-43C1-3E44F38ED5EC}"/>
              </a:ext>
            </a:extLst>
          </p:cNvPr>
          <p:cNvSpPr/>
          <p:nvPr/>
        </p:nvSpPr>
        <p:spPr>
          <a:xfrm>
            <a:off x="5193123" y="5320071"/>
            <a:ext cx="2917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시간에 따른 스레드</a:t>
            </a:r>
            <a:endParaRPr lang="en-US" sz="28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485C8E4-889A-1EC0-9396-B420ACAAA5E8}"/>
              </a:ext>
            </a:extLst>
          </p:cNvPr>
          <p:cNvSpPr/>
          <p:nvPr/>
        </p:nvSpPr>
        <p:spPr>
          <a:xfrm>
            <a:off x="0" y="931334"/>
            <a:ext cx="14630400" cy="17949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 2"/>
          <p:cNvSpPr/>
          <p:nvPr/>
        </p:nvSpPr>
        <p:spPr>
          <a:xfrm>
            <a:off x="2181728" y="4089797"/>
            <a:ext cx="102669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7200" dirty="0">
                <a:solidFill>
                  <a:srgbClr val="0045BE"/>
                </a:solidFill>
                <a:latin typeface="Welcome Bold" panose="02020603020101020101" pitchFamily="18" charset="-127"/>
                <a:ea typeface="Welcome Bold" panose="02020603020101020101" pitchFamily="18" charset="-127"/>
                <a:cs typeface="Lora" pitchFamily="34" charset="-120"/>
              </a:rPr>
              <a:t>Q&amp;A</a:t>
            </a:r>
            <a:endParaRPr lang="en-US" sz="7200" dirty="0">
              <a:solidFill>
                <a:srgbClr val="0045BE"/>
              </a:solidFill>
              <a:latin typeface="Welcome Bold" panose="02020603020101020101" pitchFamily="18" charset="-127"/>
              <a:ea typeface="Welcome Bold" panose="02020603020101020101" pitchFamily="18" charset="-127"/>
            </a:endParaRPr>
          </a:p>
        </p:txBody>
      </p:sp>
      <p:pic>
        <p:nvPicPr>
          <p:cNvPr id="9" name="그림 8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B6682A0D-DD4A-BC07-0AEE-155347D5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44367"/>
            <a:ext cx="7772400" cy="2648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2E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 2"/>
          <p:cNvSpPr/>
          <p:nvPr/>
        </p:nvSpPr>
        <p:spPr>
          <a:xfrm>
            <a:off x="1519718" y="3794144"/>
            <a:ext cx="4915938" cy="2070768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4374"/>
              </a:lnSpc>
              <a:buNone/>
              <a:defRPr/>
            </a:pP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Re-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Habbit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은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습관의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영어인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‘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Habit’과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토끼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‘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Rabbit’의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합성어로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, </a:t>
            </a:r>
          </a:p>
          <a:p>
            <a:pPr marL="0" indent="0">
              <a:lnSpc>
                <a:spcPts val="4374"/>
              </a:lnSpc>
              <a:buNone/>
              <a:defRPr/>
            </a:pP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소비습관을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적금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연계형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서비스를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통해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재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(Re-)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정의하겠다는</a:t>
            </a:r>
            <a:r>
              <a:rPr lang="en-US" sz="3200" b="1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sz="3200" b="1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의미이다</a:t>
            </a:r>
            <a:endParaRPr lang="en-US" sz="3200" b="1" dirty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55423" y="682592"/>
            <a:ext cx="7119553" cy="2428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2E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61670" y="361314"/>
            <a:ext cx="4443889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7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기획</a:t>
            </a:r>
            <a:r>
              <a:rPr lang="ko-KR" altLang="en-US" sz="437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배경 및 아이디어 차별성</a:t>
            </a:r>
          </a:p>
        </p:txBody>
      </p:sp>
      <p:sp>
        <p:nvSpPr>
          <p:cNvPr id="22" name="Shape 3"/>
          <p:cNvSpPr/>
          <p:nvPr/>
        </p:nvSpPr>
        <p:spPr>
          <a:xfrm>
            <a:off x="593075" y="1413510"/>
            <a:ext cx="6359882" cy="2853690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2798824" y="1753374"/>
            <a:ext cx="2301318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MZ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세대</a:t>
            </a:r>
            <a:r>
              <a:rPr lang="ko-KR" alt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2187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</p:txBody>
      </p:sp>
      <p:sp>
        <p:nvSpPr>
          <p:cNvPr id="18" name="Text 4"/>
          <p:cNvSpPr/>
          <p:nvPr/>
        </p:nvSpPr>
        <p:spPr>
          <a:xfrm>
            <a:off x="1743790" y="2390299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endParaRPr lang="en-US" altLang="ko-KR" sz="3500" b="1" dirty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2187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갓생</a:t>
            </a: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ko-KR" altLang="en-US" sz="2187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챌린지</a:t>
            </a:r>
            <a:endParaRPr lang="en-US" altLang="ko-KR" sz="2187" dirty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en-US" altLang="ko-KR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1</a:t>
            </a: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분기 가계 부채 중 비중 역대 최고치 </a:t>
            </a:r>
          </a:p>
        </p:txBody>
      </p:sp>
      <p:sp>
        <p:nvSpPr>
          <p:cNvPr id="30" name="Shape 3"/>
          <p:cNvSpPr/>
          <p:nvPr/>
        </p:nvSpPr>
        <p:spPr>
          <a:xfrm>
            <a:off x="7315200" y="1413510"/>
            <a:ext cx="6598006" cy="2853690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Text 4"/>
          <p:cNvSpPr/>
          <p:nvPr/>
        </p:nvSpPr>
        <p:spPr>
          <a:xfrm>
            <a:off x="8355150" y="1680448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4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기존챌린지의 벌금 가입비  </a:t>
            </a: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3400" b="1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</p:txBody>
      </p:sp>
      <p:sp>
        <p:nvSpPr>
          <p:cNvPr id="24" name="Text 4"/>
          <p:cNvSpPr/>
          <p:nvPr/>
        </p:nvSpPr>
        <p:spPr>
          <a:xfrm>
            <a:off x="8189304" y="2542699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endParaRPr lang="en-US" altLang="ko-KR" sz="3500" b="1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</p:txBody>
      </p:sp>
      <p:sp>
        <p:nvSpPr>
          <p:cNvPr id="26" name="Text 4"/>
          <p:cNvSpPr/>
          <p:nvPr/>
        </p:nvSpPr>
        <p:spPr>
          <a:xfrm>
            <a:off x="8877702" y="2183130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endParaRPr lang="en-US" altLang="ko-KR" sz="3500" b="1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유저친화적인 </a:t>
            </a:r>
            <a:r>
              <a:rPr lang="en-US" altLang="ko-KR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enjoyable </a:t>
            </a:r>
            <a:r>
              <a:rPr lang="ko-KR" alt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챌린지</a:t>
            </a:r>
          </a:p>
          <a:p>
            <a:pPr marL="0" indent="0" algn="ctr">
              <a:lnSpc>
                <a:spcPts val="2734"/>
              </a:lnSpc>
              <a:buNone/>
              <a:defRPr/>
            </a:pPr>
            <a:endParaRPr lang="ko-KR" altLang="en-US" sz="2187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기존 챌린지의 벌금</a:t>
            </a:r>
            <a:r>
              <a:rPr lang="en-US" altLang="ko-KR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,</a:t>
            </a:r>
            <a:r>
              <a:rPr lang="ko-KR" alt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가입비 → 적금</a:t>
            </a: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긍정효과 부여  </a:t>
            </a:r>
          </a:p>
        </p:txBody>
      </p:sp>
      <p:sp>
        <p:nvSpPr>
          <p:cNvPr id="27" name="Shape 3"/>
          <p:cNvSpPr/>
          <p:nvPr/>
        </p:nvSpPr>
        <p:spPr>
          <a:xfrm>
            <a:off x="2521123" y="4905851"/>
            <a:ext cx="9588154" cy="2404229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8" name="Text 4"/>
          <p:cNvSpPr/>
          <p:nvPr/>
        </p:nvSpPr>
        <p:spPr>
          <a:xfrm>
            <a:off x="6067975" y="5245716"/>
            <a:ext cx="2301318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소비습관 </a:t>
            </a:r>
          </a:p>
        </p:txBody>
      </p:sp>
      <p:sp>
        <p:nvSpPr>
          <p:cNvPr id="29" name="Text 4"/>
          <p:cNvSpPr/>
          <p:nvPr/>
        </p:nvSpPr>
        <p:spPr>
          <a:xfrm>
            <a:off x="5012942" y="5882641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기존 </a:t>
            </a:r>
            <a:r>
              <a:rPr lang="ko-KR" altLang="en-US" sz="2187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챌린지의</a:t>
            </a: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사용자 직접 인증 과정</a:t>
            </a: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en-US" altLang="ko-KR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Task</a:t>
            </a: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줄여 </a:t>
            </a:r>
            <a:r>
              <a:rPr lang="ko-KR" altLang="en-US" sz="2187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마이데이터를</a:t>
            </a: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통한 </a:t>
            </a:r>
            <a:r>
              <a:rPr lang="ko-KR" altLang="en-US" sz="2187" dirty="0" err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자동챌린지</a:t>
            </a:r>
            <a:r>
              <a:rPr lang="ko-KR" altLang="en-US" sz="2187" dirty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성공 여부 확인 가능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2E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661670" y="361314"/>
            <a:ext cx="4443889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ko-KR" altLang="en-US" sz="4374" b="1">
                <a:solidFill>
                  <a:srgbClr val="38512F"/>
                </a:solidFill>
                <a:latin typeface="Lora"/>
                <a:ea typeface="Lora"/>
                <a:cs typeface="Lora"/>
              </a:rPr>
              <a:t>챌린저스 서비스 비교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911" y="1413510"/>
            <a:ext cx="4104569" cy="628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4581" y="1413510"/>
            <a:ext cx="4042147" cy="628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25042" y="1413510"/>
            <a:ext cx="4647687" cy="628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2E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3889" y="785970"/>
            <a:ext cx="4732020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7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활용한 신한은행 API</a:t>
            </a:r>
            <a:endParaRPr lang="en-US" sz="4374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301270" y="2542699"/>
            <a:ext cx="27742" cy="4888111"/>
          </a:xfrm>
          <a:prstGeom prst="rect">
            <a:avLst/>
          </a:prstGeom>
          <a:solidFill>
            <a:srgbClr val="38512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565053" y="2952333"/>
            <a:ext cx="777597" cy="27742"/>
          </a:xfrm>
          <a:prstGeom prst="rect">
            <a:avLst/>
          </a:prstGeom>
          <a:solidFill>
            <a:srgbClr val="38512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065109" y="271629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254061" y="2757964"/>
            <a:ext cx="121920" cy="41648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2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1</a:t>
            </a:r>
            <a:endParaRPr lang="en-US" sz="2624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537138" y="2764869"/>
            <a:ext cx="2659380" cy="347186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전체계좌목록 조회 API</a:t>
            </a:r>
            <a:endParaRPr lang="en-US" sz="21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537138" y="3334226"/>
            <a:ext cx="3744754" cy="710803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3A363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ource Sans Pro"/>
              </a:rPr>
              <a:t>사용자의 계좌정보를 손쉽게 조회할 수 있습니다.</a:t>
            </a:r>
            <a:endParaRPr lang="en-US" sz="175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6287512" y="4063186"/>
            <a:ext cx="777597" cy="27742"/>
          </a:xfrm>
          <a:prstGeom prst="rect">
            <a:avLst/>
          </a:prstGeom>
          <a:solidFill>
            <a:srgbClr val="38512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065109" y="38271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227391" y="3868817"/>
            <a:ext cx="175260" cy="41648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2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2</a:t>
            </a:r>
            <a:endParaRPr lang="en-US" sz="2624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871079" y="3875723"/>
            <a:ext cx="2221944" cy="347186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r">
              <a:lnSpc>
                <a:spcPts val="2734"/>
              </a:lnSpc>
              <a:buNone/>
              <a:defRPr/>
            </a:pPr>
            <a:r>
              <a:rPr 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계좌잔액조회 API</a:t>
            </a:r>
            <a:endParaRPr lang="en-US" sz="21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348389" y="4445079"/>
            <a:ext cx="3744635" cy="710803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indent="0" algn="r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3A363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ource Sans Pro"/>
              </a:rPr>
              <a:t>사용자의 계좌 잔액을 확인하고 납입을 유도할 수 있습니다.</a:t>
            </a:r>
            <a:endParaRPr lang="en-US" sz="175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565053" y="5062954"/>
            <a:ext cx="777597" cy="27742"/>
          </a:xfrm>
          <a:prstGeom prst="rect">
            <a:avLst/>
          </a:prstGeom>
          <a:solidFill>
            <a:srgbClr val="38512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065109" y="48269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223581" y="4868585"/>
            <a:ext cx="182880" cy="41648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2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3</a:t>
            </a:r>
            <a:endParaRPr lang="en-US" sz="2624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537138" y="4875490"/>
            <a:ext cx="2583180" cy="347186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>
              <a:lnSpc>
                <a:spcPts val="2734"/>
              </a:lnSpc>
              <a:buNone/>
              <a:defRPr/>
            </a:pPr>
            <a:r>
              <a:rPr 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계좌거래내역조회 API</a:t>
            </a:r>
            <a:endParaRPr lang="en-US" sz="21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8537138" y="5444847"/>
            <a:ext cx="3744754" cy="710803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indent="0" algn="l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3A363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ource Sans Pro"/>
              </a:rPr>
              <a:t>사용자의 계좌 거래내역을 조회하여 적극적인 납입을 유도합니다.</a:t>
            </a:r>
            <a:endParaRPr lang="en-US" sz="175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6287512" y="6062841"/>
            <a:ext cx="777597" cy="27742"/>
          </a:xfrm>
          <a:prstGeom prst="rect">
            <a:avLst/>
          </a:prstGeom>
          <a:solidFill>
            <a:srgbClr val="38512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7065109" y="58268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223581" y="5868472"/>
            <a:ext cx="182880" cy="41648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3281"/>
              </a:lnSpc>
              <a:buNone/>
              <a:defRPr/>
            </a:pPr>
            <a:r>
              <a:rPr lang="en-US" sz="262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4</a:t>
            </a:r>
            <a:endParaRPr lang="en-US" sz="2624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3532703" y="5875377"/>
            <a:ext cx="2560320" cy="347186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r">
              <a:lnSpc>
                <a:spcPts val="2734"/>
              </a:lnSpc>
              <a:buNone/>
              <a:defRPr/>
            </a:pPr>
            <a:r>
              <a:rPr lang="en-US" sz="2187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1원이체 API, 이체 API</a:t>
            </a:r>
            <a:endParaRPr lang="en-US" sz="2187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2348389" y="6444734"/>
            <a:ext cx="3744635" cy="710803"/>
          </a:xfrm>
          <a:prstGeom prst="rect">
            <a:avLst/>
          </a:prstGeom>
          <a:noFill/>
          <a:ln/>
        </p:spPr>
        <p:txBody>
          <a:bodyPr wrap="square" anchor="t"/>
          <a:lstStyle/>
          <a:p>
            <a:pPr marL="0" indent="0" algn="r">
              <a:lnSpc>
                <a:spcPts val="2799"/>
              </a:lnSpc>
              <a:buNone/>
              <a:defRPr/>
            </a:pPr>
            <a:r>
              <a:rPr lang="en-US" sz="1750">
                <a:solidFill>
                  <a:srgbClr val="3A363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ource Sans Pro"/>
              </a:rPr>
              <a:t>챌린지를 클리어한 사용자가 자동으로 적금에 납입됩니다.</a:t>
            </a:r>
            <a:endParaRPr lang="en-US" sz="175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7" name="Image 0" descr="preencoded.png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2E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61670" y="361314"/>
            <a:ext cx="4443889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ko-KR" altLang="en-US" sz="4374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기대효과</a:t>
            </a:r>
          </a:p>
        </p:txBody>
      </p:sp>
      <p:sp>
        <p:nvSpPr>
          <p:cNvPr id="5" name="Shape 3"/>
          <p:cNvSpPr/>
          <p:nvPr/>
        </p:nvSpPr>
        <p:spPr>
          <a:xfrm>
            <a:off x="755115" y="1423035"/>
            <a:ext cx="6355713" cy="6490508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348426" y="1753374"/>
            <a:ext cx="5762402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34"/>
              </a:lnSpc>
              <a:buNone/>
              <a:defRPr/>
            </a:pPr>
            <a:endParaRPr lang="ko-KR" altLang="en-US" sz="2187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2187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</p:txBody>
      </p:sp>
      <p:sp>
        <p:nvSpPr>
          <p:cNvPr id="18" name="Text 4"/>
          <p:cNvSpPr/>
          <p:nvPr/>
        </p:nvSpPr>
        <p:spPr>
          <a:xfrm>
            <a:off x="2028249" y="1604010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소비자 측면 </a:t>
            </a:r>
          </a:p>
        </p:txBody>
      </p:sp>
      <p:sp>
        <p:nvSpPr>
          <p:cNvPr id="22" name="Shape 3"/>
          <p:cNvSpPr/>
          <p:nvPr/>
        </p:nvSpPr>
        <p:spPr>
          <a:xfrm>
            <a:off x="7602484" y="1423035"/>
            <a:ext cx="6359882" cy="6480983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4" name="Text 4"/>
          <p:cNvSpPr/>
          <p:nvPr/>
        </p:nvSpPr>
        <p:spPr>
          <a:xfrm>
            <a:off x="8189304" y="2542699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endParaRPr lang="en-US" altLang="ko-KR" sz="3500" b="1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</p:txBody>
      </p:sp>
      <p:sp>
        <p:nvSpPr>
          <p:cNvPr id="30" name="Shape 3"/>
          <p:cNvSpPr/>
          <p:nvPr/>
        </p:nvSpPr>
        <p:spPr>
          <a:xfrm>
            <a:off x="7606652" y="1423035"/>
            <a:ext cx="6615488" cy="6490508"/>
          </a:xfrm>
          <a:prstGeom prst="roundRect">
            <a:avLst>
              <a:gd name="adj" fmla="val 3865"/>
            </a:avLst>
          </a:prstGeom>
          <a:solidFill>
            <a:srgbClr val="F6E9D5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Text 4"/>
          <p:cNvSpPr/>
          <p:nvPr/>
        </p:nvSpPr>
        <p:spPr>
          <a:xfrm>
            <a:off x="9159876" y="1604010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사업적 측면</a:t>
            </a:r>
          </a:p>
        </p:txBody>
      </p:sp>
      <p:sp>
        <p:nvSpPr>
          <p:cNvPr id="34" name="Text 4"/>
          <p:cNvSpPr/>
          <p:nvPr/>
        </p:nvSpPr>
        <p:spPr>
          <a:xfrm>
            <a:off x="978893" y="2390299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1.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벌금 → 적금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 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0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-</a:t>
            </a:r>
            <a:r>
              <a:rPr lang="ko-KR" altLang="en-US" sz="30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altLang="ko-KR" sz="30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Negative cost </a:t>
            </a:r>
            <a:r>
              <a:rPr lang="ko-KR" altLang="en-US" sz="30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→ </a:t>
            </a:r>
            <a:r>
              <a:rPr lang="en-US" altLang="ko-KR" sz="30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Positive action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2. 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건강한 소비 습관 형성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3.</a:t>
            </a:r>
            <a:r>
              <a:rPr lang="ko-KR" altLang="en-US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습관 형성 목적 기록 </a:t>
            </a: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Task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↓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</a:p>
        </p:txBody>
      </p:sp>
      <p:sp>
        <p:nvSpPr>
          <p:cNvPr id="35" name="Text 4"/>
          <p:cNvSpPr/>
          <p:nvPr/>
        </p:nvSpPr>
        <p:spPr>
          <a:xfrm>
            <a:off x="8189304" y="2390299"/>
            <a:ext cx="3809444" cy="1724501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1.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마이데이터 서비스 </a:t>
            </a: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endParaRPr lang="en-US" altLang="ko-KR" sz="30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2.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Rabbit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컨셉</a:t>
            </a: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3500" b="1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1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-</a:t>
            </a:r>
            <a:r>
              <a:rPr lang="ko-KR" altLang="en-US" sz="31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r>
              <a:rPr lang="ko-KR" altLang="en-US" sz="31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금융 상품의 딱딱한 이미지 탈피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3.</a:t>
            </a:r>
            <a:r>
              <a:rPr lang="ko-KR" altLang="en-US" sz="3500" b="1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확장 가능성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  <a:endParaRPr lang="ko-KR" altLang="en-US" sz="31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1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-</a:t>
            </a:r>
            <a:r>
              <a:rPr lang="ko-KR" altLang="en-US" sz="31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우대금리 서비스로 인한 </a:t>
            </a: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31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1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적금 상품 유도 </a:t>
            </a:r>
          </a:p>
          <a:p>
            <a:pPr marL="0" indent="0">
              <a:lnSpc>
                <a:spcPts val="2734"/>
              </a:lnSpc>
              <a:buNone/>
              <a:defRPr/>
            </a:pPr>
            <a:endParaRPr lang="ko-KR" altLang="en-US" sz="31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en-US" altLang="ko-KR" sz="31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-</a:t>
            </a:r>
            <a:r>
              <a:rPr lang="ko-KR" altLang="en-US" sz="31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장기적 챌린지  </a:t>
            </a:r>
            <a:endParaRPr lang="ko-KR" altLang="en-US" sz="3500" b="0">
              <a:solidFill>
                <a:srgbClr val="38512F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Lora"/>
            </a:endParaRPr>
          </a:p>
          <a:p>
            <a:pPr marL="0" indent="0">
              <a:lnSpc>
                <a:spcPts val="2734"/>
              </a:lnSpc>
              <a:buNone/>
              <a:defRPr/>
            </a:pPr>
            <a:r>
              <a:rPr lang="ko-KR" altLang="en-US" sz="3500" b="0">
                <a:solidFill>
                  <a:srgbClr val="38512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Lor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A556DED-2A7F-D730-08F3-390407C77BE3}"/>
              </a:ext>
            </a:extLst>
          </p:cNvPr>
          <p:cNvSpPr/>
          <p:nvPr/>
        </p:nvSpPr>
        <p:spPr>
          <a:xfrm>
            <a:off x="1228904" y="2014297"/>
            <a:ext cx="5347854" cy="479367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93662" y="63424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핵심기능 개발</a:t>
            </a:r>
            <a:endParaRPr lang="en-US" sz="4374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879128" y="23699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사용언어</a:t>
            </a:r>
            <a:endParaRPr lang="en-US" sz="2624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10813" y="3038800"/>
            <a:ext cx="3607272" cy="31639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- Dart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언어 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- Flutter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프레임워크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 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- Firebase Realtime DB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dirty="0">
                <a:solidFill>
                  <a:srgbClr val="000000"/>
                </a:solidFill>
                <a:latin typeface="Welcome Regular" panose="02020603020101020101" pitchFamily="18" charset="-127"/>
                <a:ea typeface="Welcome Regular" panose="02020603020101020101" pitchFamily="18" charset="-127"/>
              </a:rPr>
              <a:t>⇨ </a:t>
            </a:r>
            <a:r>
              <a:rPr lang="en" altLang="ko-KR" sz="2800" dirty="0">
                <a:solidFill>
                  <a:srgbClr val="000000"/>
                </a:solidFill>
                <a:latin typeface="Welcome Regular" panose="02020603020101020101" pitchFamily="18" charset="-127"/>
                <a:ea typeface="Welcome Regular" panose="02020603020101020101" pitchFamily="18" charset="-127"/>
              </a:rPr>
              <a:t>App </a:t>
            </a:r>
            <a:r>
              <a:rPr lang="ko-KR" altLang="en-US" sz="2800" dirty="0">
                <a:solidFill>
                  <a:srgbClr val="000000"/>
                </a:solidFill>
                <a:latin typeface="Welcome Regular" panose="02020603020101020101" pitchFamily="18" charset="-127"/>
                <a:ea typeface="Welcome Regular" panose="02020603020101020101" pitchFamily="18" charset="-127"/>
              </a:rPr>
              <a:t>개발</a:t>
            </a:r>
            <a:endParaRPr lang="ko-KR" altLang="en-US" sz="2400" b="0" dirty="0">
              <a:effectLst/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>
              <a:lnSpc>
                <a:spcPct val="200000"/>
              </a:lnSpc>
            </a:pPr>
            <a:br>
              <a:rPr lang="ko-KR" altLang="en-US" sz="2400" dirty="0">
                <a:latin typeface="Welcome Regular" panose="02020603020101020101" pitchFamily="18" charset="-127"/>
                <a:ea typeface="Welcome Regular" panose="02020603020101020101" pitchFamily="18" charset="-127"/>
              </a:rPr>
            </a:br>
            <a:endParaRPr lang="en-US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157815" y="23699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ko-KR" altLang="en-US" sz="262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선정 이유</a:t>
            </a:r>
            <a:r>
              <a:rPr lang="en-US" altLang="ko-KR" sz="262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?</a:t>
            </a:r>
            <a:endParaRPr lang="en-US" sz="2624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157815" y="3111253"/>
            <a:ext cx="4340304" cy="2818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1.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개발 경험이 많지 않음</a:t>
            </a:r>
            <a:endParaRPr lang="ko-KR" altLang="en-US" sz="2400" b="0" dirty="0">
              <a:effectLst/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2.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범용성</a:t>
            </a:r>
            <a:endParaRPr lang="ko-KR" altLang="en-US" sz="2400" b="0" dirty="0">
              <a:effectLst/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3.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Welcome Regular" panose="02020603020101020101" pitchFamily="18" charset="-127"/>
                <a:ea typeface="Welcome Regular" panose="02020603020101020101" pitchFamily="18" charset="-127"/>
              </a:rPr>
              <a:t>통일성 있는 기술을 통한 협력</a:t>
            </a:r>
            <a:endParaRPr lang="en-US" altLang="ko-Kore-KR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49089" y="4406503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B5D99E9-D8D5-121E-E932-3F03F173ECA0}"/>
              </a:ext>
            </a:extLst>
          </p:cNvPr>
          <p:cNvCxnSpPr>
            <a:cxnSpLocks/>
          </p:cNvCxnSpPr>
          <p:nvPr/>
        </p:nvCxnSpPr>
        <p:spPr>
          <a:xfrm>
            <a:off x="7011036" y="1761067"/>
            <a:ext cx="0" cy="5300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6">
            <a:extLst>
              <a:ext uri="{FF2B5EF4-FFF2-40B4-BE49-F238E27FC236}">
                <a16:creationId xmlns:a16="http://schemas.microsoft.com/office/drawing/2014/main" id="{A928AE74-A3BE-F967-3105-1CEAF5F9AD5F}"/>
              </a:ext>
            </a:extLst>
          </p:cNvPr>
          <p:cNvSpPr/>
          <p:nvPr/>
        </p:nvSpPr>
        <p:spPr>
          <a:xfrm>
            <a:off x="1749614" y="2705582"/>
            <a:ext cx="4340304" cy="28184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- </a:t>
            </a:r>
            <a:r>
              <a:rPr lang="en-US" altLang="ko-KR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1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원 이체 </a:t>
            </a:r>
            <a:r>
              <a:rPr lang="en-US" altLang="ko-KR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API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 로 사용자 인증</a:t>
            </a:r>
            <a:endParaRPr lang="en-US" altLang="ko-KR" sz="2400" dirty="0">
              <a:solidFill>
                <a:srgbClr val="3A3630"/>
              </a:solidFill>
              <a:latin typeface="Welcome Regular" panose="02020603020101020101" pitchFamily="18" charset="-127"/>
              <a:ea typeface="Welcome Regular" panose="02020603020101020101" pitchFamily="18" charset="-127"/>
              <a:cs typeface="Source Sans Pro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altLang="ko-KR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-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 적금 계좌 연동</a:t>
            </a:r>
            <a:endParaRPr lang="en-US" altLang="ko-Kore-KR" sz="2400" dirty="0">
              <a:solidFill>
                <a:srgbClr val="3A3630"/>
              </a:solidFill>
              <a:latin typeface="Welcome Regular" panose="02020603020101020101" pitchFamily="18" charset="-127"/>
              <a:ea typeface="Welcome Regular" panose="02020603020101020101" pitchFamily="18" charset="-127"/>
              <a:cs typeface="Source Sans Pro" pitchFamily="34" charset="-12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ko-Kore-KR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- </a:t>
            </a:r>
            <a:r>
              <a:rPr lang="ko-KR" altLang="en-US" sz="2400" dirty="0" err="1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마이데이터로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 소비 패턴 자동 인지</a:t>
            </a:r>
            <a:endParaRPr lang="en-US" altLang="ko-Kore-KR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ko-Kore-KR" sz="2400" dirty="0">
                <a:latin typeface="Welcome Regular" panose="02020603020101020101" pitchFamily="18" charset="-127"/>
                <a:ea typeface="Welcome Regular" panose="02020603020101020101" pitchFamily="18" charset="-127"/>
              </a:rPr>
              <a:t>- </a:t>
            </a:r>
            <a:r>
              <a:rPr lang="ko-KR" altLang="en-US" sz="2400" dirty="0" err="1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챌린지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 </a:t>
            </a:r>
            <a:r>
              <a:rPr lang="ko-KR" altLang="en-US" sz="2400" dirty="0" err="1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달성률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 시각화</a:t>
            </a:r>
            <a:endParaRPr lang="en-US" altLang="ko-Kore-KR" sz="2400" dirty="0">
              <a:solidFill>
                <a:srgbClr val="3A3630"/>
              </a:solidFill>
              <a:latin typeface="Welcome Regular" panose="02020603020101020101" pitchFamily="18" charset="-127"/>
              <a:ea typeface="Welcome Regular" panose="02020603020101020101" pitchFamily="18" charset="-127"/>
              <a:cs typeface="Source Sans Pro" pitchFamily="34" charset="-12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ko-Kore-KR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- </a:t>
            </a:r>
            <a:r>
              <a:rPr lang="ko-KR" altLang="en-US" sz="2400" dirty="0">
                <a:solidFill>
                  <a:srgbClr val="3A3630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Source Sans Pro" pitchFamily="34" charset="-120"/>
              </a:rPr>
              <a:t>성공 여부에 따라 자동 스탬프 발급</a:t>
            </a:r>
            <a:endParaRPr lang="en-US" altLang="ko-Kore-KR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ko-Kore-KR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40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9FF703D6-1773-F5C4-9AF2-A6679D3B3F8A}"/>
              </a:ext>
            </a:extLst>
          </p:cNvPr>
          <p:cNvSpPr/>
          <p:nvPr/>
        </p:nvSpPr>
        <p:spPr>
          <a:xfrm>
            <a:off x="893662" y="63424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핵심기능 개발</a:t>
            </a:r>
            <a:endParaRPr lang="en-US" sz="4374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38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93662" y="63424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핵심기능 개발</a:t>
            </a:r>
            <a:endParaRPr lang="en-US" sz="4374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91688" y="234328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elcome Regular" panose="02020603020101020101" pitchFamily="18" charset="-127"/>
                <a:ea typeface="Welcome Regular" panose="02020603020101020101" pitchFamily="18" charset="-127"/>
                <a:cs typeface="Lora" pitchFamily="34" charset="-120"/>
              </a:rPr>
              <a:t>주요 기능 설명</a:t>
            </a:r>
            <a:endParaRPr lang="en-US" sz="2624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49089" y="5294948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49089" y="5739170"/>
            <a:ext cx="434030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latin typeface="Welcome Regular" panose="02020603020101020101" pitchFamily="18" charset="-127"/>
              <a:ea typeface="Welcome Regular" panose="02020603020101020101" pitchFamily="18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1B5D99E9-D8D5-121E-E932-3F03F173ECA0}"/>
              </a:ext>
            </a:extLst>
          </p:cNvPr>
          <p:cNvCxnSpPr>
            <a:cxnSpLocks/>
          </p:cNvCxnSpPr>
          <p:nvPr/>
        </p:nvCxnSpPr>
        <p:spPr>
          <a:xfrm>
            <a:off x="7011036" y="1761067"/>
            <a:ext cx="0" cy="5300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92AB698-6832-7894-57D4-1CA4158A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65" y="1975014"/>
            <a:ext cx="2461758" cy="4966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C212E4-17B7-9D54-7FBB-1C90E28E5923}"/>
              </a:ext>
            </a:extLst>
          </p:cNvPr>
          <p:cNvSpPr txBox="1"/>
          <p:nvPr/>
        </p:nvSpPr>
        <p:spPr>
          <a:xfrm>
            <a:off x="1868583" y="1567743"/>
            <a:ext cx="1503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99F61-034D-ACF6-5995-BEC5971D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78" y="955707"/>
            <a:ext cx="1835158" cy="3608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685081-4F42-7B76-A1D9-D6C46182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097" y="3506600"/>
            <a:ext cx="1999124" cy="3983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D7264-1187-0990-9A49-B3812174D87B}"/>
              </a:ext>
            </a:extLst>
          </p:cNvPr>
          <p:cNvSpPr txBox="1"/>
          <p:nvPr/>
        </p:nvSpPr>
        <p:spPr>
          <a:xfrm>
            <a:off x="7432531" y="1857737"/>
            <a:ext cx="166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현황 상세 페이지</a:t>
            </a:r>
          </a:p>
        </p:txBody>
      </p:sp>
      <p:cxnSp>
        <p:nvCxnSpPr>
          <p:cNvPr id="10" name="꺾인 연결선 15">
            <a:extLst>
              <a:ext uri="{FF2B5EF4-FFF2-40B4-BE49-F238E27FC236}">
                <a16:creationId xmlns:a16="http://schemas.microsoft.com/office/drawing/2014/main" id="{7778BDE0-3871-C1B0-0110-17CC56336976}"/>
              </a:ext>
            </a:extLst>
          </p:cNvPr>
          <p:cNvCxnSpPr/>
          <p:nvPr/>
        </p:nvCxnSpPr>
        <p:spPr>
          <a:xfrm>
            <a:off x="3429991" y="3506600"/>
            <a:ext cx="3662506" cy="1125933"/>
          </a:xfrm>
          <a:prstGeom prst="bentConnector3">
            <a:avLst>
              <a:gd name="adj1" fmla="val 21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A95CF5C-8000-7F1C-F46B-99F05248C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9821" y="1494846"/>
            <a:ext cx="1979572" cy="3964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DD962-0803-5BB4-D7D5-2F5C20C2B3D1}"/>
              </a:ext>
            </a:extLst>
          </p:cNvPr>
          <p:cNvSpPr txBox="1"/>
          <p:nvPr/>
        </p:nvSpPr>
        <p:spPr>
          <a:xfrm>
            <a:off x="10548046" y="5535078"/>
            <a:ext cx="150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랭킹 및 공유</a:t>
            </a:r>
          </a:p>
        </p:txBody>
      </p:sp>
      <p:cxnSp>
        <p:nvCxnSpPr>
          <p:cNvPr id="16" name="꺾인 연결선 7">
            <a:extLst>
              <a:ext uri="{FF2B5EF4-FFF2-40B4-BE49-F238E27FC236}">
                <a16:creationId xmlns:a16="http://schemas.microsoft.com/office/drawing/2014/main" id="{61C5D27D-B95D-923F-468C-BD9016661FBC}"/>
              </a:ext>
            </a:extLst>
          </p:cNvPr>
          <p:cNvCxnSpPr/>
          <p:nvPr/>
        </p:nvCxnSpPr>
        <p:spPr>
          <a:xfrm flipV="1">
            <a:off x="2934075" y="2262334"/>
            <a:ext cx="1981035" cy="933792"/>
          </a:xfrm>
          <a:prstGeom prst="bentConnector3">
            <a:avLst>
              <a:gd name="adj1" fmla="val 632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42">
            <a:extLst>
              <a:ext uri="{FF2B5EF4-FFF2-40B4-BE49-F238E27FC236}">
                <a16:creationId xmlns:a16="http://schemas.microsoft.com/office/drawing/2014/main" id="{3C98976D-B40E-223F-D02E-852D96F4755C}"/>
              </a:ext>
            </a:extLst>
          </p:cNvPr>
          <p:cNvCxnSpPr>
            <a:endCxn id="14" idx="1"/>
          </p:cNvCxnSpPr>
          <p:nvPr/>
        </p:nvCxnSpPr>
        <p:spPr>
          <a:xfrm flipV="1">
            <a:off x="8797429" y="5688967"/>
            <a:ext cx="1750617" cy="1466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B8B94B-984B-63F9-7BC5-0B5575D9ADDC}"/>
              </a:ext>
            </a:extLst>
          </p:cNvPr>
          <p:cNvSpPr txBox="1"/>
          <p:nvPr/>
        </p:nvSpPr>
        <p:spPr>
          <a:xfrm>
            <a:off x="4647396" y="4672211"/>
            <a:ext cx="1503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마이페이지</a:t>
            </a:r>
            <a:endParaRPr lang="ko-KR" altLang="en-US" sz="1400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15F69C-61F5-CF65-06B8-5E5F6BFC4451}"/>
              </a:ext>
            </a:extLst>
          </p:cNvPr>
          <p:cNvGraphicFramePr>
            <a:graphicFrameLocks noGrp="1"/>
          </p:cNvGraphicFramePr>
          <p:nvPr/>
        </p:nvGraphicFramePr>
        <p:xfrm>
          <a:off x="4832361" y="5028994"/>
          <a:ext cx="1158592" cy="155567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8592">
                  <a:extLst>
                    <a:ext uri="{9D8B030D-6E8A-4147-A177-3AD203B41FA5}">
                      <a16:colId xmlns:a16="http://schemas.microsoft.com/office/drawing/2014/main" val="1602570157"/>
                    </a:ext>
                  </a:extLst>
                </a:gridCol>
              </a:tblGrid>
              <a:tr h="311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제공</a:t>
                      </a:r>
                      <a:r>
                        <a:rPr lang="ko-KR" altLang="en-US" sz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데이터</a:t>
                      </a:r>
                      <a:endParaRPr lang="en-US" altLang="ko-KR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197494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절약 금액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028774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적금 현황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819326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달성율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48590"/>
                  </a:ext>
                </a:extLst>
              </a:tr>
              <a:tr h="311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예상 우대 이율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57997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B7B31E-F272-B17B-EC8A-4AB72A70BF7D}"/>
              </a:ext>
            </a:extLst>
          </p:cNvPr>
          <p:cNvGraphicFramePr>
            <a:graphicFrameLocks noGrp="1"/>
          </p:cNvGraphicFramePr>
          <p:nvPr/>
        </p:nvGraphicFramePr>
        <p:xfrm>
          <a:off x="6483927" y="2238843"/>
          <a:ext cx="35574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30">
                  <a:extLst>
                    <a:ext uri="{9D8B030D-6E8A-4147-A177-3AD203B41FA5}">
                      <a16:colId xmlns:a16="http://schemas.microsoft.com/office/drawing/2014/main" val="313256192"/>
                    </a:ext>
                  </a:extLst>
                </a:gridCol>
                <a:gridCol w="1016681">
                  <a:extLst>
                    <a:ext uri="{9D8B030D-6E8A-4147-A177-3AD203B41FA5}">
                      <a16:colId xmlns:a16="http://schemas.microsoft.com/office/drawing/2014/main" val="2098067516"/>
                    </a:ext>
                  </a:extLst>
                </a:gridCol>
                <a:gridCol w="1512150">
                  <a:extLst>
                    <a:ext uri="{9D8B030D-6E8A-4147-A177-3AD203B41FA5}">
                      <a16:colId xmlns:a16="http://schemas.microsoft.com/office/drawing/2014/main" val="171833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소비</a:t>
                      </a:r>
                      <a:r>
                        <a:rPr lang="ko-KR" altLang="en-US" sz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발생 </a:t>
                      </a:r>
                      <a:r>
                        <a:rPr lang="en-US" altLang="ko-KR" sz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소비 발생 </a:t>
                      </a:r>
                      <a:r>
                        <a:rPr lang="en-US" altLang="ko-K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37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적금 납입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강제성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적금 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99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적금 납입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당근 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당근 먹는 토끼 도장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241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35C9B2B-A624-F033-DCE1-6AF730F5BC00}"/>
              </a:ext>
            </a:extLst>
          </p:cNvPr>
          <p:cNvSpPr txBox="1"/>
          <p:nvPr/>
        </p:nvSpPr>
        <p:spPr>
          <a:xfrm>
            <a:off x="10366021" y="5842855"/>
            <a:ext cx="192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달성율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공유 가능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✔ 나이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성별 기반으로 도전 기간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모은 금액 등 랭킹 제공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7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Macintosh PowerPoint</Application>
  <PresentationFormat>사용자 지정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NanumGothic</vt:lpstr>
      <vt:lpstr>Welcome Bold</vt:lpstr>
      <vt:lpstr>Welcome Regular</vt:lpstr>
      <vt:lpstr>Arial</vt:lpstr>
      <vt:lpstr>Calibri</vt:lpstr>
      <vt:lpstr>Lora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YUHYESEUNG</cp:lastModifiedBy>
  <cp:revision>11</cp:revision>
  <dcterms:created xsi:type="dcterms:W3CDTF">2023-09-16T21:08:12Z</dcterms:created>
  <dcterms:modified xsi:type="dcterms:W3CDTF">2023-09-16T21:51:05Z</dcterms:modified>
  <cp:version>1000.0000.01</cp:version>
</cp:coreProperties>
</file>