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9" r:id="rId2"/>
    <p:sldId id="256" r:id="rId3"/>
    <p:sldId id="285" r:id="rId4"/>
    <p:sldId id="262" r:id="rId5"/>
    <p:sldId id="272" r:id="rId6"/>
    <p:sldId id="286" r:id="rId7"/>
    <p:sldId id="283" r:id="rId8"/>
    <p:sldId id="277" r:id="rId9"/>
    <p:sldId id="287" r:id="rId10"/>
    <p:sldId id="282" r:id="rId11"/>
    <p:sldId id="279" r:id="rId12"/>
    <p:sldId id="276" r:id="rId13"/>
    <p:sldId id="288" r:id="rId14"/>
    <p:sldId id="273" r:id="rId15"/>
    <p:sldId id="274" r:id="rId16"/>
    <p:sldId id="275" r:id="rId17"/>
    <p:sldId id="290" r:id="rId18"/>
    <p:sldId id="284" r:id="rId19"/>
    <p:sldId id="280"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35" autoAdjust="0"/>
    <p:restoredTop sz="94660"/>
  </p:normalViewPr>
  <p:slideViewPr>
    <p:cSldViewPr>
      <p:cViewPr varScale="1">
        <p:scale>
          <a:sx n="110" d="100"/>
          <a:sy n="110" d="100"/>
        </p:scale>
        <p:origin x="-30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C71D2-F81E-4B52-A019-013ED93EEF9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FR"/>
        </a:p>
      </dgm:t>
    </dgm:pt>
    <dgm:pt modelId="{6D7977DE-57F3-4D0F-82B9-21AAD6380A81}" type="pres">
      <dgm:prSet presAssocID="{10EC71D2-F81E-4B52-A019-013ED93EEF98}" presName="Name0" presStyleCnt="0">
        <dgm:presLayoutVars>
          <dgm:dir/>
          <dgm:resizeHandles val="exact"/>
        </dgm:presLayoutVars>
      </dgm:prSet>
      <dgm:spPr/>
      <dgm:t>
        <a:bodyPr/>
        <a:lstStyle/>
        <a:p>
          <a:endParaRPr lang="fr-FR"/>
        </a:p>
      </dgm:t>
    </dgm:pt>
  </dgm:ptLst>
  <dgm:cxnLst>
    <dgm:cxn modelId="{4F0BCED1-D744-4D5A-84EA-B0BBE823CE7F}" type="presOf" srcId="{10EC71D2-F81E-4B52-A019-013ED93EEF98}" destId="{6D7977DE-57F3-4D0F-82B9-21AAD6380A81}" srcOrd="0" destOrd="0" presId="urn:microsoft.com/office/officeart/2005/8/layout/process1"/>
  </dgm:cxnLst>
  <dgm:bg>
    <a:solidFill>
      <a:schemeClr val="bg2">
        <a:lumMod val="90000"/>
      </a:schemeClr>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421EA-6AE7-40AB-8C6B-9948CCD98C50}" type="datetimeFigureOut">
              <a:rPr lang="fr-FR" smtClean="0"/>
              <a:pPr/>
              <a:t>31/03/2010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89F43-76F4-43BE-8E04-37B608796F14}"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9</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10</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13</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31/03/2010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32E4A-0D6E-4EF5-8583-1EB9F9F56319}" type="datetimeFigureOut">
              <a:rPr lang="fr-FR" smtClean="0"/>
              <a:pPr/>
              <a:t>31/03/2010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D4F4A-FA9B-441D-B206-58A7BFD9DEB7}"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p:cNvSpPr txBox="1"/>
          <p:nvPr/>
        </p:nvSpPr>
        <p:spPr>
          <a:xfrm>
            <a:off x="714348" y="2500306"/>
            <a:ext cx="7858180" cy="1815882"/>
          </a:xfrm>
          <a:prstGeom prst="rect">
            <a:avLst/>
          </a:prstGeom>
          <a:solidFill>
            <a:schemeClr val="bg2">
              <a:lumMod val="90000"/>
            </a:schemeClr>
          </a:solidFill>
        </p:spPr>
        <p:txBody>
          <a:bodyPr wrap="square" rtlCol="0">
            <a:spAutoFit/>
          </a:bodyPr>
          <a:lstStyle/>
          <a:p>
            <a:pPr marL="342900" indent="-342900">
              <a:buFont typeface="+mj-lt"/>
              <a:buAutoNum type="arabicPeriod"/>
            </a:pPr>
            <a:endParaRPr lang="fr-FR" sz="1400" dirty="0" smtClean="0"/>
          </a:p>
          <a:p>
            <a:pPr marL="342900" indent="-342900"/>
            <a:r>
              <a:rPr lang="fr-FR" sz="1400" dirty="0" smtClean="0"/>
              <a:t> </a:t>
            </a:r>
            <a:endParaRPr lang="fr-FR" sz="1400" dirty="0" smtClean="0"/>
          </a:p>
          <a:p>
            <a:pPr marL="342900" indent="-342900"/>
            <a:endParaRPr lang="fr-FR" dirty="0" smtClean="0"/>
          </a:p>
          <a:p>
            <a:r>
              <a:rPr lang="fr-FR" dirty="0" smtClean="0"/>
              <a:t>	</a:t>
            </a:r>
          </a:p>
          <a:p>
            <a:pPr algn="ctr"/>
            <a:r>
              <a:rPr lang="fr-FR" sz="4800" dirty="0" smtClean="0"/>
              <a:t>I.A.M.S</a:t>
            </a:r>
            <a:endParaRPr lang="fr-FR"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p:cNvSpPr/>
          <p:nvPr/>
        </p:nvSpPr>
        <p:spPr>
          <a:xfrm>
            <a:off x="3929058" y="1142984"/>
            <a:ext cx="1857388" cy="392909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err="1" smtClean="0">
                <a:solidFill>
                  <a:schemeClr val="tx1"/>
                </a:solidFill>
              </a:rPr>
              <a:t>Create</a:t>
            </a:r>
            <a:endParaRPr lang="fr-BE" sz="1000" b="1" dirty="0" smtClean="0">
              <a:solidFill>
                <a:schemeClr val="tx1"/>
              </a:solidFill>
            </a:endParaRPr>
          </a:p>
          <a:p>
            <a:pPr algn="ctr"/>
            <a:r>
              <a:rPr lang="fr-BE" sz="1000" b="1" dirty="0" smtClean="0">
                <a:solidFill>
                  <a:schemeClr val="tx1"/>
                </a:solidFill>
              </a:rPr>
              <a:t>Facture finale</a:t>
            </a:r>
            <a:endParaRPr lang="en-US" sz="1000" b="1" dirty="0">
              <a:solidFill>
                <a:schemeClr val="tx1"/>
              </a:solidFill>
            </a:endParaRPr>
          </a:p>
        </p:txBody>
      </p:sp>
      <p:cxnSp>
        <p:nvCxnSpPr>
          <p:cNvPr id="47" name="Straight Arrow Connector 16"/>
          <p:cNvCxnSpPr/>
          <p:nvPr/>
        </p:nvCxnSpPr>
        <p:spPr>
          <a:xfrm>
            <a:off x="2571736" y="1571612"/>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6"/>
          <p:cNvCxnSpPr/>
          <p:nvPr/>
        </p:nvCxnSpPr>
        <p:spPr>
          <a:xfrm>
            <a:off x="2571736" y="3213098"/>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6"/>
          <p:cNvCxnSpPr/>
          <p:nvPr/>
        </p:nvCxnSpPr>
        <p:spPr>
          <a:xfrm>
            <a:off x="2571736" y="3998916"/>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6"/>
          <p:cNvCxnSpPr/>
          <p:nvPr/>
        </p:nvCxnSpPr>
        <p:spPr>
          <a:xfrm>
            <a:off x="2571736" y="4713296"/>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6"/>
          <p:cNvCxnSpPr/>
          <p:nvPr/>
        </p:nvCxnSpPr>
        <p:spPr>
          <a:xfrm>
            <a:off x="2571736" y="242728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p:nvPr/>
        </p:nvCxnSpPr>
        <p:spPr>
          <a:xfrm>
            <a:off x="5786446" y="307181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4414" y="1357298"/>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Budget</a:t>
            </a:r>
            <a:endParaRPr lang="en-US" dirty="0"/>
          </a:p>
        </p:txBody>
      </p:sp>
      <p:sp>
        <p:nvSpPr>
          <p:cNvPr id="18" name="Rectangle 17"/>
          <p:cNvSpPr/>
          <p:nvPr/>
        </p:nvSpPr>
        <p:spPr>
          <a:xfrm>
            <a:off x="1214414" y="2214554"/>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Prix revient</a:t>
            </a:r>
            <a:endParaRPr lang="en-US" dirty="0"/>
          </a:p>
        </p:txBody>
      </p:sp>
      <p:sp>
        <p:nvSpPr>
          <p:cNvPr id="19" name="Rectangle 18"/>
          <p:cNvSpPr/>
          <p:nvPr/>
        </p:nvSpPr>
        <p:spPr>
          <a:xfrm>
            <a:off x="1214414" y="300037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Prix vente</a:t>
            </a:r>
            <a:endParaRPr lang="en-US" dirty="0"/>
          </a:p>
        </p:txBody>
      </p:sp>
      <p:sp>
        <p:nvSpPr>
          <p:cNvPr id="20" name="Rectangle 19"/>
          <p:cNvSpPr/>
          <p:nvPr/>
        </p:nvSpPr>
        <p:spPr>
          <a:xfrm>
            <a:off x="1214414" y="3786190"/>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Avances</a:t>
            </a:r>
            <a:endParaRPr lang="en-US" dirty="0"/>
          </a:p>
        </p:txBody>
      </p:sp>
      <p:sp>
        <p:nvSpPr>
          <p:cNvPr id="21" name="Rectangle 20"/>
          <p:cNvSpPr/>
          <p:nvPr/>
        </p:nvSpPr>
        <p:spPr>
          <a:xfrm>
            <a:off x="1214414" y="4500570"/>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Extra </a:t>
            </a:r>
            <a:r>
              <a:rPr lang="fr-BE" dirty="0" err="1" smtClean="0"/>
              <a:t>cost</a:t>
            </a:r>
            <a:endParaRPr lang="en-US" dirty="0"/>
          </a:p>
        </p:txBody>
      </p:sp>
      <p:sp>
        <p:nvSpPr>
          <p:cNvPr id="22" name="Rectangle 21"/>
          <p:cNvSpPr/>
          <p:nvPr/>
        </p:nvSpPr>
        <p:spPr>
          <a:xfrm>
            <a:off x="7143768" y="2857496"/>
            <a:ext cx="164307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Facture finale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49"/>
          <p:cNvGraphicFramePr>
            <a:graphicFrameLocks noGrp="1"/>
          </p:cNvGraphicFramePr>
          <p:nvPr/>
        </p:nvGraphicFramePr>
        <p:xfrm>
          <a:off x="1000100" y="1246197"/>
          <a:ext cx="7715304" cy="2254241"/>
        </p:xfrm>
        <a:graphic>
          <a:graphicData uri="http://schemas.openxmlformats.org/drawingml/2006/table">
            <a:tbl>
              <a:tblPr firstRow="1" bandRow="1">
                <a:tableStyleId>{5C22544A-7EE6-4342-B048-85BDC9FD1C3A}</a:tableStyleId>
              </a:tblPr>
              <a:tblGrid>
                <a:gridCol w="3571900"/>
                <a:gridCol w="4143404"/>
              </a:tblGrid>
              <a:tr h="422739">
                <a:tc>
                  <a:txBody>
                    <a:bodyPr/>
                    <a:lstStyle/>
                    <a:p>
                      <a:pPr algn="ctr"/>
                      <a:r>
                        <a:rPr lang="fr-BE" sz="1400" baseline="0" dirty="0" smtClean="0"/>
                        <a:t> Pré-Conditions</a:t>
                      </a:r>
                      <a:endParaRPr lang="en-US" sz="1400" dirty="0"/>
                    </a:p>
                  </a:txBody>
                  <a:tcPr/>
                </a:tc>
                <a:tc>
                  <a:txBody>
                    <a:bodyPr/>
                    <a:lstStyle/>
                    <a:p>
                      <a:pPr algn="ctr"/>
                      <a:r>
                        <a:rPr lang="fr-BE" sz="1400" dirty="0" smtClean="0"/>
                        <a:t>Post-conditions</a:t>
                      </a:r>
                      <a:endParaRPr lang="en-US" sz="1400" dirty="0"/>
                    </a:p>
                  </a:txBody>
                  <a:tcPr/>
                </a:tc>
              </a:tr>
              <a:tr h="601257">
                <a:tc>
                  <a:txBody>
                    <a:bodyPr/>
                    <a:lstStyle/>
                    <a:p>
                      <a:r>
                        <a:rPr lang="fr-BE" sz="1200" b="1" i="1" dirty="0" smtClean="0"/>
                        <a:t>La mission est terminée</a:t>
                      </a:r>
                      <a:r>
                        <a:rPr lang="fr-BE" sz="1200" b="1" i="1" baseline="0" dirty="0" smtClean="0"/>
                        <a:t> (CLOSED)</a:t>
                      </a:r>
                    </a:p>
                    <a:p>
                      <a:r>
                        <a:rPr lang="fr-BE" sz="1200" b="1" i="1" baseline="0" dirty="0" smtClean="0"/>
                        <a:t>Afin de n’oublier aucune heure prestée</a:t>
                      </a:r>
                      <a:endParaRPr lang="en-US" sz="1200" b="1" i="1" dirty="0"/>
                    </a:p>
                  </a:txBody>
                  <a:tcPr/>
                </a:tc>
                <a:tc>
                  <a:txBody>
                    <a:bodyPr/>
                    <a:lstStyle/>
                    <a:p>
                      <a:r>
                        <a:rPr lang="fr-BE" sz="1200" b="1" i="1" dirty="0" smtClean="0"/>
                        <a:t>La</a:t>
                      </a:r>
                      <a:r>
                        <a:rPr lang="fr-BE" sz="1200" b="1" i="1" baseline="0" dirty="0" smtClean="0"/>
                        <a:t> facture est créée et apparaît dans la liste à l’état « </a:t>
                      </a:r>
                      <a:r>
                        <a:rPr lang="fr-BE" sz="1200" b="1" i="1" baseline="0" dirty="0" err="1" smtClean="0">
                          <a:solidFill>
                            <a:srgbClr val="FF0000"/>
                          </a:solidFill>
                        </a:rPr>
                        <a:t>pending</a:t>
                      </a:r>
                      <a:r>
                        <a:rPr lang="fr-BE" sz="1200" b="1" i="1" baseline="0" dirty="0" smtClean="0"/>
                        <a:t> ». </a:t>
                      </a:r>
                      <a:endParaRPr lang="en-US" sz="1200" b="1" i="1" dirty="0"/>
                    </a:p>
                  </a:txBody>
                  <a:tcPr/>
                </a:tc>
              </a:tr>
              <a:tr h="773045">
                <a:tc>
                  <a:txBody>
                    <a:bodyPr/>
                    <a:lstStyle/>
                    <a:p>
                      <a:r>
                        <a:rPr lang="fr-BE" sz="1200" b="1" i="1" dirty="0" smtClean="0"/>
                        <a:t>Toutes</a:t>
                      </a:r>
                      <a:r>
                        <a:rPr lang="fr-BE" sz="1200" b="1" i="1" baseline="0" dirty="0" smtClean="0"/>
                        <a:t> les heures prestées pour cette mission doivent avoir été validées</a:t>
                      </a:r>
                      <a:endParaRPr lang="en-US" sz="1200" b="1" i="1" dirty="0"/>
                    </a:p>
                  </a:txBody>
                  <a:tcPr/>
                </a:tc>
                <a:tc>
                  <a:txBody>
                    <a:bodyPr/>
                    <a:lstStyle/>
                    <a:p>
                      <a:r>
                        <a:rPr lang="fr-BE" sz="1200" b="1" i="1" dirty="0" smtClean="0"/>
                        <a:t>Le</a:t>
                      </a:r>
                      <a:r>
                        <a:rPr lang="fr-BE" sz="1200" b="1" i="1" baseline="0" dirty="0" smtClean="0"/>
                        <a:t> montant net est reporté dans le budget</a:t>
                      </a:r>
                      <a:endParaRPr lang="en-US" sz="1200" b="1" i="1" dirty="0"/>
                    </a:p>
                  </a:txBody>
                  <a:tcPr/>
                </a:tc>
              </a:tr>
              <a:tr h="429469">
                <a:tc>
                  <a:txBody>
                    <a:bodyPr/>
                    <a:lstStyle/>
                    <a:p>
                      <a:r>
                        <a:rPr lang="fr-BE" sz="1200" b="1" i="1" dirty="0" smtClean="0"/>
                        <a:t>L’utilisateur a les droits</a:t>
                      </a:r>
                      <a:r>
                        <a:rPr lang="fr-BE" sz="1200" b="1" i="1" baseline="0" dirty="0" smtClean="0"/>
                        <a:t> suffisants pour effectuer une telle opération</a:t>
                      </a:r>
                      <a:endParaRPr lang="en-US" sz="1200" b="1" i="1" dirty="0"/>
                    </a:p>
                  </a:txBody>
                  <a:tcPr/>
                </a:tc>
                <a:tc>
                  <a:txBody>
                    <a:bodyPr/>
                    <a:lstStyle/>
                    <a:p>
                      <a:r>
                        <a:rPr lang="fr-BE" sz="1200" b="1" i="1" dirty="0" smtClean="0">
                          <a:solidFill>
                            <a:schemeClr val="tx1"/>
                          </a:solidFill>
                        </a:rPr>
                        <a:t>La facture est imprimable</a:t>
                      </a:r>
                      <a:endParaRPr lang="en-US" sz="1200" b="1" i="1" dirty="0" smtClean="0">
                        <a:solidFill>
                          <a:schemeClr val="tx1"/>
                        </a:solidFill>
                      </a:endParaRPr>
                    </a:p>
                  </a:txBody>
                  <a:tcPr/>
                </a:tc>
              </a:tr>
            </a:tbl>
          </a:graphicData>
        </a:graphic>
      </p:graphicFrame>
      <p:sp>
        <p:nvSpPr>
          <p:cNvPr id="8" name="TextBox 7"/>
          <p:cNvSpPr txBox="1"/>
          <p:nvPr/>
        </p:nvSpPr>
        <p:spPr>
          <a:xfrm>
            <a:off x="1785918" y="4357694"/>
            <a:ext cx="5715040"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 Total Net= Honoraires + ∑ couts additionnels - </a:t>
            </a:r>
            <a:r>
              <a:rPr lang="fr-FR" sz="1400" dirty="0" smtClean="0"/>
              <a:t>∑ avances  émises</a:t>
            </a:r>
            <a:endParaRPr lang="fr-FR" sz="1400" i="1" dirty="0" smtClean="0"/>
          </a:p>
        </p:txBody>
      </p:sp>
      <p:sp>
        <p:nvSpPr>
          <p:cNvPr id="9" name="TextBox 8"/>
          <p:cNvSpPr txBox="1"/>
          <p:nvPr/>
        </p:nvSpPr>
        <p:spPr>
          <a:xfrm>
            <a:off x="1785918" y="4978611"/>
            <a:ext cx="4071966"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 Total net  * TVA</a:t>
            </a:r>
          </a:p>
        </p:txBody>
      </p:sp>
      <p:sp>
        <p:nvSpPr>
          <p:cNvPr id="10" name="TextBox 9"/>
          <p:cNvSpPr txBox="1"/>
          <p:nvPr/>
        </p:nvSpPr>
        <p:spPr>
          <a:xfrm>
            <a:off x="1928794" y="161488"/>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facture finale </a:t>
            </a:r>
            <a:endParaRPr lang="en-US" sz="1600" dirty="0"/>
          </a:p>
        </p:txBody>
      </p:sp>
      <p:sp>
        <p:nvSpPr>
          <p:cNvPr id="11" name="Rectangle 10"/>
          <p:cNvSpPr/>
          <p:nvPr/>
        </p:nvSpPr>
        <p:spPr>
          <a:xfrm>
            <a:off x="1357290" y="3786190"/>
            <a:ext cx="7026154" cy="369332"/>
          </a:xfrm>
          <a:prstGeom prst="rect">
            <a:avLst/>
          </a:prstGeom>
        </p:spPr>
        <p:txBody>
          <a:bodyPr wrap="none">
            <a:spAutoFit/>
          </a:bodyPr>
          <a:lstStyle/>
          <a:p>
            <a:r>
              <a:rPr lang="fr-FR" dirty="0" smtClean="0"/>
              <a:t>Lors de l’édition d’une facture finale, des coûts additionnels peuvent être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071538" y="857232"/>
            <a:ext cx="7072362" cy="1643074"/>
            <a:chOff x="570678" y="1071546"/>
            <a:chExt cx="7644660" cy="2000264"/>
          </a:xfrm>
        </p:grpSpPr>
        <p:cxnSp>
          <p:nvCxnSpPr>
            <p:cNvPr id="7" name="Straight Arrow Connector 6"/>
            <p:cNvCxnSpPr/>
            <p:nvPr/>
          </p:nvCxnSpPr>
          <p:spPr>
            <a:xfrm>
              <a:off x="571472" y="2784928"/>
              <a:ext cx="750099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820843"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749537"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821371"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6821503"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2250265" y="2677771"/>
              <a:ext cx="215108" cy="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00232" y="2141986"/>
              <a:ext cx="857256" cy="215444"/>
            </a:xfrm>
            <a:prstGeom prst="rect">
              <a:avLst/>
            </a:prstGeom>
            <a:noFill/>
          </p:spPr>
          <p:txBody>
            <a:bodyPr wrap="square" rtlCol="0">
              <a:spAutoFit/>
            </a:bodyPr>
            <a:lstStyle/>
            <a:p>
              <a:r>
                <a:rPr lang="fr-BE" sz="800" b="1" dirty="0" smtClean="0"/>
                <a:t>Prix Revient</a:t>
              </a:r>
              <a:endParaRPr lang="en-US" sz="800" b="1" dirty="0"/>
            </a:p>
          </p:txBody>
        </p:sp>
        <p:sp>
          <p:nvSpPr>
            <p:cNvPr id="20" name="TextBox 19"/>
            <p:cNvSpPr txBox="1"/>
            <p:nvPr/>
          </p:nvSpPr>
          <p:spPr>
            <a:xfrm>
              <a:off x="1428728" y="2356300"/>
              <a:ext cx="928694" cy="215444"/>
            </a:xfrm>
            <a:prstGeom prst="rect">
              <a:avLst/>
            </a:prstGeom>
            <a:noFill/>
          </p:spPr>
          <p:txBody>
            <a:bodyPr wrap="square" rtlCol="0">
              <a:spAutoFit/>
            </a:bodyPr>
            <a:lstStyle/>
            <a:p>
              <a:r>
                <a:rPr lang="fr-BE" sz="800" b="1" dirty="0" smtClean="0"/>
                <a:t>Min Prix Revient</a:t>
              </a:r>
              <a:endParaRPr lang="en-US" sz="800" b="1" dirty="0"/>
            </a:p>
          </p:txBody>
        </p:sp>
        <p:sp>
          <p:nvSpPr>
            <p:cNvPr id="21" name="TextBox 20"/>
            <p:cNvSpPr txBox="1"/>
            <p:nvPr/>
          </p:nvSpPr>
          <p:spPr>
            <a:xfrm>
              <a:off x="2428860" y="2356300"/>
              <a:ext cx="1000132" cy="215444"/>
            </a:xfrm>
            <a:prstGeom prst="rect">
              <a:avLst/>
            </a:prstGeom>
            <a:noFill/>
          </p:spPr>
          <p:txBody>
            <a:bodyPr wrap="square" rtlCol="0">
              <a:spAutoFit/>
            </a:bodyPr>
            <a:lstStyle/>
            <a:p>
              <a:r>
                <a:rPr lang="fr-BE" sz="800" b="1" dirty="0" smtClean="0"/>
                <a:t>  Max Prix Revient</a:t>
              </a:r>
              <a:endParaRPr lang="en-US" sz="800" b="1" dirty="0"/>
            </a:p>
          </p:txBody>
        </p:sp>
        <p:cxnSp>
          <p:nvCxnSpPr>
            <p:cNvPr id="22" name="Straight Arrow Connector 21"/>
            <p:cNvCxnSpPr/>
            <p:nvPr/>
          </p:nvCxnSpPr>
          <p:spPr>
            <a:xfrm rot="5400000" flipH="1" flipV="1">
              <a:off x="6321437" y="2677771"/>
              <a:ext cx="215108" cy="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43636" y="2140856"/>
              <a:ext cx="642942" cy="215444"/>
            </a:xfrm>
            <a:prstGeom prst="rect">
              <a:avLst/>
            </a:prstGeom>
            <a:noFill/>
          </p:spPr>
          <p:txBody>
            <a:bodyPr wrap="square" rtlCol="0">
              <a:spAutoFit/>
            </a:bodyPr>
            <a:lstStyle/>
            <a:p>
              <a:r>
                <a:rPr lang="fr-BE" sz="800" b="1" dirty="0" smtClean="0"/>
                <a:t>Prix Vente</a:t>
              </a:r>
              <a:endParaRPr lang="en-US" sz="800" b="1" dirty="0"/>
            </a:p>
          </p:txBody>
        </p:sp>
        <p:sp>
          <p:nvSpPr>
            <p:cNvPr id="24" name="TextBox 23"/>
            <p:cNvSpPr txBox="1"/>
            <p:nvPr/>
          </p:nvSpPr>
          <p:spPr>
            <a:xfrm>
              <a:off x="5500694" y="2355170"/>
              <a:ext cx="928694" cy="215444"/>
            </a:xfrm>
            <a:prstGeom prst="rect">
              <a:avLst/>
            </a:prstGeom>
            <a:noFill/>
          </p:spPr>
          <p:txBody>
            <a:bodyPr wrap="square" rtlCol="0">
              <a:spAutoFit/>
            </a:bodyPr>
            <a:lstStyle/>
            <a:p>
              <a:r>
                <a:rPr lang="fr-BE" sz="800" b="1" dirty="0" smtClean="0"/>
                <a:t>Min Prix Vente</a:t>
              </a:r>
              <a:endParaRPr lang="en-US" sz="800" b="1" dirty="0"/>
            </a:p>
          </p:txBody>
        </p:sp>
        <p:sp>
          <p:nvSpPr>
            <p:cNvPr id="25" name="TextBox 24"/>
            <p:cNvSpPr txBox="1"/>
            <p:nvPr/>
          </p:nvSpPr>
          <p:spPr>
            <a:xfrm>
              <a:off x="6500826" y="2355170"/>
              <a:ext cx="1000132" cy="215444"/>
            </a:xfrm>
            <a:prstGeom prst="rect">
              <a:avLst/>
            </a:prstGeom>
            <a:noFill/>
          </p:spPr>
          <p:txBody>
            <a:bodyPr wrap="square" rtlCol="0">
              <a:spAutoFit/>
            </a:bodyPr>
            <a:lstStyle/>
            <a:p>
              <a:r>
                <a:rPr lang="fr-BE" sz="800" b="1" dirty="0" smtClean="0"/>
                <a:t>Max Prix Vente</a:t>
              </a:r>
              <a:endParaRPr lang="en-US" sz="800" b="1" dirty="0"/>
            </a:p>
          </p:txBody>
        </p:sp>
        <p:cxnSp>
          <p:nvCxnSpPr>
            <p:cNvPr id="26" name="Straight Arrow Connector 25"/>
            <p:cNvCxnSpPr/>
            <p:nvPr/>
          </p:nvCxnSpPr>
          <p:spPr>
            <a:xfrm rot="5400000" flipH="1" flipV="1">
              <a:off x="463521"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857356" y="2856366"/>
              <a:ext cx="1000132" cy="1588"/>
            </a:xfrm>
            <a:prstGeom prst="straightConnector1">
              <a:avLst/>
            </a:prstGeom>
            <a:ln w="1587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29322" y="2856366"/>
              <a:ext cx="1000132" cy="1588"/>
            </a:xfrm>
            <a:prstGeom prst="straightConnector1">
              <a:avLst/>
            </a:prstGeom>
            <a:ln w="1587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28794" y="2856366"/>
              <a:ext cx="928694" cy="215444"/>
            </a:xfrm>
            <a:prstGeom prst="rect">
              <a:avLst/>
            </a:prstGeom>
            <a:noFill/>
          </p:spPr>
          <p:txBody>
            <a:bodyPr wrap="square" rtlCol="0">
              <a:spAutoFit/>
            </a:bodyPr>
            <a:lstStyle/>
            <a:p>
              <a:r>
                <a:rPr lang="fr-BE" sz="800" b="1" dirty="0" smtClean="0"/>
                <a:t>5% Prix Revient</a:t>
              </a:r>
              <a:endParaRPr lang="en-US" sz="800" b="1" dirty="0"/>
            </a:p>
          </p:txBody>
        </p:sp>
        <p:sp>
          <p:nvSpPr>
            <p:cNvPr id="33" name="TextBox 32"/>
            <p:cNvSpPr txBox="1"/>
            <p:nvPr/>
          </p:nvSpPr>
          <p:spPr>
            <a:xfrm>
              <a:off x="6000760" y="2856366"/>
              <a:ext cx="928694" cy="215444"/>
            </a:xfrm>
            <a:prstGeom prst="rect">
              <a:avLst/>
            </a:prstGeom>
            <a:noFill/>
          </p:spPr>
          <p:txBody>
            <a:bodyPr wrap="square" rtlCol="0">
              <a:spAutoFit/>
            </a:bodyPr>
            <a:lstStyle/>
            <a:p>
              <a:r>
                <a:rPr lang="fr-BE" sz="800" b="1" dirty="0" smtClean="0"/>
                <a:t>5% Prix Vente</a:t>
              </a:r>
              <a:endParaRPr lang="en-US" sz="800" b="1" dirty="0"/>
            </a:p>
          </p:txBody>
        </p:sp>
        <p:cxnSp>
          <p:nvCxnSpPr>
            <p:cNvPr id="37" name="Straight Connector 36"/>
            <p:cNvCxnSpPr/>
            <p:nvPr/>
          </p:nvCxnSpPr>
          <p:spPr>
            <a:xfrm rot="5400000">
              <a:off x="-214347"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142976"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071670"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143504"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143635" y="1999110"/>
              <a:ext cx="1571636"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571472" y="1071546"/>
              <a:ext cx="1357322" cy="484632"/>
            </a:xfrm>
            <a:prstGeom prst="leftRightArrow">
              <a:avLst/>
            </a:prstGeom>
            <a:gradFill flip="none" rotWithShape="1">
              <a:gsLst>
                <a:gs pos="34000">
                  <a:srgbClr val="000082"/>
                </a:gs>
                <a:gs pos="30000">
                  <a:srgbClr val="66008F"/>
                </a:gs>
                <a:gs pos="64999">
                  <a:srgbClr val="BA0066"/>
                </a:gs>
                <a:gs pos="89999">
                  <a:srgbClr val="FF0000"/>
                </a:gs>
                <a:gs pos="100000">
                  <a:srgbClr val="FF8200"/>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4" name="Left-Right Arrow 43"/>
            <p:cNvSpPr/>
            <p:nvPr/>
          </p:nvSpPr>
          <p:spPr>
            <a:xfrm>
              <a:off x="1928794" y="1071546"/>
              <a:ext cx="928694" cy="484632"/>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2857488" y="1086980"/>
              <a:ext cx="3071834" cy="484632"/>
            </a:xfrm>
            <a:prstGeom prst="leftRightArrow">
              <a:avLst/>
            </a:prstGeom>
            <a:gradFill flip="none" rotWithShape="1">
              <a:gsLst>
                <a:gs pos="0">
                  <a:srgbClr val="DDEBCF"/>
                </a:gs>
                <a:gs pos="50000">
                  <a:srgbClr val="9CB86E"/>
                </a:gs>
                <a:gs pos="100000">
                  <a:srgbClr val="156B13"/>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46" name="Left-Right Arrow 45"/>
            <p:cNvSpPr/>
            <p:nvPr/>
          </p:nvSpPr>
          <p:spPr>
            <a:xfrm>
              <a:off x="5929322" y="1086980"/>
              <a:ext cx="1000132" cy="484632"/>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riped Right Arrow 46"/>
            <p:cNvSpPr/>
            <p:nvPr/>
          </p:nvSpPr>
          <p:spPr>
            <a:xfrm rot="10800000">
              <a:off x="6929454" y="1086980"/>
              <a:ext cx="1285884" cy="484632"/>
            </a:xfrm>
            <a:prstGeom prst="strip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0" name="Table 49"/>
          <p:cNvGraphicFramePr>
            <a:graphicFrameLocks noGrp="1"/>
          </p:cNvGraphicFramePr>
          <p:nvPr/>
        </p:nvGraphicFramePr>
        <p:xfrm>
          <a:off x="785786" y="2571745"/>
          <a:ext cx="7715304" cy="3573224"/>
        </p:xfrm>
        <a:graphic>
          <a:graphicData uri="http://schemas.openxmlformats.org/drawingml/2006/table">
            <a:tbl>
              <a:tblPr firstRow="1" bandRow="1">
                <a:tableStyleId>{5C22544A-7EE6-4342-B048-85BDC9FD1C3A}</a:tableStyleId>
              </a:tblPr>
              <a:tblGrid>
                <a:gridCol w="2428892"/>
                <a:gridCol w="5286412"/>
              </a:tblGrid>
              <a:tr h="422739">
                <a:tc>
                  <a:txBody>
                    <a:bodyPr/>
                    <a:lstStyle/>
                    <a:p>
                      <a:pPr algn="ctr"/>
                      <a:r>
                        <a:rPr lang="fr-BE" baseline="0" dirty="0" smtClean="0"/>
                        <a:t> Cas</a:t>
                      </a:r>
                      <a:endParaRPr lang="en-US" dirty="0"/>
                    </a:p>
                  </a:txBody>
                  <a:tcPr/>
                </a:tc>
                <a:tc>
                  <a:txBody>
                    <a:bodyPr/>
                    <a:lstStyle/>
                    <a:p>
                      <a:pPr algn="ctr"/>
                      <a:r>
                        <a:rPr lang="fr-BE" dirty="0" smtClean="0"/>
                        <a:t>Règle</a:t>
                      </a:r>
                      <a:endParaRPr lang="en-US" dirty="0"/>
                    </a:p>
                  </a:txBody>
                  <a:tcPr/>
                </a:tc>
              </a:tr>
              <a:tr h="601257">
                <a:tc>
                  <a:txBody>
                    <a:bodyPr/>
                    <a:lstStyle/>
                    <a:p>
                      <a:r>
                        <a:rPr lang="fr-BE" sz="1200" b="1" dirty="0" smtClean="0"/>
                        <a:t>Budget</a:t>
                      </a:r>
                      <a:r>
                        <a:rPr lang="fr-BE" sz="1200" b="1" baseline="0" dirty="0" smtClean="0"/>
                        <a:t> &lt; Prix revient </a:t>
                      </a:r>
                      <a:endParaRPr lang="en-US" sz="1200" b="1" dirty="0"/>
                    </a:p>
                  </a:txBody>
                  <a:tcPr/>
                </a:tc>
                <a:tc>
                  <a:txBody>
                    <a:bodyPr/>
                    <a:lstStyle/>
                    <a:p>
                      <a:r>
                        <a:rPr lang="fr-BE" sz="1200" baseline="0" dirty="0" smtClean="0"/>
                        <a:t>On propose de facturer le </a:t>
                      </a:r>
                      <a:r>
                        <a:rPr lang="fr-BE" sz="1200" b="1" baseline="0" dirty="0" smtClean="0">
                          <a:solidFill>
                            <a:srgbClr val="FF0000"/>
                          </a:solidFill>
                        </a:rPr>
                        <a:t>Prix de revient majoré des couts additionnels</a:t>
                      </a:r>
                    </a:p>
                    <a:p>
                      <a:r>
                        <a:rPr lang="fr-BE" sz="1200" b="0" baseline="0" dirty="0" smtClean="0">
                          <a:solidFill>
                            <a:schemeClr val="tx1"/>
                          </a:solidFill>
                        </a:rPr>
                        <a:t>Dans cette situation la société perd de l’argent.</a:t>
                      </a:r>
                    </a:p>
                    <a:p>
                      <a:r>
                        <a:rPr lang="fr-BE" sz="1200" b="0" baseline="0" dirty="0" smtClean="0">
                          <a:solidFill>
                            <a:schemeClr val="tx1"/>
                          </a:solidFill>
                        </a:rPr>
                        <a:t>Il faut négocier avec le client une rallonge budgétaire</a:t>
                      </a:r>
                      <a:endParaRPr lang="en-US" sz="1200" dirty="0"/>
                    </a:p>
                  </a:txBody>
                  <a:tcPr/>
                </a:tc>
              </a:tr>
              <a:tr h="773045">
                <a:tc>
                  <a:txBody>
                    <a:bodyPr/>
                    <a:lstStyle/>
                    <a:p>
                      <a:r>
                        <a:rPr lang="fr-BE" sz="1200" b="1" dirty="0" smtClean="0"/>
                        <a:t>Budget = Prix revient </a:t>
                      </a:r>
                      <a:endParaRPr lang="en-US" sz="1200" b="1" dirty="0"/>
                    </a:p>
                  </a:txBody>
                  <a:tcPr/>
                </a:tc>
                <a:tc>
                  <a:txBody>
                    <a:bodyPr/>
                    <a:lstStyle/>
                    <a:p>
                      <a:r>
                        <a:rPr lang="fr-BE" sz="1200" baseline="0" dirty="0" smtClean="0"/>
                        <a:t>On facture systématiquement le </a:t>
                      </a:r>
                      <a:r>
                        <a:rPr lang="fr-BE" sz="1200" b="1" baseline="0" dirty="0" smtClean="0">
                          <a:solidFill>
                            <a:srgbClr val="FF0000"/>
                          </a:solidFill>
                        </a:rPr>
                        <a:t>Prix de revient majoré des couts additionnels</a:t>
                      </a:r>
                    </a:p>
                    <a:p>
                      <a:r>
                        <a:rPr lang="fr-BE" sz="1200" b="0" baseline="0" dirty="0" smtClean="0">
                          <a:solidFill>
                            <a:schemeClr val="tx1"/>
                          </a:solidFill>
                        </a:rPr>
                        <a:t>Dans cette situation la société n’est pas bénéficiaire</a:t>
                      </a:r>
                      <a:endParaRPr lang="en-US" sz="1200" b="0" dirty="0" smtClean="0">
                        <a:solidFill>
                          <a:schemeClr val="tx1"/>
                        </a:solidFill>
                      </a:endParaRPr>
                    </a:p>
                    <a:p>
                      <a:endParaRPr lang="en-US" sz="1200" dirty="0"/>
                    </a:p>
                  </a:txBody>
                  <a:tcPr/>
                </a:tc>
              </a:tr>
              <a:tr h="429469">
                <a:tc>
                  <a:txBody>
                    <a:bodyPr/>
                    <a:lstStyle/>
                    <a:p>
                      <a:r>
                        <a:rPr lang="fr-BE" sz="1200" b="1" dirty="0" smtClean="0"/>
                        <a:t>P. Revient</a:t>
                      </a:r>
                      <a:r>
                        <a:rPr lang="fr-BE" sz="1200" b="1" baseline="0" dirty="0" smtClean="0"/>
                        <a:t> &lt; Budget &lt; P. Vente</a:t>
                      </a:r>
                      <a:endParaRPr lang="en-US" sz="1200" b="1" dirty="0"/>
                    </a:p>
                  </a:txBody>
                  <a:tcPr/>
                </a:tc>
                <a:tc>
                  <a:txBody>
                    <a:bodyPr/>
                    <a:lstStyle/>
                    <a:p>
                      <a:r>
                        <a:rPr lang="fr-BE" sz="1200" baseline="0" dirty="0" smtClean="0"/>
                        <a:t>On facture systématiquement le </a:t>
                      </a:r>
                      <a:r>
                        <a:rPr lang="fr-BE" sz="1200" b="1" baseline="0" dirty="0" smtClean="0">
                          <a:solidFill>
                            <a:srgbClr val="FF0000"/>
                          </a:solidFill>
                        </a:rPr>
                        <a:t>Budget</a:t>
                      </a:r>
                    </a:p>
                    <a:p>
                      <a:r>
                        <a:rPr lang="fr-BE" sz="1200" b="0" baseline="0" dirty="0" smtClean="0">
                          <a:solidFill>
                            <a:schemeClr val="tx1"/>
                          </a:solidFill>
                        </a:rPr>
                        <a:t>Dans cette situation la société est toujours bénéficiaire</a:t>
                      </a:r>
                      <a:endParaRPr lang="en-US" sz="1200" b="0" dirty="0" smtClean="0">
                        <a:solidFill>
                          <a:schemeClr val="tx1"/>
                        </a:solidFill>
                      </a:endParaRPr>
                    </a:p>
                  </a:txBody>
                  <a:tcPr/>
                </a:tc>
              </a:tr>
              <a:tr h="601257">
                <a:tc>
                  <a:txBody>
                    <a:bodyPr/>
                    <a:lstStyle/>
                    <a:p>
                      <a:r>
                        <a:rPr lang="fr-BE" sz="1200" b="1" dirty="0" smtClean="0"/>
                        <a:t>Budget</a:t>
                      </a:r>
                      <a:r>
                        <a:rPr lang="fr-BE" sz="1200" b="1" baseline="0" dirty="0" smtClean="0"/>
                        <a:t> = Prix vente</a:t>
                      </a:r>
                      <a:endParaRPr lang="en-US" sz="1200" b="1" dirty="0"/>
                    </a:p>
                  </a:txBody>
                  <a:tcPr/>
                </a:tc>
                <a:tc>
                  <a:txBody>
                    <a:bodyPr/>
                    <a:lstStyle/>
                    <a:p>
                      <a:r>
                        <a:rPr lang="fr-BE" sz="1200" dirty="0" smtClean="0"/>
                        <a:t>Si il</a:t>
                      </a:r>
                      <a:r>
                        <a:rPr lang="fr-BE" sz="1200" baseline="0" dirty="0" smtClean="0"/>
                        <a:t> y un accord alors on facture </a:t>
                      </a:r>
                      <a:r>
                        <a:rPr lang="fr-BE" sz="1200" b="1" baseline="0" dirty="0" smtClean="0">
                          <a:solidFill>
                            <a:srgbClr val="FF0000"/>
                          </a:solidFill>
                        </a:rPr>
                        <a:t>Budget</a:t>
                      </a:r>
                    </a:p>
                    <a:p>
                      <a:r>
                        <a:rPr lang="fr-BE" sz="1200" baseline="0" dirty="0" smtClean="0"/>
                        <a:t>Sinon </a:t>
                      </a:r>
                      <a:r>
                        <a:rPr lang="fr-BE" sz="1200" b="1" baseline="0" dirty="0" smtClean="0">
                          <a:solidFill>
                            <a:srgbClr val="FF0000"/>
                          </a:solidFill>
                        </a:rPr>
                        <a:t>Prix de vente </a:t>
                      </a:r>
                    </a:p>
                    <a:p>
                      <a:r>
                        <a:rPr lang="fr-BE" sz="1200" b="0" baseline="0" dirty="0" smtClean="0">
                          <a:solidFill>
                            <a:schemeClr val="tx1"/>
                          </a:solidFill>
                        </a:rPr>
                        <a:t>Cette situation est rentable pour la société</a:t>
                      </a:r>
                      <a:endParaRPr lang="en-US" sz="1200" b="0" dirty="0" smtClean="0">
                        <a:solidFill>
                          <a:schemeClr val="tx1"/>
                        </a:solidFill>
                      </a:endParaRPr>
                    </a:p>
                  </a:txBody>
                  <a:tcPr/>
                </a:tc>
              </a:tr>
              <a:tr h="601257">
                <a:tc>
                  <a:txBody>
                    <a:bodyPr/>
                    <a:lstStyle/>
                    <a:p>
                      <a:r>
                        <a:rPr lang="fr-BE" sz="1200" b="1" baseline="0" dirty="0" smtClean="0"/>
                        <a:t>Budget &gt; P. Vente</a:t>
                      </a:r>
                      <a:endParaRPr lang="en-US" sz="1200" b="1" dirty="0"/>
                    </a:p>
                  </a:txBody>
                  <a:tcPr/>
                </a:tc>
                <a:tc>
                  <a:txBody>
                    <a:bodyPr/>
                    <a:lstStyle/>
                    <a:p>
                      <a:r>
                        <a:rPr lang="fr-BE" sz="1200" dirty="0" smtClean="0"/>
                        <a:t>Si il</a:t>
                      </a:r>
                      <a:r>
                        <a:rPr lang="fr-BE" sz="1200" baseline="0" dirty="0" smtClean="0"/>
                        <a:t> y un accord alors on facture </a:t>
                      </a:r>
                      <a:r>
                        <a:rPr lang="fr-BE" sz="1200" b="1" baseline="0" dirty="0" smtClean="0">
                          <a:solidFill>
                            <a:srgbClr val="FF0000"/>
                          </a:solidFill>
                        </a:rPr>
                        <a:t>Budget</a:t>
                      </a:r>
                    </a:p>
                    <a:p>
                      <a:r>
                        <a:rPr lang="fr-BE" sz="1200" baseline="0" dirty="0" smtClean="0"/>
                        <a:t>Sinon </a:t>
                      </a:r>
                      <a:r>
                        <a:rPr lang="fr-BE" sz="1200" b="1" baseline="0" dirty="0" smtClean="0">
                          <a:solidFill>
                            <a:srgbClr val="FF0000"/>
                          </a:solidFill>
                        </a:rPr>
                        <a:t>Prix de vente </a:t>
                      </a:r>
                    </a:p>
                    <a:p>
                      <a:r>
                        <a:rPr lang="fr-BE" sz="1200" b="0" baseline="0" dirty="0" smtClean="0">
                          <a:solidFill>
                            <a:schemeClr val="tx1"/>
                          </a:solidFill>
                        </a:rPr>
                        <a:t>Cette situation est très rentable pour la société</a:t>
                      </a:r>
                      <a:endParaRPr lang="en-US" sz="1200" b="0" dirty="0">
                        <a:solidFill>
                          <a:schemeClr val="tx1"/>
                        </a:solidFill>
                      </a:endParaRPr>
                    </a:p>
                  </a:txBody>
                  <a:tcPr/>
                </a:tc>
              </a:tr>
            </a:tbl>
          </a:graphicData>
        </a:graphic>
      </p:graphicFrame>
      <p:sp>
        <p:nvSpPr>
          <p:cNvPr id="51" name="TextBox 50"/>
          <p:cNvSpPr txBox="1"/>
          <p:nvPr/>
        </p:nvSpPr>
        <p:spPr>
          <a:xfrm>
            <a:off x="1928794" y="71414"/>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facture finale </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p:cNvSpPr txBox="1"/>
          <p:nvPr/>
        </p:nvSpPr>
        <p:spPr>
          <a:xfrm>
            <a:off x="714348" y="2500306"/>
            <a:ext cx="7858180" cy="1815882"/>
          </a:xfrm>
          <a:prstGeom prst="rect">
            <a:avLst/>
          </a:prstGeom>
          <a:solidFill>
            <a:schemeClr val="bg2">
              <a:lumMod val="90000"/>
            </a:schemeClr>
          </a:solidFill>
        </p:spPr>
        <p:txBody>
          <a:bodyPr wrap="square" rtlCol="0">
            <a:spAutoFit/>
          </a:bodyPr>
          <a:lstStyle/>
          <a:p>
            <a:pPr marL="342900" indent="-342900">
              <a:buFont typeface="+mj-lt"/>
              <a:buAutoNum type="arabicPeriod"/>
            </a:pPr>
            <a:endParaRPr lang="fr-FR" sz="1400" dirty="0" smtClean="0"/>
          </a:p>
          <a:p>
            <a:pPr marL="342900" indent="-342900"/>
            <a:r>
              <a:rPr lang="fr-FR" sz="1400" dirty="0" smtClean="0"/>
              <a:t> </a:t>
            </a:r>
            <a:endParaRPr lang="fr-FR" sz="1400" dirty="0" smtClean="0"/>
          </a:p>
          <a:p>
            <a:pPr marL="342900" indent="-342900"/>
            <a:endParaRPr lang="fr-FR" dirty="0" smtClean="0"/>
          </a:p>
          <a:p>
            <a:r>
              <a:rPr lang="fr-FR" dirty="0" smtClean="0"/>
              <a:t>	</a:t>
            </a:r>
          </a:p>
          <a:p>
            <a:pPr algn="ctr"/>
            <a:r>
              <a:rPr lang="fr-FR" sz="4800" dirty="0" smtClean="0"/>
              <a:t>EXEMPLES</a:t>
            </a:r>
            <a:endParaRPr lang="fr-FR" sz="4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1604" y="142852"/>
            <a:ext cx="5929354"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 Générer une demande d’avance</a:t>
            </a:r>
            <a:r>
              <a:rPr lang="fr-FR" dirty="0" smtClean="0"/>
              <a:t/>
            </a:r>
            <a:br>
              <a:rPr lang="fr-FR" dirty="0" smtClean="0"/>
            </a:br>
            <a:endParaRPr lang="fr-FR" dirty="0"/>
          </a:p>
        </p:txBody>
      </p:sp>
      <p:sp>
        <p:nvSpPr>
          <p:cNvPr id="3" name="Espace réservé du contenu 2"/>
          <p:cNvSpPr>
            <a:spLocks noGrp="1"/>
          </p:cNvSpPr>
          <p:nvPr>
            <p:ph idx="1"/>
          </p:nvPr>
        </p:nvSpPr>
        <p:spPr>
          <a:xfrm>
            <a:off x="457200" y="857232"/>
            <a:ext cx="8229600" cy="5268931"/>
          </a:xfrm>
          <a:solidFill>
            <a:schemeClr val="bg2">
              <a:lumMod val="90000"/>
            </a:schemeClr>
          </a:solidFill>
        </p:spPr>
        <p:txBody>
          <a:bodyPr>
            <a:normAutofit fontScale="92500" lnSpcReduction="10000"/>
          </a:bodyPr>
          <a:lstStyle/>
          <a:p>
            <a:pPr>
              <a:buNone/>
            </a:pPr>
            <a:r>
              <a:rPr lang="fr-FR" sz="1800" dirty="0" smtClean="0"/>
              <a:t>Cas d’utilisation:</a:t>
            </a:r>
          </a:p>
          <a:p>
            <a:pPr>
              <a:buNone/>
            </a:pPr>
            <a:r>
              <a:rPr lang="fr-FR" sz="1600" dirty="0" smtClean="0"/>
              <a:t>Avant de commencer la mission, l’associé décide de provisionner une avance sur le budget prévu.</a:t>
            </a:r>
          </a:p>
          <a:p>
            <a:pPr>
              <a:buNone/>
            </a:pPr>
            <a:endParaRPr lang="fr-FR" sz="1600" dirty="0" smtClean="0"/>
          </a:p>
          <a:p>
            <a:pPr>
              <a:buNone/>
            </a:pPr>
            <a:r>
              <a:rPr lang="fr-FR" sz="1400" b="1" dirty="0" smtClean="0">
                <a:solidFill>
                  <a:srgbClr val="FF0000"/>
                </a:solidFill>
              </a:rPr>
              <a:t>Contexte mission</a:t>
            </a:r>
            <a:r>
              <a:rPr lang="fr-FR" sz="1400" dirty="0" smtClean="0">
                <a:solidFill>
                  <a:srgbClr val="FF0000"/>
                </a:solidFill>
              </a:rPr>
              <a:t>:</a:t>
            </a:r>
          </a:p>
          <a:p>
            <a:r>
              <a:rPr lang="fr-FR" sz="1400" dirty="0" smtClean="0"/>
              <a:t>Client: </a:t>
            </a:r>
            <a:r>
              <a:rPr lang="fr-FR" sz="1400" dirty="0" smtClean="0">
                <a:solidFill>
                  <a:srgbClr val="FF0000"/>
                </a:solidFill>
              </a:rPr>
              <a:t>CARYOS SA</a:t>
            </a:r>
          </a:p>
          <a:p>
            <a:r>
              <a:rPr lang="fr-FR" sz="1400" dirty="0" smtClean="0"/>
              <a:t>Statut: </a:t>
            </a:r>
            <a:r>
              <a:rPr lang="fr-FR" sz="1400" dirty="0" smtClean="0">
                <a:solidFill>
                  <a:srgbClr val="FF0000"/>
                </a:solidFill>
              </a:rPr>
              <a:t>Ongoing</a:t>
            </a:r>
          </a:p>
          <a:p>
            <a:r>
              <a:rPr lang="fr-FR" sz="1400" dirty="0" smtClean="0"/>
              <a:t>Budget : </a:t>
            </a:r>
            <a:r>
              <a:rPr lang="fr-FR" sz="1400" dirty="0" smtClean="0">
                <a:solidFill>
                  <a:srgbClr val="FF0000"/>
                </a:solidFill>
              </a:rPr>
              <a:t>12 000,00 € </a:t>
            </a:r>
          </a:p>
          <a:p>
            <a:r>
              <a:rPr lang="fr-FR" sz="1400" dirty="0" smtClean="0"/>
              <a:t>Associé : </a:t>
            </a:r>
            <a:r>
              <a:rPr lang="fr-FR" sz="1400" dirty="0" smtClean="0">
                <a:solidFill>
                  <a:srgbClr val="FF0000"/>
                </a:solidFill>
              </a:rPr>
              <a:t>Kostka Edouard</a:t>
            </a:r>
          </a:p>
          <a:p>
            <a:r>
              <a:rPr lang="fr-FR" sz="1400" dirty="0" smtClean="0"/>
              <a:t>Manager : </a:t>
            </a:r>
            <a:r>
              <a:rPr lang="fr-FR" sz="1400" dirty="0" smtClean="0">
                <a:solidFill>
                  <a:srgbClr val="FF0000"/>
                </a:solidFill>
              </a:rPr>
              <a:t>Mariani Laurent</a:t>
            </a:r>
          </a:p>
          <a:p>
            <a:r>
              <a:rPr lang="fr-FR" sz="1400" dirty="0" smtClean="0"/>
              <a:t>Intervenants : </a:t>
            </a:r>
            <a:r>
              <a:rPr lang="fr-FR" sz="1400" dirty="0" smtClean="0">
                <a:solidFill>
                  <a:srgbClr val="FF0000"/>
                </a:solidFill>
              </a:rPr>
              <a:t>Aucuns</a:t>
            </a:r>
          </a:p>
          <a:p>
            <a:r>
              <a:rPr lang="fr-FR" sz="1400" dirty="0" smtClean="0"/>
              <a:t>TVA </a:t>
            </a:r>
            <a:r>
              <a:rPr lang="fr-FR" sz="1400" dirty="0" smtClean="0">
                <a:solidFill>
                  <a:srgbClr val="FF0000"/>
                </a:solidFill>
              </a:rPr>
              <a:t>: 15.0% </a:t>
            </a:r>
            <a:r>
              <a:rPr lang="fr-FR" sz="1400" dirty="0" smtClean="0"/>
              <a:t>(défaut)</a:t>
            </a:r>
          </a:p>
          <a:p>
            <a:endParaRPr lang="fr-FR" sz="1400" dirty="0" smtClean="0"/>
          </a:p>
          <a:p>
            <a:pPr>
              <a:buNone/>
            </a:pPr>
            <a:r>
              <a:rPr lang="fr-FR" sz="1400" b="1" dirty="0" smtClean="0">
                <a:solidFill>
                  <a:srgbClr val="FF0000"/>
                </a:solidFill>
              </a:rPr>
              <a:t>Pré-conditions à vérifier</a:t>
            </a:r>
            <a:r>
              <a:rPr lang="fr-FR" sz="1400" dirty="0" smtClean="0"/>
              <a:t>:</a:t>
            </a:r>
          </a:p>
          <a:p>
            <a:r>
              <a:rPr lang="fr-FR" sz="1400" dirty="0" smtClean="0"/>
              <a:t>La mission est en cours </a:t>
            </a:r>
          </a:p>
          <a:p>
            <a:r>
              <a:rPr lang="fr-FR" sz="1400" dirty="0" smtClean="0"/>
              <a:t>Aucune avance émises pour cette mission</a:t>
            </a:r>
          </a:p>
          <a:p>
            <a:r>
              <a:rPr lang="fr-FR" sz="1400" dirty="0" smtClean="0"/>
              <a:t>L’associé à les droits suffisants pour effectuer l’opération</a:t>
            </a:r>
          </a:p>
          <a:p>
            <a:pPr>
              <a:buNone/>
            </a:pPr>
            <a:endParaRPr lang="fr-FR" sz="1400" dirty="0" smtClean="0"/>
          </a:p>
          <a:p>
            <a:pPr>
              <a:buNone/>
            </a:pPr>
            <a:r>
              <a:rPr lang="fr-FR" sz="1400" b="1" dirty="0" smtClean="0">
                <a:solidFill>
                  <a:srgbClr val="FF0000"/>
                </a:solidFill>
              </a:rPr>
              <a:t>Post-conditions à vérifier</a:t>
            </a:r>
            <a:r>
              <a:rPr lang="fr-FR" sz="1400" dirty="0" smtClean="0"/>
              <a:t>:</a:t>
            </a:r>
          </a:p>
          <a:p>
            <a:pPr>
              <a:buNone/>
            </a:pPr>
            <a:r>
              <a:rPr lang="fr-FR" sz="1400" dirty="0" smtClean="0"/>
              <a:t>La valeur des honoraires  = 1/5(Budget) </a:t>
            </a:r>
            <a:r>
              <a:rPr lang="fr-FR" sz="1400" dirty="0" smtClean="0">
                <a:sym typeface="Wingdings" pitchFamily="2" charset="2"/>
              </a:rPr>
              <a:t> </a:t>
            </a:r>
            <a:r>
              <a:rPr lang="fr-FR" sz="1400" dirty="0" smtClean="0">
                <a:solidFill>
                  <a:srgbClr val="FF0000"/>
                </a:solidFill>
                <a:sym typeface="Wingdings" pitchFamily="2" charset="2"/>
              </a:rPr>
              <a:t>2400,00</a:t>
            </a:r>
            <a:r>
              <a:rPr lang="fr-FR" sz="1400" dirty="0" smtClean="0">
                <a:solidFill>
                  <a:srgbClr val="FF0000"/>
                </a:solidFill>
              </a:rPr>
              <a:t> € </a:t>
            </a:r>
          </a:p>
          <a:p>
            <a:pPr>
              <a:buNone/>
            </a:pPr>
            <a:r>
              <a:rPr lang="fr-FR" sz="1400" dirty="0" smtClean="0"/>
              <a:t>La valeur Net </a:t>
            </a:r>
            <a:r>
              <a:rPr lang="fr-FR" sz="1400" dirty="0" smtClean="0">
                <a:solidFill>
                  <a:srgbClr val="FF0000"/>
                </a:solidFill>
              </a:rPr>
              <a:t>= </a:t>
            </a:r>
            <a:r>
              <a:rPr lang="fr-FR" sz="1400" dirty="0" smtClean="0">
                <a:solidFill>
                  <a:srgbClr val="FF0000"/>
                </a:solidFill>
                <a:sym typeface="Wingdings" pitchFamily="2" charset="2"/>
              </a:rPr>
              <a:t>2400,00</a:t>
            </a:r>
            <a:r>
              <a:rPr lang="fr-FR" sz="1400" dirty="0" smtClean="0">
                <a:solidFill>
                  <a:srgbClr val="FF0000"/>
                </a:solidFill>
              </a:rPr>
              <a:t> €</a:t>
            </a:r>
          </a:p>
          <a:p>
            <a:pPr>
              <a:buNone/>
            </a:pPr>
            <a:r>
              <a:rPr lang="fr-FR" sz="1400" dirty="0" smtClean="0"/>
              <a:t>La valeur totale </a:t>
            </a:r>
            <a:r>
              <a:rPr lang="fr-FR" sz="1400" dirty="0" smtClean="0">
                <a:solidFill>
                  <a:srgbClr val="FF0000"/>
                </a:solidFill>
              </a:rPr>
              <a:t>= 2760.0 €</a:t>
            </a:r>
          </a:p>
          <a:p>
            <a:pPr>
              <a:buNone/>
            </a:pPr>
            <a:r>
              <a:rPr lang="fr-FR" sz="1400" dirty="0" smtClean="0"/>
              <a:t>La facture existe dans le système  avec le statut « </a:t>
            </a:r>
            <a:r>
              <a:rPr lang="fr-FR" sz="1400" dirty="0" smtClean="0">
                <a:solidFill>
                  <a:srgbClr val="FF0000"/>
                </a:solidFill>
              </a:rPr>
              <a:t>pending</a:t>
            </a:r>
            <a:r>
              <a:rPr lang="fr-FR" sz="1400" dirty="0" smtClean="0"/>
              <a:t> »</a:t>
            </a:r>
          </a:p>
          <a:p>
            <a:pPr>
              <a:buNone/>
            </a:pPr>
            <a:r>
              <a:rPr lang="fr-FR" sz="1400" dirty="0" smtClean="0"/>
              <a:t>La vue Budget est mise à jour ainsi que les vues performances;</a:t>
            </a:r>
          </a:p>
          <a:p>
            <a:pPr>
              <a:buNone/>
            </a:pPr>
            <a:endParaRPr lang="fr-FR" sz="1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142852"/>
            <a:ext cx="6929486"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Générer une facture finale sans avance</a:t>
            </a:r>
            <a:r>
              <a:rPr lang="fr-FR" dirty="0" smtClean="0"/>
              <a:t/>
            </a:r>
            <a:br>
              <a:rPr lang="fr-FR" dirty="0" smtClean="0"/>
            </a:br>
            <a:endParaRPr lang="fr-FR" dirty="0"/>
          </a:p>
        </p:txBody>
      </p:sp>
      <p:sp>
        <p:nvSpPr>
          <p:cNvPr id="3" name="Espace réservé du contenu 2"/>
          <p:cNvSpPr>
            <a:spLocks noGrp="1"/>
          </p:cNvSpPr>
          <p:nvPr>
            <p:ph idx="1"/>
          </p:nvPr>
        </p:nvSpPr>
        <p:spPr>
          <a:xfrm>
            <a:off x="457200" y="785794"/>
            <a:ext cx="8229600" cy="5340369"/>
          </a:xfrm>
          <a:solidFill>
            <a:schemeClr val="bg2">
              <a:lumMod val="90000"/>
            </a:schemeClr>
          </a:solidFill>
        </p:spPr>
        <p:txBody>
          <a:bodyPr>
            <a:normAutofit fontScale="85000" lnSpcReduction="20000"/>
          </a:bodyPr>
          <a:lstStyle/>
          <a:p>
            <a:pPr>
              <a:buNone/>
            </a:pPr>
            <a:r>
              <a:rPr lang="fr-FR" sz="1800" dirty="0" smtClean="0"/>
              <a:t>Cas d’utilisation:</a:t>
            </a:r>
          </a:p>
          <a:p>
            <a:pPr>
              <a:buNone/>
            </a:pPr>
            <a:r>
              <a:rPr lang="fr-FR" sz="1600" dirty="0" smtClean="0"/>
              <a:t>	La mission est terminée. Aucune avance n’a été émise durant son traitement. L’associé veut générer la facture finale pour rentrer dans ses frais. Plusieurs employés sont intervenus et leur heures ont été validées pour cette mission.</a:t>
            </a:r>
          </a:p>
          <a:p>
            <a:pPr>
              <a:buNone/>
            </a:pPr>
            <a:endParaRPr lang="fr-FR" sz="1600" dirty="0" smtClean="0"/>
          </a:p>
          <a:p>
            <a:pPr>
              <a:buNone/>
            </a:pPr>
            <a:r>
              <a:rPr lang="fr-FR" sz="1400" b="1" dirty="0" smtClean="0">
                <a:solidFill>
                  <a:srgbClr val="FF0000"/>
                </a:solidFill>
              </a:rPr>
              <a:t>Contexte mission</a:t>
            </a:r>
            <a:r>
              <a:rPr lang="fr-FR" sz="1400" dirty="0" smtClean="0">
                <a:solidFill>
                  <a:srgbClr val="FF0000"/>
                </a:solidFill>
              </a:rPr>
              <a:t>:</a:t>
            </a:r>
          </a:p>
          <a:p>
            <a:r>
              <a:rPr lang="fr-FR" sz="1400" dirty="0" smtClean="0"/>
              <a:t>Client: </a:t>
            </a:r>
            <a:r>
              <a:rPr lang="fr-FR" sz="1400" i="1" dirty="0" smtClean="0">
                <a:solidFill>
                  <a:srgbClr val="FF0000"/>
                </a:solidFill>
              </a:rPr>
              <a:t>ANGLESEA CAPITAL SA</a:t>
            </a:r>
            <a:endParaRPr lang="fr-FR" sz="1400" dirty="0" smtClean="0">
              <a:solidFill>
                <a:srgbClr val="FF0000"/>
              </a:solidFill>
            </a:endParaRPr>
          </a:p>
          <a:p>
            <a:r>
              <a:rPr lang="fr-FR" sz="1400" dirty="0" smtClean="0"/>
              <a:t>Statut: </a:t>
            </a:r>
            <a:r>
              <a:rPr lang="fr-FR" sz="1400" dirty="0" err="1" smtClean="0">
                <a:solidFill>
                  <a:srgbClr val="FF0000"/>
                </a:solidFill>
              </a:rPr>
              <a:t>Closed</a:t>
            </a:r>
            <a:endParaRPr lang="fr-FR" sz="1400" dirty="0" smtClean="0">
              <a:solidFill>
                <a:srgbClr val="FF0000"/>
              </a:solidFill>
            </a:endParaRPr>
          </a:p>
          <a:p>
            <a:r>
              <a:rPr lang="fr-FR" sz="1400" dirty="0" smtClean="0"/>
              <a:t>Budget : </a:t>
            </a:r>
            <a:r>
              <a:rPr lang="fr-FR" sz="1400" i="1" dirty="0" smtClean="0">
                <a:solidFill>
                  <a:srgbClr val="FF0000"/>
                </a:solidFill>
              </a:rPr>
              <a:t>4 598,00 </a:t>
            </a:r>
            <a:r>
              <a:rPr lang="fr-FR" sz="1400" dirty="0" smtClean="0">
                <a:solidFill>
                  <a:srgbClr val="FF0000"/>
                </a:solidFill>
              </a:rPr>
              <a:t> € </a:t>
            </a:r>
          </a:p>
          <a:p>
            <a:r>
              <a:rPr lang="fr-FR" sz="1400" dirty="0" smtClean="0"/>
              <a:t>Associé : </a:t>
            </a:r>
            <a:r>
              <a:rPr lang="fr-FR" sz="1400" dirty="0" err="1" smtClean="0">
                <a:solidFill>
                  <a:srgbClr val="FF0000"/>
                </a:solidFill>
              </a:rPr>
              <a:t>Badoux</a:t>
            </a:r>
            <a:r>
              <a:rPr lang="fr-FR" sz="1400" dirty="0" smtClean="0">
                <a:solidFill>
                  <a:srgbClr val="FF0000"/>
                </a:solidFill>
              </a:rPr>
              <a:t> Murielle</a:t>
            </a:r>
          </a:p>
          <a:p>
            <a:r>
              <a:rPr lang="fr-FR" sz="1400" dirty="0" smtClean="0"/>
              <a:t>Manager : </a:t>
            </a:r>
            <a:r>
              <a:rPr lang="fr-FR" sz="1400" dirty="0" smtClean="0">
                <a:solidFill>
                  <a:srgbClr val="FF0000"/>
                </a:solidFill>
              </a:rPr>
              <a:t>Mariani Laurent</a:t>
            </a:r>
          </a:p>
          <a:p>
            <a:r>
              <a:rPr lang="fr-FR" sz="1400" dirty="0" smtClean="0"/>
              <a:t>Intervenants : </a:t>
            </a:r>
            <a:r>
              <a:rPr lang="fr-FR" sz="1400" dirty="0" smtClean="0">
                <a:solidFill>
                  <a:srgbClr val="FF0000"/>
                </a:solidFill>
              </a:rPr>
              <a:t>Hubin Dimitri, Gaspard Elsa</a:t>
            </a:r>
          </a:p>
          <a:p>
            <a:r>
              <a:rPr lang="fr-FR" sz="1400" dirty="0" smtClean="0"/>
              <a:t>TVA </a:t>
            </a:r>
            <a:r>
              <a:rPr lang="fr-FR" sz="1400" dirty="0" smtClean="0">
                <a:solidFill>
                  <a:srgbClr val="FF0000"/>
                </a:solidFill>
              </a:rPr>
              <a:t>: 15.0% </a:t>
            </a:r>
            <a:r>
              <a:rPr lang="fr-FR" sz="1400" dirty="0" smtClean="0"/>
              <a:t>(défaut)</a:t>
            </a:r>
          </a:p>
          <a:p>
            <a:r>
              <a:rPr lang="fr-FR" sz="1400" dirty="0" smtClean="0"/>
              <a:t>Prix de Vente proche du Budget (cas 1)</a:t>
            </a:r>
          </a:p>
          <a:p>
            <a:pPr>
              <a:buNone/>
            </a:pPr>
            <a:endParaRPr lang="fr-FR" sz="1400" dirty="0" smtClean="0"/>
          </a:p>
          <a:p>
            <a:pPr>
              <a:buNone/>
            </a:pPr>
            <a:r>
              <a:rPr lang="fr-FR" sz="1400" b="1" dirty="0" smtClean="0">
                <a:solidFill>
                  <a:srgbClr val="FF0000"/>
                </a:solidFill>
              </a:rPr>
              <a:t>Pré-conditions à vérifier</a:t>
            </a:r>
            <a:r>
              <a:rPr lang="fr-FR" sz="1400" dirty="0" smtClean="0"/>
              <a:t>:</a:t>
            </a:r>
          </a:p>
          <a:p>
            <a:r>
              <a:rPr lang="fr-FR" sz="1400" dirty="0" smtClean="0"/>
              <a:t>La mission est en finie</a:t>
            </a:r>
          </a:p>
          <a:p>
            <a:r>
              <a:rPr lang="fr-FR" sz="1400" dirty="0" smtClean="0"/>
              <a:t>Aucune avance émises pour cette mission</a:t>
            </a:r>
          </a:p>
          <a:p>
            <a:r>
              <a:rPr lang="fr-FR" sz="1400" dirty="0" smtClean="0"/>
              <a:t>L’associé à les droits suffisants pour effectuer l’opération</a:t>
            </a:r>
          </a:p>
          <a:p>
            <a:r>
              <a:rPr lang="fr-FR" sz="1400" dirty="0" smtClean="0"/>
              <a:t>Toutes les heures prestées pour cette mission ont été vérifiées</a:t>
            </a:r>
          </a:p>
          <a:p>
            <a:pPr>
              <a:buNone/>
            </a:pPr>
            <a:endParaRPr lang="fr-FR" sz="1400" dirty="0" smtClean="0"/>
          </a:p>
          <a:p>
            <a:pPr>
              <a:buNone/>
            </a:pPr>
            <a:r>
              <a:rPr lang="fr-FR" sz="1400" b="1" dirty="0" smtClean="0">
                <a:solidFill>
                  <a:srgbClr val="FF0000"/>
                </a:solidFill>
              </a:rPr>
              <a:t>Post-conditions à vérifier</a:t>
            </a:r>
            <a:r>
              <a:rPr lang="fr-FR" sz="1400" dirty="0" smtClean="0"/>
              <a:t>:</a:t>
            </a:r>
          </a:p>
          <a:p>
            <a:pPr>
              <a:buNone/>
            </a:pPr>
            <a:r>
              <a:rPr lang="fr-FR" sz="1400" dirty="0" smtClean="0"/>
              <a:t>La valeur des honoraires  = Budget </a:t>
            </a:r>
            <a:r>
              <a:rPr lang="fr-FR" sz="1400" dirty="0" smtClean="0">
                <a:sym typeface="Wingdings" pitchFamily="2" charset="2"/>
              </a:rPr>
              <a:t> </a:t>
            </a:r>
            <a:r>
              <a:rPr lang="fr-FR" sz="1400" dirty="0" smtClean="0">
                <a:solidFill>
                  <a:srgbClr val="FF0000"/>
                </a:solidFill>
                <a:sym typeface="Wingdings" pitchFamily="2" charset="2"/>
              </a:rPr>
              <a:t>4598.0</a:t>
            </a:r>
            <a:r>
              <a:rPr lang="fr-FR" sz="1400" dirty="0" smtClean="0">
                <a:solidFill>
                  <a:srgbClr val="FF0000"/>
                </a:solidFill>
              </a:rPr>
              <a:t> € </a:t>
            </a:r>
          </a:p>
          <a:p>
            <a:pPr>
              <a:buNone/>
            </a:pPr>
            <a:r>
              <a:rPr lang="fr-FR" sz="1400" dirty="0" smtClean="0"/>
              <a:t>La valeur Net </a:t>
            </a:r>
            <a:r>
              <a:rPr lang="fr-FR" sz="1400" dirty="0" smtClean="0">
                <a:solidFill>
                  <a:srgbClr val="FF0000"/>
                </a:solidFill>
              </a:rPr>
              <a:t>= </a:t>
            </a:r>
            <a:r>
              <a:rPr lang="fr-FR" sz="1400" dirty="0" smtClean="0">
                <a:solidFill>
                  <a:srgbClr val="FF0000"/>
                </a:solidFill>
                <a:sym typeface="Wingdings" pitchFamily="2" charset="2"/>
              </a:rPr>
              <a:t>4598.0</a:t>
            </a:r>
            <a:r>
              <a:rPr lang="fr-FR" sz="1400" dirty="0" smtClean="0">
                <a:solidFill>
                  <a:srgbClr val="FF0000"/>
                </a:solidFill>
              </a:rPr>
              <a:t> € </a:t>
            </a:r>
          </a:p>
          <a:p>
            <a:pPr>
              <a:buNone/>
            </a:pPr>
            <a:r>
              <a:rPr lang="fr-FR" sz="1400" dirty="0" smtClean="0"/>
              <a:t>La valeur totale </a:t>
            </a:r>
            <a:r>
              <a:rPr lang="fr-FR" sz="1400" dirty="0" smtClean="0">
                <a:solidFill>
                  <a:srgbClr val="FF0000"/>
                </a:solidFill>
              </a:rPr>
              <a:t>= 5287,7 €</a:t>
            </a:r>
          </a:p>
          <a:p>
            <a:pPr>
              <a:buNone/>
            </a:pPr>
            <a:r>
              <a:rPr lang="fr-FR" sz="1400" dirty="0" smtClean="0"/>
              <a:t>La facture existe dans le système  avec le statut « </a:t>
            </a:r>
            <a:r>
              <a:rPr lang="fr-FR" sz="1400" dirty="0" smtClean="0">
                <a:solidFill>
                  <a:srgbClr val="FF0000"/>
                </a:solidFill>
              </a:rPr>
              <a:t>pending</a:t>
            </a:r>
            <a:r>
              <a:rPr lang="fr-FR" sz="1400" dirty="0" smtClean="0"/>
              <a:t> »</a:t>
            </a:r>
          </a:p>
          <a:p>
            <a:pPr>
              <a:buNone/>
            </a:pPr>
            <a:r>
              <a:rPr lang="fr-FR" sz="1400" dirty="0" smtClean="0"/>
              <a:t>La vue Budget est mise à jour ainsi que les vues performances;</a:t>
            </a:r>
          </a:p>
          <a:p>
            <a:pPr>
              <a:buNone/>
            </a:pPr>
            <a:endParaRPr lang="fr-FR"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7858180"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Générer une facture finale sans avance 2</a:t>
            </a:r>
            <a:r>
              <a:rPr lang="fr-FR" dirty="0" smtClean="0"/>
              <a:t/>
            </a:r>
            <a:br>
              <a:rPr lang="fr-FR" dirty="0" smtClean="0"/>
            </a:br>
            <a:endParaRPr lang="fr-FR" dirty="0"/>
          </a:p>
        </p:txBody>
      </p:sp>
      <p:sp>
        <p:nvSpPr>
          <p:cNvPr id="3" name="Espace réservé du contenu 2"/>
          <p:cNvSpPr>
            <a:spLocks noGrp="1"/>
          </p:cNvSpPr>
          <p:nvPr>
            <p:ph idx="1"/>
          </p:nvPr>
        </p:nvSpPr>
        <p:spPr>
          <a:xfrm>
            <a:off x="457200" y="714356"/>
            <a:ext cx="8229600" cy="5411807"/>
          </a:xfrm>
          <a:solidFill>
            <a:schemeClr val="bg2">
              <a:lumMod val="90000"/>
            </a:schemeClr>
          </a:solidFill>
        </p:spPr>
        <p:txBody>
          <a:bodyPr>
            <a:normAutofit/>
          </a:bodyPr>
          <a:lstStyle/>
          <a:p>
            <a:pPr>
              <a:buNone/>
            </a:pPr>
            <a:r>
              <a:rPr lang="fr-FR" sz="1800" dirty="0" smtClean="0"/>
              <a:t>Cas d’utilisation:</a:t>
            </a:r>
          </a:p>
          <a:p>
            <a:pPr>
              <a:buNone/>
            </a:pPr>
            <a:r>
              <a:rPr lang="fr-FR" sz="1600" dirty="0" smtClean="0"/>
              <a:t>	L’associé désire ajouter des frais supplémentaires à cette facture pour un montant de </a:t>
            </a:r>
            <a:r>
              <a:rPr lang="fr-FR" sz="1600" dirty="0" smtClean="0">
                <a:solidFill>
                  <a:srgbClr val="FF0000"/>
                </a:solidFill>
              </a:rPr>
              <a:t>150</a:t>
            </a:r>
            <a:r>
              <a:rPr lang="fr-FR" sz="1600" dirty="0" smtClean="0"/>
              <a:t> </a:t>
            </a:r>
            <a:r>
              <a:rPr lang="fr-FR" sz="1600" dirty="0" smtClean="0">
                <a:solidFill>
                  <a:srgbClr val="FF0000"/>
                </a:solidFill>
              </a:rPr>
              <a:t>€</a:t>
            </a:r>
            <a:r>
              <a:rPr lang="fr-FR" sz="1600" dirty="0" smtClean="0"/>
              <a:t> </a:t>
            </a:r>
          </a:p>
          <a:p>
            <a:pPr>
              <a:buNone/>
            </a:pPr>
            <a:endParaRPr lang="fr-FR" sz="1600" dirty="0" smtClean="0"/>
          </a:p>
          <a:p>
            <a:pPr>
              <a:buNone/>
            </a:pPr>
            <a:r>
              <a:rPr lang="fr-FR" sz="1200" b="1" dirty="0" smtClean="0">
                <a:solidFill>
                  <a:srgbClr val="FF0000"/>
                </a:solidFill>
              </a:rPr>
              <a:t>Post-conditions à vérifier</a:t>
            </a:r>
            <a:r>
              <a:rPr lang="fr-FR" sz="1200" dirty="0" smtClean="0"/>
              <a:t>:</a:t>
            </a:r>
          </a:p>
          <a:p>
            <a:pPr>
              <a:buNone/>
            </a:pPr>
            <a:r>
              <a:rPr lang="fr-FR" sz="1200" dirty="0" smtClean="0"/>
              <a:t>La valeur des honoraires  = Budget </a:t>
            </a:r>
            <a:r>
              <a:rPr lang="fr-FR" sz="1200" dirty="0" smtClean="0">
                <a:sym typeface="Wingdings" pitchFamily="2" charset="2"/>
              </a:rPr>
              <a:t> </a:t>
            </a:r>
            <a:r>
              <a:rPr lang="fr-FR" sz="1200" dirty="0" smtClean="0">
                <a:solidFill>
                  <a:srgbClr val="FF0000"/>
                </a:solidFill>
                <a:sym typeface="Wingdings" pitchFamily="2" charset="2"/>
              </a:rPr>
              <a:t>4598.0</a:t>
            </a:r>
            <a:r>
              <a:rPr lang="fr-FR" sz="1200" dirty="0" smtClean="0">
                <a:solidFill>
                  <a:srgbClr val="FF0000"/>
                </a:solidFill>
              </a:rPr>
              <a:t> € </a:t>
            </a:r>
          </a:p>
          <a:p>
            <a:pPr>
              <a:buNone/>
            </a:pPr>
            <a:r>
              <a:rPr lang="fr-FR" sz="1200" dirty="0" smtClean="0"/>
              <a:t>Frais Supplémentaires </a:t>
            </a:r>
            <a:r>
              <a:rPr lang="fr-FR" sz="1200" dirty="0" smtClean="0">
                <a:solidFill>
                  <a:srgbClr val="FF0000"/>
                </a:solidFill>
              </a:rPr>
              <a:t>: 150 €</a:t>
            </a:r>
          </a:p>
          <a:p>
            <a:pPr>
              <a:buNone/>
            </a:pPr>
            <a:r>
              <a:rPr lang="fr-FR" sz="1200" dirty="0" smtClean="0"/>
              <a:t>La valeur Net </a:t>
            </a:r>
            <a:r>
              <a:rPr lang="fr-FR" sz="1200" dirty="0" smtClean="0">
                <a:solidFill>
                  <a:srgbClr val="FF0000"/>
                </a:solidFill>
              </a:rPr>
              <a:t>= </a:t>
            </a:r>
            <a:r>
              <a:rPr lang="fr-FR" sz="1200" dirty="0" smtClean="0">
                <a:solidFill>
                  <a:srgbClr val="FF0000"/>
                </a:solidFill>
                <a:sym typeface="Wingdings" pitchFamily="2" charset="2"/>
              </a:rPr>
              <a:t>4748.0 </a:t>
            </a:r>
            <a:r>
              <a:rPr lang="fr-FR" sz="1200" dirty="0" smtClean="0">
                <a:solidFill>
                  <a:srgbClr val="FF0000"/>
                </a:solidFill>
              </a:rPr>
              <a:t>€ </a:t>
            </a:r>
          </a:p>
          <a:p>
            <a:pPr>
              <a:buNone/>
            </a:pPr>
            <a:r>
              <a:rPr lang="fr-FR" sz="1200" dirty="0" smtClean="0"/>
              <a:t>La valeur totale </a:t>
            </a:r>
            <a:r>
              <a:rPr lang="fr-FR" sz="1200" dirty="0" smtClean="0">
                <a:solidFill>
                  <a:srgbClr val="FF0000"/>
                </a:solidFill>
              </a:rPr>
              <a:t>= 5460.2 €</a:t>
            </a:r>
          </a:p>
          <a:p>
            <a:pPr>
              <a:buNone/>
            </a:pPr>
            <a:r>
              <a:rPr lang="fr-FR" sz="1200" dirty="0" smtClean="0"/>
              <a:t>La facture existe dans le système  avec le statut « </a:t>
            </a:r>
            <a:r>
              <a:rPr lang="fr-FR" sz="1200" dirty="0" smtClean="0">
                <a:solidFill>
                  <a:srgbClr val="FF0000"/>
                </a:solidFill>
              </a:rPr>
              <a:t>pending</a:t>
            </a:r>
            <a:r>
              <a:rPr lang="fr-FR" sz="1200" dirty="0" smtClean="0"/>
              <a:t> »</a:t>
            </a:r>
          </a:p>
          <a:p>
            <a:pPr>
              <a:buNone/>
            </a:pPr>
            <a:r>
              <a:rPr lang="fr-FR" sz="1200" dirty="0" smtClean="0"/>
              <a:t>La vue Budget est mise à jour ainsi que les vues performances;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p:cNvSpPr txBox="1"/>
          <p:nvPr/>
        </p:nvSpPr>
        <p:spPr>
          <a:xfrm>
            <a:off x="714348" y="2500306"/>
            <a:ext cx="7858180" cy="1815882"/>
          </a:xfrm>
          <a:prstGeom prst="rect">
            <a:avLst/>
          </a:prstGeom>
          <a:solidFill>
            <a:schemeClr val="bg2">
              <a:lumMod val="90000"/>
            </a:schemeClr>
          </a:solidFill>
        </p:spPr>
        <p:txBody>
          <a:bodyPr wrap="square" rtlCol="0">
            <a:spAutoFit/>
          </a:bodyPr>
          <a:lstStyle/>
          <a:p>
            <a:pPr marL="342900" indent="-342900">
              <a:buFont typeface="+mj-lt"/>
              <a:buAutoNum type="arabicPeriod"/>
            </a:pPr>
            <a:endParaRPr lang="fr-FR" sz="1400" dirty="0" smtClean="0"/>
          </a:p>
          <a:p>
            <a:pPr marL="342900" indent="-342900"/>
            <a:r>
              <a:rPr lang="fr-FR" sz="1400" dirty="0" smtClean="0"/>
              <a:t> </a:t>
            </a:r>
            <a:endParaRPr lang="fr-FR" sz="1400" dirty="0" smtClean="0"/>
          </a:p>
          <a:p>
            <a:pPr marL="342900" indent="-342900"/>
            <a:endParaRPr lang="fr-FR" dirty="0" smtClean="0"/>
          </a:p>
          <a:p>
            <a:r>
              <a:rPr lang="fr-FR" dirty="0" smtClean="0"/>
              <a:t>	</a:t>
            </a:r>
          </a:p>
          <a:p>
            <a:pPr algn="ctr"/>
            <a:r>
              <a:rPr lang="fr-FR" sz="4800" dirty="0" smtClean="0"/>
              <a:t>A.O.B</a:t>
            </a:r>
            <a:endParaRPr lang="fr-FR" sz="4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8286808"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A faire</a:t>
            </a:r>
            <a:r>
              <a:rPr lang="fr-FR" dirty="0" smtClean="0"/>
              <a:t/>
            </a:r>
            <a:br>
              <a:rPr lang="fr-FR" dirty="0" smtClean="0"/>
            </a:br>
            <a:endParaRPr lang="fr-FR" dirty="0"/>
          </a:p>
        </p:txBody>
      </p:sp>
      <p:sp>
        <p:nvSpPr>
          <p:cNvPr id="3" name="Espace réservé du contenu 2"/>
          <p:cNvSpPr>
            <a:spLocks noGrp="1"/>
          </p:cNvSpPr>
          <p:nvPr>
            <p:ph idx="1"/>
          </p:nvPr>
        </p:nvSpPr>
        <p:spPr>
          <a:xfrm>
            <a:off x="457200" y="714356"/>
            <a:ext cx="8229600" cy="5411807"/>
          </a:xfrm>
          <a:solidFill>
            <a:schemeClr val="bg2">
              <a:lumMod val="90000"/>
            </a:schemeClr>
          </a:solidFill>
        </p:spPr>
        <p:txBody>
          <a:bodyPr>
            <a:normAutofit/>
          </a:bodyPr>
          <a:lstStyle/>
          <a:p>
            <a:r>
              <a:rPr lang="fr-FR" sz="2000" i="1" dirty="0" smtClean="0"/>
              <a:t>Améliorer le processus d’enregistrement de frais supplémentaires</a:t>
            </a:r>
          </a:p>
          <a:p>
            <a:r>
              <a:rPr lang="fr-FR" sz="2000" i="1" dirty="0" smtClean="0"/>
              <a:t>Faire des tests documentés avec tout les use-cases possibles aux limites</a:t>
            </a:r>
          </a:p>
          <a:p>
            <a:r>
              <a:rPr lang="fr-FR" sz="2000" i="1" dirty="0" smtClean="0"/>
              <a:t>Corriger les bugs connus</a:t>
            </a:r>
          </a:p>
          <a:p>
            <a:r>
              <a:rPr lang="fr-FR" sz="2000" i="1" dirty="0" smtClean="0"/>
              <a:t>Adjoindre une note de rentabilité à chaque mission en </a:t>
            </a:r>
            <a:r>
              <a:rPr lang="fr-FR" sz="2000" i="1" dirty="0" smtClean="0"/>
              <a:t>fonction</a:t>
            </a:r>
          </a:p>
          <a:p>
            <a:r>
              <a:rPr lang="fr-FR" sz="2000" i="1" dirty="0" smtClean="0"/>
              <a:t>Générer la facture en anglais et allemand</a:t>
            </a:r>
            <a:endParaRPr lang="fr-FR" sz="2000" i="1" dirty="0" smtClean="0"/>
          </a:p>
          <a:p>
            <a:r>
              <a:rPr lang="fr-FR" sz="2000" i="1" dirty="0" smtClean="0"/>
              <a:t>Suggestions?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8286808"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Questions</a:t>
            </a:r>
            <a:r>
              <a:rPr lang="fr-FR" dirty="0" smtClean="0"/>
              <a:t/>
            </a:r>
            <a:br>
              <a:rPr lang="fr-FR" dirty="0" smtClean="0"/>
            </a:br>
            <a:endParaRPr lang="fr-FR" dirty="0"/>
          </a:p>
        </p:txBody>
      </p:sp>
      <p:sp>
        <p:nvSpPr>
          <p:cNvPr id="3" name="Espace réservé du contenu 2"/>
          <p:cNvSpPr>
            <a:spLocks noGrp="1"/>
          </p:cNvSpPr>
          <p:nvPr>
            <p:ph idx="1"/>
          </p:nvPr>
        </p:nvSpPr>
        <p:spPr>
          <a:xfrm>
            <a:off x="457200" y="714356"/>
            <a:ext cx="8229600" cy="5411807"/>
          </a:xfrm>
          <a:solidFill>
            <a:schemeClr val="bg2">
              <a:lumMod val="90000"/>
            </a:schemeClr>
          </a:solidFill>
        </p:spPr>
        <p:txBody>
          <a:bodyPr>
            <a:normAutofit/>
          </a:bodyPr>
          <a:lstStyle/>
          <a:p>
            <a:r>
              <a:rPr lang="fr-FR" sz="2000" i="1" dirty="0" smtClean="0"/>
              <a:t>Comment améliorer le processus?</a:t>
            </a:r>
          </a:p>
          <a:p>
            <a:r>
              <a:rPr lang="fr-FR" sz="2000" i="1" dirty="0" smtClean="0"/>
              <a:t>Comment apporter plus de </a:t>
            </a:r>
            <a:r>
              <a:rPr lang="fr-FR" sz="2000" i="1" dirty="0" smtClean="0"/>
              <a:t>sécurité?</a:t>
            </a:r>
            <a:endParaRPr lang="fr-FR" sz="2000" i="1" dirty="0" smtClean="0"/>
          </a:p>
          <a:p>
            <a:r>
              <a:rPr lang="fr-FR" sz="2000" i="1" dirty="0" smtClean="0"/>
              <a:t>Suggestions?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1357298"/>
            <a:ext cx="11430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Budget</a:t>
            </a:r>
            <a:endParaRPr lang="fr-FR" dirty="0"/>
          </a:p>
        </p:txBody>
      </p:sp>
      <p:sp>
        <p:nvSpPr>
          <p:cNvPr id="7" name="Rectangle 6"/>
          <p:cNvSpPr/>
          <p:nvPr/>
        </p:nvSpPr>
        <p:spPr>
          <a:xfrm>
            <a:off x="357158" y="2714620"/>
            <a:ext cx="128588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Timesheets</a:t>
            </a:r>
            <a:endParaRPr lang="fr-FR" dirty="0"/>
          </a:p>
        </p:txBody>
      </p:sp>
      <p:sp>
        <p:nvSpPr>
          <p:cNvPr id="8" name="Rectangle 7"/>
          <p:cNvSpPr/>
          <p:nvPr/>
        </p:nvSpPr>
        <p:spPr>
          <a:xfrm>
            <a:off x="3571868" y="1357298"/>
            <a:ext cx="128588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Missions</a:t>
            </a:r>
            <a:endParaRPr lang="fr-FR" dirty="0"/>
          </a:p>
        </p:txBody>
      </p:sp>
      <p:sp>
        <p:nvSpPr>
          <p:cNvPr id="9" name="Rectangle 8"/>
          <p:cNvSpPr/>
          <p:nvPr/>
        </p:nvSpPr>
        <p:spPr>
          <a:xfrm>
            <a:off x="1857356" y="1357298"/>
            <a:ext cx="135732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Planification</a:t>
            </a:r>
          </a:p>
          <a:p>
            <a:pPr algn="ctr"/>
            <a:r>
              <a:rPr lang="fr-FR" dirty="0" smtClean="0"/>
              <a:t>activités</a:t>
            </a:r>
            <a:endParaRPr lang="fr-FR" dirty="0"/>
          </a:p>
        </p:txBody>
      </p:sp>
      <p:sp>
        <p:nvSpPr>
          <p:cNvPr id="10" name="Rectangle 9"/>
          <p:cNvSpPr/>
          <p:nvPr/>
        </p:nvSpPr>
        <p:spPr>
          <a:xfrm>
            <a:off x="1928794" y="2714620"/>
            <a:ext cx="107157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Factures</a:t>
            </a:r>
            <a:endParaRPr lang="fr-FR" dirty="0"/>
          </a:p>
        </p:txBody>
      </p:sp>
      <p:sp>
        <p:nvSpPr>
          <p:cNvPr id="11" name="Rectangle 10"/>
          <p:cNvSpPr/>
          <p:nvPr/>
        </p:nvSpPr>
        <p:spPr>
          <a:xfrm>
            <a:off x="3500430" y="2714620"/>
            <a:ext cx="135732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Payements</a:t>
            </a:r>
          </a:p>
        </p:txBody>
      </p:sp>
      <p:sp>
        <p:nvSpPr>
          <p:cNvPr id="13" name="Rectangle 12"/>
          <p:cNvSpPr/>
          <p:nvPr/>
        </p:nvSpPr>
        <p:spPr>
          <a:xfrm>
            <a:off x="7215206" y="2143116"/>
            <a:ext cx="1714512" cy="642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Non-</a:t>
            </a:r>
            <a:r>
              <a:rPr lang="fr-FR" dirty="0" err="1" smtClean="0"/>
              <a:t>repudiation</a:t>
            </a:r>
            <a:endParaRPr lang="fr-FR" dirty="0"/>
          </a:p>
        </p:txBody>
      </p:sp>
      <p:sp>
        <p:nvSpPr>
          <p:cNvPr id="14" name="Rectangle 13"/>
          <p:cNvSpPr/>
          <p:nvPr/>
        </p:nvSpPr>
        <p:spPr>
          <a:xfrm>
            <a:off x="7215206" y="3214686"/>
            <a:ext cx="1714512" cy="642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EWS</a:t>
            </a:r>
          </a:p>
        </p:txBody>
      </p:sp>
      <p:sp>
        <p:nvSpPr>
          <p:cNvPr id="15" name="Rectangle 14"/>
          <p:cNvSpPr/>
          <p:nvPr/>
        </p:nvSpPr>
        <p:spPr>
          <a:xfrm>
            <a:off x="7215206" y="4357694"/>
            <a:ext cx="1714512"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Droits</a:t>
            </a:r>
          </a:p>
        </p:txBody>
      </p:sp>
      <p:sp>
        <p:nvSpPr>
          <p:cNvPr id="16" name="Rectangle 15"/>
          <p:cNvSpPr/>
          <p:nvPr/>
        </p:nvSpPr>
        <p:spPr>
          <a:xfrm>
            <a:off x="5000628" y="2000240"/>
            <a:ext cx="150019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Performances</a:t>
            </a:r>
            <a:endParaRPr lang="fr-FR" dirty="0"/>
          </a:p>
        </p:txBody>
      </p:sp>
      <p:sp>
        <p:nvSpPr>
          <p:cNvPr id="17" name="Rectangle 16"/>
          <p:cNvSpPr/>
          <p:nvPr/>
        </p:nvSpPr>
        <p:spPr>
          <a:xfrm>
            <a:off x="285720"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Employés</a:t>
            </a:r>
            <a:endParaRPr lang="fr-FR" dirty="0"/>
          </a:p>
        </p:txBody>
      </p:sp>
      <p:sp>
        <p:nvSpPr>
          <p:cNvPr id="18" name="Rectangle 17"/>
          <p:cNvSpPr/>
          <p:nvPr/>
        </p:nvSpPr>
        <p:spPr>
          <a:xfrm>
            <a:off x="3643306" y="3857628"/>
            <a:ext cx="1214446"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Contrats</a:t>
            </a:r>
            <a:endParaRPr lang="fr-FR" dirty="0"/>
          </a:p>
        </p:txBody>
      </p:sp>
      <p:sp>
        <p:nvSpPr>
          <p:cNvPr id="19" name="Rectangle 18"/>
          <p:cNvSpPr/>
          <p:nvPr/>
        </p:nvSpPr>
        <p:spPr>
          <a:xfrm>
            <a:off x="5214942"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Contacts</a:t>
            </a:r>
          </a:p>
        </p:txBody>
      </p:sp>
      <p:sp>
        <p:nvSpPr>
          <p:cNvPr id="20" name="Rectangle 19"/>
          <p:cNvSpPr/>
          <p:nvPr/>
        </p:nvSpPr>
        <p:spPr>
          <a:xfrm>
            <a:off x="2000232"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Clients</a:t>
            </a:r>
            <a:endParaRPr lang="fr-FR" dirty="0"/>
          </a:p>
        </p:txBody>
      </p:sp>
      <p:sp>
        <p:nvSpPr>
          <p:cNvPr id="23" name="Rectangle 22"/>
          <p:cNvSpPr/>
          <p:nvPr/>
        </p:nvSpPr>
        <p:spPr>
          <a:xfrm>
            <a:off x="7215206" y="1071546"/>
            <a:ext cx="1714512" cy="7858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Authentification</a:t>
            </a:r>
          </a:p>
        </p:txBody>
      </p:sp>
      <p:sp>
        <p:nvSpPr>
          <p:cNvPr id="24" name="Rectangle 23"/>
          <p:cNvSpPr/>
          <p:nvPr/>
        </p:nvSpPr>
        <p:spPr>
          <a:xfrm>
            <a:off x="428596" y="5072074"/>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banques</a:t>
            </a:r>
          </a:p>
        </p:txBody>
      </p:sp>
      <p:sp>
        <p:nvSpPr>
          <p:cNvPr id="25" name="Rectangle 24"/>
          <p:cNvSpPr/>
          <p:nvPr/>
        </p:nvSpPr>
        <p:spPr>
          <a:xfrm>
            <a:off x="2285984" y="5072074"/>
            <a:ext cx="1428760"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déclarations</a:t>
            </a:r>
          </a:p>
        </p:txBody>
      </p:sp>
      <p:cxnSp>
        <p:nvCxnSpPr>
          <p:cNvPr id="27" name="Connecteur droit 26"/>
          <p:cNvCxnSpPr/>
          <p:nvPr/>
        </p:nvCxnSpPr>
        <p:spPr>
          <a:xfrm rot="16200000" flipH="1">
            <a:off x="3714744" y="3214686"/>
            <a:ext cx="592935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2000232" y="571480"/>
            <a:ext cx="2357454" cy="369332"/>
          </a:xfrm>
          <a:prstGeom prst="rect">
            <a:avLst/>
          </a:prstGeom>
          <a:noFill/>
        </p:spPr>
        <p:txBody>
          <a:bodyPr wrap="square" rtlCol="0">
            <a:spAutoFit/>
          </a:bodyPr>
          <a:lstStyle/>
          <a:p>
            <a:r>
              <a:rPr lang="fr-FR" dirty="0" smtClean="0"/>
              <a:t>Services    fonctionnels</a:t>
            </a:r>
            <a:endParaRPr lang="fr-FR" dirty="0"/>
          </a:p>
        </p:txBody>
      </p:sp>
      <p:sp>
        <p:nvSpPr>
          <p:cNvPr id="31" name="ZoneTexte 30"/>
          <p:cNvSpPr txBox="1"/>
          <p:nvPr/>
        </p:nvSpPr>
        <p:spPr>
          <a:xfrm>
            <a:off x="6786546" y="428604"/>
            <a:ext cx="2357454" cy="369332"/>
          </a:xfrm>
          <a:prstGeom prst="rect">
            <a:avLst/>
          </a:prstGeom>
          <a:noFill/>
        </p:spPr>
        <p:txBody>
          <a:bodyPr wrap="square" rtlCol="0">
            <a:spAutoFit/>
          </a:bodyPr>
          <a:lstStyle/>
          <a:p>
            <a:r>
              <a:rPr lang="fr-FR" dirty="0" smtClean="0"/>
              <a:t>Services   transversaux</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1604" y="274638"/>
            <a:ext cx="5929354" cy="511156"/>
          </a:xfrm>
          <a:solidFill>
            <a:schemeClr val="bg2">
              <a:lumMod val="90000"/>
            </a:schemeClr>
          </a:solidFill>
        </p:spPr>
        <p:txBody>
          <a:bodyPr>
            <a:normAutofit/>
          </a:bodyPr>
          <a:lstStyle/>
          <a:p>
            <a:r>
              <a:rPr lang="fr-FR" sz="2400" dirty="0" smtClean="0"/>
              <a:t>Facturation des missions &amp; paiements</a:t>
            </a:r>
            <a:endParaRPr lang="fr-FR" sz="2400" dirty="0"/>
          </a:p>
        </p:txBody>
      </p:sp>
      <p:graphicFrame>
        <p:nvGraphicFramePr>
          <p:cNvPr id="4" name="Espace réservé du contenu 3"/>
          <p:cNvGraphicFramePr>
            <a:graphicFrameLocks noGrp="1"/>
          </p:cNvGraphicFramePr>
          <p:nvPr>
            <p:ph idx="1"/>
          </p:nvPr>
        </p:nvGraphicFramePr>
        <p:xfrm>
          <a:off x="457200" y="1000108"/>
          <a:ext cx="8229600" cy="51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à coins arrondis 6"/>
          <p:cNvSpPr/>
          <p:nvPr/>
        </p:nvSpPr>
        <p:spPr>
          <a:xfrm>
            <a:off x="785786" y="1714488"/>
            <a:ext cx="71438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contrats</a:t>
            </a:r>
            <a:endParaRPr lang="fr-FR" sz="800" b="1" dirty="0"/>
          </a:p>
        </p:txBody>
      </p:sp>
      <p:sp>
        <p:nvSpPr>
          <p:cNvPr id="8" name="Ellipse 7"/>
          <p:cNvSpPr/>
          <p:nvPr/>
        </p:nvSpPr>
        <p:spPr>
          <a:xfrm>
            <a:off x="2214546" y="1428736"/>
            <a:ext cx="1000132"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Elaboration</a:t>
            </a:r>
          </a:p>
          <a:p>
            <a:pPr algn="ctr"/>
            <a:r>
              <a:rPr lang="fr-FR" sz="800" b="1" dirty="0" smtClean="0"/>
              <a:t>budgets</a:t>
            </a:r>
            <a:endParaRPr lang="fr-FR" sz="800" b="1" dirty="0"/>
          </a:p>
        </p:txBody>
      </p:sp>
      <p:sp>
        <p:nvSpPr>
          <p:cNvPr id="9" name="Rectangle à coins arrondis 8"/>
          <p:cNvSpPr/>
          <p:nvPr/>
        </p:nvSpPr>
        <p:spPr>
          <a:xfrm>
            <a:off x="4357686" y="1643050"/>
            <a:ext cx="71438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missions</a:t>
            </a:r>
            <a:endParaRPr lang="fr-FR" sz="800" b="1" dirty="0"/>
          </a:p>
        </p:txBody>
      </p:sp>
      <p:sp>
        <p:nvSpPr>
          <p:cNvPr id="10" name="Ellipse 9"/>
          <p:cNvSpPr/>
          <p:nvPr/>
        </p:nvSpPr>
        <p:spPr>
          <a:xfrm>
            <a:off x="5572132" y="1357298"/>
            <a:ext cx="1071570"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Planifier</a:t>
            </a:r>
          </a:p>
          <a:p>
            <a:pPr algn="ctr"/>
            <a:r>
              <a:rPr lang="fr-FR" sz="800" b="1" dirty="0" smtClean="0"/>
              <a:t>activités</a:t>
            </a:r>
            <a:endParaRPr lang="fr-FR" sz="800" b="1" dirty="0"/>
          </a:p>
        </p:txBody>
      </p:sp>
      <p:sp>
        <p:nvSpPr>
          <p:cNvPr id="11" name="Ellipse 10"/>
          <p:cNvSpPr/>
          <p:nvPr/>
        </p:nvSpPr>
        <p:spPr>
          <a:xfrm>
            <a:off x="7215206" y="4929198"/>
            <a:ext cx="1000132"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Validation </a:t>
            </a:r>
          </a:p>
          <a:p>
            <a:pPr algn="ctr"/>
            <a:r>
              <a:rPr lang="fr-FR" sz="800" b="1" dirty="0" smtClean="0"/>
              <a:t>timesheets</a:t>
            </a:r>
            <a:endParaRPr lang="fr-FR" sz="800" b="1" dirty="0"/>
          </a:p>
        </p:txBody>
      </p:sp>
      <p:sp>
        <p:nvSpPr>
          <p:cNvPr id="12" name="Ellipse 11"/>
          <p:cNvSpPr/>
          <p:nvPr/>
        </p:nvSpPr>
        <p:spPr>
          <a:xfrm>
            <a:off x="5643570" y="2714620"/>
            <a:ext cx="857256"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Gérer</a:t>
            </a:r>
          </a:p>
          <a:p>
            <a:pPr algn="ctr"/>
            <a:r>
              <a:rPr lang="fr-FR" sz="800" b="1" dirty="0" smtClean="0"/>
              <a:t>Missions/</a:t>
            </a:r>
          </a:p>
          <a:p>
            <a:pPr algn="ctr"/>
            <a:r>
              <a:rPr lang="fr-FR" sz="800" b="1" dirty="0" smtClean="0"/>
              <a:t>activités</a:t>
            </a:r>
            <a:endParaRPr lang="fr-FR" sz="800" b="1" dirty="0"/>
          </a:p>
        </p:txBody>
      </p:sp>
      <p:sp>
        <p:nvSpPr>
          <p:cNvPr id="13" name="Rectangle à coins arrondis 12"/>
          <p:cNvSpPr/>
          <p:nvPr/>
        </p:nvSpPr>
        <p:spPr>
          <a:xfrm>
            <a:off x="7286644" y="1643050"/>
            <a:ext cx="785818"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Activités</a:t>
            </a:r>
          </a:p>
          <a:p>
            <a:pPr algn="ctr"/>
            <a:r>
              <a:rPr lang="fr-FR" sz="800" b="1" dirty="0" smtClean="0"/>
              <a:t>journalières</a:t>
            </a:r>
            <a:endParaRPr lang="fr-FR" sz="800" b="1" dirty="0"/>
          </a:p>
        </p:txBody>
      </p:sp>
      <p:sp>
        <p:nvSpPr>
          <p:cNvPr id="14" name="Ellipse 13"/>
          <p:cNvSpPr/>
          <p:nvPr/>
        </p:nvSpPr>
        <p:spPr>
          <a:xfrm>
            <a:off x="7215206" y="2714620"/>
            <a:ext cx="928694"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Générer </a:t>
            </a:r>
          </a:p>
          <a:p>
            <a:pPr algn="ctr"/>
            <a:r>
              <a:rPr lang="fr-FR" sz="800" b="1" dirty="0" smtClean="0"/>
              <a:t>timesheets</a:t>
            </a:r>
            <a:endParaRPr lang="fr-FR" sz="800" b="1" dirty="0"/>
          </a:p>
        </p:txBody>
      </p:sp>
      <p:sp>
        <p:nvSpPr>
          <p:cNvPr id="15" name="Rectangle à coins arrondis 14"/>
          <p:cNvSpPr/>
          <p:nvPr/>
        </p:nvSpPr>
        <p:spPr>
          <a:xfrm>
            <a:off x="7358082" y="4071942"/>
            <a:ext cx="71438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timesheets</a:t>
            </a:r>
            <a:endParaRPr lang="fr-FR" sz="800" b="1" dirty="0"/>
          </a:p>
        </p:txBody>
      </p:sp>
      <p:sp>
        <p:nvSpPr>
          <p:cNvPr id="16" name="Rectangle à coins arrondis 15"/>
          <p:cNvSpPr/>
          <p:nvPr/>
        </p:nvSpPr>
        <p:spPr>
          <a:xfrm>
            <a:off x="4286248" y="5214950"/>
            <a:ext cx="85725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Heures</a:t>
            </a:r>
          </a:p>
          <a:p>
            <a:pPr algn="ctr"/>
            <a:r>
              <a:rPr lang="fr-FR" sz="800" b="1" dirty="0" smtClean="0"/>
              <a:t>chargeables</a:t>
            </a:r>
            <a:endParaRPr lang="fr-FR" sz="800" b="1" dirty="0"/>
          </a:p>
        </p:txBody>
      </p:sp>
      <p:sp>
        <p:nvSpPr>
          <p:cNvPr id="17" name="Ellipse 16"/>
          <p:cNvSpPr/>
          <p:nvPr/>
        </p:nvSpPr>
        <p:spPr>
          <a:xfrm>
            <a:off x="3286116" y="2571744"/>
            <a:ext cx="928694" cy="7858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Générer</a:t>
            </a:r>
          </a:p>
          <a:p>
            <a:pPr algn="ctr"/>
            <a:r>
              <a:rPr lang="fr-FR" sz="800" b="1" dirty="0" smtClean="0"/>
              <a:t>acompte</a:t>
            </a:r>
            <a:endParaRPr lang="fr-FR" sz="800" b="1" dirty="0"/>
          </a:p>
        </p:txBody>
      </p:sp>
      <p:sp>
        <p:nvSpPr>
          <p:cNvPr id="18" name="Ellipse 17"/>
          <p:cNvSpPr/>
          <p:nvPr/>
        </p:nvSpPr>
        <p:spPr>
          <a:xfrm>
            <a:off x="4214810" y="3786190"/>
            <a:ext cx="1000132" cy="78581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Générer</a:t>
            </a:r>
          </a:p>
          <a:p>
            <a:pPr algn="ctr"/>
            <a:r>
              <a:rPr lang="fr-FR" sz="800" b="1" dirty="0" smtClean="0"/>
              <a:t>Facture</a:t>
            </a:r>
          </a:p>
          <a:p>
            <a:pPr algn="ctr"/>
            <a:r>
              <a:rPr lang="fr-FR" sz="800" b="1" dirty="0" smtClean="0"/>
              <a:t>finale</a:t>
            </a:r>
            <a:endParaRPr lang="fr-FR" sz="800" b="1" dirty="0"/>
          </a:p>
        </p:txBody>
      </p:sp>
      <p:sp>
        <p:nvSpPr>
          <p:cNvPr id="19" name="Rectangle à coins arrondis 18"/>
          <p:cNvSpPr/>
          <p:nvPr/>
        </p:nvSpPr>
        <p:spPr>
          <a:xfrm>
            <a:off x="2357422" y="4000504"/>
            <a:ext cx="78581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factures</a:t>
            </a:r>
            <a:endParaRPr lang="fr-FR" sz="800" b="1" dirty="0"/>
          </a:p>
        </p:txBody>
      </p:sp>
      <p:sp>
        <p:nvSpPr>
          <p:cNvPr id="20" name="Ellipse 19"/>
          <p:cNvSpPr/>
          <p:nvPr/>
        </p:nvSpPr>
        <p:spPr>
          <a:xfrm>
            <a:off x="785786" y="3857628"/>
            <a:ext cx="857256" cy="7143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Ajouter</a:t>
            </a:r>
          </a:p>
          <a:p>
            <a:pPr algn="ctr"/>
            <a:r>
              <a:rPr lang="fr-FR" sz="800" b="1" dirty="0" smtClean="0"/>
              <a:t>paiement</a:t>
            </a:r>
            <a:endParaRPr lang="fr-FR" sz="800" b="1" dirty="0"/>
          </a:p>
        </p:txBody>
      </p:sp>
      <p:sp>
        <p:nvSpPr>
          <p:cNvPr id="21" name="Rectangle à coins arrondis 20"/>
          <p:cNvSpPr/>
          <p:nvPr/>
        </p:nvSpPr>
        <p:spPr>
          <a:xfrm>
            <a:off x="785786" y="2786058"/>
            <a:ext cx="85725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paiements</a:t>
            </a:r>
            <a:endParaRPr lang="fr-FR" sz="800" b="1" dirty="0"/>
          </a:p>
        </p:txBody>
      </p:sp>
      <p:sp>
        <p:nvSpPr>
          <p:cNvPr id="22" name="Ellipse 21"/>
          <p:cNvSpPr/>
          <p:nvPr/>
        </p:nvSpPr>
        <p:spPr>
          <a:xfrm>
            <a:off x="2143108" y="5000636"/>
            <a:ext cx="1143008" cy="857256"/>
          </a:xfrm>
          <a:prstGeom prst="ellipse">
            <a:avLst/>
          </a:prstGeom>
          <a:solidFill>
            <a:schemeClr val="accent3"/>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t>Evaluation</a:t>
            </a:r>
          </a:p>
          <a:p>
            <a:pPr algn="ctr"/>
            <a:r>
              <a:rPr lang="fr-FR" sz="800" b="1" dirty="0" smtClean="0"/>
              <a:t>performances</a:t>
            </a:r>
            <a:endParaRPr lang="fr-FR" sz="800" b="1" dirty="0"/>
          </a:p>
        </p:txBody>
      </p:sp>
      <p:cxnSp>
        <p:nvCxnSpPr>
          <p:cNvPr id="24" name="Connecteur droit avec flèche 23"/>
          <p:cNvCxnSpPr>
            <a:stCxn id="7" idx="3"/>
            <a:endCxn id="8" idx="2"/>
          </p:cNvCxnSpPr>
          <p:nvPr/>
        </p:nvCxnSpPr>
        <p:spPr>
          <a:xfrm>
            <a:off x="1500166" y="1893083"/>
            <a:ext cx="71438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3214678" y="1857364"/>
            <a:ext cx="1143008"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4929190" y="1857364"/>
            <a:ext cx="642942"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10" idx="6"/>
            <a:endCxn id="13" idx="1"/>
          </p:cNvCxnSpPr>
          <p:nvPr/>
        </p:nvCxnSpPr>
        <p:spPr>
          <a:xfrm>
            <a:off x="6643702" y="1821645"/>
            <a:ext cx="642942"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2"/>
            <a:endCxn id="17" idx="0"/>
          </p:cNvCxnSpPr>
          <p:nvPr/>
        </p:nvCxnSpPr>
        <p:spPr>
          <a:xfrm rot="5400000">
            <a:off x="3946918" y="1803786"/>
            <a:ext cx="571504" cy="96441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9" idx="2"/>
            <a:endCxn id="12" idx="1"/>
          </p:cNvCxnSpPr>
          <p:nvPr/>
        </p:nvCxnSpPr>
        <p:spPr>
          <a:xfrm rot="16200000" flipH="1">
            <a:off x="4827264" y="1887852"/>
            <a:ext cx="829460" cy="105423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13" idx="2"/>
            <a:endCxn id="12" idx="7"/>
          </p:cNvCxnSpPr>
          <p:nvPr/>
        </p:nvCxnSpPr>
        <p:spPr>
          <a:xfrm rot="5400000">
            <a:off x="6612689" y="1762836"/>
            <a:ext cx="829460" cy="1304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13" idx="2"/>
            <a:endCxn id="14" idx="0"/>
          </p:cNvCxnSpPr>
          <p:nvPr/>
        </p:nvCxnSpPr>
        <p:spPr>
          <a:xfrm rot="5400000">
            <a:off x="7322363" y="2357430"/>
            <a:ext cx="71438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endCxn id="19" idx="3"/>
          </p:cNvCxnSpPr>
          <p:nvPr/>
        </p:nvCxnSpPr>
        <p:spPr>
          <a:xfrm rot="5400000">
            <a:off x="2854053" y="3575311"/>
            <a:ext cx="928695" cy="35031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16" idx="0"/>
            <a:endCxn id="18" idx="4"/>
          </p:cNvCxnSpPr>
          <p:nvPr/>
        </p:nvCxnSpPr>
        <p:spPr>
          <a:xfrm rot="5400000" flipH="1" flipV="1">
            <a:off x="4393405" y="4893479"/>
            <a:ext cx="642942"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endCxn id="15" idx="0"/>
          </p:cNvCxnSpPr>
          <p:nvPr/>
        </p:nvCxnSpPr>
        <p:spPr>
          <a:xfrm rot="5400000">
            <a:off x="7466033" y="3821115"/>
            <a:ext cx="500066"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11" idx="2"/>
            <a:endCxn id="16" idx="3"/>
          </p:cNvCxnSpPr>
          <p:nvPr/>
        </p:nvCxnSpPr>
        <p:spPr>
          <a:xfrm rot="10800000" flipV="1">
            <a:off x="5143504" y="5357825"/>
            <a:ext cx="2071702" cy="3571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95" name="Connecteur droit avec flèche 94"/>
          <p:cNvCxnSpPr>
            <a:stCxn id="9" idx="2"/>
            <a:endCxn id="18" idx="0"/>
          </p:cNvCxnSpPr>
          <p:nvPr/>
        </p:nvCxnSpPr>
        <p:spPr>
          <a:xfrm rot="5400000">
            <a:off x="3821901" y="2893215"/>
            <a:ext cx="178595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p:cNvCxnSpPr>
            <a:endCxn id="11" idx="0"/>
          </p:cNvCxnSpPr>
          <p:nvPr/>
        </p:nvCxnSpPr>
        <p:spPr>
          <a:xfrm rot="5400000">
            <a:off x="7501752" y="4714090"/>
            <a:ext cx="428628"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0" name="Connecteur droit avec flèche 109"/>
          <p:cNvCxnSpPr>
            <a:stCxn id="18" idx="2"/>
            <a:endCxn id="19" idx="3"/>
          </p:cNvCxnSpPr>
          <p:nvPr/>
        </p:nvCxnSpPr>
        <p:spPr>
          <a:xfrm rot="10800000" flipV="1">
            <a:off x="3143240" y="4179098"/>
            <a:ext cx="1071570" cy="3571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p:cNvCxnSpPr/>
          <p:nvPr/>
        </p:nvCxnSpPr>
        <p:spPr>
          <a:xfrm rot="5400000" flipH="1" flipV="1">
            <a:off x="1893075" y="3178967"/>
            <a:ext cx="1643074" cy="1588"/>
          </a:xfrm>
          <a:prstGeom prst="straightConnector1">
            <a:avLst/>
          </a:prstGeom>
          <a:ln w="158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p:cNvCxnSpPr/>
          <p:nvPr/>
        </p:nvCxnSpPr>
        <p:spPr>
          <a:xfrm rot="5400000">
            <a:off x="2393935" y="4678371"/>
            <a:ext cx="642942" cy="1588"/>
          </a:xfrm>
          <a:prstGeom prst="straightConnector1">
            <a:avLst/>
          </a:prstGeom>
          <a:ln w="158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5" name="Connecteur droit avec flèche 134"/>
          <p:cNvCxnSpPr>
            <a:stCxn id="19" idx="1"/>
            <a:endCxn id="20" idx="6"/>
          </p:cNvCxnSpPr>
          <p:nvPr/>
        </p:nvCxnSpPr>
        <p:spPr>
          <a:xfrm rot="10800000">
            <a:off x="1643042" y="4214818"/>
            <a:ext cx="71438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0" name="Connecteur droit avec flèche 149"/>
          <p:cNvCxnSpPr>
            <a:stCxn id="20" idx="0"/>
            <a:endCxn id="21" idx="2"/>
          </p:cNvCxnSpPr>
          <p:nvPr/>
        </p:nvCxnSpPr>
        <p:spPr>
          <a:xfrm rot="5400000" flipH="1" flipV="1">
            <a:off x="857224" y="3500438"/>
            <a:ext cx="71438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6" name="Connecteur en arc 155"/>
          <p:cNvCxnSpPr/>
          <p:nvPr/>
        </p:nvCxnSpPr>
        <p:spPr>
          <a:xfrm rot="16200000" flipH="1">
            <a:off x="1643042" y="3000372"/>
            <a:ext cx="1000132" cy="1000132"/>
          </a:xfrm>
          <a:prstGeom prst="curvedConnector3">
            <a:avLst>
              <a:gd name="adj1" fmla="val 50000"/>
            </a:avLst>
          </a:prstGeom>
          <a:ln>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solidFill>
            <a:schemeClr val="bg2">
              <a:lumMod val="90000"/>
            </a:schemeClr>
          </a:solidFill>
        </p:spPr>
        <p:txBody>
          <a:bodyPr wrap="square" rtlCol="0">
            <a:spAutoFit/>
          </a:bodyPr>
          <a:lstStyle/>
          <a:p>
            <a:pPr algn="ctr"/>
            <a:r>
              <a:rPr lang="fr-FR" dirty="0" smtClean="0">
                <a:solidFill>
                  <a:srgbClr val="C00000"/>
                </a:solidFill>
              </a:rPr>
              <a:t>Gérer les factures</a:t>
            </a:r>
            <a:endParaRPr lang="fr-FR" dirty="0">
              <a:solidFill>
                <a:srgbClr val="C00000"/>
              </a:solidFill>
            </a:endParaRPr>
          </a:p>
        </p:txBody>
      </p:sp>
      <p:sp>
        <p:nvSpPr>
          <p:cNvPr id="32" name="ZoneTexte 31"/>
          <p:cNvSpPr txBox="1"/>
          <p:nvPr/>
        </p:nvSpPr>
        <p:spPr>
          <a:xfrm>
            <a:off x="428596" y="857232"/>
            <a:ext cx="7858180" cy="4462760"/>
          </a:xfrm>
          <a:prstGeom prst="rect">
            <a:avLst/>
          </a:prstGeom>
          <a:solidFill>
            <a:schemeClr val="bg2">
              <a:lumMod val="90000"/>
            </a:schemeClr>
          </a:solidFill>
        </p:spPr>
        <p:txBody>
          <a:bodyPr wrap="square" rtlCol="0">
            <a:spAutoFit/>
          </a:bodyPr>
          <a:lstStyle/>
          <a:p>
            <a:pPr marL="342900" indent="-342900">
              <a:buFont typeface="+mj-lt"/>
              <a:buAutoNum type="arabicPeriod"/>
            </a:pPr>
            <a:endParaRPr lang="fr-FR" sz="1400" dirty="0" smtClean="0"/>
          </a:p>
          <a:p>
            <a:pPr marL="342900" indent="-342900">
              <a:buFont typeface="+mj-lt"/>
              <a:buAutoNum type="arabicPeriod"/>
            </a:pPr>
            <a:r>
              <a:rPr lang="fr-FR" sz="1400" dirty="0" smtClean="0"/>
              <a:t>Générer une facture (</a:t>
            </a:r>
            <a:r>
              <a:rPr lang="fr-FR" sz="1400" dirty="0" smtClean="0"/>
              <a:t>acompte, </a:t>
            </a:r>
            <a:r>
              <a:rPr lang="fr-FR" sz="1400" dirty="0" smtClean="0"/>
              <a:t>facture finale, note de crédit)</a:t>
            </a:r>
          </a:p>
          <a:p>
            <a:pPr marL="342900" indent="-342900">
              <a:buFont typeface="+mj-lt"/>
              <a:buAutoNum type="arabicPeriod"/>
            </a:pPr>
            <a:r>
              <a:rPr lang="fr-FR" sz="1400" dirty="0" smtClean="0"/>
              <a:t>Modifier une facture avant approbation</a:t>
            </a:r>
          </a:p>
          <a:p>
            <a:pPr marL="342900" indent="-342900">
              <a:buFont typeface="+mj-lt"/>
              <a:buAutoNum type="arabicPeriod"/>
            </a:pPr>
            <a:r>
              <a:rPr lang="fr-FR" sz="1400" dirty="0" smtClean="0"/>
              <a:t>Approuver une facture pour envoi</a:t>
            </a:r>
          </a:p>
          <a:p>
            <a:pPr marL="342900" indent="-342900">
              <a:buFont typeface="+mj-lt"/>
              <a:buAutoNum type="arabicPeriod"/>
            </a:pPr>
            <a:r>
              <a:rPr lang="fr-FR" sz="1400" dirty="0" smtClean="0"/>
              <a:t>Marquer une facture comme envoyée </a:t>
            </a:r>
          </a:p>
          <a:p>
            <a:pPr marL="342900" indent="-342900">
              <a:buFont typeface="+mj-lt"/>
              <a:buAutoNum type="arabicPeriod"/>
            </a:pPr>
            <a:r>
              <a:rPr lang="fr-FR" sz="1400" dirty="0" smtClean="0"/>
              <a:t>Générer &amp; Imprimer une facture papier en PDF</a:t>
            </a:r>
          </a:p>
          <a:p>
            <a:pPr marL="342900" indent="-342900">
              <a:buFont typeface="+mj-lt"/>
              <a:buAutoNum type="arabicPeriod"/>
            </a:pPr>
            <a:r>
              <a:rPr lang="fr-FR" sz="1400" dirty="0" smtClean="0"/>
              <a:t>Consulter le détail d’une facture </a:t>
            </a:r>
          </a:p>
          <a:p>
            <a:pPr marL="342900" indent="-342900">
              <a:buFont typeface="+mj-lt"/>
              <a:buAutoNum type="arabicPeriod"/>
            </a:pPr>
            <a:r>
              <a:rPr lang="fr-FR" sz="1400" dirty="0" smtClean="0"/>
              <a:t>Rechercher  </a:t>
            </a:r>
            <a:r>
              <a:rPr lang="fr-FR" sz="1400" dirty="0" smtClean="0"/>
              <a:t>des factures selon les combinaisons des critères suivants:</a:t>
            </a:r>
          </a:p>
          <a:p>
            <a:pPr marL="800100" lvl="1" indent="-342900">
              <a:buFont typeface="Arial" pitchFamily="34" charset="0"/>
              <a:buChar char="•"/>
            </a:pPr>
            <a:r>
              <a:rPr lang="fr-FR" sz="1200" i="1" dirty="0" smtClean="0"/>
              <a:t>Exercice</a:t>
            </a:r>
          </a:p>
          <a:p>
            <a:pPr marL="800100" lvl="1" indent="-342900">
              <a:buFont typeface="Arial" pitchFamily="34" charset="0"/>
              <a:buChar char="•"/>
            </a:pPr>
            <a:r>
              <a:rPr lang="fr-FR" sz="1200" i="1" dirty="0" smtClean="0"/>
              <a:t>Client</a:t>
            </a:r>
          </a:p>
          <a:p>
            <a:pPr marL="800100" lvl="1" indent="-342900">
              <a:buFont typeface="Arial" pitchFamily="34" charset="0"/>
              <a:buChar char="•"/>
            </a:pPr>
            <a:r>
              <a:rPr lang="fr-FR" sz="1200" i="1" dirty="0" smtClean="0"/>
              <a:t>Type</a:t>
            </a:r>
          </a:p>
          <a:p>
            <a:pPr marL="800100" lvl="1" indent="-342900">
              <a:buFont typeface="Arial" pitchFamily="34" charset="0"/>
              <a:buChar char="•"/>
            </a:pPr>
            <a:r>
              <a:rPr lang="fr-FR" sz="1200" i="1" dirty="0" smtClean="0"/>
              <a:t>Statut</a:t>
            </a:r>
          </a:p>
          <a:p>
            <a:pPr marL="342900" indent="-342900">
              <a:buFont typeface="+mj-lt"/>
              <a:buAutoNum type="arabicPeriod"/>
            </a:pPr>
            <a:r>
              <a:rPr lang="fr-FR" sz="1400" dirty="0" smtClean="0"/>
              <a:t>Rechercher des factures à partir de leur identifiants</a:t>
            </a:r>
          </a:p>
          <a:p>
            <a:pPr marL="342900" indent="-342900">
              <a:buFont typeface="+mj-lt"/>
              <a:buAutoNum type="arabicPeriod"/>
            </a:pPr>
            <a:r>
              <a:rPr lang="fr-FR" sz="1400" dirty="0" smtClean="0"/>
              <a:t>Enregistrer un paiement pour une </a:t>
            </a:r>
            <a:r>
              <a:rPr lang="fr-FR" sz="1400" dirty="0" smtClean="0"/>
              <a:t>facture</a:t>
            </a:r>
          </a:p>
          <a:p>
            <a:pPr marL="342900" indent="-342900">
              <a:buFont typeface="+mj-lt"/>
              <a:buAutoNum type="arabicPeriod"/>
            </a:pPr>
            <a:r>
              <a:rPr lang="fr-FR" sz="1400" dirty="0" smtClean="0"/>
              <a:t>Rechercher les </a:t>
            </a:r>
            <a:r>
              <a:rPr lang="fr-FR" sz="1400" dirty="0" smtClean="0"/>
              <a:t>payements   pour une </a:t>
            </a:r>
            <a:r>
              <a:rPr lang="fr-FR" sz="1400" dirty="0" smtClean="0"/>
              <a:t>facture</a:t>
            </a:r>
            <a:endParaRPr lang="fr-FR" sz="1400" dirty="0" smtClean="0"/>
          </a:p>
          <a:p>
            <a:pPr marL="342900" indent="-342900">
              <a:buFont typeface="+mj-lt"/>
              <a:buAutoNum type="arabicPeriod"/>
            </a:pPr>
            <a:r>
              <a:rPr lang="fr-FR" sz="1400" dirty="0" smtClean="0"/>
              <a:t>Envoyer </a:t>
            </a:r>
            <a:r>
              <a:rPr lang="fr-FR" sz="1400" dirty="0" smtClean="0"/>
              <a:t>un rappel de payement pour un facture (à faire)</a:t>
            </a:r>
          </a:p>
          <a:p>
            <a:pPr marL="342900" indent="-342900"/>
            <a:r>
              <a:rPr lang="fr-FR" sz="1400" dirty="0" smtClean="0"/>
              <a:t> </a:t>
            </a:r>
          </a:p>
          <a:p>
            <a:pPr marL="342900" indent="-342900"/>
            <a:endParaRPr lang="fr-FR" dirty="0" smtClean="0"/>
          </a:p>
          <a:p>
            <a:r>
              <a:rPr lang="fr-FR" dirty="0" smtClean="0"/>
              <a:t>	</a:t>
            </a:r>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solidFill>
            <a:schemeClr val="bg2"/>
          </a:solidFill>
        </p:spPr>
        <p:txBody>
          <a:bodyPr wrap="square" rtlCol="0">
            <a:spAutoFit/>
          </a:bodyPr>
          <a:lstStyle/>
          <a:p>
            <a:pPr algn="ctr"/>
            <a:r>
              <a:rPr lang="fr-FR" dirty="0" smtClean="0">
                <a:solidFill>
                  <a:schemeClr val="accent2"/>
                </a:solidFill>
              </a:rPr>
              <a:t>Facturation </a:t>
            </a:r>
            <a:r>
              <a:rPr lang="fr-FR" dirty="0" smtClean="0">
                <a:solidFill>
                  <a:schemeClr val="accent2"/>
                </a:solidFill>
              </a:rPr>
              <a:t>d’une mission</a:t>
            </a:r>
            <a:endParaRPr lang="fr-FR" dirty="0">
              <a:solidFill>
                <a:schemeClr val="accent2"/>
              </a:solidFill>
            </a:endParaRPr>
          </a:p>
        </p:txBody>
      </p:sp>
      <p:sp>
        <p:nvSpPr>
          <p:cNvPr id="7" name="Rounded Rectangle 5"/>
          <p:cNvSpPr/>
          <p:nvPr/>
        </p:nvSpPr>
        <p:spPr>
          <a:xfrm>
            <a:off x="3071802" y="3000372"/>
            <a:ext cx="914400" cy="759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2.Mission</a:t>
            </a:r>
          </a:p>
          <a:p>
            <a:pPr algn="ctr"/>
            <a:r>
              <a:rPr lang="fr-BE" sz="1000" dirty="0" smtClean="0"/>
              <a:t>(manager)</a:t>
            </a:r>
            <a:endParaRPr lang="en-US" sz="1000" dirty="0"/>
          </a:p>
        </p:txBody>
      </p:sp>
      <p:sp>
        <p:nvSpPr>
          <p:cNvPr id="9" name="Rounded Rectangle 7"/>
          <p:cNvSpPr/>
          <p:nvPr/>
        </p:nvSpPr>
        <p:spPr>
          <a:xfrm>
            <a:off x="3071802" y="1000108"/>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ACOMPTE </a:t>
            </a:r>
            <a:r>
              <a:rPr lang="en-US" sz="1000" dirty="0" smtClean="0">
                <a:solidFill>
                  <a:schemeClr val="bg1"/>
                </a:solidFill>
              </a:rPr>
              <a:t>1</a:t>
            </a:r>
            <a:endParaRPr lang="en-US" sz="1000" dirty="0">
              <a:solidFill>
                <a:schemeClr val="bg1"/>
              </a:solidFill>
            </a:endParaRPr>
          </a:p>
        </p:txBody>
      </p:sp>
      <p:sp>
        <p:nvSpPr>
          <p:cNvPr id="10" name="Rounded Rectangle 8"/>
          <p:cNvSpPr/>
          <p:nvPr/>
        </p:nvSpPr>
        <p:spPr>
          <a:xfrm>
            <a:off x="5857884" y="1571612"/>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bg1"/>
                </a:solidFill>
              </a:rPr>
              <a:t>ACOMPTE </a:t>
            </a:r>
            <a:r>
              <a:rPr lang="fr-BE" sz="1000" dirty="0" smtClean="0">
                <a:solidFill>
                  <a:schemeClr val="bg1"/>
                </a:solidFill>
              </a:rPr>
              <a:t>2</a:t>
            </a:r>
            <a:endParaRPr lang="en-US" sz="1000" dirty="0">
              <a:solidFill>
                <a:schemeClr val="bg1"/>
              </a:solidFill>
            </a:endParaRPr>
          </a:p>
        </p:txBody>
      </p:sp>
      <p:sp>
        <p:nvSpPr>
          <p:cNvPr id="11" name="Rounded Rectangle 9"/>
          <p:cNvSpPr/>
          <p:nvPr/>
        </p:nvSpPr>
        <p:spPr>
          <a:xfrm>
            <a:off x="6357950" y="3000372"/>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ACOMPTE 3</a:t>
            </a:r>
            <a:endParaRPr lang="en-US" sz="1000" dirty="0"/>
          </a:p>
        </p:txBody>
      </p:sp>
      <p:cxnSp>
        <p:nvCxnSpPr>
          <p:cNvPr id="13" name="Straight Arrow Connector 12"/>
          <p:cNvCxnSpPr/>
          <p:nvPr/>
        </p:nvCxnSpPr>
        <p:spPr>
          <a:xfrm flipV="1">
            <a:off x="3857622" y="2071678"/>
            <a:ext cx="2000262" cy="1047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6"/>
          <p:cNvCxnSpPr>
            <a:stCxn id="7" idx="0"/>
            <a:endCxn id="9" idx="2"/>
          </p:cNvCxnSpPr>
          <p:nvPr/>
        </p:nvCxnSpPr>
        <p:spPr>
          <a:xfrm rot="5400000" flipH="1" flipV="1">
            <a:off x="2908680" y="2380050"/>
            <a:ext cx="12406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27"/>
          <p:cNvCxnSpPr>
            <a:endCxn id="7" idx="1"/>
          </p:cNvCxnSpPr>
          <p:nvPr/>
        </p:nvCxnSpPr>
        <p:spPr>
          <a:xfrm>
            <a:off x="2285984" y="3357562"/>
            <a:ext cx="785818" cy="2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36"/>
          <p:cNvSpPr/>
          <p:nvPr/>
        </p:nvSpPr>
        <p:spPr>
          <a:xfrm>
            <a:off x="3086096" y="4857760"/>
            <a:ext cx="914400" cy="77149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bg1"/>
                </a:solidFill>
              </a:rPr>
              <a:t>Facture finale</a:t>
            </a:r>
            <a:endParaRPr lang="en-US" sz="1000" dirty="0">
              <a:solidFill>
                <a:schemeClr val="bg1"/>
              </a:solidFill>
            </a:endParaRPr>
          </a:p>
        </p:txBody>
      </p:sp>
      <p:cxnSp>
        <p:nvCxnSpPr>
          <p:cNvPr id="20" name="Straight Arrow Connector 42"/>
          <p:cNvCxnSpPr>
            <a:endCxn id="19" idx="0"/>
          </p:cNvCxnSpPr>
          <p:nvPr/>
        </p:nvCxnSpPr>
        <p:spPr>
          <a:xfrm rot="5400000">
            <a:off x="2878921" y="4164813"/>
            <a:ext cx="1357322"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46"/>
          <p:cNvCxnSpPr>
            <a:stCxn id="7" idx="3"/>
            <a:endCxn id="11" idx="1"/>
          </p:cNvCxnSpPr>
          <p:nvPr/>
        </p:nvCxnSpPr>
        <p:spPr>
          <a:xfrm>
            <a:off x="3986202" y="3380182"/>
            <a:ext cx="23717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6" name="Picture 3" descr="C:\Program Files\Microsoft Office\MEDIA\CAGCAT10\j0292020.wmf"/>
          <p:cNvPicPr>
            <a:picLocks noChangeAspect="1" noChangeArrowheads="1"/>
          </p:cNvPicPr>
          <p:nvPr/>
        </p:nvPicPr>
        <p:blipFill>
          <a:blip r:embed="rId3" cstate="print"/>
          <a:srcRect/>
          <a:stretch>
            <a:fillRect/>
          </a:stretch>
        </p:blipFill>
        <p:spPr bwMode="auto">
          <a:xfrm>
            <a:off x="1643042" y="3071810"/>
            <a:ext cx="602202" cy="571504"/>
          </a:xfrm>
          <a:prstGeom prst="rect">
            <a:avLst/>
          </a:prstGeom>
          <a:noFill/>
        </p:spPr>
      </p:pic>
      <p:sp>
        <p:nvSpPr>
          <p:cNvPr id="41" name="ZoneTexte 40"/>
          <p:cNvSpPr txBox="1"/>
          <p:nvPr/>
        </p:nvSpPr>
        <p:spPr>
          <a:xfrm>
            <a:off x="5072066" y="4786322"/>
            <a:ext cx="3500462" cy="738664"/>
          </a:xfrm>
          <a:prstGeom prst="rect">
            <a:avLst/>
          </a:prstGeom>
          <a:solidFill>
            <a:schemeClr val="bg2">
              <a:lumMod val="90000"/>
            </a:schemeClr>
          </a:solidFill>
        </p:spPr>
        <p:txBody>
          <a:bodyPr wrap="square" rtlCol="0">
            <a:spAutoFit/>
          </a:bodyPr>
          <a:lstStyle/>
          <a:p>
            <a:r>
              <a:rPr lang="fr-FR" sz="1400" dirty="0" smtClean="0"/>
              <a:t>Une mission effectuée et terminée contient</a:t>
            </a:r>
          </a:p>
          <a:p>
            <a:pPr lvl="1">
              <a:buFont typeface="Arial" pitchFamily="34" charset="0"/>
              <a:buChar char="•"/>
            </a:pPr>
            <a:r>
              <a:rPr lang="fr-FR" sz="1400" dirty="0" smtClean="0"/>
              <a:t>0 à 3 </a:t>
            </a:r>
            <a:r>
              <a:rPr lang="fr-FR" sz="1400" dirty="0" smtClean="0"/>
              <a:t>acompte (s</a:t>
            </a:r>
            <a:r>
              <a:rPr lang="fr-FR" sz="1400" dirty="0" smtClean="0"/>
              <a:t>) (optionnel)</a:t>
            </a:r>
          </a:p>
          <a:p>
            <a:pPr lvl="1">
              <a:buFont typeface="Arial" pitchFamily="34" charset="0"/>
              <a:buChar char="•"/>
            </a:pPr>
            <a:r>
              <a:rPr lang="fr-FR" sz="1400" dirty="0" smtClean="0"/>
              <a:t>0 à 1 facture finale obligatoire</a:t>
            </a:r>
            <a:endParaRPr lang="fr-FR"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p:cNvSpPr txBox="1"/>
          <p:nvPr/>
        </p:nvSpPr>
        <p:spPr>
          <a:xfrm>
            <a:off x="714348" y="2500306"/>
            <a:ext cx="7858180" cy="1815882"/>
          </a:xfrm>
          <a:prstGeom prst="rect">
            <a:avLst/>
          </a:prstGeom>
          <a:solidFill>
            <a:schemeClr val="bg2">
              <a:lumMod val="90000"/>
            </a:schemeClr>
          </a:solidFill>
        </p:spPr>
        <p:txBody>
          <a:bodyPr wrap="square" rtlCol="0">
            <a:spAutoFit/>
          </a:bodyPr>
          <a:lstStyle/>
          <a:p>
            <a:pPr marL="342900" indent="-342900">
              <a:buFont typeface="+mj-lt"/>
              <a:buAutoNum type="arabicPeriod"/>
            </a:pPr>
            <a:endParaRPr lang="fr-FR" sz="1400" dirty="0" smtClean="0"/>
          </a:p>
          <a:p>
            <a:pPr marL="342900" indent="-342900"/>
            <a:r>
              <a:rPr lang="fr-FR" sz="1400" dirty="0" smtClean="0"/>
              <a:t> </a:t>
            </a:r>
            <a:endParaRPr lang="fr-FR" sz="1400" dirty="0" smtClean="0"/>
          </a:p>
          <a:p>
            <a:pPr marL="342900" indent="-342900"/>
            <a:endParaRPr lang="fr-FR" dirty="0" smtClean="0"/>
          </a:p>
          <a:p>
            <a:r>
              <a:rPr lang="fr-FR" dirty="0" smtClean="0"/>
              <a:t>	</a:t>
            </a:r>
          </a:p>
          <a:p>
            <a:pPr algn="ctr"/>
            <a:r>
              <a:rPr lang="fr-FR" sz="4800" dirty="0" smtClean="0"/>
              <a:t>ACOMPTE</a:t>
            </a:r>
            <a:endParaRPr lang="fr-FR" sz="4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p:cNvSpPr/>
          <p:nvPr/>
        </p:nvSpPr>
        <p:spPr>
          <a:xfrm>
            <a:off x="3929058" y="1142984"/>
            <a:ext cx="1857388" cy="392909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err="1" smtClean="0">
                <a:solidFill>
                  <a:schemeClr val="tx1"/>
                </a:solidFill>
              </a:rPr>
              <a:t>Create</a:t>
            </a:r>
            <a:endParaRPr lang="fr-BE" sz="1000" b="1" dirty="0" smtClean="0">
              <a:solidFill>
                <a:schemeClr val="tx1"/>
              </a:solidFill>
            </a:endParaRPr>
          </a:p>
          <a:p>
            <a:pPr algn="ctr"/>
            <a:r>
              <a:rPr lang="fr-BE" sz="1000" b="1" dirty="0" smtClean="0">
                <a:solidFill>
                  <a:schemeClr val="tx1"/>
                </a:solidFill>
              </a:rPr>
              <a:t>Acompte</a:t>
            </a:r>
            <a:endParaRPr lang="en-US" sz="1000" b="1" dirty="0">
              <a:solidFill>
                <a:schemeClr val="tx1"/>
              </a:solidFill>
            </a:endParaRPr>
          </a:p>
        </p:txBody>
      </p:sp>
      <p:cxnSp>
        <p:nvCxnSpPr>
          <p:cNvPr id="11" name="Straight Arrow Connector 16"/>
          <p:cNvCxnSpPr/>
          <p:nvPr/>
        </p:nvCxnSpPr>
        <p:spPr>
          <a:xfrm>
            <a:off x="2571736" y="3213098"/>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p:nvPr/>
        </p:nvCxnSpPr>
        <p:spPr>
          <a:xfrm>
            <a:off x="5786446" y="307181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4414" y="300037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Budget</a:t>
            </a:r>
            <a:endParaRPr lang="en-US" dirty="0"/>
          </a:p>
        </p:txBody>
      </p:sp>
      <p:sp>
        <p:nvSpPr>
          <p:cNvPr id="22" name="Rectangle 21"/>
          <p:cNvSpPr/>
          <p:nvPr/>
        </p:nvSpPr>
        <p:spPr>
          <a:xfrm>
            <a:off x="7143768" y="2857496"/>
            <a:ext cx="164307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Acompte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49"/>
          <p:cNvGraphicFramePr>
            <a:graphicFrameLocks noGrp="1"/>
          </p:cNvGraphicFramePr>
          <p:nvPr/>
        </p:nvGraphicFramePr>
        <p:xfrm>
          <a:off x="928662" y="1142984"/>
          <a:ext cx="7715304" cy="2254241"/>
        </p:xfrm>
        <a:graphic>
          <a:graphicData uri="http://schemas.openxmlformats.org/drawingml/2006/table">
            <a:tbl>
              <a:tblPr firstRow="1" bandRow="1">
                <a:tableStyleId>{5C22544A-7EE6-4342-B048-85BDC9FD1C3A}</a:tableStyleId>
              </a:tblPr>
              <a:tblGrid>
                <a:gridCol w="3571900"/>
                <a:gridCol w="4143404"/>
              </a:tblGrid>
              <a:tr h="422739">
                <a:tc>
                  <a:txBody>
                    <a:bodyPr/>
                    <a:lstStyle/>
                    <a:p>
                      <a:pPr algn="ctr"/>
                      <a:r>
                        <a:rPr lang="fr-BE" sz="1400" baseline="0" dirty="0" smtClean="0"/>
                        <a:t> Pré-Conditions</a:t>
                      </a:r>
                      <a:endParaRPr lang="en-US" sz="1400" dirty="0"/>
                    </a:p>
                  </a:txBody>
                  <a:tcPr/>
                </a:tc>
                <a:tc>
                  <a:txBody>
                    <a:bodyPr/>
                    <a:lstStyle/>
                    <a:p>
                      <a:pPr algn="ctr"/>
                      <a:r>
                        <a:rPr lang="fr-BE" sz="1400" dirty="0" smtClean="0"/>
                        <a:t>Post-conditions</a:t>
                      </a:r>
                      <a:endParaRPr lang="en-US" sz="1400" dirty="0"/>
                    </a:p>
                  </a:txBody>
                  <a:tcPr/>
                </a:tc>
              </a:tr>
              <a:tr h="601257">
                <a:tc>
                  <a:txBody>
                    <a:bodyPr/>
                    <a:lstStyle/>
                    <a:p>
                      <a:r>
                        <a:rPr lang="fr-BE" sz="1200" b="1" i="1" dirty="0" smtClean="0"/>
                        <a:t>La mission est toujours</a:t>
                      </a:r>
                      <a:r>
                        <a:rPr lang="fr-BE" sz="1200" b="1" i="1" baseline="0" dirty="0" smtClean="0"/>
                        <a:t> active</a:t>
                      </a:r>
                      <a:endParaRPr lang="en-US" sz="1200" b="1" i="1" dirty="0"/>
                    </a:p>
                  </a:txBody>
                  <a:tcPr/>
                </a:tc>
                <a:tc>
                  <a:txBody>
                    <a:bodyPr/>
                    <a:lstStyle/>
                    <a:p>
                      <a:r>
                        <a:rPr lang="fr-BE" sz="1200" b="1" i="1" dirty="0" smtClean="0"/>
                        <a:t>La</a:t>
                      </a:r>
                      <a:r>
                        <a:rPr lang="fr-BE" sz="1200" b="1" i="1" baseline="0" dirty="0" smtClean="0"/>
                        <a:t> facture est créée et apparaît dans la liste à l’état « </a:t>
                      </a:r>
                      <a:r>
                        <a:rPr lang="fr-BE" sz="1200" b="1" i="1" baseline="0" dirty="0" err="1" smtClean="0">
                          <a:solidFill>
                            <a:srgbClr val="FF0000"/>
                          </a:solidFill>
                        </a:rPr>
                        <a:t>pending</a:t>
                      </a:r>
                      <a:r>
                        <a:rPr lang="fr-BE" sz="1200" b="1" i="1" baseline="0" dirty="0" smtClean="0"/>
                        <a:t> ». </a:t>
                      </a:r>
                      <a:endParaRPr lang="en-US" sz="1200" b="1" i="1" dirty="0"/>
                    </a:p>
                  </a:txBody>
                  <a:tcPr/>
                </a:tc>
              </a:tr>
              <a:tr h="773045">
                <a:tc>
                  <a:txBody>
                    <a:bodyPr/>
                    <a:lstStyle/>
                    <a:p>
                      <a:r>
                        <a:rPr lang="fr-FR" sz="1200" b="1" dirty="0" smtClean="0"/>
                        <a:t>∑ avances  émises</a:t>
                      </a:r>
                      <a:r>
                        <a:rPr lang="fr-BE" sz="1200" b="1" i="1" dirty="0" smtClean="0"/>
                        <a:t>  &lt;</a:t>
                      </a:r>
                      <a:r>
                        <a:rPr lang="fr-BE" sz="1200" b="1" i="1" baseline="0" dirty="0" smtClean="0"/>
                        <a:t>= 90% du budget prévu</a:t>
                      </a:r>
                      <a:endParaRPr lang="en-US" sz="1200" b="1"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t>∑ avances  émises</a:t>
                      </a:r>
                      <a:r>
                        <a:rPr lang="fr-BE" sz="1200" b="1" i="1" dirty="0" smtClean="0"/>
                        <a:t>  &lt;</a:t>
                      </a:r>
                      <a:r>
                        <a:rPr lang="fr-BE" sz="1200" b="1" i="1" baseline="0" dirty="0" smtClean="0"/>
                        <a:t>= 90% du budget prévu</a:t>
                      </a:r>
                      <a:endParaRPr lang="en-US" sz="1200" b="1" i="1" dirty="0" smtClean="0"/>
                    </a:p>
                    <a:p>
                      <a:endParaRPr lang="fr-BE" sz="1200" b="1" i="1" dirty="0" smtClean="0"/>
                    </a:p>
                    <a:p>
                      <a:r>
                        <a:rPr lang="fr-BE" sz="1200" b="1" i="1" dirty="0" smtClean="0"/>
                        <a:t>Le</a:t>
                      </a:r>
                      <a:r>
                        <a:rPr lang="fr-BE" sz="1200" b="1" i="1" baseline="0" dirty="0" smtClean="0"/>
                        <a:t> montant net est reporté dans le budget</a:t>
                      </a:r>
                      <a:endParaRPr lang="en-US" sz="1200" b="1" i="1" dirty="0"/>
                    </a:p>
                  </a:txBody>
                  <a:tcPr/>
                </a:tc>
              </a:tr>
              <a:tr h="429469">
                <a:tc>
                  <a:txBody>
                    <a:bodyPr/>
                    <a:lstStyle/>
                    <a:p>
                      <a:r>
                        <a:rPr lang="fr-BE" sz="1200" b="1" i="1" dirty="0" smtClean="0"/>
                        <a:t>L’utilisateur a les droits</a:t>
                      </a:r>
                      <a:r>
                        <a:rPr lang="fr-BE" sz="1200" b="1" i="1" baseline="0" dirty="0" smtClean="0"/>
                        <a:t> suffisants pour effectuer une telle opération</a:t>
                      </a:r>
                      <a:endParaRPr lang="en-US" sz="1200" b="1" i="1" dirty="0"/>
                    </a:p>
                  </a:txBody>
                  <a:tcPr/>
                </a:tc>
                <a:tc>
                  <a:txBody>
                    <a:bodyPr/>
                    <a:lstStyle/>
                    <a:p>
                      <a:r>
                        <a:rPr lang="fr-BE" sz="1200" b="1" i="1" dirty="0" smtClean="0">
                          <a:solidFill>
                            <a:schemeClr val="tx1"/>
                          </a:solidFill>
                        </a:rPr>
                        <a:t>La facture est imprimable</a:t>
                      </a:r>
                      <a:endParaRPr lang="en-US" sz="1200" b="1" i="1" dirty="0" smtClean="0">
                        <a:solidFill>
                          <a:schemeClr val="tx1"/>
                        </a:solidFill>
                      </a:endParaRPr>
                    </a:p>
                  </a:txBody>
                  <a:tcPr/>
                </a:tc>
              </a:tr>
            </a:tbl>
          </a:graphicData>
        </a:graphic>
      </p:graphicFrame>
      <p:sp>
        <p:nvSpPr>
          <p:cNvPr id="51" name="TextBox 50"/>
          <p:cNvSpPr txBox="1"/>
          <p:nvPr/>
        </p:nvSpPr>
        <p:spPr>
          <a:xfrm>
            <a:off x="1928794" y="375802"/>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demande </a:t>
            </a:r>
            <a:r>
              <a:rPr lang="fr-BE" sz="1600" dirty="0" smtClean="0"/>
              <a:t>d’acompte </a:t>
            </a:r>
            <a:endParaRPr lang="en-US" sz="1600" dirty="0"/>
          </a:p>
        </p:txBody>
      </p:sp>
      <p:sp>
        <p:nvSpPr>
          <p:cNvPr id="48" name="TextBox 47"/>
          <p:cNvSpPr txBox="1"/>
          <p:nvPr/>
        </p:nvSpPr>
        <p:spPr>
          <a:xfrm>
            <a:off x="1000100" y="3714752"/>
            <a:ext cx="5929354"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Honoraires</a:t>
            </a:r>
            <a:r>
              <a:rPr lang="fr-FR" sz="1400" dirty="0" smtClean="0"/>
              <a:t> =  </a:t>
            </a:r>
            <a:r>
              <a:rPr lang="fr-FR" sz="1400" i="1" dirty="0" smtClean="0"/>
              <a:t>k(Budget prévisionnel  ) </a:t>
            </a:r>
            <a:r>
              <a:rPr lang="fr-FR" i="1" dirty="0" smtClean="0"/>
              <a:t> </a:t>
            </a:r>
            <a:r>
              <a:rPr lang="fr-BE" sz="1200" i="1" dirty="0" smtClean="0"/>
              <a:t>(0 &lt; k &lt; 1 ) (k=0.18 défaut (0.2*0.9))</a:t>
            </a:r>
            <a:endParaRPr lang="fr-FR" sz="1200" i="1" dirty="0" smtClean="0"/>
          </a:p>
        </p:txBody>
      </p:sp>
      <p:sp>
        <p:nvSpPr>
          <p:cNvPr id="49" name="TextBox 48"/>
          <p:cNvSpPr txBox="1"/>
          <p:nvPr/>
        </p:nvSpPr>
        <p:spPr>
          <a:xfrm>
            <a:off x="1000100" y="4335669"/>
            <a:ext cx="5929354"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net = Honoraires</a:t>
            </a:r>
          </a:p>
        </p:txBody>
      </p:sp>
      <p:sp>
        <p:nvSpPr>
          <p:cNvPr id="52" name="TextBox 51"/>
          <p:cNvSpPr txBox="1"/>
          <p:nvPr/>
        </p:nvSpPr>
        <p:spPr>
          <a:xfrm>
            <a:off x="1000100" y="5000636"/>
            <a:ext cx="5929354"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 Total net  * TVA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ZoneTexte 31"/>
          <p:cNvSpPr txBox="1"/>
          <p:nvPr/>
        </p:nvSpPr>
        <p:spPr>
          <a:xfrm>
            <a:off x="714348" y="2500306"/>
            <a:ext cx="7858180" cy="1815882"/>
          </a:xfrm>
          <a:prstGeom prst="rect">
            <a:avLst/>
          </a:prstGeom>
          <a:solidFill>
            <a:schemeClr val="bg2">
              <a:lumMod val="90000"/>
            </a:schemeClr>
          </a:solidFill>
        </p:spPr>
        <p:txBody>
          <a:bodyPr wrap="square" rtlCol="0">
            <a:spAutoFit/>
          </a:bodyPr>
          <a:lstStyle/>
          <a:p>
            <a:pPr marL="342900" indent="-342900">
              <a:buFont typeface="+mj-lt"/>
              <a:buAutoNum type="arabicPeriod"/>
            </a:pPr>
            <a:endParaRPr lang="fr-FR" sz="1400" dirty="0" smtClean="0"/>
          </a:p>
          <a:p>
            <a:pPr marL="342900" indent="-342900"/>
            <a:r>
              <a:rPr lang="fr-FR" sz="1400" dirty="0" smtClean="0"/>
              <a:t> </a:t>
            </a:r>
            <a:endParaRPr lang="fr-FR" sz="1400" dirty="0" smtClean="0"/>
          </a:p>
          <a:p>
            <a:pPr marL="342900" indent="-342900"/>
            <a:endParaRPr lang="fr-FR" dirty="0" smtClean="0"/>
          </a:p>
          <a:p>
            <a:r>
              <a:rPr lang="fr-FR" dirty="0" smtClean="0"/>
              <a:t>	</a:t>
            </a:r>
          </a:p>
          <a:p>
            <a:pPr algn="ctr"/>
            <a:r>
              <a:rPr lang="fr-FR" sz="4800" dirty="0" smtClean="0"/>
              <a:t>FACTURE FINALE</a:t>
            </a:r>
            <a:endParaRPr lang="fr-FR" sz="4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5637</TotalTime>
  <Words>674</Words>
  <Application>Microsoft Office PowerPoint</Application>
  <PresentationFormat>On-screen Show (4:3)</PresentationFormat>
  <Paragraphs>254</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Thème Office</vt:lpstr>
      <vt:lpstr>Slide 1</vt:lpstr>
      <vt:lpstr>Slide 2</vt:lpstr>
      <vt:lpstr>Facturation des missions &amp; paiements</vt:lpstr>
      <vt:lpstr>Slide 4</vt:lpstr>
      <vt:lpstr>Slide 5</vt:lpstr>
      <vt:lpstr>Slide 6</vt:lpstr>
      <vt:lpstr>Slide 7</vt:lpstr>
      <vt:lpstr>Slide 8</vt:lpstr>
      <vt:lpstr>Slide 9</vt:lpstr>
      <vt:lpstr>Slide 10</vt:lpstr>
      <vt:lpstr>Slide 11</vt:lpstr>
      <vt:lpstr>Slide 12</vt:lpstr>
      <vt:lpstr>Slide 13</vt:lpstr>
      <vt:lpstr>  Etude de cas : Générer une demande d’avance </vt:lpstr>
      <vt:lpstr>  Etude de cas: Générer une facture finale sans avance </vt:lpstr>
      <vt:lpstr>  Etude de cas: Générer une facture finale sans avance 2 </vt:lpstr>
      <vt:lpstr>Slide 17</vt:lpstr>
      <vt:lpstr>  A faire </vt:lpstr>
      <vt:lpstr>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bernard</dc:creator>
  <cp:lastModifiedBy>blocabe</cp:lastModifiedBy>
  <cp:revision>288</cp:revision>
  <dcterms:created xsi:type="dcterms:W3CDTF">2010-02-15T20:10:22Z</dcterms:created>
  <dcterms:modified xsi:type="dcterms:W3CDTF">2010-03-31T12:51:12Z</dcterms:modified>
</cp:coreProperties>
</file>