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57" r:id="rId4"/>
    <p:sldId id="265" r:id="rId5"/>
    <p:sldId id="258" r:id="rId6"/>
    <p:sldId id="259" r:id="rId7"/>
    <p:sldId id="261" r:id="rId8"/>
    <p:sldId id="266" r:id="rId9"/>
    <p:sldId id="260" r:id="rId10"/>
    <p:sldId id="263" r:id="rId11"/>
    <p:sldId id="267" r:id="rId12"/>
    <p:sldId id="281" r:id="rId13"/>
    <p:sldId id="270" r:id="rId14"/>
    <p:sldId id="262" r:id="rId15"/>
    <p:sldId id="272" r:id="rId16"/>
    <p:sldId id="278" r:id="rId17"/>
    <p:sldId id="283" r:id="rId18"/>
    <p:sldId id="277" r:id="rId19"/>
    <p:sldId id="282" r:id="rId20"/>
    <p:sldId id="279" r:id="rId21"/>
    <p:sldId id="276" r:id="rId22"/>
    <p:sldId id="273" r:id="rId23"/>
    <p:sldId id="274" r:id="rId24"/>
    <p:sldId id="275" r:id="rId25"/>
    <p:sldId id="280"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35" autoAdjust="0"/>
    <p:restoredTop sz="94660"/>
  </p:normalViewPr>
  <p:slideViewPr>
    <p:cSldViewPr>
      <p:cViewPr varScale="1">
        <p:scale>
          <a:sx n="110" d="100"/>
          <a:sy n="110" d="100"/>
        </p:scale>
        <p:origin x="-3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27908480"/>
        <c:axId val="128319872"/>
      </c:lineChart>
      <c:catAx>
        <c:axId val="127908480"/>
        <c:scaling>
          <c:orientation val="minMax"/>
        </c:scaling>
        <c:axPos val="b"/>
        <c:tickLblPos val="nextTo"/>
        <c:crossAx val="128319872"/>
        <c:crosses val="autoZero"/>
        <c:auto val="1"/>
        <c:lblAlgn val="ctr"/>
        <c:lblOffset val="100"/>
      </c:catAx>
      <c:valAx>
        <c:axId val="128319872"/>
        <c:scaling>
          <c:orientation val="minMax"/>
        </c:scaling>
        <c:axPos val="l"/>
        <c:majorGridlines/>
        <c:numFmt formatCode="0%" sourceLinked="1"/>
        <c:tickLblPos val="nextTo"/>
        <c:crossAx val="127908480"/>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Feuil1!$B$1</c:f>
              <c:strCache>
                <c:ptCount val="1"/>
                <c:pt idx="0">
                  <c:v>P.Vente</c:v>
                </c:pt>
              </c:strCache>
            </c:strRef>
          </c:tx>
          <c:cat>
            <c:strRef>
              <c:f>Feuil1!$A$2:$A$5</c:f>
              <c:strCache>
                <c:ptCount val="4"/>
                <c:pt idx="0">
                  <c:v>PV = Budget</c:v>
                </c:pt>
                <c:pt idx="1">
                  <c:v>PV&gt;Bud&gt;PR</c:v>
                </c:pt>
                <c:pt idx="2">
                  <c:v>Bud = P.R</c:v>
                </c:pt>
                <c:pt idx="3">
                  <c:v>Bud&lt;P.Revient</c:v>
                </c:pt>
              </c:strCache>
            </c:strRef>
          </c:cat>
          <c:val>
            <c:numRef>
              <c:f>Feuil1!$B$2:$B$5</c:f>
              <c:numCache>
                <c:formatCode>General</c:formatCode>
                <c:ptCount val="4"/>
                <c:pt idx="0">
                  <c:v>4.5</c:v>
                </c:pt>
                <c:pt idx="1">
                  <c:v>4.5</c:v>
                </c:pt>
                <c:pt idx="2">
                  <c:v>4.5</c:v>
                </c:pt>
                <c:pt idx="3">
                  <c:v>4.5</c:v>
                </c:pt>
              </c:numCache>
            </c:numRef>
          </c:val>
        </c:ser>
        <c:ser>
          <c:idx val="1"/>
          <c:order val="1"/>
          <c:tx>
            <c:strRef>
              <c:f>Feuil1!$C$1</c:f>
              <c:strCache>
                <c:ptCount val="1"/>
                <c:pt idx="0">
                  <c:v>Budget</c:v>
                </c:pt>
              </c:strCache>
            </c:strRef>
          </c:tx>
          <c:cat>
            <c:strRef>
              <c:f>Feuil1!$A$2:$A$5</c:f>
              <c:strCache>
                <c:ptCount val="4"/>
                <c:pt idx="0">
                  <c:v>PV = Budget</c:v>
                </c:pt>
                <c:pt idx="1">
                  <c:v>PV&gt;Bud&gt;PR</c:v>
                </c:pt>
                <c:pt idx="2">
                  <c:v>Bud = P.R</c:v>
                </c:pt>
                <c:pt idx="3">
                  <c:v>Bud&lt;P.Revient</c:v>
                </c:pt>
              </c:strCache>
            </c:strRef>
          </c:cat>
          <c:val>
            <c:numRef>
              <c:f>Feuil1!$C$2:$C$5</c:f>
              <c:numCache>
                <c:formatCode>General</c:formatCode>
                <c:ptCount val="4"/>
                <c:pt idx="0">
                  <c:v>4.5</c:v>
                </c:pt>
                <c:pt idx="1">
                  <c:v>4</c:v>
                </c:pt>
                <c:pt idx="2">
                  <c:v>3.5</c:v>
                </c:pt>
                <c:pt idx="3">
                  <c:v>2</c:v>
                </c:pt>
              </c:numCache>
            </c:numRef>
          </c:val>
        </c:ser>
        <c:ser>
          <c:idx val="2"/>
          <c:order val="2"/>
          <c:tx>
            <c:strRef>
              <c:f>Feuil1!$D$1</c:f>
              <c:strCache>
                <c:ptCount val="1"/>
                <c:pt idx="0">
                  <c:v>P.Revient</c:v>
                </c:pt>
              </c:strCache>
            </c:strRef>
          </c:tx>
          <c:cat>
            <c:strRef>
              <c:f>Feuil1!$A$2:$A$5</c:f>
              <c:strCache>
                <c:ptCount val="4"/>
                <c:pt idx="0">
                  <c:v>PV = Budget</c:v>
                </c:pt>
                <c:pt idx="1">
                  <c:v>PV&gt;Bud&gt;PR</c:v>
                </c:pt>
                <c:pt idx="2">
                  <c:v>Bud = P.R</c:v>
                </c:pt>
                <c:pt idx="3">
                  <c:v>Bud&lt;P.Revient</c:v>
                </c:pt>
              </c:strCache>
            </c:strRef>
          </c:cat>
          <c:val>
            <c:numRef>
              <c:f>Feuil1!$D$2:$D$5</c:f>
              <c:numCache>
                <c:formatCode>General</c:formatCode>
                <c:ptCount val="4"/>
                <c:pt idx="0">
                  <c:v>3.5</c:v>
                </c:pt>
                <c:pt idx="1">
                  <c:v>3.5</c:v>
                </c:pt>
                <c:pt idx="2">
                  <c:v>3.5</c:v>
                </c:pt>
                <c:pt idx="3">
                  <c:v>3.5</c:v>
                </c:pt>
              </c:numCache>
            </c:numRef>
          </c:val>
        </c:ser>
        <c:shape val="cylinder"/>
        <c:axId val="125965440"/>
        <c:axId val="125966976"/>
        <c:axId val="0"/>
      </c:bar3DChart>
      <c:catAx>
        <c:axId val="125965440"/>
        <c:scaling>
          <c:orientation val="minMax"/>
        </c:scaling>
        <c:axPos val="b"/>
        <c:tickLblPos val="nextTo"/>
        <c:crossAx val="125966976"/>
        <c:crosses val="autoZero"/>
        <c:auto val="1"/>
        <c:lblAlgn val="ctr"/>
        <c:lblOffset val="100"/>
      </c:catAx>
      <c:valAx>
        <c:axId val="125966976"/>
        <c:scaling>
          <c:orientation val="minMax"/>
        </c:scaling>
        <c:axPos val="l"/>
        <c:majorGridlines/>
        <c:numFmt formatCode="General" sourceLinked="1"/>
        <c:tickLblPos val="nextTo"/>
        <c:crossAx val="125965440"/>
        <c:crosses val="autoZero"/>
        <c:crossBetween val="between"/>
      </c:valAx>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19853A70-6859-426F-801D-974259752C97}">
      <dgm:prSet phldrT="[Texte]" custT="1"/>
      <dgm:spPr>
        <a:solidFill>
          <a:schemeClr val="accent2"/>
        </a:solidFill>
      </dgm:spPr>
      <dgm:t>
        <a:bodyPr/>
        <a:lstStyle/>
        <a:p>
          <a:r>
            <a:rPr lang="fr-FR" sz="1000" dirty="0" smtClean="0"/>
            <a:t>1. Elaboration </a:t>
          </a:r>
        </a:p>
        <a:p>
          <a:r>
            <a:rPr lang="fr-FR" sz="1000" dirty="0" smtClean="0"/>
            <a:t>du budget</a:t>
          </a:r>
          <a:endParaRPr lang="fr-FR" sz="1000" dirty="0"/>
        </a:p>
      </dgm:t>
    </dgm:pt>
    <dgm:pt modelId="{E109C85E-1E46-4836-A92C-4DEB482BF8E2}" type="parTrans" cxnId="{8D3E176D-5D1E-4332-8388-BC80CFDE040E}">
      <dgm:prSet/>
      <dgm:spPr/>
      <dgm:t>
        <a:bodyPr/>
        <a:lstStyle/>
        <a:p>
          <a:endParaRPr lang="fr-FR"/>
        </a:p>
      </dgm:t>
    </dgm:pt>
    <dgm:pt modelId="{B93BEE65-FCAD-43C7-8BF2-D2C5599C712A}" type="sibTrans" cxnId="{8D3E176D-5D1E-4332-8388-BC80CFDE040E}">
      <dgm:prSet custT="1"/>
      <dgm:spPr/>
      <dgm:t>
        <a:bodyPr/>
        <a:lstStyle/>
        <a:p>
          <a:r>
            <a:rPr lang="fr-FR" sz="1500" baseline="0" dirty="0" smtClean="0"/>
            <a:t>missions</a:t>
          </a:r>
          <a:endParaRPr lang="fr-FR" sz="1500" baseline="0" dirty="0"/>
        </a:p>
      </dgm:t>
    </dgm:pt>
    <dgm:pt modelId="{75180435-2CF6-42C3-83C0-815B776CF242}">
      <dgm:prSet phldrT="[Texte]" custT="1"/>
      <dgm:spPr/>
      <dgm:t>
        <a:bodyPr/>
        <a:lstStyle/>
        <a:p>
          <a:r>
            <a:rPr lang="fr-FR" sz="1000" dirty="0" smtClean="0"/>
            <a:t>2.</a:t>
          </a:r>
        </a:p>
        <a:p>
          <a:r>
            <a:rPr lang="fr-FR" sz="1000" dirty="0" smtClean="0"/>
            <a:t>2. Planification des activités</a:t>
          </a:r>
        </a:p>
        <a:p>
          <a:r>
            <a:rPr lang="fr-FR" sz="1000" dirty="0" smtClean="0"/>
            <a:t>&amp;</a:t>
          </a:r>
        </a:p>
        <a:p>
          <a:r>
            <a:rPr lang="fr-FR" sz="1000" dirty="0" smtClean="0"/>
            <a:t>Gestion des</a:t>
          </a:r>
        </a:p>
        <a:p>
          <a:r>
            <a:rPr lang="fr-FR" sz="1000" dirty="0" smtClean="0"/>
            <a:t>missions</a:t>
          </a:r>
        </a:p>
        <a:p>
          <a:endParaRPr lang="fr-FR" sz="1000" dirty="0"/>
        </a:p>
      </dgm:t>
    </dgm:pt>
    <dgm:pt modelId="{728ED4DA-F4E7-4139-84EE-DF1BDF2EC527}" type="parTrans" cxnId="{74B569C8-3A6F-4F81-9E84-1154AF0695FB}">
      <dgm:prSet/>
      <dgm:spPr/>
      <dgm:t>
        <a:bodyPr/>
        <a:lstStyle/>
        <a:p>
          <a:endParaRPr lang="fr-FR"/>
        </a:p>
      </dgm:t>
    </dgm:pt>
    <dgm:pt modelId="{145F3925-BCC1-4B0F-B74F-D2B2E318B062}" type="sibTrans" cxnId="{74B569C8-3A6F-4F81-9E84-1154AF0695FB}">
      <dgm:prSet custT="1"/>
      <dgm:spPr/>
      <dgm:t>
        <a:bodyPr/>
        <a:lstStyle/>
        <a:p>
          <a:r>
            <a:rPr lang="fr-FR" sz="1500" baseline="0" dirty="0" smtClean="0"/>
            <a:t>activités</a:t>
          </a:r>
          <a:endParaRPr lang="fr-FR" sz="1500" baseline="0" dirty="0"/>
        </a:p>
      </dgm:t>
    </dgm:pt>
    <dgm:pt modelId="{004EED24-6721-4685-8597-6C4D0C342A6F}">
      <dgm:prSet phldrT="[Texte]" custT="1"/>
      <dgm:spPr/>
      <dgm:t>
        <a:bodyPr/>
        <a:lstStyle/>
        <a:p>
          <a:r>
            <a:rPr lang="fr-FR" sz="1000" dirty="0" smtClean="0"/>
            <a:t>3. Gestion des</a:t>
          </a:r>
        </a:p>
        <a:p>
          <a:r>
            <a:rPr lang="fr-FR" sz="1000" dirty="0" smtClean="0"/>
            <a:t> heures  prestées</a:t>
          </a:r>
          <a:endParaRPr lang="fr-FR" sz="1000" dirty="0"/>
        </a:p>
      </dgm:t>
    </dgm:pt>
    <dgm:pt modelId="{7F5F0078-6E36-4759-B3AA-DADAFC971F08}" type="parTrans" cxnId="{24D1FC46-55D4-4283-8D8E-344499FC69A9}">
      <dgm:prSet/>
      <dgm:spPr/>
      <dgm:t>
        <a:bodyPr/>
        <a:lstStyle/>
        <a:p>
          <a:endParaRPr lang="fr-FR"/>
        </a:p>
      </dgm:t>
    </dgm:pt>
    <dgm:pt modelId="{F3430F5A-BF1C-4FE2-B98C-4BD96909C37E}" type="sibTrans" cxnId="{24D1FC46-55D4-4283-8D8E-344499FC69A9}">
      <dgm:prSet custT="1"/>
      <dgm:spPr/>
      <dgm:t>
        <a:bodyPr/>
        <a:lstStyle/>
        <a:p>
          <a:r>
            <a:rPr lang="fr-FR" sz="1500" baseline="0" dirty="0" smtClean="0"/>
            <a:t>heures</a:t>
          </a:r>
          <a:r>
            <a:rPr lang="fr-FR" sz="1900" dirty="0" smtClean="0"/>
            <a:t> </a:t>
          </a:r>
          <a:r>
            <a:rPr lang="fr-FR" sz="1500" baseline="0" dirty="0" smtClean="0"/>
            <a:t>prestées</a:t>
          </a:r>
          <a:endParaRPr lang="fr-FR" sz="1500" baseline="0" dirty="0"/>
        </a:p>
      </dgm:t>
    </dgm:pt>
    <dgm:pt modelId="{40BBEBD2-123A-4165-AF59-55EE995A07A2}">
      <dgm:prSet phldrT="[Texte]" custT="1"/>
      <dgm:spPr/>
      <dgm:t>
        <a:bodyPr/>
        <a:lstStyle/>
        <a:p>
          <a:r>
            <a:rPr lang="fr-FR" sz="1000" dirty="0" smtClean="0"/>
            <a:t>4. Facturation</a:t>
          </a:r>
        </a:p>
        <a:p>
          <a:r>
            <a:rPr lang="fr-FR" sz="1000" dirty="0" smtClean="0"/>
            <a:t>&amp;</a:t>
          </a:r>
        </a:p>
        <a:p>
          <a:r>
            <a:rPr lang="fr-FR" sz="1000" dirty="0" smtClean="0"/>
            <a:t>Paiements</a:t>
          </a:r>
          <a:endParaRPr lang="fr-FR" sz="1000" dirty="0"/>
        </a:p>
      </dgm:t>
    </dgm:pt>
    <dgm:pt modelId="{E5627713-61D3-44DC-A1D1-09C32A1A985D}" type="parTrans" cxnId="{57BED1A2-E2DF-4DC7-99C0-6382CEC63761}">
      <dgm:prSet/>
      <dgm:spPr/>
      <dgm:t>
        <a:bodyPr/>
        <a:lstStyle/>
        <a:p>
          <a:endParaRPr lang="fr-FR"/>
        </a:p>
      </dgm:t>
    </dgm:pt>
    <dgm:pt modelId="{C9A6C16A-8D86-4B2D-8D86-82943B087265}" type="sibTrans" cxnId="{57BED1A2-E2DF-4DC7-99C0-6382CEC63761}">
      <dgm:prSet/>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 modelId="{94DDF5CF-1A0D-48F4-A8DA-3A06EDC7F9EB}" type="pres">
      <dgm:prSet presAssocID="{19853A70-6859-426F-801D-974259752C97}" presName="node" presStyleLbl="node1" presStyleIdx="0" presStyleCnt="4" custScaleX="51171" custScaleY="60339" custLinFactY="-22208" custLinFactNeighborX="80138" custLinFactNeighborY="-100000">
        <dgm:presLayoutVars>
          <dgm:bulletEnabled val="1"/>
        </dgm:presLayoutVars>
      </dgm:prSet>
      <dgm:spPr/>
      <dgm:t>
        <a:bodyPr/>
        <a:lstStyle/>
        <a:p>
          <a:endParaRPr lang="fr-FR"/>
        </a:p>
      </dgm:t>
    </dgm:pt>
    <dgm:pt modelId="{9D99484C-669B-4ED7-8529-B5C941E70AB7}" type="pres">
      <dgm:prSet presAssocID="{B93BEE65-FCAD-43C7-8BF2-D2C5599C712A}" presName="sibTrans" presStyleLbl="sibTrans2D1" presStyleIdx="0" presStyleCnt="3"/>
      <dgm:spPr/>
      <dgm:t>
        <a:bodyPr/>
        <a:lstStyle/>
        <a:p>
          <a:endParaRPr lang="fr-FR"/>
        </a:p>
      </dgm:t>
    </dgm:pt>
    <dgm:pt modelId="{5ED781B2-7151-4EDD-85C4-DA98A4C111EC}" type="pres">
      <dgm:prSet presAssocID="{B93BEE65-FCAD-43C7-8BF2-D2C5599C712A}" presName="connectorText" presStyleLbl="sibTrans2D1" presStyleIdx="0" presStyleCnt="3"/>
      <dgm:spPr/>
      <dgm:t>
        <a:bodyPr/>
        <a:lstStyle/>
        <a:p>
          <a:endParaRPr lang="fr-FR"/>
        </a:p>
      </dgm:t>
    </dgm:pt>
    <dgm:pt modelId="{E19DD01C-E37E-47EF-AED4-97ED85D119E7}" type="pres">
      <dgm:prSet presAssocID="{75180435-2CF6-42C3-83C0-815B776CF242}" presName="node" presStyleLbl="node1" presStyleIdx="1" presStyleCnt="4" custScaleX="65253" custScaleY="67854" custLinFactX="100000" custLinFactY="-23085" custLinFactNeighborX="173548" custLinFactNeighborY="-100000">
        <dgm:presLayoutVars>
          <dgm:bulletEnabled val="1"/>
        </dgm:presLayoutVars>
      </dgm:prSet>
      <dgm:spPr/>
      <dgm:t>
        <a:bodyPr/>
        <a:lstStyle/>
        <a:p>
          <a:endParaRPr lang="fr-FR"/>
        </a:p>
      </dgm:t>
    </dgm:pt>
    <dgm:pt modelId="{17FF8DAE-1DD8-4FA3-B2E1-08B8F4C97202}" type="pres">
      <dgm:prSet presAssocID="{145F3925-BCC1-4B0F-B74F-D2B2E318B062}" presName="sibTrans" presStyleLbl="sibTrans2D1" presStyleIdx="1" presStyleCnt="3"/>
      <dgm:spPr/>
      <dgm:t>
        <a:bodyPr/>
        <a:lstStyle/>
        <a:p>
          <a:endParaRPr lang="fr-FR"/>
        </a:p>
      </dgm:t>
    </dgm:pt>
    <dgm:pt modelId="{DD2C86F3-83AC-4CB5-8C53-89C55EB6A3D0}" type="pres">
      <dgm:prSet presAssocID="{145F3925-BCC1-4B0F-B74F-D2B2E318B062}" presName="connectorText" presStyleLbl="sibTrans2D1" presStyleIdx="1" presStyleCnt="3"/>
      <dgm:spPr/>
      <dgm:t>
        <a:bodyPr/>
        <a:lstStyle/>
        <a:p>
          <a:endParaRPr lang="fr-FR"/>
        </a:p>
      </dgm:t>
    </dgm:pt>
    <dgm:pt modelId="{CF4D7DF7-0518-42F0-BC5D-491ED06B69C5}" type="pres">
      <dgm:prSet presAssocID="{004EED24-6721-4685-8597-6C4D0C342A6F}" presName="node" presStyleLbl="node1" presStyleIdx="2" presStyleCnt="4" custScaleX="57974" custScaleY="57552" custLinFactX="36094" custLinFactY="17402" custLinFactNeighborX="100000" custLinFactNeighborY="100000">
        <dgm:presLayoutVars>
          <dgm:bulletEnabled val="1"/>
        </dgm:presLayoutVars>
      </dgm:prSet>
      <dgm:spPr/>
      <dgm:t>
        <a:bodyPr/>
        <a:lstStyle/>
        <a:p>
          <a:endParaRPr lang="fr-FR"/>
        </a:p>
      </dgm:t>
    </dgm:pt>
    <dgm:pt modelId="{FC7936D4-0950-44DB-B59B-765080C14DAE}" type="pres">
      <dgm:prSet presAssocID="{F3430F5A-BF1C-4FE2-B98C-4BD96909C37E}" presName="sibTrans" presStyleLbl="sibTrans2D1" presStyleIdx="2" presStyleCnt="3" custScaleX="142487" custScaleY="89757" custLinFactNeighborX="-565" custLinFactNeighborY="-2678"/>
      <dgm:spPr/>
      <dgm:t>
        <a:bodyPr/>
        <a:lstStyle/>
        <a:p>
          <a:endParaRPr lang="fr-FR"/>
        </a:p>
      </dgm:t>
    </dgm:pt>
    <dgm:pt modelId="{75FB38E1-0732-49B1-B3C4-AD87D4F56D88}" type="pres">
      <dgm:prSet presAssocID="{F3430F5A-BF1C-4FE2-B98C-4BD96909C37E}" presName="connectorText" presStyleLbl="sibTrans2D1" presStyleIdx="2" presStyleCnt="3"/>
      <dgm:spPr/>
      <dgm:t>
        <a:bodyPr/>
        <a:lstStyle/>
        <a:p>
          <a:endParaRPr lang="fr-FR"/>
        </a:p>
      </dgm:t>
    </dgm:pt>
    <dgm:pt modelId="{39B01162-65DC-4369-A51F-44F57F48BA3B}" type="pres">
      <dgm:prSet presAssocID="{40BBEBD2-123A-4165-AF59-55EE995A07A2}" presName="node" presStyleLbl="node1" presStyleIdx="3" presStyleCnt="4" custScaleX="56143" custScaleY="79208" custLinFactX="-200000" custLinFactY="14326" custLinFactNeighborX="-200368" custLinFactNeighborY="100000">
        <dgm:presLayoutVars>
          <dgm:bulletEnabled val="1"/>
        </dgm:presLayoutVars>
      </dgm:prSet>
      <dgm:spPr/>
      <dgm:t>
        <a:bodyPr/>
        <a:lstStyle/>
        <a:p>
          <a:endParaRPr lang="fr-FR"/>
        </a:p>
      </dgm:t>
    </dgm:pt>
  </dgm:ptLst>
  <dgm:cxnLst>
    <dgm:cxn modelId="{73605410-EAAE-46DB-B97A-924459461CC0}" type="presOf" srcId="{145F3925-BCC1-4B0F-B74F-D2B2E318B062}" destId="{DD2C86F3-83AC-4CB5-8C53-89C55EB6A3D0}" srcOrd="1" destOrd="0" presId="urn:microsoft.com/office/officeart/2005/8/layout/process1"/>
    <dgm:cxn modelId="{A78831C5-DBDB-4D26-B50E-E121FA038620}" type="presOf" srcId="{145F3925-BCC1-4B0F-B74F-D2B2E318B062}" destId="{17FF8DAE-1DD8-4FA3-B2E1-08B8F4C97202}" srcOrd="0" destOrd="0" presId="urn:microsoft.com/office/officeart/2005/8/layout/process1"/>
    <dgm:cxn modelId="{5EF83235-5615-4660-B096-5E54BA80F7BE}" type="presOf" srcId="{B93BEE65-FCAD-43C7-8BF2-D2C5599C712A}" destId="{5ED781B2-7151-4EDD-85C4-DA98A4C111EC}" srcOrd="1" destOrd="0" presId="urn:microsoft.com/office/officeart/2005/8/layout/process1"/>
    <dgm:cxn modelId="{50E660B4-8B02-4BEE-943C-F4F6D5BF655B}" type="presOf" srcId="{10EC71D2-F81E-4B52-A019-013ED93EEF98}" destId="{6D7977DE-57F3-4D0F-82B9-21AAD6380A81}" srcOrd="0" destOrd="0" presId="urn:microsoft.com/office/officeart/2005/8/layout/process1"/>
    <dgm:cxn modelId="{74B569C8-3A6F-4F81-9E84-1154AF0695FB}" srcId="{10EC71D2-F81E-4B52-A019-013ED93EEF98}" destId="{75180435-2CF6-42C3-83C0-815B776CF242}" srcOrd="1" destOrd="0" parTransId="{728ED4DA-F4E7-4139-84EE-DF1BDF2EC527}" sibTransId="{145F3925-BCC1-4B0F-B74F-D2B2E318B062}"/>
    <dgm:cxn modelId="{320F54A0-FEE1-4B12-BE7F-1BA13ECFC28F}" type="presOf" srcId="{75180435-2CF6-42C3-83C0-815B776CF242}" destId="{E19DD01C-E37E-47EF-AED4-97ED85D119E7}" srcOrd="0" destOrd="0" presId="urn:microsoft.com/office/officeart/2005/8/layout/process1"/>
    <dgm:cxn modelId="{8D3E176D-5D1E-4332-8388-BC80CFDE040E}" srcId="{10EC71D2-F81E-4B52-A019-013ED93EEF98}" destId="{19853A70-6859-426F-801D-974259752C97}" srcOrd="0" destOrd="0" parTransId="{E109C85E-1E46-4836-A92C-4DEB482BF8E2}" sibTransId="{B93BEE65-FCAD-43C7-8BF2-D2C5599C712A}"/>
    <dgm:cxn modelId="{C98E39B0-5879-4203-BEBA-8CAF317A1F12}" type="presOf" srcId="{B93BEE65-FCAD-43C7-8BF2-D2C5599C712A}" destId="{9D99484C-669B-4ED7-8529-B5C941E70AB7}" srcOrd="0" destOrd="0" presId="urn:microsoft.com/office/officeart/2005/8/layout/process1"/>
    <dgm:cxn modelId="{AF401355-2A55-417A-9C4C-919F1BA1A028}" type="presOf" srcId="{19853A70-6859-426F-801D-974259752C97}" destId="{94DDF5CF-1A0D-48F4-A8DA-3A06EDC7F9EB}" srcOrd="0" destOrd="0" presId="urn:microsoft.com/office/officeart/2005/8/layout/process1"/>
    <dgm:cxn modelId="{C870EEFD-9B19-4B9E-AD32-E5C3CCE36B99}" type="presOf" srcId="{F3430F5A-BF1C-4FE2-B98C-4BD96909C37E}" destId="{FC7936D4-0950-44DB-B59B-765080C14DAE}" srcOrd="0" destOrd="0" presId="urn:microsoft.com/office/officeart/2005/8/layout/process1"/>
    <dgm:cxn modelId="{158503DD-ECCE-4E72-99CD-A72CB5679EAA}" type="presOf" srcId="{40BBEBD2-123A-4165-AF59-55EE995A07A2}" destId="{39B01162-65DC-4369-A51F-44F57F48BA3B}" srcOrd="0" destOrd="0" presId="urn:microsoft.com/office/officeart/2005/8/layout/process1"/>
    <dgm:cxn modelId="{F967752B-5195-4AC6-8130-9441D7C48FCE}" type="presOf" srcId="{004EED24-6721-4685-8597-6C4D0C342A6F}" destId="{CF4D7DF7-0518-42F0-BC5D-491ED06B69C5}" srcOrd="0" destOrd="0" presId="urn:microsoft.com/office/officeart/2005/8/layout/process1"/>
    <dgm:cxn modelId="{57BED1A2-E2DF-4DC7-99C0-6382CEC63761}" srcId="{10EC71D2-F81E-4B52-A019-013ED93EEF98}" destId="{40BBEBD2-123A-4165-AF59-55EE995A07A2}" srcOrd="3" destOrd="0" parTransId="{E5627713-61D3-44DC-A1D1-09C32A1A985D}" sibTransId="{C9A6C16A-8D86-4B2D-8D86-82943B087265}"/>
    <dgm:cxn modelId="{E5ABD889-7B7E-4FD9-B917-B9E2D1AF7D9A}" type="presOf" srcId="{F3430F5A-BF1C-4FE2-B98C-4BD96909C37E}" destId="{75FB38E1-0732-49B1-B3C4-AD87D4F56D88}" srcOrd="1" destOrd="0" presId="urn:microsoft.com/office/officeart/2005/8/layout/process1"/>
    <dgm:cxn modelId="{24D1FC46-55D4-4283-8D8E-344499FC69A9}" srcId="{10EC71D2-F81E-4B52-A019-013ED93EEF98}" destId="{004EED24-6721-4685-8597-6C4D0C342A6F}" srcOrd="2" destOrd="0" parTransId="{7F5F0078-6E36-4759-B3AA-DADAFC971F08}" sibTransId="{F3430F5A-BF1C-4FE2-B98C-4BD96909C37E}"/>
    <dgm:cxn modelId="{6E33B927-ADAB-4698-B6C4-2004C854F4FC}" type="presParOf" srcId="{6D7977DE-57F3-4D0F-82B9-21AAD6380A81}" destId="{94DDF5CF-1A0D-48F4-A8DA-3A06EDC7F9EB}" srcOrd="0" destOrd="0" presId="urn:microsoft.com/office/officeart/2005/8/layout/process1"/>
    <dgm:cxn modelId="{892CFC06-507A-4AE1-93A7-62A1A693E40B}" type="presParOf" srcId="{6D7977DE-57F3-4D0F-82B9-21AAD6380A81}" destId="{9D99484C-669B-4ED7-8529-B5C941E70AB7}" srcOrd="1" destOrd="0" presId="urn:microsoft.com/office/officeart/2005/8/layout/process1"/>
    <dgm:cxn modelId="{8BB922A6-5B18-404F-A0FA-B220E1F3C4AB}" type="presParOf" srcId="{9D99484C-669B-4ED7-8529-B5C941E70AB7}" destId="{5ED781B2-7151-4EDD-85C4-DA98A4C111EC}" srcOrd="0" destOrd="0" presId="urn:microsoft.com/office/officeart/2005/8/layout/process1"/>
    <dgm:cxn modelId="{13AC7D0F-7C0A-4747-BB3B-79C5F2998B72}" type="presParOf" srcId="{6D7977DE-57F3-4D0F-82B9-21AAD6380A81}" destId="{E19DD01C-E37E-47EF-AED4-97ED85D119E7}" srcOrd="2" destOrd="0" presId="urn:microsoft.com/office/officeart/2005/8/layout/process1"/>
    <dgm:cxn modelId="{E04BBEF4-4E5B-4E8A-8BF7-5BB80D542535}" type="presParOf" srcId="{6D7977DE-57F3-4D0F-82B9-21AAD6380A81}" destId="{17FF8DAE-1DD8-4FA3-B2E1-08B8F4C97202}" srcOrd="3" destOrd="0" presId="urn:microsoft.com/office/officeart/2005/8/layout/process1"/>
    <dgm:cxn modelId="{0D537D70-36BC-495B-A06C-C0E084E64407}" type="presParOf" srcId="{17FF8DAE-1DD8-4FA3-B2E1-08B8F4C97202}" destId="{DD2C86F3-83AC-4CB5-8C53-89C55EB6A3D0}" srcOrd="0" destOrd="0" presId="urn:microsoft.com/office/officeart/2005/8/layout/process1"/>
    <dgm:cxn modelId="{CD8AF84C-B57B-4BED-B50A-A384FA0C260A}" type="presParOf" srcId="{6D7977DE-57F3-4D0F-82B9-21AAD6380A81}" destId="{CF4D7DF7-0518-42F0-BC5D-491ED06B69C5}" srcOrd="4" destOrd="0" presId="urn:microsoft.com/office/officeart/2005/8/layout/process1"/>
    <dgm:cxn modelId="{55BDE517-BD12-4783-8B9E-0D4521C76E2F}" type="presParOf" srcId="{6D7977DE-57F3-4D0F-82B9-21AAD6380A81}" destId="{FC7936D4-0950-44DB-B59B-765080C14DAE}" srcOrd="5" destOrd="0" presId="urn:microsoft.com/office/officeart/2005/8/layout/process1"/>
    <dgm:cxn modelId="{AA08A9F3-A6B4-49B5-BA0D-9574962480EB}" type="presParOf" srcId="{FC7936D4-0950-44DB-B59B-765080C14DAE}" destId="{75FB38E1-0732-49B1-B3C4-AD87D4F56D88}" srcOrd="0" destOrd="0" presId="urn:microsoft.com/office/officeart/2005/8/layout/process1"/>
    <dgm:cxn modelId="{64736507-E1A6-4A20-8067-0C161F02C849}" type="presParOf" srcId="{6D7977DE-57F3-4D0F-82B9-21AAD6380A81}" destId="{39B01162-65DC-4369-A51F-44F57F48BA3B}"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19853A70-6859-426F-801D-974259752C97}">
      <dgm:prSet phldrT="[Texte]" custT="1"/>
      <dgm:spPr/>
      <dgm:t>
        <a:bodyPr/>
        <a:lstStyle/>
        <a:p>
          <a:r>
            <a:rPr lang="fr-FR" sz="1000" dirty="0" smtClean="0"/>
            <a:t>1. Elaboration </a:t>
          </a:r>
        </a:p>
        <a:p>
          <a:r>
            <a:rPr lang="fr-FR" sz="1000" dirty="0" smtClean="0"/>
            <a:t>du budget</a:t>
          </a:r>
          <a:endParaRPr lang="fr-FR" sz="1000" dirty="0"/>
        </a:p>
      </dgm:t>
    </dgm:pt>
    <dgm:pt modelId="{E109C85E-1E46-4836-A92C-4DEB482BF8E2}" type="parTrans" cxnId="{8D3E176D-5D1E-4332-8388-BC80CFDE040E}">
      <dgm:prSet/>
      <dgm:spPr/>
      <dgm:t>
        <a:bodyPr/>
        <a:lstStyle/>
        <a:p>
          <a:endParaRPr lang="fr-FR"/>
        </a:p>
      </dgm:t>
    </dgm:pt>
    <dgm:pt modelId="{B93BEE65-FCAD-43C7-8BF2-D2C5599C712A}" type="sibTrans" cxnId="{8D3E176D-5D1E-4332-8388-BC80CFDE040E}">
      <dgm:prSet/>
      <dgm:spPr/>
      <dgm:t>
        <a:bodyPr/>
        <a:lstStyle/>
        <a:p>
          <a:endParaRPr lang="fr-FR"/>
        </a:p>
      </dgm:t>
    </dgm:pt>
    <dgm:pt modelId="{75180435-2CF6-42C3-83C0-815B776CF242}">
      <dgm:prSet phldrT="[Texte]" custT="1"/>
      <dgm:spPr>
        <a:solidFill>
          <a:schemeClr val="accent2"/>
        </a:solidFill>
      </dgm:spPr>
      <dgm:t>
        <a:bodyPr/>
        <a:lstStyle/>
        <a:p>
          <a:r>
            <a:rPr lang="fr-FR" sz="1000" dirty="0" smtClean="0"/>
            <a:t>2.</a:t>
          </a:r>
        </a:p>
        <a:p>
          <a:r>
            <a:rPr lang="fr-FR" sz="1000" dirty="0" smtClean="0"/>
            <a:t>2. Planification des activités</a:t>
          </a:r>
        </a:p>
        <a:p>
          <a:r>
            <a:rPr lang="fr-FR" sz="1000" dirty="0" smtClean="0"/>
            <a:t>&amp;</a:t>
          </a:r>
        </a:p>
        <a:p>
          <a:r>
            <a:rPr lang="fr-FR" sz="1000" dirty="0" smtClean="0"/>
            <a:t>Gestion des</a:t>
          </a:r>
        </a:p>
        <a:p>
          <a:r>
            <a:rPr lang="fr-FR" sz="1000" dirty="0" smtClean="0"/>
            <a:t>missions</a:t>
          </a:r>
        </a:p>
        <a:p>
          <a:endParaRPr lang="fr-FR" sz="1000" dirty="0"/>
        </a:p>
      </dgm:t>
    </dgm:pt>
    <dgm:pt modelId="{728ED4DA-F4E7-4139-84EE-DF1BDF2EC527}" type="parTrans" cxnId="{74B569C8-3A6F-4F81-9E84-1154AF0695FB}">
      <dgm:prSet/>
      <dgm:spPr/>
      <dgm:t>
        <a:bodyPr/>
        <a:lstStyle/>
        <a:p>
          <a:endParaRPr lang="fr-FR"/>
        </a:p>
      </dgm:t>
    </dgm:pt>
    <dgm:pt modelId="{145F3925-BCC1-4B0F-B74F-D2B2E318B062}" type="sibTrans" cxnId="{74B569C8-3A6F-4F81-9E84-1154AF0695FB}">
      <dgm:prSet/>
      <dgm:spPr/>
      <dgm:t>
        <a:bodyPr/>
        <a:lstStyle/>
        <a:p>
          <a:endParaRPr lang="fr-FR"/>
        </a:p>
      </dgm:t>
    </dgm:pt>
    <dgm:pt modelId="{004EED24-6721-4685-8597-6C4D0C342A6F}">
      <dgm:prSet phldrT="[Texte]" custT="1"/>
      <dgm:spPr/>
      <dgm:t>
        <a:bodyPr/>
        <a:lstStyle/>
        <a:p>
          <a:r>
            <a:rPr lang="fr-FR" sz="1000" dirty="0" smtClean="0"/>
            <a:t>3. Gestion des</a:t>
          </a:r>
        </a:p>
        <a:p>
          <a:r>
            <a:rPr lang="fr-FR" sz="1000" dirty="0" smtClean="0"/>
            <a:t> heures  prestées</a:t>
          </a:r>
          <a:endParaRPr lang="fr-FR" sz="1000" dirty="0"/>
        </a:p>
      </dgm:t>
    </dgm:pt>
    <dgm:pt modelId="{7F5F0078-6E36-4759-B3AA-DADAFC971F08}" type="parTrans" cxnId="{24D1FC46-55D4-4283-8D8E-344499FC69A9}">
      <dgm:prSet/>
      <dgm:spPr/>
      <dgm:t>
        <a:bodyPr/>
        <a:lstStyle/>
        <a:p>
          <a:endParaRPr lang="fr-FR"/>
        </a:p>
      </dgm:t>
    </dgm:pt>
    <dgm:pt modelId="{F3430F5A-BF1C-4FE2-B98C-4BD96909C37E}" type="sibTrans" cxnId="{24D1FC46-55D4-4283-8D8E-344499FC69A9}">
      <dgm:prSet/>
      <dgm:spPr/>
      <dgm:t>
        <a:bodyPr/>
        <a:lstStyle/>
        <a:p>
          <a:endParaRPr lang="fr-FR"/>
        </a:p>
      </dgm:t>
    </dgm:pt>
    <dgm:pt modelId="{40BBEBD2-123A-4165-AF59-55EE995A07A2}">
      <dgm:prSet phldrT="[Texte]" custT="1"/>
      <dgm:spPr/>
      <dgm:t>
        <a:bodyPr/>
        <a:lstStyle/>
        <a:p>
          <a:r>
            <a:rPr lang="fr-FR" sz="1000" dirty="0" smtClean="0"/>
            <a:t>4. Facturation</a:t>
          </a:r>
        </a:p>
        <a:p>
          <a:r>
            <a:rPr lang="fr-FR" sz="1000" dirty="0" smtClean="0"/>
            <a:t>&amp;</a:t>
          </a:r>
        </a:p>
        <a:p>
          <a:r>
            <a:rPr lang="fr-FR" sz="1000" dirty="0" smtClean="0"/>
            <a:t>Paiements</a:t>
          </a:r>
          <a:endParaRPr lang="fr-FR" sz="1000" dirty="0"/>
        </a:p>
      </dgm:t>
    </dgm:pt>
    <dgm:pt modelId="{E5627713-61D3-44DC-A1D1-09C32A1A985D}" type="parTrans" cxnId="{57BED1A2-E2DF-4DC7-99C0-6382CEC63761}">
      <dgm:prSet/>
      <dgm:spPr/>
      <dgm:t>
        <a:bodyPr/>
        <a:lstStyle/>
        <a:p>
          <a:endParaRPr lang="fr-FR"/>
        </a:p>
      </dgm:t>
    </dgm:pt>
    <dgm:pt modelId="{C9A6C16A-8D86-4B2D-8D86-82943B087265}" type="sibTrans" cxnId="{57BED1A2-E2DF-4DC7-99C0-6382CEC63761}">
      <dgm:prSet/>
      <dgm:spPr/>
      <dgm:t>
        <a:bodyPr/>
        <a:lstStyle/>
        <a:p>
          <a:endParaRPr lang="fr-FR"/>
        </a:p>
      </dgm:t>
    </dgm:pt>
    <dgm:pt modelId="{A10E2C2C-0FB8-44FC-97D2-AAB0E4944C67}">
      <dgm:prSet phldrT="[Texte]" custT="1"/>
      <dgm:spPr/>
      <dgm:t>
        <a:bodyPr/>
        <a:lstStyle/>
        <a:p>
          <a:r>
            <a:rPr lang="fr-FR" sz="1000" dirty="0" smtClean="0"/>
            <a:t>5.Evaluation</a:t>
          </a:r>
        </a:p>
        <a:p>
          <a:r>
            <a:rPr lang="fr-FR" sz="1000" dirty="0" smtClean="0"/>
            <a:t>Des </a:t>
          </a:r>
        </a:p>
        <a:p>
          <a:r>
            <a:rPr lang="fr-FR" sz="1000" dirty="0" smtClean="0"/>
            <a:t>Performances</a:t>
          </a:r>
        </a:p>
        <a:p>
          <a:endParaRPr lang="fr-FR" sz="700" dirty="0"/>
        </a:p>
      </dgm:t>
    </dgm:pt>
    <dgm:pt modelId="{00E03B79-8653-4FE2-8F48-73F348FAFE03}" type="parTrans" cxnId="{07B23E53-5CD7-414E-9F11-F719668739FC}">
      <dgm:prSet/>
      <dgm:spPr/>
      <dgm:t>
        <a:bodyPr/>
        <a:lstStyle/>
        <a:p>
          <a:endParaRPr lang="fr-FR"/>
        </a:p>
      </dgm:t>
    </dgm:pt>
    <dgm:pt modelId="{6BDEEF5A-315B-4995-A787-700ACB7FF002}" type="sibTrans" cxnId="{07B23E53-5CD7-414E-9F11-F719668739FC}">
      <dgm:prSet/>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 modelId="{94DDF5CF-1A0D-48F4-A8DA-3A06EDC7F9EB}" type="pres">
      <dgm:prSet presAssocID="{19853A70-6859-426F-801D-974259752C97}" presName="node" presStyleLbl="node1" presStyleIdx="0" presStyleCnt="5" custScaleX="51171" custScaleY="60339" custLinFactX="45210" custLinFactY="-40598" custLinFactNeighborX="100000" custLinFactNeighborY="-100000">
        <dgm:presLayoutVars>
          <dgm:bulletEnabled val="1"/>
        </dgm:presLayoutVars>
      </dgm:prSet>
      <dgm:spPr/>
      <dgm:t>
        <a:bodyPr/>
        <a:lstStyle/>
        <a:p>
          <a:endParaRPr lang="fr-FR"/>
        </a:p>
      </dgm:t>
    </dgm:pt>
    <dgm:pt modelId="{9D99484C-669B-4ED7-8529-B5C941E70AB7}" type="pres">
      <dgm:prSet presAssocID="{B93BEE65-FCAD-43C7-8BF2-D2C5599C712A}" presName="sibTrans" presStyleLbl="sibTrans2D1" presStyleIdx="0" presStyleCnt="4"/>
      <dgm:spPr/>
      <dgm:t>
        <a:bodyPr/>
        <a:lstStyle/>
        <a:p>
          <a:endParaRPr lang="fr-FR"/>
        </a:p>
      </dgm:t>
    </dgm:pt>
    <dgm:pt modelId="{5ED781B2-7151-4EDD-85C4-DA98A4C111EC}" type="pres">
      <dgm:prSet presAssocID="{B93BEE65-FCAD-43C7-8BF2-D2C5599C712A}" presName="connectorText" presStyleLbl="sibTrans2D1" presStyleIdx="0" presStyleCnt="4"/>
      <dgm:spPr/>
      <dgm:t>
        <a:bodyPr/>
        <a:lstStyle/>
        <a:p>
          <a:endParaRPr lang="fr-FR"/>
        </a:p>
      </dgm:t>
    </dgm:pt>
    <dgm:pt modelId="{E19DD01C-E37E-47EF-AED4-97ED85D119E7}" type="pres">
      <dgm:prSet presAssocID="{75180435-2CF6-42C3-83C0-815B776CF242}" presName="node" presStyleLbl="node1" presStyleIdx="1" presStyleCnt="5" custScaleX="65253" custScaleY="67854" custLinFactX="131522" custLinFactY="-42119" custLinFactNeighborX="200000" custLinFactNeighborY="-100000">
        <dgm:presLayoutVars>
          <dgm:bulletEnabled val="1"/>
        </dgm:presLayoutVars>
      </dgm:prSet>
      <dgm:spPr/>
      <dgm:t>
        <a:bodyPr/>
        <a:lstStyle/>
        <a:p>
          <a:endParaRPr lang="fr-FR"/>
        </a:p>
      </dgm:t>
    </dgm:pt>
    <dgm:pt modelId="{17FF8DAE-1DD8-4FA3-B2E1-08B8F4C97202}" type="pres">
      <dgm:prSet presAssocID="{145F3925-BCC1-4B0F-B74F-D2B2E318B062}" presName="sibTrans" presStyleLbl="sibTrans2D1" presStyleIdx="1" presStyleCnt="4"/>
      <dgm:spPr/>
      <dgm:t>
        <a:bodyPr/>
        <a:lstStyle/>
        <a:p>
          <a:endParaRPr lang="fr-FR"/>
        </a:p>
      </dgm:t>
    </dgm:pt>
    <dgm:pt modelId="{DD2C86F3-83AC-4CB5-8C53-89C55EB6A3D0}" type="pres">
      <dgm:prSet presAssocID="{145F3925-BCC1-4B0F-B74F-D2B2E318B062}" presName="connectorText" presStyleLbl="sibTrans2D1" presStyleIdx="1" presStyleCnt="4"/>
      <dgm:spPr/>
      <dgm:t>
        <a:bodyPr/>
        <a:lstStyle/>
        <a:p>
          <a:endParaRPr lang="fr-FR"/>
        </a:p>
      </dgm:t>
    </dgm:pt>
    <dgm:pt modelId="{CF4D7DF7-0518-42F0-BC5D-491ED06B69C5}" type="pres">
      <dgm:prSet presAssocID="{004EED24-6721-4685-8597-6C4D0C342A6F}" presName="node" presStyleLbl="node1" presStyleIdx="2" presStyleCnt="5" custScaleX="57974" custScaleY="57552" custLinFactX="69927" custLinFactY="4932" custLinFactNeighborX="100000" custLinFactNeighborY="100000">
        <dgm:presLayoutVars>
          <dgm:bulletEnabled val="1"/>
        </dgm:presLayoutVars>
      </dgm:prSet>
      <dgm:spPr/>
      <dgm:t>
        <a:bodyPr/>
        <a:lstStyle/>
        <a:p>
          <a:endParaRPr lang="fr-FR"/>
        </a:p>
      </dgm:t>
    </dgm:pt>
    <dgm:pt modelId="{FC7936D4-0950-44DB-B59B-765080C14DAE}" type="pres">
      <dgm:prSet presAssocID="{F3430F5A-BF1C-4FE2-B98C-4BD96909C37E}" presName="sibTrans" presStyleLbl="sibTrans2D1" presStyleIdx="2" presStyleCnt="4" custLinFactNeighborX="-1574" custLinFactNeighborY="283"/>
      <dgm:spPr/>
      <dgm:t>
        <a:bodyPr/>
        <a:lstStyle/>
        <a:p>
          <a:endParaRPr lang="fr-FR"/>
        </a:p>
      </dgm:t>
    </dgm:pt>
    <dgm:pt modelId="{75FB38E1-0732-49B1-B3C4-AD87D4F56D88}" type="pres">
      <dgm:prSet presAssocID="{F3430F5A-BF1C-4FE2-B98C-4BD96909C37E}" presName="connectorText" presStyleLbl="sibTrans2D1" presStyleIdx="2" presStyleCnt="4"/>
      <dgm:spPr/>
      <dgm:t>
        <a:bodyPr/>
        <a:lstStyle/>
        <a:p>
          <a:endParaRPr lang="fr-FR"/>
        </a:p>
      </dgm:t>
    </dgm:pt>
    <dgm:pt modelId="{39B01162-65DC-4369-A51F-44F57F48BA3B}" type="pres">
      <dgm:prSet presAssocID="{40BBEBD2-123A-4165-AF59-55EE995A07A2}" presName="node" presStyleLbl="node1" presStyleIdx="3" presStyleCnt="5" custScaleX="56143" custScaleY="79208" custLinFactX="-100000" custLinFactY="1993" custLinFactNeighborX="-153638" custLinFactNeighborY="100000">
        <dgm:presLayoutVars>
          <dgm:bulletEnabled val="1"/>
        </dgm:presLayoutVars>
      </dgm:prSet>
      <dgm:spPr/>
      <dgm:t>
        <a:bodyPr/>
        <a:lstStyle/>
        <a:p>
          <a:endParaRPr lang="fr-FR"/>
        </a:p>
      </dgm:t>
    </dgm:pt>
    <dgm:pt modelId="{D4A12CD9-6C34-487E-BEBE-00D70271BE34}" type="pres">
      <dgm:prSet presAssocID="{C9A6C16A-8D86-4B2D-8D86-82943B087265}" presName="sibTrans" presStyleLbl="sibTrans2D1" presStyleIdx="3" presStyleCnt="4"/>
      <dgm:spPr/>
      <dgm:t>
        <a:bodyPr/>
        <a:lstStyle/>
        <a:p>
          <a:endParaRPr lang="fr-FR"/>
        </a:p>
      </dgm:t>
    </dgm:pt>
    <dgm:pt modelId="{11A01A3D-76D2-4F18-AB00-8CFB294BAEB8}" type="pres">
      <dgm:prSet presAssocID="{C9A6C16A-8D86-4B2D-8D86-82943B087265}" presName="connectorText" presStyleLbl="sibTrans2D1" presStyleIdx="3" presStyleCnt="4"/>
      <dgm:spPr/>
      <dgm:t>
        <a:bodyPr/>
        <a:lstStyle/>
        <a:p>
          <a:endParaRPr lang="fr-FR"/>
        </a:p>
      </dgm:t>
    </dgm:pt>
    <dgm:pt modelId="{7E2819D3-9327-4BEE-B605-72A399C7B9F6}" type="pres">
      <dgm:prSet presAssocID="{A10E2C2C-0FB8-44FC-97D2-AAB0E4944C67}" presName="node" presStyleLbl="node1" presStyleIdx="4" presStyleCnt="5" custScaleX="60699" custScaleY="79208" custLinFactX="-242031" custLinFactNeighborX="-300000" custLinFactNeighborY="-10210">
        <dgm:presLayoutVars>
          <dgm:bulletEnabled val="1"/>
        </dgm:presLayoutVars>
      </dgm:prSet>
      <dgm:spPr/>
      <dgm:t>
        <a:bodyPr/>
        <a:lstStyle/>
        <a:p>
          <a:endParaRPr lang="fr-FR"/>
        </a:p>
      </dgm:t>
    </dgm:pt>
  </dgm:ptLst>
  <dgm:cxnLst>
    <dgm:cxn modelId="{3A134130-E2F4-46AC-9A10-3479C3F31E82}" type="presOf" srcId="{F3430F5A-BF1C-4FE2-B98C-4BD96909C37E}" destId="{FC7936D4-0950-44DB-B59B-765080C14DAE}" srcOrd="0" destOrd="0" presId="urn:microsoft.com/office/officeart/2005/8/layout/process1"/>
    <dgm:cxn modelId="{2263EBA2-D177-41A1-939D-5CBDB89A9324}" type="presOf" srcId="{145F3925-BCC1-4B0F-B74F-D2B2E318B062}" destId="{DD2C86F3-83AC-4CB5-8C53-89C55EB6A3D0}" srcOrd="1" destOrd="0" presId="urn:microsoft.com/office/officeart/2005/8/layout/process1"/>
    <dgm:cxn modelId="{07B23E53-5CD7-414E-9F11-F719668739FC}" srcId="{10EC71D2-F81E-4B52-A019-013ED93EEF98}" destId="{A10E2C2C-0FB8-44FC-97D2-AAB0E4944C67}" srcOrd="4" destOrd="0" parTransId="{00E03B79-8653-4FE2-8F48-73F348FAFE03}" sibTransId="{6BDEEF5A-315B-4995-A787-700ACB7FF002}"/>
    <dgm:cxn modelId="{74B569C8-3A6F-4F81-9E84-1154AF0695FB}" srcId="{10EC71D2-F81E-4B52-A019-013ED93EEF98}" destId="{75180435-2CF6-42C3-83C0-815B776CF242}" srcOrd="1" destOrd="0" parTransId="{728ED4DA-F4E7-4139-84EE-DF1BDF2EC527}" sibTransId="{145F3925-BCC1-4B0F-B74F-D2B2E318B062}"/>
    <dgm:cxn modelId="{B92DD560-3610-4D59-86EB-803F451EB99B}" type="presOf" srcId="{A10E2C2C-0FB8-44FC-97D2-AAB0E4944C67}" destId="{7E2819D3-9327-4BEE-B605-72A399C7B9F6}" srcOrd="0" destOrd="0" presId="urn:microsoft.com/office/officeart/2005/8/layout/process1"/>
    <dgm:cxn modelId="{C8A4124C-A727-406C-8271-86D56098B53B}" type="presOf" srcId="{75180435-2CF6-42C3-83C0-815B776CF242}" destId="{E19DD01C-E37E-47EF-AED4-97ED85D119E7}" srcOrd="0" destOrd="0" presId="urn:microsoft.com/office/officeart/2005/8/layout/process1"/>
    <dgm:cxn modelId="{57BED1A2-E2DF-4DC7-99C0-6382CEC63761}" srcId="{10EC71D2-F81E-4B52-A019-013ED93EEF98}" destId="{40BBEBD2-123A-4165-AF59-55EE995A07A2}" srcOrd="3" destOrd="0" parTransId="{E5627713-61D3-44DC-A1D1-09C32A1A985D}" sibTransId="{C9A6C16A-8D86-4B2D-8D86-82943B087265}"/>
    <dgm:cxn modelId="{7589181C-7F87-4E6A-ADEB-944BFFDEA704}" type="presOf" srcId="{10EC71D2-F81E-4B52-A019-013ED93EEF98}" destId="{6D7977DE-57F3-4D0F-82B9-21AAD6380A81}" srcOrd="0" destOrd="0" presId="urn:microsoft.com/office/officeart/2005/8/layout/process1"/>
    <dgm:cxn modelId="{83253340-9BF9-4849-B2B8-24EB20E600EF}" type="presOf" srcId="{40BBEBD2-123A-4165-AF59-55EE995A07A2}" destId="{39B01162-65DC-4369-A51F-44F57F48BA3B}" srcOrd="0" destOrd="0" presId="urn:microsoft.com/office/officeart/2005/8/layout/process1"/>
    <dgm:cxn modelId="{C8DE889C-2AF4-444D-85EB-0113E34EF4BC}" type="presOf" srcId="{C9A6C16A-8D86-4B2D-8D86-82943B087265}" destId="{D4A12CD9-6C34-487E-BEBE-00D70271BE34}" srcOrd="0" destOrd="0" presId="urn:microsoft.com/office/officeart/2005/8/layout/process1"/>
    <dgm:cxn modelId="{9C563AC1-6725-45B1-B427-6A10E3851391}" type="presOf" srcId="{145F3925-BCC1-4B0F-B74F-D2B2E318B062}" destId="{17FF8DAE-1DD8-4FA3-B2E1-08B8F4C97202}" srcOrd="0" destOrd="0" presId="urn:microsoft.com/office/officeart/2005/8/layout/process1"/>
    <dgm:cxn modelId="{8D3E176D-5D1E-4332-8388-BC80CFDE040E}" srcId="{10EC71D2-F81E-4B52-A019-013ED93EEF98}" destId="{19853A70-6859-426F-801D-974259752C97}" srcOrd="0" destOrd="0" parTransId="{E109C85E-1E46-4836-A92C-4DEB482BF8E2}" sibTransId="{B93BEE65-FCAD-43C7-8BF2-D2C5599C712A}"/>
    <dgm:cxn modelId="{DDFA80B1-B128-4338-B01C-7B27999AEEAA}" type="presOf" srcId="{B93BEE65-FCAD-43C7-8BF2-D2C5599C712A}" destId="{9D99484C-669B-4ED7-8529-B5C941E70AB7}" srcOrd="0" destOrd="0" presId="urn:microsoft.com/office/officeart/2005/8/layout/process1"/>
    <dgm:cxn modelId="{602031D8-AB2A-4795-AB98-2E04C51915F1}" type="presOf" srcId="{C9A6C16A-8D86-4B2D-8D86-82943B087265}" destId="{11A01A3D-76D2-4F18-AB00-8CFB294BAEB8}" srcOrd="1" destOrd="0" presId="urn:microsoft.com/office/officeart/2005/8/layout/process1"/>
    <dgm:cxn modelId="{A9E7CF76-1FD9-43D7-892F-95B9E0C87301}" type="presOf" srcId="{F3430F5A-BF1C-4FE2-B98C-4BD96909C37E}" destId="{75FB38E1-0732-49B1-B3C4-AD87D4F56D88}" srcOrd="1" destOrd="0" presId="urn:microsoft.com/office/officeart/2005/8/layout/process1"/>
    <dgm:cxn modelId="{516D6999-F75E-4262-8173-17C5D4C5A7BB}" type="presOf" srcId="{B93BEE65-FCAD-43C7-8BF2-D2C5599C712A}" destId="{5ED781B2-7151-4EDD-85C4-DA98A4C111EC}" srcOrd="1" destOrd="0" presId="urn:microsoft.com/office/officeart/2005/8/layout/process1"/>
    <dgm:cxn modelId="{EDB10D3C-5D6B-4C10-BA80-FC94462DAAFC}" type="presOf" srcId="{19853A70-6859-426F-801D-974259752C97}" destId="{94DDF5CF-1A0D-48F4-A8DA-3A06EDC7F9EB}" srcOrd="0" destOrd="0" presId="urn:microsoft.com/office/officeart/2005/8/layout/process1"/>
    <dgm:cxn modelId="{3554CF9D-075F-4D15-BEC5-B175D04ECEF9}" type="presOf" srcId="{004EED24-6721-4685-8597-6C4D0C342A6F}" destId="{CF4D7DF7-0518-42F0-BC5D-491ED06B69C5}" srcOrd="0" destOrd="0" presId="urn:microsoft.com/office/officeart/2005/8/layout/process1"/>
    <dgm:cxn modelId="{24D1FC46-55D4-4283-8D8E-344499FC69A9}" srcId="{10EC71D2-F81E-4B52-A019-013ED93EEF98}" destId="{004EED24-6721-4685-8597-6C4D0C342A6F}" srcOrd="2" destOrd="0" parTransId="{7F5F0078-6E36-4759-B3AA-DADAFC971F08}" sibTransId="{F3430F5A-BF1C-4FE2-B98C-4BD96909C37E}"/>
    <dgm:cxn modelId="{D4F72072-A410-4BD7-A2D9-1B7EB6F038BE}" type="presParOf" srcId="{6D7977DE-57F3-4D0F-82B9-21AAD6380A81}" destId="{94DDF5CF-1A0D-48F4-A8DA-3A06EDC7F9EB}" srcOrd="0" destOrd="0" presId="urn:microsoft.com/office/officeart/2005/8/layout/process1"/>
    <dgm:cxn modelId="{C5E30553-7517-457B-9462-CBB7A1070E1C}" type="presParOf" srcId="{6D7977DE-57F3-4D0F-82B9-21AAD6380A81}" destId="{9D99484C-669B-4ED7-8529-B5C941E70AB7}" srcOrd="1" destOrd="0" presId="urn:microsoft.com/office/officeart/2005/8/layout/process1"/>
    <dgm:cxn modelId="{22D5E5C1-FCB6-484A-9893-6BE607F62DE8}" type="presParOf" srcId="{9D99484C-669B-4ED7-8529-B5C941E70AB7}" destId="{5ED781B2-7151-4EDD-85C4-DA98A4C111EC}" srcOrd="0" destOrd="0" presId="urn:microsoft.com/office/officeart/2005/8/layout/process1"/>
    <dgm:cxn modelId="{A6D86FF3-5424-49B6-AE3E-FBFEE9B33934}" type="presParOf" srcId="{6D7977DE-57F3-4D0F-82B9-21AAD6380A81}" destId="{E19DD01C-E37E-47EF-AED4-97ED85D119E7}" srcOrd="2" destOrd="0" presId="urn:microsoft.com/office/officeart/2005/8/layout/process1"/>
    <dgm:cxn modelId="{264197D1-00B0-4582-9905-DE321C0B7722}" type="presParOf" srcId="{6D7977DE-57F3-4D0F-82B9-21AAD6380A81}" destId="{17FF8DAE-1DD8-4FA3-B2E1-08B8F4C97202}" srcOrd="3" destOrd="0" presId="urn:microsoft.com/office/officeart/2005/8/layout/process1"/>
    <dgm:cxn modelId="{566B03B8-806D-48E3-948F-6F1E482245C7}" type="presParOf" srcId="{17FF8DAE-1DD8-4FA3-B2E1-08B8F4C97202}" destId="{DD2C86F3-83AC-4CB5-8C53-89C55EB6A3D0}" srcOrd="0" destOrd="0" presId="urn:microsoft.com/office/officeart/2005/8/layout/process1"/>
    <dgm:cxn modelId="{042E64A2-D310-4DC6-9A15-922857F77751}" type="presParOf" srcId="{6D7977DE-57F3-4D0F-82B9-21AAD6380A81}" destId="{CF4D7DF7-0518-42F0-BC5D-491ED06B69C5}" srcOrd="4" destOrd="0" presId="urn:microsoft.com/office/officeart/2005/8/layout/process1"/>
    <dgm:cxn modelId="{15B4A086-157F-4A7E-A8FF-756F0D53F67F}" type="presParOf" srcId="{6D7977DE-57F3-4D0F-82B9-21AAD6380A81}" destId="{FC7936D4-0950-44DB-B59B-765080C14DAE}" srcOrd="5" destOrd="0" presId="urn:microsoft.com/office/officeart/2005/8/layout/process1"/>
    <dgm:cxn modelId="{51F6C97F-51C0-46AB-A9AF-987153AB2045}" type="presParOf" srcId="{FC7936D4-0950-44DB-B59B-765080C14DAE}" destId="{75FB38E1-0732-49B1-B3C4-AD87D4F56D88}" srcOrd="0" destOrd="0" presId="urn:microsoft.com/office/officeart/2005/8/layout/process1"/>
    <dgm:cxn modelId="{B0385EB1-ABB4-44D5-8903-8AD9ED03D1DF}" type="presParOf" srcId="{6D7977DE-57F3-4D0F-82B9-21AAD6380A81}" destId="{39B01162-65DC-4369-A51F-44F57F48BA3B}" srcOrd="6" destOrd="0" presId="urn:microsoft.com/office/officeart/2005/8/layout/process1"/>
    <dgm:cxn modelId="{9DC4AA5C-D6DC-4B63-9CA7-99BEA8E68022}" type="presParOf" srcId="{6D7977DE-57F3-4D0F-82B9-21AAD6380A81}" destId="{D4A12CD9-6C34-487E-BEBE-00D70271BE34}" srcOrd="7" destOrd="0" presId="urn:microsoft.com/office/officeart/2005/8/layout/process1"/>
    <dgm:cxn modelId="{9FC7C0A4-2258-4EC9-A3D4-3629D0496922}" type="presParOf" srcId="{D4A12CD9-6C34-487E-BEBE-00D70271BE34}" destId="{11A01A3D-76D2-4F18-AB00-8CFB294BAEB8}" srcOrd="0" destOrd="0" presId="urn:microsoft.com/office/officeart/2005/8/layout/process1"/>
    <dgm:cxn modelId="{C41C383C-C157-463B-9C82-6897607401D1}" type="presParOf" srcId="{6D7977DE-57F3-4D0F-82B9-21AAD6380A81}" destId="{7E2819D3-9327-4BEE-B605-72A399C7B9F6}" srcOrd="8"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19853A70-6859-426F-801D-974259752C97}">
      <dgm:prSet phldrT="[Texte]" custT="1"/>
      <dgm:spPr/>
      <dgm:t>
        <a:bodyPr/>
        <a:lstStyle/>
        <a:p>
          <a:r>
            <a:rPr lang="fr-FR" sz="1000" dirty="0" smtClean="0"/>
            <a:t>1. Elaboration </a:t>
          </a:r>
        </a:p>
        <a:p>
          <a:r>
            <a:rPr lang="fr-FR" sz="1000" dirty="0" smtClean="0"/>
            <a:t>du budget</a:t>
          </a:r>
          <a:endParaRPr lang="fr-FR" sz="1000" dirty="0"/>
        </a:p>
      </dgm:t>
    </dgm:pt>
    <dgm:pt modelId="{E109C85E-1E46-4836-A92C-4DEB482BF8E2}" type="parTrans" cxnId="{8D3E176D-5D1E-4332-8388-BC80CFDE040E}">
      <dgm:prSet/>
      <dgm:spPr/>
      <dgm:t>
        <a:bodyPr/>
        <a:lstStyle/>
        <a:p>
          <a:endParaRPr lang="fr-FR"/>
        </a:p>
      </dgm:t>
    </dgm:pt>
    <dgm:pt modelId="{B93BEE65-FCAD-43C7-8BF2-D2C5599C712A}" type="sibTrans" cxnId="{8D3E176D-5D1E-4332-8388-BC80CFDE040E}">
      <dgm:prSet/>
      <dgm:spPr/>
      <dgm:t>
        <a:bodyPr/>
        <a:lstStyle/>
        <a:p>
          <a:endParaRPr lang="fr-FR"/>
        </a:p>
      </dgm:t>
    </dgm:pt>
    <dgm:pt modelId="{75180435-2CF6-42C3-83C0-815B776CF242}">
      <dgm:prSet phldrT="[Texte]" custT="1"/>
      <dgm:spPr/>
      <dgm:t>
        <a:bodyPr/>
        <a:lstStyle/>
        <a:p>
          <a:r>
            <a:rPr lang="fr-FR" sz="1000" dirty="0" smtClean="0"/>
            <a:t>2.</a:t>
          </a:r>
        </a:p>
        <a:p>
          <a:r>
            <a:rPr lang="fr-FR" sz="1000" dirty="0" smtClean="0"/>
            <a:t>2. Planification des activités</a:t>
          </a:r>
        </a:p>
        <a:p>
          <a:r>
            <a:rPr lang="fr-FR" sz="1000" dirty="0" smtClean="0"/>
            <a:t>&amp;</a:t>
          </a:r>
        </a:p>
        <a:p>
          <a:r>
            <a:rPr lang="fr-FR" sz="1000" dirty="0" smtClean="0"/>
            <a:t>Gestion des</a:t>
          </a:r>
        </a:p>
        <a:p>
          <a:r>
            <a:rPr lang="fr-FR" sz="1000" dirty="0" smtClean="0"/>
            <a:t>missions</a:t>
          </a:r>
        </a:p>
        <a:p>
          <a:endParaRPr lang="fr-FR" sz="1000" dirty="0"/>
        </a:p>
      </dgm:t>
    </dgm:pt>
    <dgm:pt modelId="{728ED4DA-F4E7-4139-84EE-DF1BDF2EC527}" type="parTrans" cxnId="{74B569C8-3A6F-4F81-9E84-1154AF0695FB}">
      <dgm:prSet/>
      <dgm:spPr/>
      <dgm:t>
        <a:bodyPr/>
        <a:lstStyle/>
        <a:p>
          <a:endParaRPr lang="fr-FR"/>
        </a:p>
      </dgm:t>
    </dgm:pt>
    <dgm:pt modelId="{145F3925-BCC1-4B0F-B74F-D2B2E318B062}" type="sibTrans" cxnId="{74B569C8-3A6F-4F81-9E84-1154AF0695FB}">
      <dgm:prSet/>
      <dgm:spPr/>
      <dgm:t>
        <a:bodyPr/>
        <a:lstStyle/>
        <a:p>
          <a:endParaRPr lang="fr-FR"/>
        </a:p>
      </dgm:t>
    </dgm:pt>
    <dgm:pt modelId="{004EED24-6721-4685-8597-6C4D0C342A6F}">
      <dgm:prSet phldrT="[Texte]" custT="1"/>
      <dgm:spPr>
        <a:solidFill>
          <a:schemeClr val="accent2"/>
        </a:solidFill>
      </dgm:spPr>
      <dgm:t>
        <a:bodyPr/>
        <a:lstStyle/>
        <a:p>
          <a:r>
            <a:rPr lang="fr-FR" sz="1000" dirty="0" smtClean="0"/>
            <a:t>3. Gestion des</a:t>
          </a:r>
        </a:p>
        <a:p>
          <a:r>
            <a:rPr lang="fr-FR" sz="1000" dirty="0" smtClean="0"/>
            <a:t> heures  prestées</a:t>
          </a:r>
          <a:endParaRPr lang="fr-FR" sz="1000" dirty="0"/>
        </a:p>
      </dgm:t>
    </dgm:pt>
    <dgm:pt modelId="{7F5F0078-6E36-4759-B3AA-DADAFC971F08}" type="parTrans" cxnId="{24D1FC46-55D4-4283-8D8E-344499FC69A9}">
      <dgm:prSet/>
      <dgm:spPr/>
      <dgm:t>
        <a:bodyPr/>
        <a:lstStyle/>
        <a:p>
          <a:endParaRPr lang="fr-FR"/>
        </a:p>
      </dgm:t>
    </dgm:pt>
    <dgm:pt modelId="{F3430F5A-BF1C-4FE2-B98C-4BD96909C37E}" type="sibTrans" cxnId="{24D1FC46-55D4-4283-8D8E-344499FC69A9}">
      <dgm:prSet/>
      <dgm:spPr/>
      <dgm:t>
        <a:bodyPr/>
        <a:lstStyle/>
        <a:p>
          <a:endParaRPr lang="fr-FR"/>
        </a:p>
      </dgm:t>
    </dgm:pt>
    <dgm:pt modelId="{40BBEBD2-123A-4165-AF59-55EE995A07A2}">
      <dgm:prSet phldrT="[Texte]" custT="1"/>
      <dgm:spPr/>
      <dgm:t>
        <a:bodyPr/>
        <a:lstStyle/>
        <a:p>
          <a:r>
            <a:rPr lang="fr-FR" sz="1000" dirty="0" smtClean="0"/>
            <a:t>4. Facturation</a:t>
          </a:r>
        </a:p>
        <a:p>
          <a:r>
            <a:rPr lang="fr-FR" sz="1000" dirty="0" smtClean="0"/>
            <a:t>&amp;</a:t>
          </a:r>
        </a:p>
        <a:p>
          <a:r>
            <a:rPr lang="fr-FR" sz="1000" dirty="0" smtClean="0"/>
            <a:t>Paiements</a:t>
          </a:r>
          <a:endParaRPr lang="fr-FR" sz="1000" dirty="0"/>
        </a:p>
      </dgm:t>
    </dgm:pt>
    <dgm:pt modelId="{E5627713-61D3-44DC-A1D1-09C32A1A985D}" type="parTrans" cxnId="{57BED1A2-E2DF-4DC7-99C0-6382CEC63761}">
      <dgm:prSet/>
      <dgm:spPr/>
      <dgm:t>
        <a:bodyPr/>
        <a:lstStyle/>
        <a:p>
          <a:endParaRPr lang="fr-FR"/>
        </a:p>
      </dgm:t>
    </dgm:pt>
    <dgm:pt modelId="{C9A6C16A-8D86-4B2D-8D86-82943B087265}" type="sibTrans" cxnId="{57BED1A2-E2DF-4DC7-99C0-6382CEC63761}">
      <dgm:prSet/>
      <dgm:spPr/>
      <dgm:t>
        <a:bodyPr/>
        <a:lstStyle/>
        <a:p>
          <a:endParaRPr lang="fr-FR"/>
        </a:p>
      </dgm:t>
    </dgm:pt>
    <dgm:pt modelId="{A10E2C2C-0FB8-44FC-97D2-AAB0E4944C67}">
      <dgm:prSet phldrT="[Texte]" custT="1"/>
      <dgm:spPr/>
      <dgm:t>
        <a:bodyPr/>
        <a:lstStyle/>
        <a:p>
          <a:r>
            <a:rPr lang="fr-FR" sz="1000" dirty="0" smtClean="0"/>
            <a:t>5.Evaluation</a:t>
          </a:r>
        </a:p>
        <a:p>
          <a:r>
            <a:rPr lang="fr-FR" sz="1000" dirty="0" smtClean="0"/>
            <a:t>Des </a:t>
          </a:r>
        </a:p>
        <a:p>
          <a:r>
            <a:rPr lang="fr-FR" sz="1000" dirty="0" smtClean="0"/>
            <a:t>Performances</a:t>
          </a:r>
        </a:p>
        <a:p>
          <a:endParaRPr lang="fr-FR" sz="700" dirty="0"/>
        </a:p>
      </dgm:t>
    </dgm:pt>
    <dgm:pt modelId="{00E03B79-8653-4FE2-8F48-73F348FAFE03}" type="parTrans" cxnId="{07B23E53-5CD7-414E-9F11-F719668739FC}">
      <dgm:prSet/>
      <dgm:spPr/>
      <dgm:t>
        <a:bodyPr/>
        <a:lstStyle/>
        <a:p>
          <a:endParaRPr lang="fr-FR"/>
        </a:p>
      </dgm:t>
    </dgm:pt>
    <dgm:pt modelId="{6BDEEF5A-315B-4995-A787-700ACB7FF002}" type="sibTrans" cxnId="{07B23E53-5CD7-414E-9F11-F719668739FC}">
      <dgm:prSet/>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 modelId="{94DDF5CF-1A0D-48F4-A8DA-3A06EDC7F9EB}" type="pres">
      <dgm:prSet presAssocID="{19853A70-6859-426F-801D-974259752C97}" presName="node" presStyleLbl="node1" presStyleIdx="0" presStyleCnt="5" custScaleX="51171" custScaleY="60339" custLinFactX="45210" custLinFactY="-40598" custLinFactNeighborX="100000" custLinFactNeighborY="-100000">
        <dgm:presLayoutVars>
          <dgm:bulletEnabled val="1"/>
        </dgm:presLayoutVars>
      </dgm:prSet>
      <dgm:spPr/>
      <dgm:t>
        <a:bodyPr/>
        <a:lstStyle/>
        <a:p>
          <a:endParaRPr lang="fr-FR"/>
        </a:p>
      </dgm:t>
    </dgm:pt>
    <dgm:pt modelId="{9D99484C-669B-4ED7-8529-B5C941E70AB7}" type="pres">
      <dgm:prSet presAssocID="{B93BEE65-FCAD-43C7-8BF2-D2C5599C712A}" presName="sibTrans" presStyleLbl="sibTrans2D1" presStyleIdx="0" presStyleCnt="4"/>
      <dgm:spPr/>
      <dgm:t>
        <a:bodyPr/>
        <a:lstStyle/>
        <a:p>
          <a:endParaRPr lang="fr-FR"/>
        </a:p>
      </dgm:t>
    </dgm:pt>
    <dgm:pt modelId="{5ED781B2-7151-4EDD-85C4-DA98A4C111EC}" type="pres">
      <dgm:prSet presAssocID="{B93BEE65-FCAD-43C7-8BF2-D2C5599C712A}" presName="connectorText" presStyleLbl="sibTrans2D1" presStyleIdx="0" presStyleCnt="4"/>
      <dgm:spPr/>
      <dgm:t>
        <a:bodyPr/>
        <a:lstStyle/>
        <a:p>
          <a:endParaRPr lang="fr-FR"/>
        </a:p>
      </dgm:t>
    </dgm:pt>
    <dgm:pt modelId="{E19DD01C-E37E-47EF-AED4-97ED85D119E7}" type="pres">
      <dgm:prSet presAssocID="{75180435-2CF6-42C3-83C0-815B776CF242}" presName="node" presStyleLbl="node1" presStyleIdx="1" presStyleCnt="5" custScaleX="65253" custScaleY="67854" custLinFactX="131522" custLinFactY="-42119" custLinFactNeighborX="200000" custLinFactNeighborY="-100000">
        <dgm:presLayoutVars>
          <dgm:bulletEnabled val="1"/>
        </dgm:presLayoutVars>
      </dgm:prSet>
      <dgm:spPr/>
      <dgm:t>
        <a:bodyPr/>
        <a:lstStyle/>
        <a:p>
          <a:endParaRPr lang="fr-FR"/>
        </a:p>
      </dgm:t>
    </dgm:pt>
    <dgm:pt modelId="{17FF8DAE-1DD8-4FA3-B2E1-08B8F4C97202}" type="pres">
      <dgm:prSet presAssocID="{145F3925-BCC1-4B0F-B74F-D2B2E318B062}" presName="sibTrans" presStyleLbl="sibTrans2D1" presStyleIdx="1" presStyleCnt="4"/>
      <dgm:spPr/>
      <dgm:t>
        <a:bodyPr/>
        <a:lstStyle/>
        <a:p>
          <a:endParaRPr lang="fr-FR"/>
        </a:p>
      </dgm:t>
    </dgm:pt>
    <dgm:pt modelId="{DD2C86F3-83AC-4CB5-8C53-89C55EB6A3D0}" type="pres">
      <dgm:prSet presAssocID="{145F3925-BCC1-4B0F-B74F-D2B2E318B062}" presName="connectorText" presStyleLbl="sibTrans2D1" presStyleIdx="1" presStyleCnt="4"/>
      <dgm:spPr/>
      <dgm:t>
        <a:bodyPr/>
        <a:lstStyle/>
        <a:p>
          <a:endParaRPr lang="fr-FR"/>
        </a:p>
      </dgm:t>
    </dgm:pt>
    <dgm:pt modelId="{CF4D7DF7-0518-42F0-BC5D-491ED06B69C5}" type="pres">
      <dgm:prSet presAssocID="{004EED24-6721-4685-8597-6C4D0C342A6F}" presName="node" presStyleLbl="node1" presStyleIdx="2" presStyleCnt="5" custScaleX="57974" custScaleY="57552" custLinFactX="69927" custLinFactY="4932" custLinFactNeighborX="100000" custLinFactNeighborY="100000">
        <dgm:presLayoutVars>
          <dgm:bulletEnabled val="1"/>
        </dgm:presLayoutVars>
      </dgm:prSet>
      <dgm:spPr/>
      <dgm:t>
        <a:bodyPr/>
        <a:lstStyle/>
        <a:p>
          <a:endParaRPr lang="fr-FR"/>
        </a:p>
      </dgm:t>
    </dgm:pt>
    <dgm:pt modelId="{FC7936D4-0950-44DB-B59B-765080C14DAE}" type="pres">
      <dgm:prSet presAssocID="{F3430F5A-BF1C-4FE2-B98C-4BD96909C37E}" presName="sibTrans" presStyleLbl="sibTrans2D1" presStyleIdx="2" presStyleCnt="4" custLinFactNeighborX="-1574" custLinFactNeighborY="283"/>
      <dgm:spPr/>
      <dgm:t>
        <a:bodyPr/>
        <a:lstStyle/>
        <a:p>
          <a:endParaRPr lang="fr-FR"/>
        </a:p>
      </dgm:t>
    </dgm:pt>
    <dgm:pt modelId="{75FB38E1-0732-49B1-B3C4-AD87D4F56D88}" type="pres">
      <dgm:prSet presAssocID="{F3430F5A-BF1C-4FE2-B98C-4BD96909C37E}" presName="connectorText" presStyleLbl="sibTrans2D1" presStyleIdx="2" presStyleCnt="4"/>
      <dgm:spPr/>
      <dgm:t>
        <a:bodyPr/>
        <a:lstStyle/>
        <a:p>
          <a:endParaRPr lang="fr-FR"/>
        </a:p>
      </dgm:t>
    </dgm:pt>
    <dgm:pt modelId="{39B01162-65DC-4369-A51F-44F57F48BA3B}" type="pres">
      <dgm:prSet presAssocID="{40BBEBD2-123A-4165-AF59-55EE995A07A2}" presName="node" presStyleLbl="node1" presStyleIdx="3" presStyleCnt="5" custScaleX="56143" custScaleY="79208" custLinFactX="-100000" custLinFactY="1993" custLinFactNeighborX="-153638" custLinFactNeighborY="100000">
        <dgm:presLayoutVars>
          <dgm:bulletEnabled val="1"/>
        </dgm:presLayoutVars>
      </dgm:prSet>
      <dgm:spPr/>
      <dgm:t>
        <a:bodyPr/>
        <a:lstStyle/>
        <a:p>
          <a:endParaRPr lang="fr-FR"/>
        </a:p>
      </dgm:t>
    </dgm:pt>
    <dgm:pt modelId="{D4A12CD9-6C34-487E-BEBE-00D70271BE34}" type="pres">
      <dgm:prSet presAssocID="{C9A6C16A-8D86-4B2D-8D86-82943B087265}" presName="sibTrans" presStyleLbl="sibTrans2D1" presStyleIdx="3" presStyleCnt="4"/>
      <dgm:spPr/>
      <dgm:t>
        <a:bodyPr/>
        <a:lstStyle/>
        <a:p>
          <a:endParaRPr lang="fr-FR"/>
        </a:p>
      </dgm:t>
    </dgm:pt>
    <dgm:pt modelId="{11A01A3D-76D2-4F18-AB00-8CFB294BAEB8}" type="pres">
      <dgm:prSet presAssocID="{C9A6C16A-8D86-4B2D-8D86-82943B087265}" presName="connectorText" presStyleLbl="sibTrans2D1" presStyleIdx="3" presStyleCnt="4"/>
      <dgm:spPr/>
      <dgm:t>
        <a:bodyPr/>
        <a:lstStyle/>
        <a:p>
          <a:endParaRPr lang="fr-FR"/>
        </a:p>
      </dgm:t>
    </dgm:pt>
    <dgm:pt modelId="{7E2819D3-9327-4BEE-B605-72A399C7B9F6}" type="pres">
      <dgm:prSet presAssocID="{A10E2C2C-0FB8-44FC-97D2-AAB0E4944C67}" presName="node" presStyleLbl="node1" presStyleIdx="4" presStyleCnt="5" custScaleX="60699" custScaleY="79208" custLinFactX="-242031" custLinFactNeighborX="-300000" custLinFactNeighborY="-10210">
        <dgm:presLayoutVars>
          <dgm:bulletEnabled val="1"/>
        </dgm:presLayoutVars>
      </dgm:prSet>
      <dgm:spPr/>
      <dgm:t>
        <a:bodyPr/>
        <a:lstStyle/>
        <a:p>
          <a:endParaRPr lang="fr-FR"/>
        </a:p>
      </dgm:t>
    </dgm:pt>
  </dgm:ptLst>
  <dgm:cxnLst>
    <dgm:cxn modelId="{37129B74-118A-47BA-8B05-78978C18DA89}" type="presOf" srcId="{C9A6C16A-8D86-4B2D-8D86-82943B087265}" destId="{11A01A3D-76D2-4F18-AB00-8CFB294BAEB8}" srcOrd="1" destOrd="0" presId="urn:microsoft.com/office/officeart/2005/8/layout/process1"/>
    <dgm:cxn modelId="{07B23E53-5CD7-414E-9F11-F719668739FC}" srcId="{10EC71D2-F81E-4B52-A019-013ED93EEF98}" destId="{A10E2C2C-0FB8-44FC-97D2-AAB0E4944C67}" srcOrd="4" destOrd="0" parTransId="{00E03B79-8653-4FE2-8F48-73F348FAFE03}" sibTransId="{6BDEEF5A-315B-4995-A787-700ACB7FF002}"/>
    <dgm:cxn modelId="{3CC4B9E0-2EFB-4F3D-81A9-C860BFAD5BEB}" type="presOf" srcId="{19853A70-6859-426F-801D-974259752C97}" destId="{94DDF5CF-1A0D-48F4-A8DA-3A06EDC7F9EB}" srcOrd="0" destOrd="0" presId="urn:microsoft.com/office/officeart/2005/8/layout/process1"/>
    <dgm:cxn modelId="{BCFA9D6C-E3D0-40F5-B7AA-F7FE8072E6EE}" type="presOf" srcId="{F3430F5A-BF1C-4FE2-B98C-4BD96909C37E}" destId="{75FB38E1-0732-49B1-B3C4-AD87D4F56D88}" srcOrd="1" destOrd="0" presId="urn:microsoft.com/office/officeart/2005/8/layout/process1"/>
    <dgm:cxn modelId="{041A2E4D-F90E-455B-B5CC-3A7CFDD858E8}" type="presOf" srcId="{B93BEE65-FCAD-43C7-8BF2-D2C5599C712A}" destId="{5ED781B2-7151-4EDD-85C4-DA98A4C111EC}" srcOrd="1" destOrd="0" presId="urn:microsoft.com/office/officeart/2005/8/layout/process1"/>
    <dgm:cxn modelId="{7D38739B-11D5-4386-A639-8E38DB8B0332}" type="presOf" srcId="{10EC71D2-F81E-4B52-A019-013ED93EEF98}" destId="{6D7977DE-57F3-4D0F-82B9-21AAD6380A81}" srcOrd="0" destOrd="0" presId="urn:microsoft.com/office/officeart/2005/8/layout/process1"/>
    <dgm:cxn modelId="{74B569C8-3A6F-4F81-9E84-1154AF0695FB}" srcId="{10EC71D2-F81E-4B52-A019-013ED93EEF98}" destId="{75180435-2CF6-42C3-83C0-815B776CF242}" srcOrd="1" destOrd="0" parTransId="{728ED4DA-F4E7-4139-84EE-DF1BDF2EC527}" sibTransId="{145F3925-BCC1-4B0F-B74F-D2B2E318B062}"/>
    <dgm:cxn modelId="{52B21A48-D4BD-4934-9D04-14EBE3F4B6BD}" type="presOf" srcId="{004EED24-6721-4685-8597-6C4D0C342A6F}" destId="{CF4D7DF7-0518-42F0-BC5D-491ED06B69C5}" srcOrd="0" destOrd="0" presId="urn:microsoft.com/office/officeart/2005/8/layout/process1"/>
    <dgm:cxn modelId="{57BED1A2-E2DF-4DC7-99C0-6382CEC63761}" srcId="{10EC71D2-F81E-4B52-A019-013ED93EEF98}" destId="{40BBEBD2-123A-4165-AF59-55EE995A07A2}" srcOrd="3" destOrd="0" parTransId="{E5627713-61D3-44DC-A1D1-09C32A1A985D}" sibTransId="{C9A6C16A-8D86-4B2D-8D86-82943B087265}"/>
    <dgm:cxn modelId="{E7A19D5A-47E9-4317-A1C0-595FA289A47A}" type="presOf" srcId="{145F3925-BCC1-4B0F-B74F-D2B2E318B062}" destId="{17FF8DAE-1DD8-4FA3-B2E1-08B8F4C97202}" srcOrd="0" destOrd="0" presId="urn:microsoft.com/office/officeart/2005/8/layout/process1"/>
    <dgm:cxn modelId="{7C1C7748-F38B-4DCE-9376-2F6EE808A30B}" type="presOf" srcId="{B93BEE65-FCAD-43C7-8BF2-D2C5599C712A}" destId="{9D99484C-669B-4ED7-8529-B5C941E70AB7}" srcOrd="0" destOrd="0" presId="urn:microsoft.com/office/officeart/2005/8/layout/process1"/>
    <dgm:cxn modelId="{8D3E176D-5D1E-4332-8388-BC80CFDE040E}" srcId="{10EC71D2-F81E-4B52-A019-013ED93EEF98}" destId="{19853A70-6859-426F-801D-974259752C97}" srcOrd="0" destOrd="0" parTransId="{E109C85E-1E46-4836-A92C-4DEB482BF8E2}" sibTransId="{B93BEE65-FCAD-43C7-8BF2-D2C5599C712A}"/>
    <dgm:cxn modelId="{2B2D70C2-C86C-4A8E-904F-5FD100F3F5EF}" type="presOf" srcId="{C9A6C16A-8D86-4B2D-8D86-82943B087265}" destId="{D4A12CD9-6C34-487E-BEBE-00D70271BE34}" srcOrd="0" destOrd="0" presId="urn:microsoft.com/office/officeart/2005/8/layout/process1"/>
    <dgm:cxn modelId="{8992D088-8AA3-475E-853E-D2518893D748}" type="presOf" srcId="{75180435-2CF6-42C3-83C0-815B776CF242}" destId="{E19DD01C-E37E-47EF-AED4-97ED85D119E7}" srcOrd="0" destOrd="0" presId="urn:microsoft.com/office/officeart/2005/8/layout/process1"/>
    <dgm:cxn modelId="{F0FBDC33-2EDA-410D-8F2A-1DABC8391A45}" type="presOf" srcId="{40BBEBD2-123A-4165-AF59-55EE995A07A2}" destId="{39B01162-65DC-4369-A51F-44F57F48BA3B}" srcOrd="0" destOrd="0" presId="urn:microsoft.com/office/officeart/2005/8/layout/process1"/>
    <dgm:cxn modelId="{8ABCDE88-90A2-42C6-907A-F7EFFB780E73}" type="presOf" srcId="{A10E2C2C-0FB8-44FC-97D2-AAB0E4944C67}" destId="{7E2819D3-9327-4BEE-B605-72A399C7B9F6}" srcOrd="0" destOrd="0" presId="urn:microsoft.com/office/officeart/2005/8/layout/process1"/>
    <dgm:cxn modelId="{277AC905-D0B1-4B9F-B659-FB59CEEDE030}" type="presOf" srcId="{145F3925-BCC1-4B0F-B74F-D2B2E318B062}" destId="{DD2C86F3-83AC-4CB5-8C53-89C55EB6A3D0}" srcOrd="1" destOrd="0" presId="urn:microsoft.com/office/officeart/2005/8/layout/process1"/>
    <dgm:cxn modelId="{4A737BBC-CBA3-45D8-AF03-52DAA7EF2ACD}" type="presOf" srcId="{F3430F5A-BF1C-4FE2-B98C-4BD96909C37E}" destId="{FC7936D4-0950-44DB-B59B-765080C14DAE}" srcOrd="0" destOrd="0" presId="urn:microsoft.com/office/officeart/2005/8/layout/process1"/>
    <dgm:cxn modelId="{24D1FC46-55D4-4283-8D8E-344499FC69A9}" srcId="{10EC71D2-F81E-4B52-A019-013ED93EEF98}" destId="{004EED24-6721-4685-8597-6C4D0C342A6F}" srcOrd="2" destOrd="0" parTransId="{7F5F0078-6E36-4759-B3AA-DADAFC971F08}" sibTransId="{F3430F5A-BF1C-4FE2-B98C-4BD96909C37E}"/>
    <dgm:cxn modelId="{2ECCF394-5882-48D2-AE4A-415FAC649AB1}" type="presParOf" srcId="{6D7977DE-57F3-4D0F-82B9-21AAD6380A81}" destId="{94DDF5CF-1A0D-48F4-A8DA-3A06EDC7F9EB}" srcOrd="0" destOrd="0" presId="urn:microsoft.com/office/officeart/2005/8/layout/process1"/>
    <dgm:cxn modelId="{6571C1B5-75AB-4069-9406-12A9705CEDFC}" type="presParOf" srcId="{6D7977DE-57F3-4D0F-82B9-21AAD6380A81}" destId="{9D99484C-669B-4ED7-8529-B5C941E70AB7}" srcOrd="1" destOrd="0" presId="urn:microsoft.com/office/officeart/2005/8/layout/process1"/>
    <dgm:cxn modelId="{05890755-1F06-48F5-9B19-6B95E6F82AC9}" type="presParOf" srcId="{9D99484C-669B-4ED7-8529-B5C941E70AB7}" destId="{5ED781B2-7151-4EDD-85C4-DA98A4C111EC}" srcOrd="0" destOrd="0" presId="urn:microsoft.com/office/officeart/2005/8/layout/process1"/>
    <dgm:cxn modelId="{E17E3886-9C74-431F-967C-098D8C996C70}" type="presParOf" srcId="{6D7977DE-57F3-4D0F-82B9-21AAD6380A81}" destId="{E19DD01C-E37E-47EF-AED4-97ED85D119E7}" srcOrd="2" destOrd="0" presId="urn:microsoft.com/office/officeart/2005/8/layout/process1"/>
    <dgm:cxn modelId="{74790278-75EA-4078-B9F8-973FD398DE76}" type="presParOf" srcId="{6D7977DE-57F3-4D0F-82B9-21AAD6380A81}" destId="{17FF8DAE-1DD8-4FA3-B2E1-08B8F4C97202}" srcOrd="3" destOrd="0" presId="urn:microsoft.com/office/officeart/2005/8/layout/process1"/>
    <dgm:cxn modelId="{FE38A1EF-BA21-48B1-AD41-D43FCEF809B8}" type="presParOf" srcId="{17FF8DAE-1DD8-4FA3-B2E1-08B8F4C97202}" destId="{DD2C86F3-83AC-4CB5-8C53-89C55EB6A3D0}" srcOrd="0" destOrd="0" presId="urn:microsoft.com/office/officeart/2005/8/layout/process1"/>
    <dgm:cxn modelId="{C193F5E7-9E72-4D85-B694-DC81D049AE08}" type="presParOf" srcId="{6D7977DE-57F3-4D0F-82B9-21AAD6380A81}" destId="{CF4D7DF7-0518-42F0-BC5D-491ED06B69C5}" srcOrd="4" destOrd="0" presId="urn:microsoft.com/office/officeart/2005/8/layout/process1"/>
    <dgm:cxn modelId="{792AADEB-8BCE-411C-B37E-DD88858842BF}" type="presParOf" srcId="{6D7977DE-57F3-4D0F-82B9-21AAD6380A81}" destId="{FC7936D4-0950-44DB-B59B-765080C14DAE}" srcOrd="5" destOrd="0" presId="urn:microsoft.com/office/officeart/2005/8/layout/process1"/>
    <dgm:cxn modelId="{B42A3012-AC8A-4A36-B56F-AC05CE64C903}" type="presParOf" srcId="{FC7936D4-0950-44DB-B59B-765080C14DAE}" destId="{75FB38E1-0732-49B1-B3C4-AD87D4F56D88}" srcOrd="0" destOrd="0" presId="urn:microsoft.com/office/officeart/2005/8/layout/process1"/>
    <dgm:cxn modelId="{D315D256-9652-4F87-BA39-7FF71A87C53A}" type="presParOf" srcId="{6D7977DE-57F3-4D0F-82B9-21AAD6380A81}" destId="{39B01162-65DC-4369-A51F-44F57F48BA3B}" srcOrd="6" destOrd="0" presId="urn:microsoft.com/office/officeart/2005/8/layout/process1"/>
    <dgm:cxn modelId="{AE9AEAA3-465B-48FC-817D-17893A6B3961}" type="presParOf" srcId="{6D7977DE-57F3-4D0F-82B9-21AAD6380A81}" destId="{D4A12CD9-6C34-487E-BEBE-00D70271BE34}" srcOrd="7" destOrd="0" presId="urn:microsoft.com/office/officeart/2005/8/layout/process1"/>
    <dgm:cxn modelId="{56509A20-7D02-4475-941F-EB9C0B730AD5}" type="presParOf" srcId="{D4A12CD9-6C34-487E-BEBE-00D70271BE34}" destId="{11A01A3D-76D2-4F18-AB00-8CFB294BAEB8}" srcOrd="0" destOrd="0" presId="urn:microsoft.com/office/officeart/2005/8/layout/process1"/>
    <dgm:cxn modelId="{2345F197-4830-411F-841F-CE4EF542EBAE}" type="presParOf" srcId="{6D7977DE-57F3-4D0F-82B9-21AAD6380A81}" destId="{7E2819D3-9327-4BEE-B605-72A399C7B9F6}" srcOrd="8"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EC71D2-F81E-4B52-A019-013ED93EEF9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fr-FR"/>
        </a:p>
      </dgm:t>
    </dgm:pt>
    <dgm:pt modelId="{19853A70-6859-426F-801D-974259752C97}">
      <dgm:prSet phldrT="[Texte]" custT="1"/>
      <dgm:spPr/>
      <dgm:t>
        <a:bodyPr/>
        <a:lstStyle/>
        <a:p>
          <a:r>
            <a:rPr lang="fr-FR" sz="1000" dirty="0" smtClean="0"/>
            <a:t>1. Elaboration </a:t>
          </a:r>
        </a:p>
        <a:p>
          <a:r>
            <a:rPr lang="fr-FR" sz="1000" dirty="0" smtClean="0"/>
            <a:t>du budget</a:t>
          </a:r>
          <a:endParaRPr lang="fr-FR" sz="1000" dirty="0"/>
        </a:p>
      </dgm:t>
    </dgm:pt>
    <dgm:pt modelId="{E109C85E-1E46-4836-A92C-4DEB482BF8E2}" type="parTrans" cxnId="{8D3E176D-5D1E-4332-8388-BC80CFDE040E}">
      <dgm:prSet/>
      <dgm:spPr/>
      <dgm:t>
        <a:bodyPr/>
        <a:lstStyle/>
        <a:p>
          <a:endParaRPr lang="fr-FR"/>
        </a:p>
      </dgm:t>
    </dgm:pt>
    <dgm:pt modelId="{B93BEE65-FCAD-43C7-8BF2-D2C5599C712A}" type="sibTrans" cxnId="{8D3E176D-5D1E-4332-8388-BC80CFDE040E}">
      <dgm:prSet/>
      <dgm:spPr/>
      <dgm:t>
        <a:bodyPr/>
        <a:lstStyle/>
        <a:p>
          <a:endParaRPr lang="fr-FR"/>
        </a:p>
      </dgm:t>
    </dgm:pt>
    <dgm:pt modelId="{75180435-2CF6-42C3-83C0-815B776CF242}">
      <dgm:prSet phldrT="[Texte]" custT="1"/>
      <dgm:spPr/>
      <dgm:t>
        <a:bodyPr/>
        <a:lstStyle/>
        <a:p>
          <a:r>
            <a:rPr lang="fr-FR" sz="1000" dirty="0" smtClean="0"/>
            <a:t>2.</a:t>
          </a:r>
        </a:p>
        <a:p>
          <a:r>
            <a:rPr lang="fr-FR" sz="1000" dirty="0" smtClean="0"/>
            <a:t>2. Planification des activités</a:t>
          </a:r>
        </a:p>
        <a:p>
          <a:r>
            <a:rPr lang="fr-FR" sz="1000" dirty="0" smtClean="0"/>
            <a:t>&amp;</a:t>
          </a:r>
        </a:p>
        <a:p>
          <a:r>
            <a:rPr lang="fr-FR" sz="1000" dirty="0" smtClean="0"/>
            <a:t>Gestion des</a:t>
          </a:r>
        </a:p>
        <a:p>
          <a:r>
            <a:rPr lang="fr-FR" sz="1000" dirty="0" smtClean="0"/>
            <a:t>missions</a:t>
          </a:r>
        </a:p>
        <a:p>
          <a:endParaRPr lang="fr-FR" sz="1000" dirty="0"/>
        </a:p>
      </dgm:t>
    </dgm:pt>
    <dgm:pt modelId="{728ED4DA-F4E7-4139-84EE-DF1BDF2EC527}" type="parTrans" cxnId="{74B569C8-3A6F-4F81-9E84-1154AF0695FB}">
      <dgm:prSet/>
      <dgm:spPr/>
      <dgm:t>
        <a:bodyPr/>
        <a:lstStyle/>
        <a:p>
          <a:endParaRPr lang="fr-FR"/>
        </a:p>
      </dgm:t>
    </dgm:pt>
    <dgm:pt modelId="{145F3925-BCC1-4B0F-B74F-D2B2E318B062}" type="sibTrans" cxnId="{74B569C8-3A6F-4F81-9E84-1154AF0695FB}">
      <dgm:prSet/>
      <dgm:spPr/>
      <dgm:t>
        <a:bodyPr/>
        <a:lstStyle/>
        <a:p>
          <a:endParaRPr lang="fr-FR"/>
        </a:p>
      </dgm:t>
    </dgm:pt>
    <dgm:pt modelId="{004EED24-6721-4685-8597-6C4D0C342A6F}">
      <dgm:prSet phldrT="[Texte]" custT="1"/>
      <dgm:spPr/>
      <dgm:t>
        <a:bodyPr/>
        <a:lstStyle/>
        <a:p>
          <a:r>
            <a:rPr lang="fr-FR" sz="1000" dirty="0" smtClean="0"/>
            <a:t>3. Gestion des</a:t>
          </a:r>
        </a:p>
        <a:p>
          <a:r>
            <a:rPr lang="fr-FR" sz="1000" dirty="0" smtClean="0"/>
            <a:t> heures  prestées</a:t>
          </a:r>
          <a:endParaRPr lang="fr-FR" sz="1000" dirty="0"/>
        </a:p>
      </dgm:t>
    </dgm:pt>
    <dgm:pt modelId="{7F5F0078-6E36-4759-B3AA-DADAFC971F08}" type="parTrans" cxnId="{24D1FC46-55D4-4283-8D8E-344499FC69A9}">
      <dgm:prSet/>
      <dgm:spPr/>
      <dgm:t>
        <a:bodyPr/>
        <a:lstStyle/>
        <a:p>
          <a:endParaRPr lang="fr-FR"/>
        </a:p>
      </dgm:t>
    </dgm:pt>
    <dgm:pt modelId="{F3430F5A-BF1C-4FE2-B98C-4BD96909C37E}" type="sibTrans" cxnId="{24D1FC46-55D4-4283-8D8E-344499FC69A9}">
      <dgm:prSet/>
      <dgm:spPr/>
      <dgm:t>
        <a:bodyPr/>
        <a:lstStyle/>
        <a:p>
          <a:endParaRPr lang="fr-FR"/>
        </a:p>
      </dgm:t>
    </dgm:pt>
    <dgm:pt modelId="{40BBEBD2-123A-4165-AF59-55EE995A07A2}">
      <dgm:prSet phldrT="[Texte]" custT="1"/>
      <dgm:spPr>
        <a:solidFill>
          <a:schemeClr val="accent2"/>
        </a:solidFill>
      </dgm:spPr>
      <dgm:t>
        <a:bodyPr/>
        <a:lstStyle/>
        <a:p>
          <a:r>
            <a:rPr lang="fr-FR" sz="1000" dirty="0" smtClean="0"/>
            <a:t>4. Facturation</a:t>
          </a:r>
        </a:p>
        <a:p>
          <a:r>
            <a:rPr lang="fr-FR" sz="1000" dirty="0" smtClean="0"/>
            <a:t>&amp;</a:t>
          </a:r>
        </a:p>
        <a:p>
          <a:r>
            <a:rPr lang="fr-FR" sz="1000" dirty="0" smtClean="0"/>
            <a:t>Paiements</a:t>
          </a:r>
          <a:endParaRPr lang="fr-FR" sz="1000" dirty="0"/>
        </a:p>
      </dgm:t>
    </dgm:pt>
    <dgm:pt modelId="{E5627713-61D3-44DC-A1D1-09C32A1A985D}" type="parTrans" cxnId="{57BED1A2-E2DF-4DC7-99C0-6382CEC63761}">
      <dgm:prSet/>
      <dgm:spPr/>
      <dgm:t>
        <a:bodyPr/>
        <a:lstStyle/>
        <a:p>
          <a:endParaRPr lang="fr-FR"/>
        </a:p>
      </dgm:t>
    </dgm:pt>
    <dgm:pt modelId="{C9A6C16A-8D86-4B2D-8D86-82943B087265}" type="sibTrans" cxnId="{57BED1A2-E2DF-4DC7-99C0-6382CEC63761}">
      <dgm:prSet/>
      <dgm:spPr/>
      <dgm:t>
        <a:bodyPr/>
        <a:lstStyle/>
        <a:p>
          <a:endParaRPr lang="fr-FR"/>
        </a:p>
      </dgm:t>
    </dgm:pt>
    <dgm:pt modelId="{A10E2C2C-0FB8-44FC-97D2-AAB0E4944C67}">
      <dgm:prSet phldrT="[Texte]" custT="1"/>
      <dgm:spPr/>
      <dgm:t>
        <a:bodyPr/>
        <a:lstStyle/>
        <a:p>
          <a:r>
            <a:rPr lang="fr-FR" sz="1000" dirty="0" smtClean="0"/>
            <a:t>5.Evaluation</a:t>
          </a:r>
        </a:p>
        <a:p>
          <a:r>
            <a:rPr lang="fr-FR" sz="1000" dirty="0" smtClean="0"/>
            <a:t>Des </a:t>
          </a:r>
        </a:p>
        <a:p>
          <a:r>
            <a:rPr lang="fr-FR" sz="1000" dirty="0" smtClean="0"/>
            <a:t>Performances</a:t>
          </a:r>
        </a:p>
        <a:p>
          <a:endParaRPr lang="fr-FR" sz="700" dirty="0"/>
        </a:p>
      </dgm:t>
    </dgm:pt>
    <dgm:pt modelId="{00E03B79-8653-4FE2-8F48-73F348FAFE03}" type="parTrans" cxnId="{07B23E53-5CD7-414E-9F11-F719668739FC}">
      <dgm:prSet/>
      <dgm:spPr/>
      <dgm:t>
        <a:bodyPr/>
        <a:lstStyle/>
        <a:p>
          <a:endParaRPr lang="fr-FR"/>
        </a:p>
      </dgm:t>
    </dgm:pt>
    <dgm:pt modelId="{6BDEEF5A-315B-4995-A787-700ACB7FF002}" type="sibTrans" cxnId="{07B23E53-5CD7-414E-9F11-F719668739FC}">
      <dgm:prSet/>
      <dgm:spPr/>
      <dgm:t>
        <a:bodyPr/>
        <a:lstStyle/>
        <a:p>
          <a:endParaRPr lang="fr-FR"/>
        </a:p>
      </dgm:t>
    </dgm:pt>
    <dgm:pt modelId="{6D7977DE-57F3-4D0F-82B9-21AAD6380A81}" type="pres">
      <dgm:prSet presAssocID="{10EC71D2-F81E-4B52-A019-013ED93EEF98}" presName="Name0" presStyleCnt="0">
        <dgm:presLayoutVars>
          <dgm:dir/>
          <dgm:resizeHandles val="exact"/>
        </dgm:presLayoutVars>
      </dgm:prSet>
      <dgm:spPr/>
      <dgm:t>
        <a:bodyPr/>
        <a:lstStyle/>
        <a:p>
          <a:endParaRPr lang="fr-FR"/>
        </a:p>
      </dgm:t>
    </dgm:pt>
    <dgm:pt modelId="{94DDF5CF-1A0D-48F4-A8DA-3A06EDC7F9EB}" type="pres">
      <dgm:prSet presAssocID="{19853A70-6859-426F-801D-974259752C97}" presName="node" presStyleLbl="node1" presStyleIdx="0" presStyleCnt="5" custScaleX="51171" custScaleY="60339" custLinFactX="100000" custLinFactY="-40823" custLinFactNeighborX="108041" custLinFactNeighborY="-100000">
        <dgm:presLayoutVars>
          <dgm:bulletEnabled val="1"/>
        </dgm:presLayoutVars>
      </dgm:prSet>
      <dgm:spPr/>
      <dgm:t>
        <a:bodyPr/>
        <a:lstStyle/>
        <a:p>
          <a:endParaRPr lang="fr-FR"/>
        </a:p>
      </dgm:t>
    </dgm:pt>
    <dgm:pt modelId="{9D99484C-669B-4ED7-8529-B5C941E70AB7}" type="pres">
      <dgm:prSet presAssocID="{B93BEE65-FCAD-43C7-8BF2-D2C5599C712A}" presName="sibTrans" presStyleLbl="sibTrans2D1" presStyleIdx="0" presStyleCnt="4" custLinFactNeighborX="724" custLinFactNeighborY="5483"/>
      <dgm:spPr/>
      <dgm:t>
        <a:bodyPr/>
        <a:lstStyle/>
        <a:p>
          <a:endParaRPr lang="fr-FR"/>
        </a:p>
      </dgm:t>
    </dgm:pt>
    <dgm:pt modelId="{5ED781B2-7151-4EDD-85C4-DA98A4C111EC}" type="pres">
      <dgm:prSet presAssocID="{B93BEE65-FCAD-43C7-8BF2-D2C5599C712A}" presName="connectorText" presStyleLbl="sibTrans2D1" presStyleIdx="0" presStyleCnt="4"/>
      <dgm:spPr/>
      <dgm:t>
        <a:bodyPr/>
        <a:lstStyle/>
        <a:p>
          <a:endParaRPr lang="fr-FR"/>
        </a:p>
      </dgm:t>
    </dgm:pt>
    <dgm:pt modelId="{E19DD01C-E37E-47EF-AED4-97ED85D119E7}" type="pres">
      <dgm:prSet presAssocID="{75180435-2CF6-42C3-83C0-815B776CF242}" presName="node" presStyleLbl="node1" presStyleIdx="1" presStyleCnt="5" custScaleX="65253" custScaleY="67854" custLinFactX="177547" custLinFactY="-42119" custLinFactNeighborX="200000" custLinFactNeighborY="-100000">
        <dgm:presLayoutVars>
          <dgm:bulletEnabled val="1"/>
        </dgm:presLayoutVars>
      </dgm:prSet>
      <dgm:spPr/>
      <dgm:t>
        <a:bodyPr/>
        <a:lstStyle/>
        <a:p>
          <a:endParaRPr lang="fr-FR"/>
        </a:p>
      </dgm:t>
    </dgm:pt>
    <dgm:pt modelId="{17FF8DAE-1DD8-4FA3-B2E1-08B8F4C97202}" type="pres">
      <dgm:prSet presAssocID="{145F3925-BCC1-4B0F-B74F-D2B2E318B062}" presName="sibTrans" presStyleLbl="sibTrans2D1" presStyleIdx="1" presStyleCnt="4"/>
      <dgm:spPr/>
      <dgm:t>
        <a:bodyPr/>
        <a:lstStyle/>
        <a:p>
          <a:endParaRPr lang="fr-FR"/>
        </a:p>
      </dgm:t>
    </dgm:pt>
    <dgm:pt modelId="{DD2C86F3-83AC-4CB5-8C53-89C55EB6A3D0}" type="pres">
      <dgm:prSet presAssocID="{145F3925-BCC1-4B0F-B74F-D2B2E318B062}" presName="connectorText" presStyleLbl="sibTrans2D1" presStyleIdx="1" presStyleCnt="4"/>
      <dgm:spPr/>
      <dgm:t>
        <a:bodyPr/>
        <a:lstStyle/>
        <a:p>
          <a:endParaRPr lang="fr-FR"/>
        </a:p>
      </dgm:t>
    </dgm:pt>
    <dgm:pt modelId="{CF4D7DF7-0518-42F0-BC5D-491ED06B69C5}" type="pres">
      <dgm:prSet presAssocID="{004EED24-6721-4685-8597-6C4D0C342A6F}" presName="node" presStyleLbl="node1" presStyleIdx="2" presStyleCnt="5" custScaleX="57974" custScaleY="57552" custLinFactX="100000" custLinFactY="13168" custLinFactNeighborX="139124" custLinFactNeighborY="100000">
        <dgm:presLayoutVars>
          <dgm:bulletEnabled val="1"/>
        </dgm:presLayoutVars>
      </dgm:prSet>
      <dgm:spPr/>
      <dgm:t>
        <a:bodyPr/>
        <a:lstStyle/>
        <a:p>
          <a:endParaRPr lang="fr-FR"/>
        </a:p>
      </dgm:t>
    </dgm:pt>
    <dgm:pt modelId="{FC7936D4-0950-44DB-B59B-765080C14DAE}" type="pres">
      <dgm:prSet presAssocID="{F3430F5A-BF1C-4FE2-B98C-4BD96909C37E}" presName="sibTrans" presStyleLbl="sibTrans2D1" presStyleIdx="2" presStyleCnt="4" custLinFactNeighborX="-1574" custLinFactNeighborY="283"/>
      <dgm:spPr/>
      <dgm:t>
        <a:bodyPr/>
        <a:lstStyle/>
        <a:p>
          <a:endParaRPr lang="fr-FR"/>
        </a:p>
      </dgm:t>
    </dgm:pt>
    <dgm:pt modelId="{75FB38E1-0732-49B1-B3C4-AD87D4F56D88}" type="pres">
      <dgm:prSet presAssocID="{F3430F5A-BF1C-4FE2-B98C-4BD96909C37E}" presName="connectorText" presStyleLbl="sibTrans2D1" presStyleIdx="2" presStyleCnt="4"/>
      <dgm:spPr/>
      <dgm:t>
        <a:bodyPr/>
        <a:lstStyle/>
        <a:p>
          <a:endParaRPr lang="fr-FR"/>
        </a:p>
      </dgm:t>
    </dgm:pt>
    <dgm:pt modelId="{39B01162-65DC-4369-A51F-44F57F48BA3B}" type="pres">
      <dgm:prSet presAssocID="{40BBEBD2-123A-4165-AF59-55EE995A07A2}" presName="node" presStyleLbl="node1" presStyleIdx="3" presStyleCnt="5" custScaleX="56143" custScaleY="79208" custLinFactX="-100000" custLinFactY="12434" custLinFactNeighborX="-130972" custLinFactNeighborY="100000">
        <dgm:presLayoutVars>
          <dgm:bulletEnabled val="1"/>
        </dgm:presLayoutVars>
      </dgm:prSet>
      <dgm:spPr/>
      <dgm:t>
        <a:bodyPr/>
        <a:lstStyle/>
        <a:p>
          <a:endParaRPr lang="fr-FR"/>
        </a:p>
      </dgm:t>
    </dgm:pt>
    <dgm:pt modelId="{D4A12CD9-6C34-487E-BEBE-00D70271BE34}" type="pres">
      <dgm:prSet presAssocID="{C9A6C16A-8D86-4B2D-8D86-82943B087265}" presName="sibTrans" presStyleLbl="sibTrans2D1" presStyleIdx="3" presStyleCnt="4"/>
      <dgm:spPr/>
      <dgm:t>
        <a:bodyPr/>
        <a:lstStyle/>
        <a:p>
          <a:endParaRPr lang="fr-FR"/>
        </a:p>
      </dgm:t>
    </dgm:pt>
    <dgm:pt modelId="{11A01A3D-76D2-4F18-AB00-8CFB294BAEB8}" type="pres">
      <dgm:prSet presAssocID="{C9A6C16A-8D86-4B2D-8D86-82943B087265}" presName="connectorText" presStyleLbl="sibTrans2D1" presStyleIdx="3" presStyleCnt="4"/>
      <dgm:spPr/>
      <dgm:t>
        <a:bodyPr/>
        <a:lstStyle/>
        <a:p>
          <a:endParaRPr lang="fr-FR"/>
        </a:p>
      </dgm:t>
    </dgm:pt>
    <dgm:pt modelId="{7E2819D3-9327-4BEE-B605-72A399C7B9F6}" type="pres">
      <dgm:prSet presAssocID="{A10E2C2C-0FB8-44FC-97D2-AAB0E4944C67}" presName="node" presStyleLbl="node1" presStyleIdx="4" presStyleCnt="5" custScaleX="60699" custScaleY="79208" custLinFactX="-260740" custLinFactY="12434" custLinFactNeighborX="-300000" custLinFactNeighborY="100000">
        <dgm:presLayoutVars>
          <dgm:bulletEnabled val="1"/>
        </dgm:presLayoutVars>
      </dgm:prSet>
      <dgm:spPr/>
      <dgm:t>
        <a:bodyPr/>
        <a:lstStyle/>
        <a:p>
          <a:endParaRPr lang="fr-FR"/>
        </a:p>
      </dgm:t>
    </dgm:pt>
  </dgm:ptLst>
  <dgm:cxnLst>
    <dgm:cxn modelId="{07B23E53-5CD7-414E-9F11-F719668739FC}" srcId="{10EC71D2-F81E-4B52-A019-013ED93EEF98}" destId="{A10E2C2C-0FB8-44FC-97D2-AAB0E4944C67}" srcOrd="4" destOrd="0" parTransId="{00E03B79-8653-4FE2-8F48-73F348FAFE03}" sibTransId="{6BDEEF5A-315B-4995-A787-700ACB7FF002}"/>
    <dgm:cxn modelId="{ECF53A5E-01F6-499E-BCE0-8EF212AD41EB}" type="presOf" srcId="{B93BEE65-FCAD-43C7-8BF2-D2C5599C712A}" destId="{9D99484C-669B-4ED7-8529-B5C941E70AB7}" srcOrd="0" destOrd="0" presId="urn:microsoft.com/office/officeart/2005/8/layout/process1"/>
    <dgm:cxn modelId="{359F2E12-DBB7-41A1-A58D-EECCCB30F79F}" type="presOf" srcId="{19853A70-6859-426F-801D-974259752C97}" destId="{94DDF5CF-1A0D-48F4-A8DA-3A06EDC7F9EB}" srcOrd="0" destOrd="0" presId="urn:microsoft.com/office/officeart/2005/8/layout/process1"/>
    <dgm:cxn modelId="{74B569C8-3A6F-4F81-9E84-1154AF0695FB}" srcId="{10EC71D2-F81E-4B52-A019-013ED93EEF98}" destId="{75180435-2CF6-42C3-83C0-815B776CF242}" srcOrd="1" destOrd="0" parTransId="{728ED4DA-F4E7-4139-84EE-DF1BDF2EC527}" sibTransId="{145F3925-BCC1-4B0F-B74F-D2B2E318B062}"/>
    <dgm:cxn modelId="{57BED1A2-E2DF-4DC7-99C0-6382CEC63761}" srcId="{10EC71D2-F81E-4B52-A019-013ED93EEF98}" destId="{40BBEBD2-123A-4165-AF59-55EE995A07A2}" srcOrd="3" destOrd="0" parTransId="{E5627713-61D3-44DC-A1D1-09C32A1A985D}" sibTransId="{C9A6C16A-8D86-4B2D-8D86-82943B087265}"/>
    <dgm:cxn modelId="{89F57AE4-28EE-46B9-823B-4394ED4C9C84}" type="presOf" srcId="{40BBEBD2-123A-4165-AF59-55EE995A07A2}" destId="{39B01162-65DC-4369-A51F-44F57F48BA3B}" srcOrd="0" destOrd="0" presId="urn:microsoft.com/office/officeart/2005/8/layout/process1"/>
    <dgm:cxn modelId="{7CD10903-3F7D-4903-B35E-76E2146883B6}" type="presOf" srcId="{C9A6C16A-8D86-4B2D-8D86-82943B087265}" destId="{D4A12CD9-6C34-487E-BEBE-00D70271BE34}" srcOrd="0" destOrd="0" presId="urn:microsoft.com/office/officeart/2005/8/layout/process1"/>
    <dgm:cxn modelId="{697EDD0A-1012-4B7F-97CA-3190FBBE6276}" type="presOf" srcId="{10EC71D2-F81E-4B52-A019-013ED93EEF98}" destId="{6D7977DE-57F3-4D0F-82B9-21AAD6380A81}" srcOrd="0" destOrd="0" presId="urn:microsoft.com/office/officeart/2005/8/layout/process1"/>
    <dgm:cxn modelId="{56B3148D-F5BD-45E8-AC1E-49E27191FD7C}" type="presOf" srcId="{145F3925-BCC1-4B0F-B74F-D2B2E318B062}" destId="{DD2C86F3-83AC-4CB5-8C53-89C55EB6A3D0}" srcOrd="1" destOrd="0" presId="urn:microsoft.com/office/officeart/2005/8/layout/process1"/>
    <dgm:cxn modelId="{8AF30479-6D9E-4C07-B961-86F355F6D5F3}" type="presOf" srcId="{F3430F5A-BF1C-4FE2-B98C-4BD96909C37E}" destId="{FC7936D4-0950-44DB-B59B-765080C14DAE}" srcOrd="0" destOrd="0" presId="urn:microsoft.com/office/officeart/2005/8/layout/process1"/>
    <dgm:cxn modelId="{8D3E176D-5D1E-4332-8388-BC80CFDE040E}" srcId="{10EC71D2-F81E-4B52-A019-013ED93EEF98}" destId="{19853A70-6859-426F-801D-974259752C97}" srcOrd="0" destOrd="0" parTransId="{E109C85E-1E46-4836-A92C-4DEB482BF8E2}" sibTransId="{B93BEE65-FCAD-43C7-8BF2-D2C5599C712A}"/>
    <dgm:cxn modelId="{F0816B06-DD81-4D62-9E39-BEB32ECEBE34}" type="presOf" srcId="{75180435-2CF6-42C3-83C0-815B776CF242}" destId="{E19DD01C-E37E-47EF-AED4-97ED85D119E7}" srcOrd="0" destOrd="0" presId="urn:microsoft.com/office/officeart/2005/8/layout/process1"/>
    <dgm:cxn modelId="{7F16DA0C-8225-4180-B51C-23011A6C1E41}" type="presOf" srcId="{A10E2C2C-0FB8-44FC-97D2-AAB0E4944C67}" destId="{7E2819D3-9327-4BEE-B605-72A399C7B9F6}" srcOrd="0" destOrd="0" presId="urn:microsoft.com/office/officeart/2005/8/layout/process1"/>
    <dgm:cxn modelId="{034589F6-220F-4FBF-8C72-50F92A659FC7}" type="presOf" srcId="{145F3925-BCC1-4B0F-B74F-D2B2E318B062}" destId="{17FF8DAE-1DD8-4FA3-B2E1-08B8F4C97202}" srcOrd="0" destOrd="0" presId="urn:microsoft.com/office/officeart/2005/8/layout/process1"/>
    <dgm:cxn modelId="{A9397CE8-659C-41C9-A7A3-FF9574622675}" type="presOf" srcId="{F3430F5A-BF1C-4FE2-B98C-4BD96909C37E}" destId="{75FB38E1-0732-49B1-B3C4-AD87D4F56D88}" srcOrd="1" destOrd="0" presId="urn:microsoft.com/office/officeart/2005/8/layout/process1"/>
    <dgm:cxn modelId="{F97D8E5B-4889-4546-9EE2-96129A34C762}" type="presOf" srcId="{C9A6C16A-8D86-4B2D-8D86-82943B087265}" destId="{11A01A3D-76D2-4F18-AB00-8CFB294BAEB8}" srcOrd="1" destOrd="0" presId="urn:microsoft.com/office/officeart/2005/8/layout/process1"/>
    <dgm:cxn modelId="{F012AB46-B240-4263-9706-657FA787E1AE}" type="presOf" srcId="{B93BEE65-FCAD-43C7-8BF2-D2C5599C712A}" destId="{5ED781B2-7151-4EDD-85C4-DA98A4C111EC}" srcOrd="1" destOrd="0" presId="urn:microsoft.com/office/officeart/2005/8/layout/process1"/>
    <dgm:cxn modelId="{0E9AC2E5-D8EB-4398-9AE5-038FDB95823E}" type="presOf" srcId="{004EED24-6721-4685-8597-6C4D0C342A6F}" destId="{CF4D7DF7-0518-42F0-BC5D-491ED06B69C5}" srcOrd="0" destOrd="0" presId="urn:microsoft.com/office/officeart/2005/8/layout/process1"/>
    <dgm:cxn modelId="{24D1FC46-55D4-4283-8D8E-344499FC69A9}" srcId="{10EC71D2-F81E-4B52-A019-013ED93EEF98}" destId="{004EED24-6721-4685-8597-6C4D0C342A6F}" srcOrd="2" destOrd="0" parTransId="{7F5F0078-6E36-4759-B3AA-DADAFC971F08}" sibTransId="{F3430F5A-BF1C-4FE2-B98C-4BD96909C37E}"/>
    <dgm:cxn modelId="{80B31917-8655-4504-806F-07EAC56CFBA5}" type="presParOf" srcId="{6D7977DE-57F3-4D0F-82B9-21AAD6380A81}" destId="{94DDF5CF-1A0D-48F4-A8DA-3A06EDC7F9EB}" srcOrd="0" destOrd="0" presId="urn:microsoft.com/office/officeart/2005/8/layout/process1"/>
    <dgm:cxn modelId="{D9D3DE37-CE30-45D5-8D18-6175B567BA3A}" type="presParOf" srcId="{6D7977DE-57F3-4D0F-82B9-21AAD6380A81}" destId="{9D99484C-669B-4ED7-8529-B5C941E70AB7}" srcOrd="1" destOrd="0" presId="urn:microsoft.com/office/officeart/2005/8/layout/process1"/>
    <dgm:cxn modelId="{AF024B0B-3DB0-4BC8-ADAC-065A57410D75}" type="presParOf" srcId="{9D99484C-669B-4ED7-8529-B5C941E70AB7}" destId="{5ED781B2-7151-4EDD-85C4-DA98A4C111EC}" srcOrd="0" destOrd="0" presId="urn:microsoft.com/office/officeart/2005/8/layout/process1"/>
    <dgm:cxn modelId="{DC4CFEB6-697A-4123-81B0-44417407B089}" type="presParOf" srcId="{6D7977DE-57F3-4D0F-82B9-21AAD6380A81}" destId="{E19DD01C-E37E-47EF-AED4-97ED85D119E7}" srcOrd="2" destOrd="0" presId="urn:microsoft.com/office/officeart/2005/8/layout/process1"/>
    <dgm:cxn modelId="{FFB6C822-295C-4221-A153-B445D3D1A935}" type="presParOf" srcId="{6D7977DE-57F3-4D0F-82B9-21AAD6380A81}" destId="{17FF8DAE-1DD8-4FA3-B2E1-08B8F4C97202}" srcOrd="3" destOrd="0" presId="urn:microsoft.com/office/officeart/2005/8/layout/process1"/>
    <dgm:cxn modelId="{B8E462CE-158C-4BEA-847D-81F02497D9AA}" type="presParOf" srcId="{17FF8DAE-1DD8-4FA3-B2E1-08B8F4C97202}" destId="{DD2C86F3-83AC-4CB5-8C53-89C55EB6A3D0}" srcOrd="0" destOrd="0" presId="urn:microsoft.com/office/officeart/2005/8/layout/process1"/>
    <dgm:cxn modelId="{545F5F93-2ED5-4C90-8C09-F058E3A7116A}" type="presParOf" srcId="{6D7977DE-57F3-4D0F-82B9-21AAD6380A81}" destId="{CF4D7DF7-0518-42F0-BC5D-491ED06B69C5}" srcOrd="4" destOrd="0" presId="urn:microsoft.com/office/officeart/2005/8/layout/process1"/>
    <dgm:cxn modelId="{041737BB-3E5B-4E0D-88E7-1444578CC267}" type="presParOf" srcId="{6D7977DE-57F3-4D0F-82B9-21AAD6380A81}" destId="{FC7936D4-0950-44DB-B59B-765080C14DAE}" srcOrd="5" destOrd="0" presId="urn:microsoft.com/office/officeart/2005/8/layout/process1"/>
    <dgm:cxn modelId="{06FA1B9C-1611-4716-9CC7-AC7CA8B8149C}" type="presParOf" srcId="{FC7936D4-0950-44DB-B59B-765080C14DAE}" destId="{75FB38E1-0732-49B1-B3C4-AD87D4F56D88}" srcOrd="0" destOrd="0" presId="urn:microsoft.com/office/officeart/2005/8/layout/process1"/>
    <dgm:cxn modelId="{14E4155E-7848-4885-BE2C-8E7CEF02B0B0}" type="presParOf" srcId="{6D7977DE-57F3-4D0F-82B9-21AAD6380A81}" destId="{39B01162-65DC-4369-A51F-44F57F48BA3B}" srcOrd="6" destOrd="0" presId="urn:microsoft.com/office/officeart/2005/8/layout/process1"/>
    <dgm:cxn modelId="{81FD7157-9049-4338-A4AE-94354A2F4186}" type="presParOf" srcId="{6D7977DE-57F3-4D0F-82B9-21AAD6380A81}" destId="{D4A12CD9-6C34-487E-BEBE-00D70271BE34}" srcOrd="7" destOrd="0" presId="urn:microsoft.com/office/officeart/2005/8/layout/process1"/>
    <dgm:cxn modelId="{A6E37553-F75D-4A9C-BEC0-DAD2F6B3BA99}" type="presParOf" srcId="{D4A12CD9-6C34-487E-BEBE-00D70271BE34}" destId="{11A01A3D-76D2-4F18-AB00-8CFB294BAEB8}" srcOrd="0" destOrd="0" presId="urn:microsoft.com/office/officeart/2005/8/layout/process1"/>
    <dgm:cxn modelId="{1C87A0B1-97B9-4AA1-BC7B-F7606A9D6FB4}" type="presParOf" srcId="{6D7977DE-57F3-4D0F-82B9-21AAD6380A81}" destId="{7E2819D3-9327-4BEE-B605-72A399C7B9F6}" srcOrd="8" destOrd="0" presId="urn:microsoft.com/office/officeart/2005/8/layout/process1"/>
  </dgm:cxnLst>
  <dgm:bg>
    <a:solidFill>
      <a:schemeClr val="bg2">
        <a:lumMod val="90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DF5CF-1A0D-48F4-A8DA-3A06EDC7F9EB}">
      <dsp:nvSpPr>
        <dsp:cNvPr id="0" name=""/>
        <dsp:cNvSpPr/>
      </dsp:nvSpPr>
      <dsp:spPr>
        <a:xfrm>
          <a:off x="757217" y="214309"/>
          <a:ext cx="1199668" cy="93005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1. Elaboration </a:t>
          </a:r>
        </a:p>
        <a:p>
          <a:pPr lvl="0" algn="ctr" defTabSz="444500">
            <a:lnSpc>
              <a:spcPct val="90000"/>
            </a:lnSpc>
            <a:spcBef>
              <a:spcPct val="0"/>
            </a:spcBef>
            <a:spcAft>
              <a:spcPct val="35000"/>
            </a:spcAft>
          </a:pPr>
          <a:r>
            <a:rPr lang="fr-FR" sz="1000" kern="1200" dirty="0" smtClean="0"/>
            <a:t>du budget</a:t>
          </a:r>
          <a:endParaRPr lang="fr-FR" sz="1000" kern="1200" dirty="0"/>
        </a:p>
      </dsp:txBody>
      <dsp:txXfrm>
        <a:off x="757217" y="214309"/>
        <a:ext cx="1199668" cy="930053"/>
      </dsp:txXfrm>
    </dsp:sp>
    <dsp:sp modelId="{9D99484C-669B-4ED7-8529-B5C941E70AB7}">
      <dsp:nvSpPr>
        <dsp:cNvPr id="0" name=""/>
        <dsp:cNvSpPr/>
      </dsp:nvSpPr>
      <dsp:spPr>
        <a:xfrm rot="21591586">
          <a:off x="2996426" y="381917"/>
          <a:ext cx="2203839" cy="581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fr-FR" sz="1500" kern="1200" baseline="0" dirty="0" smtClean="0"/>
            <a:t>missions</a:t>
          </a:r>
          <a:endParaRPr lang="fr-FR" sz="1500" kern="1200" baseline="0" dirty="0"/>
        </a:p>
      </dsp:txBody>
      <dsp:txXfrm rot="21591586">
        <a:off x="2996426" y="381917"/>
        <a:ext cx="2203839" cy="581418"/>
      </dsp:txXfrm>
    </dsp:sp>
    <dsp:sp modelId="{E19DD01C-E37E-47EF-AED4-97ED85D119E7}">
      <dsp:nvSpPr>
        <dsp:cNvPr id="0" name=""/>
        <dsp:cNvSpPr/>
      </dsp:nvSpPr>
      <dsp:spPr>
        <a:xfrm>
          <a:off x="6115060" y="142874"/>
          <a:ext cx="1529811" cy="10458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2.</a:t>
          </a:r>
        </a:p>
        <a:p>
          <a:pPr lvl="0" algn="ctr" defTabSz="444500">
            <a:lnSpc>
              <a:spcPct val="90000"/>
            </a:lnSpc>
            <a:spcBef>
              <a:spcPct val="0"/>
            </a:spcBef>
            <a:spcAft>
              <a:spcPct val="35000"/>
            </a:spcAft>
          </a:pPr>
          <a:r>
            <a:rPr lang="fr-FR" sz="1000" kern="1200" dirty="0" smtClean="0"/>
            <a:t>2. Planification des activités</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Gestion des</a:t>
          </a:r>
        </a:p>
        <a:p>
          <a:pPr lvl="0" algn="ctr" defTabSz="444500">
            <a:lnSpc>
              <a:spcPct val="90000"/>
            </a:lnSpc>
            <a:spcBef>
              <a:spcPct val="0"/>
            </a:spcBef>
            <a:spcAft>
              <a:spcPct val="35000"/>
            </a:spcAft>
          </a:pPr>
          <a:r>
            <a:rPr lang="fr-FR" sz="1000" kern="1200" dirty="0" smtClean="0"/>
            <a:t>missions</a:t>
          </a:r>
        </a:p>
        <a:p>
          <a:pPr lvl="0" algn="ctr" defTabSz="444500">
            <a:lnSpc>
              <a:spcPct val="90000"/>
            </a:lnSpc>
            <a:spcBef>
              <a:spcPct val="0"/>
            </a:spcBef>
            <a:spcAft>
              <a:spcPct val="35000"/>
            </a:spcAft>
          </a:pPr>
          <a:endParaRPr lang="fr-FR" sz="1000" kern="1200" dirty="0"/>
        </a:p>
      </dsp:txBody>
      <dsp:txXfrm>
        <a:off x="6115060" y="142874"/>
        <a:ext cx="1529811" cy="1045888"/>
      </dsp:txXfrm>
    </dsp:sp>
    <dsp:sp modelId="{17FF8DAE-1DD8-4FA3-B2E1-08B8F4C97202}">
      <dsp:nvSpPr>
        <dsp:cNvPr id="0" name=""/>
        <dsp:cNvSpPr/>
      </dsp:nvSpPr>
      <dsp:spPr>
        <a:xfrm rot="5479106">
          <a:off x="6109070" y="2309323"/>
          <a:ext cx="1452758" cy="581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fr-FR" sz="1500" kern="1200" baseline="0" dirty="0" smtClean="0"/>
            <a:t>activités</a:t>
          </a:r>
          <a:endParaRPr lang="fr-FR" sz="1500" kern="1200" baseline="0" dirty="0"/>
        </a:p>
      </dsp:txBody>
      <dsp:txXfrm rot="5479106">
        <a:off x="6109070" y="2309323"/>
        <a:ext cx="1452758" cy="581418"/>
      </dsp:txXfrm>
    </dsp:sp>
    <dsp:sp modelId="{CF4D7DF7-0518-42F0-BC5D-491ED06B69C5}">
      <dsp:nvSpPr>
        <dsp:cNvPr id="0" name=""/>
        <dsp:cNvSpPr/>
      </dsp:nvSpPr>
      <dsp:spPr>
        <a:xfrm>
          <a:off x="6115073" y="3929091"/>
          <a:ext cx="1359159" cy="887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3. Gestion des</a:t>
          </a:r>
        </a:p>
        <a:p>
          <a:pPr lvl="0" algn="ctr" defTabSz="444500">
            <a:lnSpc>
              <a:spcPct val="90000"/>
            </a:lnSpc>
            <a:spcBef>
              <a:spcPct val="0"/>
            </a:spcBef>
            <a:spcAft>
              <a:spcPct val="35000"/>
            </a:spcAft>
          </a:pPr>
          <a:r>
            <a:rPr lang="fr-FR" sz="1000" kern="1200" dirty="0" smtClean="0"/>
            <a:t> heures  prestées</a:t>
          </a:r>
          <a:endParaRPr lang="fr-FR" sz="1000" kern="1200" dirty="0"/>
        </a:p>
      </dsp:txBody>
      <dsp:txXfrm>
        <a:off x="6115073" y="3929091"/>
        <a:ext cx="1359159" cy="887095"/>
      </dsp:txXfrm>
    </dsp:sp>
    <dsp:sp modelId="{FC7936D4-0950-44DB-B59B-765080C14DAE}">
      <dsp:nvSpPr>
        <dsp:cNvPr id="0" name=""/>
        <dsp:cNvSpPr/>
      </dsp:nvSpPr>
      <dsp:spPr>
        <a:xfrm rot="10831126">
          <a:off x="2623348" y="4071804"/>
          <a:ext cx="2944384" cy="521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r>
            <a:rPr lang="fr-FR" sz="1500" kern="1200" baseline="0" dirty="0" smtClean="0"/>
            <a:t>heures</a:t>
          </a:r>
          <a:r>
            <a:rPr lang="fr-FR" sz="1900" kern="1200" dirty="0" smtClean="0"/>
            <a:t> </a:t>
          </a:r>
          <a:r>
            <a:rPr lang="fr-FR" sz="1500" kern="1200" baseline="0" dirty="0" smtClean="0"/>
            <a:t>prestées</a:t>
          </a:r>
          <a:endParaRPr lang="fr-FR" sz="1500" kern="1200" baseline="0" dirty="0"/>
        </a:p>
      </dsp:txBody>
      <dsp:txXfrm rot="10831126">
        <a:off x="2623348" y="4071804"/>
        <a:ext cx="2944384" cy="521863"/>
      </dsp:txXfrm>
    </dsp:sp>
    <dsp:sp modelId="{39B01162-65DC-4369-A51F-44F57F48BA3B}">
      <dsp:nvSpPr>
        <dsp:cNvPr id="0" name=""/>
        <dsp:cNvSpPr/>
      </dsp:nvSpPr>
      <dsp:spPr>
        <a:xfrm>
          <a:off x="900087" y="3714778"/>
          <a:ext cx="1316233" cy="12208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4. Facturation</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Paiements</a:t>
          </a:r>
          <a:endParaRPr lang="fr-FR" sz="1000" kern="1200" dirty="0"/>
        </a:p>
      </dsp:txBody>
      <dsp:txXfrm>
        <a:off x="900087" y="3714778"/>
        <a:ext cx="1316233" cy="122089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DF5CF-1A0D-48F4-A8DA-3A06EDC7F9EB}">
      <dsp:nvSpPr>
        <dsp:cNvPr id="0" name=""/>
        <dsp:cNvSpPr/>
      </dsp:nvSpPr>
      <dsp:spPr>
        <a:xfrm>
          <a:off x="1558570" y="146063"/>
          <a:ext cx="931591" cy="854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1. Elaboration </a:t>
          </a:r>
        </a:p>
        <a:p>
          <a:pPr lvl="0" algn="ctr" defTabSz="444500">
            <a:lnSpc>
              <a:spcPct val="90000"/>
            </a:lnSpc>
            <a:spcBef>
              <a:spcPct val="0"/>
            </a:spcBef>
            <a:spcAft>
              <a:spcPct val="35000"/>
            </a:spcAft>
          </a:pPr>
          <a:r>
            <a:rPr lang="fr-FR" sz="1000" kern="1200" dirty="0" smtClean="0"/>
            <a:t>du budget</a:t>
          </a:r>
          <a:endParaRPr lang="fr-FR" sz="1000" kern="1200" dirty="0"/>
        </a:p>
      </dsp:txBody>
      <dsp:txXfrm>
        <a:off x="1558570" y="146063"/>
        <a:ext cx="931591" cy="854010"/>
      </dsp:txXfrm>
    </dsp:sp>
    <dsp:sp modelId="{9D99484C-669B-4ED7-8529-B5C941E70AB7}">
      <dsp:nvSpPr>
        <dsp:cNvPr id="0" name=""/>
        <dsp:cNvSpPr/>
      </dsp:nvSpPr>
      <dsp:spPr>
        <a:xfrm rot="21581895">
          <a:off x="3247098" y="336655"/>
          <a:ext cx="1604749"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21581895">
        <a:off x="3247098" y="336655"/>
        <a:ext cx="1604749" cy="451495"/>
      </dsp:txXfrm>
    </dsp:sp>
    <dsp:sp modelId="{E19DD01C-E37E-47EF-AED4-97ED85D119E7}">
      <dsp:nvSpPr>
        <dsp:cNvPr id="0" name=""/>
        <dsp:cNvSpPr/>
      </dsp:nvSpPr>
      <dsp:spPr>
        <a:xfrm>
          <a:off x="5517949" y="71354"/>
          <a:ext cx="1187961" cy="96037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2.</a:t>
          </a:r>
        </a:p>
        <a:p>
          <a:pPr lvl="0" algn="ctr" defTabSz="444500">
            <a:lnSpc>
              <a:spcPct val="90000"/>
            </a:lnSpc>
            <a:spcBef>
              <a:spcPct val="0"/>
            </a:spcBef>
            <a:spcAft>
              <a:spcPct val="35000"/>
            </a:spcAft>
          </a:pPr>
          <a:r>
            <a:rPr lang="fr-FR" sz="1000" kern="1200" dirty="0" smtClean="0"/>
            <a:t>2. Planification des activités</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Gestion des</a:t>
          </a:r>
        </a:p>
        <a:p>
          <a:pPr lvl="0" algn="ctr" defTabSz="444500">
            <a:lnSpc>
              <a:spcPct val="90000"/>
            </a:lnSpc>
            <a:spcBef>
              <a:spcPct val="0"/>
            </a:spcBef>
            <a:spcAft>
              <a:spcPct val="35000"/>
            </a:spcAft>
          </a:pPr>
          <a:r>
            <a:rPr lang="fr-FR" sz="1000" kern="1200" dirty="0" smtClean="0"/>
            <a:t>missions</a:t>
          </a:r>
        </a:p>
        <a:p>
          <a:pPr lvl="0" algn="ctr" defTabSz="444500">
            <a:lnSpc>
              <a:spcPct val="90000"/>
            </a:lnSpc>
            <a:spcBef>
              <a:spcPct val="0"/>
            </a:spcBef>
            <a:spcAft>
              <a:spcPct val="35000"/>
            </a:spcAft>
          </a:pPr>
          <a:endParaRPr lang="fr-FR" sz="1000" kern="1200" dirty="0"/>
        </a:p>
      </dsp:txBody>
      <dsp:txXfrm>
        <a:off x="5517949" y="71354"/>
        <a:ext cx="1187961" cy="960373"/>
      </dsp:txXfrm>
    </dsp:sp>
    <dsp:sp modelId="{17FF8DAE-1DD8-4FA3-B2E1-08B8F4C97202}">
      <dsp:nvSpPr>
        <dsp:cNvPr id="0" name=""/>
        <dsp:cNvSpPr/>
      </dsp:nvSpPr>
      <dsp:spPr>
        <a:xfrm rot="5399669">
          <a:off x="5420674" y="2149706"/>
          <a:ext cx="1382863"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5399669">
        <a:off x="5420674" y="2149706"/>
        <a:ext cx="1382863" cy="451495"/>
      </dsp:txXfrm>
    </dsp:sp>
    <dsp:sp modelId="{CF4D7DF7-0518-42F0-BC5D-491ED06B69C5}">
      <dsp:nvSpPr>
        <dsp:cNvPr id="0" name=""/>
        <dsp:cNvSpPr/>
      </dsp:nvSpPr>
      <dsp:spPr>
        <a:xfrm>
          <a:off x="5584545" y="3640904"/>
          <a:ext cx="1055443" cy="8145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3. Gestion des</a:t>
          </a:r>
        </a:p>
        <a:p>
          <a:pPr lvl="0" algn="ctr" defTabSz="444500">
            <a:lnSpc>
              <a:spcPct val="90000"/>
            </a:lnSpc>
            <a:spcBef>
              <a:spcPct val="0"/>
            </a:spcBef>
            <a:spcAft>
              <a:spcPct val="35000"/>
            </a:spcAft>
          </a:pPr>
          <a:r>
            <a:rPr lang="fr-FR" sz="1000" kern="1200" dirty="0" smtClean="0"/>
            <a:t> heures  prestées</a:t>
          </a:r>
          <a:endParaRPr lang="fr-FR" sz="1000" kern="1200" dirty="0"/>
        </a:p>
      </dsp:txBody>
      <dsp:txXfrm>
        <a:off x="5584545" y="3640904"/>
        <a:ext cx="1055443" cy="814564"/>
      </dsp:txXfrm>
    </dsp:sp>
    <dsp:sp modelId="{FC7936D4-0950-44DB-B59B-765080C14DAE}">
      <dsp:nvSpPr>
        <dsp:cNvPr id="0" name=""/>
        <dsp:cNvSpPr/>
      </dsp:nvSpPr>
      <dsp:spPr>
        <a:xfrm rot="10845056">
          <a:off x="3901489" y="3802388"/>
          <a:ext cx="1131576"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45056">
        <a:off x="3901489" y="3802388"/>
        <a:ext cx="1131576" cy="451495"/>
      </dsp:txXfrm>
    </dsp:sp>
    <dsp:sp modelId="{39B01162-65DC-4369-A51F-44F57F48BA3B}">
      <dsp:nvSpPr>
        <dsp:cNvPr id="0" name=""/>
        <dsp:cNvSpPr/>
      </dsp:nvSpPr>
      <dsp:spPr>
        <a:xfrm>
          <a:off x="2427568" y="3446052"/>
          <a:ext cx="1022109" cy="11210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4. Facturation</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Paiements</a:t>
          </a:r>
          <a:endParaRPr lang="fr-FR" sz="1000" kern="1200" dirty="0"/>
        </a:p>
      </dsp:txBody>
      <dsp:txXfrm>
        <a:off x="2427568" y="3446052"/>
        <a:ext cx="1022109" cy="1121073"/>
      </dsp:txXfrm>
    </dsp:sp>
    <dsp:sp modelId="{D4A12CD9-6C34-487E-BEBE-00D70271BE34}">
      <dsp:nvSpPr>
        <dsp:cNvPr id="0" name=""/>
        <dsp:cNvSpPr/>
      </dsp:nvSpPr>
      <dsp:spPr>
        <a:xfrm rot="13229648">
          <a:off x="1740080" y="2994315"/>
          <a:ext cx="554895"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3229648">
        <a:off x="1740080" y="2994315"/>
        <a:ext cx="554895" cy="451495"/>
      </dsp:txXfrm>
    </dsp:sp>
    <dsp:sp modelId="{7E2819D3-9327-4BEE-B605-72A399C7B9F6}">
      <dsp:nvSpPr>
        <dsp:cNvPr id="0" name=""/>
        <dsp:cNvSpPr/>
      </dsp:nvSpPr>
      <dsp:spPr>
        <a:xfrm>
          <a:off x="526321" y="1857983"/>
          <a:ext cx="1105053" cy="11210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5.Evaluation</a:t>
          </a:r>
        </a:p>
        <a:p>
          <a:pPr lvl="0" algn="ctr" defTabSz="444500">
            <a:lnSpc>
              <a:spcPct val="90000"/>
            </a:lnSpc>
            <a:spcBef>
              <a:spcPct val="0"/>
            </a:spcBef>
            <a:spcAft>
              <a:spcPct val="35000"/>
            </a:spcAft>
          </a:pPr>
          <a:r>
            <a:rPr lang="fr-FR" sz="1000" kern="1200" dirty="0" smtClean="0"/>
            <a:t>Des </a:t>
          </a:r>
        </a:p>
        <a:p>
          <a:pPr lvl="0" algn="ctr" defTabSz="444500">
            <a:lnSpc>
              <a:spcPct val="90000"/>
            </a:lnSpc>
            <a:spcBef>
              <a:spcPct val="0"/>
            </a:spcBef>
            <a:spcAft>
              <a:spcPct val="35000"/>
            </a:spcAft>
          </a:pPr>
          <a:r>
            <a:rPr lang="fr-FR" sz="1000" kern="1200" dirty="0" smtClean="0"/>
            <a:t>Performances</a:t>
          </a:r>
        </a:p>
        <a:p>
          <a:pPr lvl="0" algn="ctr" defTabSz="444500">
            <a:lnSpc>
              <a:spcPct val="90000"/>
            </a:lnSpc>
            <a:spcBef>
              <a:spcPct val="0"/>
            </a:spcBef>
            <a:spcAft>
              <a:spcPct val="35000"/>
            </a:spcAft>
          </a:pPr>
          <a:endParaRPr lang="fr-FR" sz="700" kern="1200" dirty="0"/>
        </a:p>
      </dsp:txBody>
      <dsp:txXfrm>
        <a:off x="526321" y="1857983"/>
        <a:ext cx="1105053" cy="112107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DF5CF-1A0D-48F4-A8DA-3A06EDC7F9EB}">
      <dsp:nvSpPr>
        <dsp:cNvPr id="0" name=""/>
        <dsp:cNvSpPr/>
      </dsp:nvSpPr>
      <dsp:spPr>
        <a:xfrm>
          <a:off x="1558570" y="146063"/>
          <a:ext cx="931591" cy="854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1. Elaboration </a:t>
          </a:r>
        </a:p>
        <a:p>
          <a:pPr lvl="0" algn="ctr" defTabSz="444500">
            <a:lnSpc>
              <a:spcPct val="90000"/>
            </a:lnSpc>
            <a:spcBef>
              <a:spcPct val="0"/>
            </a:spcBef>
            <a:spcAft>
              <a:spcPct val="35000"/>
            </a:spcAft>
          </a:pPr>
          <a:r>
            <a:rPr lang="fr-FR" sz="1000" kern="1200" dirty="0" smtClean="0"/>
            <a:t>du budget</a:t>
          </a:r>
          <a:endParaRPr lang="fr-FR" sz="1000" kern="1200" dirty="0"/>
        </a:p>
      </dsp:txBody>
      <dsp:txXfrm>
        <a:off x="1558570" y="146063"/>
        <a:ext cx="931591" cy="854010"/>
      </dsp:txXfrm>
    </dsp:sp>
    <dsp:sp modelId="{9D99484C-669B-4ED7-8529-B5C941E70AB7}">
      <dsp:nvSpPr>
        <dsp:cNvPr id="0" name=""/>
        <dsp:cNvSpPr/>
      </dsp:nvSpPr>
      <dsp:spPr>
        <a:xfrm rot="21581895">
          <a:off x="3247098" y="336655"/>
          <a:ext cx="1604749"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21581895">
        <a:off x="3247098" y="336655"/>
        <a:ext cx="1604749" cy="451495"/>
      </dsp:txXfrm>
    </dsp:sp>
    <dsp:sp modelId="{E19DD01C-E37E-47EF-AED4-97ED85D119E7}">
      <dsp:nvSpPr>
        <dsp:cNvPr id="0" name=""/>
        <dsp:cNvSpPr/>
      </dsp:nvSpPr>
      <dsp:spPr>
        <a:xfrm>
          <a:off x="5517949" y="71354"/>
          <a:ext cx="1187961" cy="9603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2.</a:t>
          </a:r>
        </a:p>
        <a:p>
          <a:pPr lvl="0" algn="ctr" defTabSz="444500">
            <a:lnSpc>
              <a:spcPct val="90000"/>
            </a:lnSpc>
            <a:spcBef>
              <a:spcPct val="0"/>
            </a:spcBef>
            <a:spcAft>
              <a:spcPct val="35000"/>
            </a:spcAft>
          </a:pPr>
          <a:r>
            <a:rPr lang="fr-FR" sz="1000" kern="1200" dirty="0" smtClean="0"/>
            <a:t>2. Planification des activités</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Gestion des</a:t>
          </a:r>
        </a:p>
        <a:p>
          <a:pPr lvl="0" algn="ctr" defTabSz="444500">
            <a:lnSpc>
              <a:spcPct val="90000"/>
            </a:lnSpc>
            <a:spcBef>
              <a:spcPct val="0"/>
            </a:spcBef>
            <a:spcAft>
              <a:spcPct val="35000"/>
            </a:spcAft>
          </a:pPr>
          <a:r>
            <a:rPr lang="fr-FR" sz="1000" kern="1200" dirty="0" smtClean="0"/>
            <a:t>missions</a:t>
          </a:r>
        </a:p>
        <a:p>
          <a:pPr lvl="0" algn="ctr" defTabSz="444500">
            <a:lnSpc>
              <a:spcPct val="90000"/>
            </a:lnSpc>
            <a:spcBef>
              <a:spcPct val="0"/>
            </a:spcBef>
            <a:spcAft>
              <a:spcPct val="35000"/>
            </a:spcAft>
          </a:pPr>
          <a:endParaRPr lang="fr-FR" sz="1000" kern="1200" dirty="0"/>
        </a:p>
      </dsp:txBody>
      <dsp:txXfrm>
        <a:off x="5517949" y="71354"/>
        <a:ext cx="1187961" cy="960373"/>
      </dsp:txXfrm>
    </dsp:sp>
    <dsp:sp modelId="{17FF8DAE-1DD8-4FA3-B2E1-08B8F4C97202}">
      <dsp:nvSpPr>
        <dsp:cNvPr id="0" name=""/>
        <dsp:cNvSpPr/>
      </dsp:nvSpPr>
      <dsp:spPr>
        <a:xfrm rot="5399669">
          <a:off x="5420674" y="2149706"/>
          <a:ext cx="1382863"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5399669">
        <a:off x="5420674" y="2149706"/>
        <a:ext cx="1382863" cy="451495"/>
      </dsp:txXfrm>
    </dsp:sp>
    <dsp:sp modelId="{CF4D7DF7-0518-42F0-BC5D-491ED06B69C5}">
      <dsp:nvSpPr>
        <dsp:cNvPr id="0" name=""/>
        <dsp:cNvSpPr/>
      </dsp:nvSpPr>
      <dsp:spPr>
        <a:xfrm>
          <a:off x="5584545" y="3640904"/>
          <a:ext cx="1055443" cy="814564"/>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3. Gestion des</a:t>
          </a:r>
        </a:p>
        <a:p>
          <a:pPr lvl="0" algn="ctr" defTabSz="444500">
            <a:lnSpc>
              <a:spcPct val="90000"/>
            </a:lnSpc>
            <a:spcBef>
              <a:spcPct val="0"/>
            </a:spcBef>
            <a:spcAft>
              <a:spcPct val="35000"/>
            </a:spcAft>
          </a:pPr>
          <a:r>
            <a:rPr lang="fr-FR" sz="1000" kern="1200" dirty="0" smtClean="0"/>
            <a:t> heures  prestées</a:t>
          </a:r>
          <a:endParaRPr lang="fr-FR" sz="1000" kern="1200" dirty="0"/>
        </a:p>
      </dsp:txBody>
      <dsp:txXfrm>
        <a:off x="5584545" y="3640904"/>
        <a:ext cx="1055443" cy="814564"/>
      </dsp:txXfrm>
    </dsp:sp>
    <dsp:sp modelId="{FC7936D4-0950-44DB-B59B-765080C14DAE}">
      <dsp:nvSpPr>
        <dsp:cNvPr id="0" name=""/>
        <dsp:cNvSpPr/>
      </dsp:nvSpPr>
      <dsp:spPr>
        <a:xfrm rot="10845056">
          <a:off x="3901489" y="3802388"/>
          <a:ext cx="1131576"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45056">
        <a:off x="3901489" y="3802388"/>
        <a:ext cx="1131576" cy="451495"/>
      </dsp:txXfrm>
    </dsp:sp>
    <dsp:sp modelId="{39B01162-65DC-4369-A51F-44F57F48BA3B}">
      <dsp:nvSpPr>
        <dsp:cNvPr id="0" name=""/>
        <dsp:cNvSpPr/>
      </dsp:nvSpPr>
      <dsp:spPr>
        <a:xfrm>
          <a:off x="2427568" y="3446052"/>
          <a:ext cx="1022109" cy="11210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4. Facturation</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Paiements</a:t>
          </a:r>
          <a:endParaRPr lang="fr-FR" sz="1000" kern="1200" dirty="0"/>
        </a:p>
      </dsp:txBody>
      <dsp:txXfrm>
        <a:off x="2427568" y="3446052"/>
        <a:ext cx="1022109" cy="1121073"/>
      </dsp:txXfrm>
    </dsp:sp>
    <dsp:sp modelId="{D4A12CD9-6C34-487E-BEBE-00D70271BE34}">
      <dsp:nvSpPr>
        <dsp:cNvPr id="0" name=""/>
        <dsp:cNvSpPr/>
      </dsp:nvSpPr>
      <dsp:spPr>
        <a:xfrm rot="13229648">
          <a:off x="1740080" y="2994315"/>
          <a:ext cx="554895"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3229648">
        <a:off x="1740080" y="2994315"/>
        <a:ext cx="554895" cy="451495"/>
      </dsp:txXfrm>
    </dsp:sp>
    <dsp:sp modelId="{7E2819D3-9327-4BEE-B605-72A399C7B9F6}">
      <dsp:nvSpPr>
        <dsp:cNvPr id="0" name=""/>
        <dsp:cNvSpPr/>
      </dsp:nvSpPr>
      <dsp:spPr>
        <a:xfrm>
          <a:off x="526321" y="1857983"/>
          <a:ext cx="1105053" cy="11210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5.Evaluation</a:t>
          </a:r>
        </a:p>
        <a:p>
          <a:pPr lvl="0" algn="ctr" defTabSz="444500">
            <a:lnSpc>
              <a:spcPct val="90000"/>
            </a:lnSpc>
            <a:spcBef>
              <a:spcPct val="0"/>
            </a:spcBef>
            <a:spcAft>
              <a:spcPct val="35000"/>
            </a:spcAft>
          </a:pPr>
          <a:r>
            <a:rPr lang="fr-FR" sz="1000" kern="1200" dirty="0" smtClean="0"/>
            <a:t>Des </a:t>
          </a:r>
        </a:p>
        <a:p>
          <a:pPr lvl="0" algn="ctr" defTabSz="444500">
            <a:lnSpc>
              <a:spcPct val="90000"/>
            </a:lnSpc>
            <a:spcBef>
              <a:spcPct val="0"/>
            </a:spcBef>
            <a:spcAft>
              <a:spcPct val="35000"/>
            </a:spcAft>
          </a:pPr>
          <a:r>
            <a:rPr lang="fr-FR" sz="1000" kern="1200" dirty="0" smtClean="0"/>
            <a:t>Performances</a:t>
          </a:r>
        </a:p>
        <a:p>
          <a:pPr lvl="0" algn="ctr" defTabSz="444500">
            <a:lnSpc>
              <a:spcPct val="90000"/>
            </a:lnSpc>
            <a:spcBef>
              <a:spcPct val="0"/>
            </a:spcBef>
            <a:spcAft>
              <a:spcPct val="35000"/>
            </a:spcAft>
          </a:pPr>
          <a:endParaRPr lang="fr-FR" sz="700" kern="1200" dirty="0"/>
        </a:p>
      </dsp:txBody>
      <dsp:txXfrm>
        <a:off x="526321" y="1857983"/>
        <a:ext cx="1105053" cy="112107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DDF5CF-1A0D-48F4-A8DA-3A06EDC7F9EB}">
      <dsp:nvSpPr>
        <dsp:cNvPr id="0" name=""/>
        <dsp:cNvSpPr/>
      </dsp:nvSpPr>
      <dsp:spPr>
        <a:xfrm>
          <a:off x="2614604" y="142879"/>
          <a:ext cx="931591" cy="854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1. Elaboration </a:t>
          </a:r>
        </a:p>
        <a:p>
          <a:pPr lvl="0" algn="ctr" defTabSz="444500">
            <a:lnSpc>
              <a:spcPct val="90000"/>
            </a:lnSpc>
            <a:spcBef>
              <a:spcPct val="0"/>
            </a:spcBef>
            <a:spcAft>
              <a:spcPct val="35000"/>
            </a:spcAft>
          </a:pPr>
          <a:r>
            <a:rPr lang="fr-FR" sz="1000" kern="1200" dirty="0" smtClean="0"/>
            <a:t>du budget</a:t>
          </a:r>
          <a:endParaRPr lang="fr-FR" sz="1000" kern="1200" dirty="0"/>
        </a:p>
      </dsp:txBody>
      <dsp:txXfrm>
        <a:off x="2614604" y="142879"/>
        <a:ext cx="931591" cy="854010"/>
      </dsp:txXfrm>
    </dsp:sp>
    <dsp:sp modelId="{9D99484C-669B-4ED7-8529-B5C941E70AB7}">
      <dsp:nvSpPr>
        <dsp:cNvPr id="0" name=""/>
        <dsp:cNvSpPr/>
      </dsp:nvSpPr>
      <dsp:spPr>
        <a:xfrm rot="21583704">
          <a:off x="4259384" y="359824"/>
          <a:ext cx="1489136"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21583704">
        <a:off x="4259384" y="359824"/>
        <a:ext cx="1489136" cy="451495"/>
      </dsp:txXfrm>
    </dsp:sp>
    <dsp:sp modelId="{E19DD01C-E37E-47EF-AED4-97ED85D119E7}">
      <dsp:nvSpPr>
        <dsp:cNvPr id="0" name=""/>
        <dsp:cNvSpPr/>
      </dsp:nvSpPr>
      <dsp:spPr>
        <a:xfrm>
          <a:off x="6355856" y="71354"/>
          <a:ext cx="1187961" cy="9603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2.</a:t>
          </a:r>
        </a:p>
        <a:p>
          <a:pPr lvl="0" algn="ctr" defTabSz="444500">
            <a:lnSpc>
              <a:spcPct val="90000"/>
            </a:lnSpc>
            <a:spcBef>
              <a:spcPct val="0"/>
            </a:spcBef>
            <a:spcAft>
              <a:spcPct val="35000"/>
            </a:spcAft>
          </a:pPr>
          <a:r>
            <a:rPr lang="fr-FR" sz="1000" kern="1200" dirty="0" smtClean="0"/>
            <a:t>2. Planification des activités</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Gestion des</a:t>
          </a:r>
        </a:p>
        <a:p>
          <a:pPr lvl="0" algn="ctr" defTabSz="444500">
            <a:lnSpc>
              <a:spcPct val="90000"/>
            </a:lnSpc>
            <a:spcBef>
              <a:spcPct val="0"/>
            </a:spcBef>
            <a:spcAft>
              <a:spcPct val="35000"/>
            </a:spcAft>
          </a:pPr>
          <a:r>
            <a:rPr lang="fr-FR" sz="1000" kern="1200" dirty="0" smtClean="0"/>
            <a:t>missions</a:t>
          </a:r>
        </a:p>
        <a:p>
          <a:pPr lvl="0" algn="ctr" defTabSz="444500">
            <a:lnSpc>
              <a:spcPct val="90000"/>
            </a:lnSpc>
            <a:spcBef>
              <a:spcPct val="0"/>
            </a:spcBef>
            <a:spcAft>
              <a:spcPct val="35000"/>
            </a:spcAft>
          </a:pPr>
          <a:endParaRPr lang="fr-FR" sz="1000" kern="1200" dirty="0"/>
        </a:p>
      </dsp:txBody>
      <dsp:txXfrm>
        <a:off x="6355856" y="71354"/>
        <a:ext cx="1187961" cy="960373"/>
      </dsp:txXfrm>
    </dsp:sp>
    <dsp:sp modelId="{17FF8DAE-1DD8-4FA3-B2E1-08B8F4C97202}">
      <dsp:nvSpPr>
        <dsp:cNvPr id="0" name=""/>
        <dsp:cNvSpPr/>
      </dsp:nvSpPr>
      <dsp:spPr>
        <a:xfrm rot="5404918">
          <a:off x="6224818" y="2209738"/>
          <a:ext cx="1444645"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5404918">
        <a:off x="6224818" y="2209738"/>
        <a:ext cx="1444645" cy="451495"/>
      </dsp:txXfrm>
    </dsp:sp>
    <dsp:sp modelId="{CF4D7DF7-0518-42F0-BC5D-491ED06B69C5}">
      <dsp:nvSpPr>
        <dsp:cNvPr id="0" name=""/>
        <dsp:cNvSpPr/>
      </dsp:nvSpPr>
      <dsp:spPr>
        <a:xfrm>
          <a:off x="6416946" y="3757472"/>
          <a:ext cx="1055443" cy="8145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3. Gestion des</a:t>
          </a:r>
        </a:p>
        <a:p>
          <a:pPr lvl="0" algn="ctr" defTabSz="444500">
            <a:lnSpc>
              <a:spcPct val="90000"/>
            </a:lnSpc>
            <a:spcBef>
              <a:spcPct val="0"/>
            </a:spcBef>
            <a:spcAft>
              <a:spcPct val="35000"/>
            </a:spcAft>
          </a:pPr>
          <a:r>
            <a:rPr lang="fr-FR" sz="1000" kern="1200" dirty="0" smtClean="0"/>
            <a:t> heures  prestées</a:t>
          </a:r>
          <a:endParaRPr lang="fr-FR" sz="1000" kern="1200" dirty="0"/>
        </a:p>
      </dsp:txBody>
      <dsp:txXfrm>
        <a:off x="6416946" y="3757472"/>
        <a:ext cx="1055443" cy="814564"/>
      </dsp:txXfrm>
    </dsp:sp>
    <dsp:sp modelId="{FC7936D4-0950-44DB-B59B-765080C14DAE}">
      <dsp:nvSpPr>
        <dsp:cNvPr id="0" name=""/>
        <dsp:cNvSpPr/>
      </dsp:nvSpPr>
      <dsp:spPr>
        <a:xfrm rot="10809298">
          <a:off x="4207842" y="3934954"/>
          <a:ext cx="1485176"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09298">
        <a:off x="4207842" y="3934954"/>
        <a:ext cx="1485176" cy="451495"/>
      </dsp:txXfrm>
    </dsp:sp>
    <dsp:sp modelId="{39B01162-65DC-4369-A51F-44F57F48BA3B}">
      <dsp:nvSpPr>
        <dsp:cNvPr id="0" name=""/>
        <dsp:cNvSpPr/>
      </dsp:nvSpPr>
      <dsp:spPr>
        <a:xfrm>
          <a:off x="2592626" y="3593829"/>
          <a:ext cx="1022109" cy="1121073"/>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4. Facturation</a:t>
          </a:r>
        </a:p>
        <a:p>
          <a:pPr lvl="0" algn="ctr" defTabSz="444500">
            <a:lnSpc>
              <a:spcPct val="90000"/>
            </a:lnSpc>
            <a:spcBef>
              <a:spcPct val="0"/>
            </a:spcBef>
            <a:spcAft>
              <a:spcPct val="35000"/>
            </a:spcAft>
          </a:pPr>
          <a:r>
            <a:rPr lang="fr-FR" sz="1000" kern="1200" dirty="0" smtClean="0"/>
            <a:t>&amp;</a:t>
          </a:r>
        </a:p>
        <a:p>
          <a:pPr lvl="0" algn="ctr" defTabSz="444500">
            <a:lnSpc>
              <a:spcPct val="90000"/>
            </a:lnSpc>
            <a:spcBef>
              <a:spcPct val="0"/>
            </a:spcBef>
            <a:spcAft>
              <a:spcPct val="35000"/>
            </a:spcAft>
          </a:pPr>
          <a:r>
            <a:rPr lang="fr-FR" sz="1000" kern="1200" dirty="0" smtClean="0"/>
            <a:t>Paiements</a:t>
          </a:r>
          <a:endParaRPr lang="fr-FR" sz="1000" kern="1200" dirty="0"/>
        </a:p>
      </dsp:txBody>
      <dsp:txXfrm>
        <a:off x="2592626" y="3593829"/>
        <a:ext cx="1022109" cy="1121073"/>
      </dsp:txXfrm>
    </dsp:sp>
    <dsp:sp modelId="{D4A12CD9-6C34-487E-BEBE-00D70271BE34}">
      <dsp:nvSpPr>
        <dsp:cNvPr id="0" name=""/>
        <dsp:cNvSpPr/>
      </dsp:nvSpPr>
      <dsp:spPr>
        <a:xfrm rot="10800000">
          <a:off x="1577177" y="3928618"/>
          <a:ext cx="689984" cy="4514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dsp:txBody>
      <dsp:txXfrm rot="10800000">
        <a:off x="1577177" y="3928618"/>
        <a:ext cx="689984" cy="451495"/>
      </dsp:txXfrm>
    </dsp:sp>
    <dsp:sp modelId="{7E2819D3-9327-4BEE-B605-72A399C7B9F6}">
      <dsp:nvSpPr>
        <dsp:cNvPr id="0" name=""/>
        <dsp:cNvSpPr/>
      </dsp:nvSpPr>
      <dsp:spPr>
        <a:xfrm>
          <a:off x="185715" y="3593829"/>
          <a:ext cx="1105053" cy="11210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5.Evaluation</a:t>
          </a:r>
        </a:p>
        <a:p>
          <a:pPr lvl="0" algn="ctr" defTabSz="444500">
            <a:lnSpc>
              <a:spcPct val="90000"/>
            </a:lnSpc>
            <a:spcBef>
              <a:spcPct val="0"/>
            </a:spcBef>
            <a:spcAft>
              <a:spcPct val="35000"/>
            </a:spcAft>
          </a:pPr>
          <a:r>
            <a:rPr lang="fr-FR" sz="1000" kern="1200" dirty="0" smtClean="0"/>
            <a:t>Des </a:t>
          </a:r>
        </a:p>
        <a:p>
          <a:pPr lvl="0" algn="ctr" defTabSz="444500">
            <a:lnSpc>
              <a:spcPct val="90000"/>
            </a:lnSpc>
            <a:spcBef>
              <a:spcPct val="0"/>
            </a:spcBef>
            <a:spcAft>
              <a:spcPct val="35000"/>
            </a:spcAft>
          </a:pPr>
          <a:r>
            <a:rPr lang="fr-FR" sz="1000" kern="1200" dirty="0" smtClean="0"/>
            <a:t>Performances</a:t>
          </a:r>
        </a:p>
        <a:p>
          <a:pPr lvl="0" algn="ctr" defTabSz="444500">
            <a:lnSpc>
              <a:spcPct val="90000"/>
            </a:lnSpc>
            <a:spcBef>
              <a:spcPct val="0"/>
            </a:spcBef>
            <a:spcAft>
              <a:spcPct val="35000"/>
            </a:spcAft>
          </a:pPr>
          <a:endParaRPr lang="fr-FR" sz="700" kern="1200" dirty="0"/>
        </a:p>
      </dsp:txBody>
      <dsp:txXfrm>
        <a:off x="185715" y="3593829"/>
        <a:ext cx="1105053" cy="1121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421EA-6AE7-40AB-8C6B-9948CCD98C50}" type="datetimeFigureOut">
              <a:rPr lang="fr-FR" smtClean="0"/>
              <a:pPr/>
              <a:t>30/03/2010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89F43-76F4-43BE-8E04-37B608796F14}"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6</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7</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10</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14</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15</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16</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17</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3189F43-76F4-43BE-8E04-37B608796F14}" type="slidenum">
              <a:rPr lang="fr-FR" smtClean="0"/>
              <a:pPr/>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5632E4A-0D6E-4EF5-8583-1EB9F9F56319}" type="datetimeFigureOut">
              <a:rPr lang="fr-FR" smtClean="0"/>
              <a:pPr/>
              <a:t>30/03/2010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ED4F4A-FA9B-441D-B206-58A7BFD9DEB7}"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32E4A-0D6E-4EF5-8583-1EB9F9F56319}" type="datetimeFigureOut">
              <a:rPr lang="fr-FR" smtClean="0"/>
              <a:pPr/>
              <a:t>30/03/2010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D4F4A-FA9B-441D-B206-58A7BFD9DEB7}"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1357298"/>
            <a:ext cx="114300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Budget</a:t>
            </a:r>
            <a:endParaRPr lang="fr-FR" dirty="0"/>
          </a:p>
        </p:txBody>
      </p:sp>
      <p:sp>
        <p:nvSpPr>
          <p:cNvPr id="7" name="Rectangle 6"/>
          <p:cNvSpPr/>
          <p:nvPr/>
        </p:nvSpPr>
        <p:spPr>
          <a:xfrm>
            <a:off x="357158" y="2714620"/>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Timesheets</a:t>
            </a:r>
            <a:endParaRPr lang="fr-FR" dirty="0"/>
          </a:p>
        </p:txBody>
      </p:sp>
      <p:sp>
        <p:nvSpPr>
          <p:cNvPr id="8" name="Rectangle 7"/>
          <p:cNvSpPr/>
          <p:nvPr/>
        </p:nvSpPr>
        <p:spPr>
          <a:xfrm>
            <a:off x="3571868" y="1357298"/>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Missions</a:t>
            </a:r>
            <a:endParaRPr lang="fr-FR" dirty="0"/>
          </a:p>
        </p:txBody>
      </p:sp>
      <p:sp>
        <p:nvSpPr>
          <p:cNvPr id="9" name="Rectangle 8"/>
          <p:cNvSpPr/>
          <p:nvPr/>
        </p:nvSpPr>
        <p:spPr>
          <a:xfrm>
            <a:off x="1857356" y="1357298"/>
            <a:ext cx="135732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Planification</a:t>
            </a:r>
          </a:p>
          <a:p>
            <a:pPr algn="ctr"/>
            <a:r>
              <a:rPr lang="fr-FR" dirty="0" smtClean="0"/>
              <a:t>activités</a:t>
            </a:r>
            <a:endParaRPr lang="fr-FR" dirty="0"/>
          </a:p>
        </p:txBody>
      </p:sp>
      <p:sp>
        <p:nvSpPr>
          <p:cNvPr id="10" name="Rectangle 9"/>
          <p:cNvSpPr/>
          <p:nvPr/>
        </p:nvSpPr>
        <p:spPr>
          <a:xfrm>
            <a:off x="1928794" y="2714620"/>
            <a:ext cx="107157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Factures</a:t>
            </a:r>
            <a:endParaRPr lang="fr-FR" dirty="0"/>
          </a:p>
        </p:txBody>
      </p:sp>
      <p:sp>
        <p:nvSpPr>
          <p:cNvPr id="11" name="Rectangle 10"/>
          <p:cNvSpPr/>
          <p:nvPr/>
        </p:nvSpPr>
        <p:spPr>
          <a:xfrm>
            <a:off x="3500430" y="2714620"/>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Payements</a:t>
            </a:r>
          </a:p>
        </p:txBody>
      </p:sp>
      <p:sp>
        <p:nvSpPr>
          <p:cNvPr id="13" name="Rectangle 12"/>
          <p:cNvSpPr/>
          <p:nvPr/>
        </p:nvSpPr>
        <p:spPr>
          <a:xfrm>
            <a:off x="7215206" y="214311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Non-</a:t>
            </a:r>
            <a:r>
              <a:rPr lang="fr-FR" dirty="0" err="1" smtClean="0"/>
              <a:t>repudiation</a:t>
            </a:r>
            <a:endParaRPr lang="fr-FR" dirty="0"/>
          </a:p>
        </p:txBody>
      </p:sp>
      <p:sp>
        <p:nvSpPr>
          <p:cNvPr id="14" name="Rectangle 13"/>
          <p:cNvSpPr/>
          <p:nvPr/>
        </p:nvSpPr>
        <p:spPr>
          <a:xfrm>
            <a:off x="7215206" y="3214686"/>
            <a:ext cx="1714512" cy="6429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EWS</a:t>
            </a:r>
          </a:p>
        </p:txBody>
      </p:sp>
      <p:sp>
        <p:nvSpPr>
          <p:cNvPr id="15" name="Rectangle 14"/>
          <p:cNvSpPr/>
          <p:nvPr/>
        </p:nvSpPr>
        <p:spPr>
          <a:xfrm>
            <a:off x="7215206" y="4357694"/>
            <a:ext cx="1714512"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Droits</a:t>
            </a:r>
          </a:p>
        </p:txBody>
      </p:sp>
      <p:sp>
        <p:nvSpPr>
          <p:cNvPr id="16" name="Rectangle 15"/>
          <p:cNvSpPr/>
          <p:nvPr/>
        </p:nvSpPr>
        <p:spPr>
          <a:xfrm>
            <a:off x="5000628" y="2000240"/>
            <a:ext cx="150019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Performances</a:t>
            </a:r>
            <a:endParaRPr lang="fr-FR" dirty="0"/>
          </a:p>
        </p:txBody>
      </p:sp>
      <p:sp>
        <p:nvSpPr>
          <p:cNvPr id="17" name="Rectangle 16"/>
          <p:cNvSpPr/>
          <p:nvPr/>
        </p:nvSpPr>
        <p:spPr>
          <a:xfrm>
            <a:off x="285720"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Employés</a:t>
            </a:r>
            <a:endParaRPr lang="fr-FR" dirty="0"/>
          </a:p>
        </p:txBody>
      </p:sp>
      <p:sp>
        <p:nvSpPr>
          <p:cNvPr id="18" name="Rectangle 17"/>
          <p:cNvSpPr/>
          <p:nvPr/>
        </p:nvSpPr>
        <p:spPr>
          <a:xfrm>
            <a:off x="3643306" y="3857628"/>
            <a:ext cx="1214446"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Contrats</a:t>
            </a:r>
            <a:endParaRPr lang="fr-FR" dirty="0"/>
          </a:p>
        </p:txBody>
      </p:sp>
      <p:sp>
        <p:nvSpPr>
          <p:cNvPr id="19" name="Rectangle 18"/>
          <p:cNvSpPr/>
          <p:nvPr/>
        </p:nvSpPr>
        <p:spPr>
          <a:xfrm>
            <a:off x="521494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Contacts</a:t>
            </a:r>
          </a:p>
        </p:txBody>
      </p:sp>
      <p:sp>
        <p:nvSpPr>
          <p:cNvPr id="20" name="Rectangle 19"/>
          <p:cNvSpPr/>
          <p:nvPr/>
        </p:nvSpPr>
        <p:spPr>
          <a:xfrm>
            <a:off x="2000232" y="3857628"/>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Clients</a:t>
            </a:r>
            <a:endParaRPr lang="fr-FR" dirty="0"/>
          </a:p>
        </p:txBody>
      </p:sp>
      <p:sp>
        <p:nvSpPr>
          <p:cNvPr id="23" name="Rectangle 22"/>
          <p:cNvSpPr/>
          <p:nvPr/>
        </p:nvSpPr>
        <p:spPr>
          <a:xfrm>
            <a:off x="7215206" y="1071546"/>
            <a:ext cx="1714512" cy="7858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Authentification</a:t>
            </a:r>
          </a:p>
        </p:txBody>
      </p:sp>
      <p:sp>
        <p:nvSpPr>
          <p:cNvPr id="24" name="Rectangle 23"/>
          <p:cNvSpPr/>
          <p:nvPr/>
        </p:nvSpPr>
        <p:spPr>
          <a:xfrm>
            <a:off x="428596" y="5072074"/>
            <a:ext cx="1285884"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banques</a:t>
            </a:r>
          </a:p>
        </p:txBody>
      </p:sp>
      <p:sp>
        <p:nvSpPr>
          <p:cNvPr id="25" name="Rectangle 24"/>
          <p:cNvSpPr/>
          <p:nvPr/>
        </p:nvSpPr>
        <p:spPr>
          <a:xfrm>
            <a:off x="2285984" y="5072074"/>
            <a:ext cx="1428760" cy="5715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déclarations</a:t>
            </a:r>
          </a:p>
        </p:txBody>
      </p:sp>
      <p:cxnSp>
        <p:nvCxnSpPr>
          <p:cNvPr id="27" name="Connecteur droit 26"/>
          <p:cNvCxnSpPr/>
          <p:nvPr/>
        </p:nvCxnSpPr>
        <p:spPr>
          <a:xfrm rot="16200000" flipH="1">
            <a:off x="3714744" y="3214686"/>
            <a:ext cx="592935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2000232" y="571480"/>
            <a:ext cx="2357454" cy="369332"/>
          </a:xfrm>
          <a:prstGeom prst="rect">
            <a:avLst/>
          </a:prstGeom>
          <a:noFill/>
        </p:spPr>
        <p:txBody>
          <a:bodyPr wrap="square" rtlCol="0">
            <a:spAutoFit/>
          </a:bodyPr>
          <a:lstStyle/>
          <a:p>
            <a:r>
              <a:rPr lang="fr-FR" dirty="0" smtClean="0"/>
              <a:t>Services    fonctionnels</a:t>
            </a:r>
            <a:endParaRPr lang="fr-FR" dirty="0"/>
          </a:p>
        </p:txBody>
      </p:sp>
      <p:sp>
        <p:nvSpPr>
          <p:cNvPr id="31" name="ZoneTexte 30"/>
          <p:cNvSpPr txBox="1"/>
          <p:nvPr/>
        </p:nvSpPr>
        <p:spPr>
          <a:xfrm>
            <a:off x="6786546" y="428604"/>
            <a:ext cx="2357454" cy="369332"/>
          </a:xfrm>
          <a:prstGeom prst="rect">
            <a:avLst/>
          </a:prstGeom>
          <a:noFill/>
        </p:spPr>
        <p:txBody>
          <a:bodyPr wrap="square" rtlCol="0">
            <a:spAutoFit/>
          </a:bodyPr>
          <a:lstStyle/>
          <a:p>
            <a:r>
              <a:rPr lang="fr-FR" dirty="0" smtClean="0"/>
              <a:t>Services   transversaux</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6"/>
          <p:cNvSpPr/>
          <p:nvPr/>
        </p:nvSpPr>
        <p:spPr>
          <a:xfrm>
            <a:off x="1857356" y="4741083"/>
            <a:ext cx="842962" cy="75961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smtClean="0">
                <a:solidFill>
                  <a:schemeClr val="tx1"/>
                </a:solidFill>
              </a:rPr>
              <a:t>Planning</a:t>
            </a:r>
          </a:p>
          <a:p>
            <a:pPr algn="ctr"/>
            <a:r>
              <a:rPr lang="fr-BE" sz="1000" b="1" dirty="0" smtClean="0">
                <a:solidFill>
                  <a:schemeClr val="tx1"/>
                </a:solidFill>
              </a:rPr>
              <a:t>Mensuel</a:t>
            </a:r>
            <a:endParaRPr lang="en-US" sz="1000" b="1" dirty="0">
              <a:solidFill>
                <a:schemeClr val="tx1"/>
              </a:solidFill>
            </a:endParaRPr>
          </a:p>
        </p:txBody>
      </p:sp>
      <p:sp>
        <p:nvSpPr>
          <p:cNvPr id="9" name="Rounded Rectangle 7"/>
          <p:cNvSpPr/>
          <p:nvPr/>
        </p:nvSpPr>
        <p:spPr>
          <a:xfrm>
            <a:off x="1714480" y="1785926"/>
            <a:ext cx="1143008" cy="7596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smtClean="0">
                <a:solidFill>
                  <a:schemeClr val="tx1"/>
                </a:solidFill>
              </a:rPr>
              <a:t>Agenda</a:t>
            </a:r>
          </a:p>
          <a:p>
            <a:pPr algn="ctr"/>
            <a:r>
              <a:rPr lang="fr-BE" sz="1000" b="1" dirty="0" smtClean="0">
                <a:solidFill>
                  <a:schemeClr val="tx1"/>
                </a:solidFill>
              </a:rPr>
              <a:t>Personnel</a:t>
            </a:r>
          </a:p>
          <a:p>
            <a:pPr algn="ctr"/>
            <a:r>
              <a:rPr lang="fr-BE" sz="1000" b="1" dirty="0" smtClean="0">
                <a:solidFill>
                  <a:schemeClr val="tx1"/>
                </a:solidFill>
              </a:rPr>
              <a:t>Hebdomadaire</a:t>
            </a:r>
            <a:endParaRPr lang="en-US" sz="1000" b="1" dirty="0">
              <a:solidFill>
                <a:schemeClr val="tx1"/>
              </a:solidFill>
            </a:endParaRPr>
          </a:p>
        </p:txBody>
      </p:sp>
      <p:cxnSp>
        <p:nvCxnSpPr>
          <p:cNvPr id="15" name="Straight Arrow Connector 24"/>
          <p:cNvCxnSpPr>
            <a:stCxn id="1026" idx="0"/>
          </p:cNvCxnSpPr>
          <p:nvPr/>
        </p:nvCxnSpPr>
        <p:spPr>
          <a:xfrm rot="5400000" flipH="1" flipV="1">
            <a:off x="6048745" y="3717497"/>
            <a:ext cx="2312215" cy="20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7"/>
          <p:cNvCxnSpPr>
            <a:stCxn id="1026" idx="1"/>
            <a:endCxn id="8" idx="3"/>
          </p:cNvCxnSpPr>
          <p:nvPr/>
        </p:nvCxnSpPr>
        <p:spPr>
          <a:xfrm rot="10800000">
            <a:off x="2700318" y="5120894"/>
            <a:ext cx="4229136" cy="33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58"/>
          <p:cNvSpPr/>
          <p:nvPr/>
        </p:nvSpPr>
        <p:spPr>
          <a:xfrm>
            <a:off x="6786578" y="1785926"/>
            <a:ext cx="1143008" cy="75961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Timesheet</a:t>
            </a:r>
            <a:endParaRPr lang="fr-BE" sz="1000" b="1" dirty="0" smtClean="0">
              <a:solidFill>
                <a:schemeClr val="tx1"/>
              </a:solidFill>
            </a:endParaRPr>
          </a:p>
          <a:p>
            <a:pPr algn="ctr"/>
            <a:r>
              <a:rPr lang="fr-BE" sz="1000" b="1" dirty="0" smtClean="0">
                <a:solidFill>
                  <a:schemeClr val="tx1"/>
                </a:solidFill>
              </a:rPr>
              <a:t>Personnel</a:t>
            </a:r>
          </a:p>
          <a:p>
            <a:pPr algn="ctr"/>
            <a:r>
              <a:rPr lang="fr-BE" sz="1000" b="1" dirty="0" smtClean="0">
                <a:solidFill>
                  <a:schemeClr val="tx1"/>
                </a:solidFill>
              </a:rPr>
              <a:t>Hebdomadaire</a:t>
            </a:r>
            <a:endParaRPr lang="en-US" sz="1000" b="1" dirty="0">
              <a:solidFill>
                <a:schemeClr val="tx1"/>
              </a:solidFill>
            </a:endParaRPr>
          </a:p>
        </p:txBody>
      </p:sp>
      <p:pic>
        <p:nvPicPr>
          <p:cNvPr id="1026" name="Picture 2" descr="C:\Program Files\Microsoft Office\MEDIA\CAGCAT10\j0195384.wmf"/>
          <p:cNvPicPr>
            <a:picLocks noChangeAspect="1" noChangeArrowheads="1"/>
          </p:cNvPicPr>
          <p:nvPr/>
        </p:nvPicPr>
        <p:blipFill>
          <a:blip r:embed="rId3" cstate="print"/>
          <a:srcRect/>
          <a:stretch>
            <a:fillRect/>
          </a:stretch>
        </p:blipFill>
        <p:spPr bwMode="auto">
          <a:xfrm>
            <a:off x="6929454" y="4883959"/>
            <a:ext cx="530085" cy="541333"/>
          </a:xfrm>
          <a:prstGeom prst="rect">
            <a:avLst/>
          </a:prstGeom>
          <a:noFill/>
        </p:spPr>
      </p:pic>
      <p:pic>
        <p:nvPicPr>
          <p:cNvPr id="46" name="Picture 3" descr="C:\Program Files\Microsoft Office\MEDIA\CAGCAT10\j0292020.wmf"/>
          <p:cNvPicPr>
            <a:picLocks noChangeAspect="1" noChangeArrowheads="1"/>
          </p:cNvPicPr>
          <p:nvPr/>
        </p:nvPicPr>
        <p:blipFill>
          <a:blip r:embed="rId4" cstate="print"/>
          <a:srcRect/>
          <a:stretch>
            <a:fillRect/>
          </a:stretch>
        </p:blipFill>
        <p:spPr bwMode="auto">
          <a:xfrm>
            <a:off x="4429124" y="500042"/>
            <a:ext cx="602202" cy="571504"/>
          </a:xfrm>
          <a:prstGeom prst="rect">
            <a:avLst/>
          </a:prstGeom>
          <a:noFill/>
        </p:spPr>
      </p:pic>
      <p:cxnSp>
        <p:nvCxnSpPr>
          <p:cNvPr id="47" name="Straight Arrow Connector 16"/>
          <p:cNvCxnSpPr/>
          <p:nvPr/>
        </p:nvCxnSpPr>
        <p:spPr>
          <a:xfrm rot="10800000" flipV="1">
            <a:off x="2786050" y="857232"/>
            <a:ext cx="1785950"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16"/>
          <p:cNvCxnSpPr/>
          <p:nvPr/>
        </p:nvCxnSpPr>
        <p:spPr>
          <a:xfrm>
            <a:off x="4929190" y="857232"/>
            <a:ext cx="1857388" cy="1000132"/>
          </a:xfrm>
          <a:prstGeom prst="straightConnector1">
            <a:avLst/>
          </a:prstGeom>
          <a:ln>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16"/>
          <p:cNvCxnSpPr>
            <a:stCxn id="9" idx="2"/>
            <a:endCxn id="8" idx="0"/>
          </p:cNvCxnSpPr>
          <p:nvPr/>
        </p:nvCxnSpPr>
        <p:spPr>
          <a:xfrm rot="5400000">
            <a:off x="1184642" y="3639741"/>
            <a:ext cx="2195538" cy="7147"/>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16"/>
          <p:cNvCxnSpPr>
            <a:stCxn id="9" idx="3"/>
            <a:endCxn id="24" idx="1"/>
          </p:cNvCxnSpPr>
          <p:nvPr/>
        </p:nvCxnSpPr>
        <p:spPr>
          <a:xfrm>
            <a:off x="2857488" y="2165736"/>
            <a:ext cx="3929090" cy="1588"/>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86248" y="1928802"/>
            <a:ext cx="1000132" cy="400110"/>
          </a:xfrm>
          <a:prstGeom prst="rect">
            <a:avLst/>
          </a:prstGeom>
          <a:noFill/>
        </p:spPr>
        <p:txBody>
          <a:bodyPr wrap="square" rtlCol="0">
            <a:spAutoFit/>
          </a:bodyPr>
          <a:lstStyle/>
          <a:p>
            <a:r>
              <a:rPr lang="fr-BE" sz="1000" dirty="0" smtClean="0"/>
              <a:t>Mise à jour automatique</a:t>
            </a:r>
            <a:endParaRPr lang="en-US" sz="1000" dirty="0"/>
          </a:p>
        </p:txBody>
      </p:sp>
      <p:sp>
        <p:nvSpPr>
          <p:cNvPr id="94" name="TextBox 93"/>
          <p:cNvSpPr txBox="1"/>
          <p:nvPr/>
        </p:nvSpPr>
        <p:spPr>
          <a:xfrm>
            <a:off x="3071802" y="1214422"/>
            <a:ext cx="1571636" cy="400110"/>
          </a:xfrm>
          <a:prstGeom prst="rect">
            <a:avLst/>
          </a:prstGeom>
          <a:noFill/>
        </p:spPr>
        <p:txBody>
          <a:bodyPr wrap="square" rtlCol="0">
            <a:spAutoFit/>
          </a:bodyPr>
          <a:lstStyle/>
          <a:p>
            <a:pPr>
              <a:buFont typeface="Arial" pitchFamily="34" charset="0"/>
              <a:buChar char="•"/>
            </a:pPr>
            <a:r>
              <a:rPr lang="fr-BE" sz="1000" dirty="0" smtClean="0"/>
              <a:t>Modifier agenda</a:t>
            </a:r>
          </a:p>
          <a:p>
            <a:pPr>
              <a:buFont typeface="Arial" pitchFamily="34" charset="0"/>
              <a:buChar char="•"/>
            </a:pPr>
            <a:r>
              <a:rPr lang="fr-BE" sz="1000" dirty="0" smtClean="0"/>
              <a:t>Demande congés </a:t>
            </a:r>
          </a:p>
        </p:txBody>
      </p:sp>
      <p:sp>
        <p:nvSpPr>
          <p:cNvPr id="97" name="TextBox 96"/>
          <p:cNvSpPr txBox="1"/>
          <p:nvPr/>
        </p:nvSpPr>
        <p:spPr>
          <a:xfrm>
            <a:off x="2357422" y="2714620"/>
            <a:ext cx="1071570" cy="400110"/>
          </a:xfrm>
          <a:prstGeom prst="rect">
            <a:avLst/>
          </a:prstGeom>
          <a:noFill/>
        </p:spPr>
        <p:txBody>
          <a:bodyPr wrap="square" rtlCol="0">
            <a:spAutoFit/>
          </a:bodyPr>
          <a:lstStyle/>
          <a:p>
            <a:r>
              <a:rPr lang="fr-BE" sz="1000" dirty="0" smtClean="0"/>
              <a:t>Mise à jour automatique</a:t>
            </a:r>
            <a:endParaRPr lang="en-US" sz="1000" dirty="0"/>
          </a:p>
        </p:txBody>
      </p:sp>
      <p:sp>
        <p:nvSpPr>
          <p:cNvPr id="99" name="TextBox 98"/>
          <p:cNvSpPr txBox="1"/>
          <p:nvPr/>
        </p:nvSpPr>
        <p:spPr>
          <a:xfrm>
            <a:off x="5072066" y="1214422"/>
            <a:ext cx="1643074" cy="400110"/>
          </a:xfrm>
          <a:prstGeom prst="rect">
            <a:avLst/>
          </a:prstGeom>
          <a:noFill/>
        </p:spPr>
        <p:txBody>
          <a:bodyPr wrap="square" rtlCol="0">
            <a:spAutoFit/>
          </a:bodyPr>
          <a:lstStyle/>
          <a:p>
            <a:pPr>
              <a:buFont typeface="Arial" pitchFamily="34" charset="0"/>
              <a:buChar char="•"/>
            </a:pPr>
            <a:r>
              <a:rPr lang="fr-BE" sz="1000" dirty="0" smtClean="0"/>
              <a:t>Sauvegarder </a:t>
            </a:r>
            <a:r>
              <a:rPr lang="fr-BE" sz="1000" dirty="0" err="1" smtClean="0"/>
              <a:t>timesheets</a:t>
            </a:r>
            <a:endParaRPr lang="en-US" sz="1000" dirty="0" smtClean="0"/>
          </a:p>
          <a:p>
            <a:pPr>
              <a:buFont typeface="Arial" pitchFamily="34" charset="0"/>
              <a:buChar char="•"/>
            </a:pPr>
            <a:r>
              <a:rPr lang="fr-BE" sz="1000" dirty="0" smtClean="0"/>
              <a:t>Soumettre </a:t>
            </a:r>
            <a:r>
              <a:rPr lang="fr-BE" sz="1000" dirty="0" err="1" smtClean="0"/>
              <a:t>timesheets</a:t>
            </a:r>
            <a:endParaRPr lang="en-US" sz="1000" dirty="0"/>
          </a:p>
        </p:txBody>
      </p:sp>
      <p:sp>
        <p:nvSpPr>
          <p:cNvPr id="101" name="TextBox 100"/>
          <p:cNvSpPr txBox="1"/>
          <p:nvPr/>
        </p:nvSpPr>
        <p:spPr>
          <a:xfrm>
            <a:off x="6643702" y="3600394"/>
            <a:ext cx="1857356" cy="400110"/>
          </a:xfrm>
          <a:prstGeom prst="rect">
            <a:avLst/>
          </a:prstGeom>
          <a:noFill/>
        </p:spPr>
        <p:txBody>
          <a:bodyPr wrap="square" rtlCol="0">
            <a:spAutoFit/>
          </a:bodyPr>
          <a:lstStyle/>
          <a:p>
            <a:pPr>
              <a:buFont typeface="Arial" pitchFamily="34" charset="0"/>
              <a:buChar char="•"/>
            </a:pPr>
            <a:r>
              <a:rPr lang="fr-BE" sz="1000" dirty="0" smtClean="0"/>
              <a:t>Consulter  </a:t>
            </a:r>
            <a:r>
              <a:rPr lang="fr-BE" sz="1000" dirty="0" err="1" smtClean="0"/>
              <a:t>timesheets</a:t>
            </a:r>
            <a:endParaRPr lang="fr-BE" sz="1000" dirty="0" smtClean="0"/>
          </a:p>
          <a:p>
            <a:pPr>
              <a:buFont typeface="Arial" pitchFamily="34" charset="0"/>
              <a:buChar char="•"/>
            </a:pPr>
            <a:r>
              <a:rPr lang="fr-BE" sz="1000" dirty="0" smtClean="0"/>
              <a:t> Accepter/Rejeter </a:t>
            </a:r>
            <a:r>
              <a:rPr lang="fr-BE" sz="1000" dirty="0" err="1" smtClean="0"/>
              <a:t>timesheets</a:t>
            </a:r>
            <a:endParaRPr lang="en-US" sz="1000" dirty="0"/>
          </a:p>
        </p:txBody>
      </p:sp>
      <p:sp>
        <p:nvSpPr>
          <p:cNvPr id="103" name="TextBox 102"/>
          <p:cNvSpPr txBox="1"/>
          <p:nvPr/>
        </p:nvSpPr>
        <p:spPr>
          <a:xfrm>
            <a:off x="4500562" y="4669645"/>
            <a:ext cx="2071702" cy="553998"/>
          </a:xfrm>
          <a:prstGeom prst="rect">
            <a:avLst/>
          </a:prstGeom>
          <a:noFill/>
        </p:spPr>
        <p:txBody>
          <a:bodyPr wrap="square" rtlCol="0">
            <a:spAutoFit/>
          </a:bodyPr>
          <a:lstStyle/>
          <a:p>
            <a:pPr>
              <a:buFont typeface="Arial" pitchFamily="34" charset="0"/>
              <a:buChar char="•"/>
            </a:pPr>
            <a:r>
              <a:rPr lang="fr-BE" sz="1000" dirty="0" smtClean="0"/>
              <a:t>Consulter Planning des employés</a:t>
            </a:r>
          </a:p>
          <a:p>
            <a:pPr>
              <a:buFont typeface="Arial" pitchFamily="34" charset="0"/>
              <a:buChar char="•"/>
            </a:pPr>
            <a:r>
              <a:rPr lang="fr-BE" sz="1000" dirty="0" smtClean="0"/>
              <a:t>Planifier activités</a:t>
            </a:r>
          </a:p>
          <a:p>
            <a:pPr>
              <a:buFont typeface="Arial" pitchFamily="34" charset="0"/>
              <a:buChar char="•"/>
            </a:pPr>
            <a:r>
              <a:rPr lang="fr-BE" sz="1000" dirty="0" smtClean="0"/>
              <a:t>Accepter/Refuser congés</a:t>
            </a:r>
            <a:endParaRPr lang="en-US"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274638"/>
            <a:ext cx="5929354" cy="511156"/>
          </a:xfrm>
          <a:solidFill>
            <a:schemeClr val="bg2">
              <a:lumMod val="90000"/>
            </a:schemeClr>
          </a:solidFill>
        </p:spPr>
        <p:txBody>
          <a:bodyPr>
            <a:normAutofit/>
          </a:bodyPr>
          <a:lstStyle/>
          <a:p>
            <a:r>
              <a:rPr lang="fr-FR" sz="2400" dirty="0" smtClean="0"/>
              <a:t>Facturation des missions &amp; paiements</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3286116" y="2428868"/>
            <a:ext cx="484632" cy="1643074"/>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57166"/>
            <a:ext cx="8229600" cy="714380"/>
          </a:xfrm>
        </p:spPr>
        <p:txBody>
          <a:bodyPr>
            <a:normAutofit fontScale="90000"/>
          </a:bodyPr>
          <a:lstStyle/>
          <a:p>
            <a:r>
              <a:rPr lang="fr-FR" dirty="0" smtClean="0"/>
              <a:t>Cas pour la facturation finale</a:t>
            </a:r>
            <a:endParaRPr lang="fr-FR" dirty="0"/>
          </a:p>
        </p:txBody>
      </p:sp>
      <p:graphicFrame>
        <p:nvGraphicFramePr>
          <p:cNvPr id="4" name="Espace réservé du contenu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rgbClr val="C00000"/>
                </a:solidFill>
              </a:rPr>
              <a:t>Gérer les factures</a:t>
            </a:r>
            <a:endParaRPr lang="fr-FR" dirty="0">
              <a:solidFill>
                <a:srgbClr val="C00000"/>
              </a:solidFill>
            </a:endParaRPr>
          </a:p>
        </p:txBody>
      </p:sp>
      <p:sp>
        <p:nvSpPr>
          <p:cNvPr id="32" name="ZoneTexte 31"/>
          <p:cNvSpPr txBox="1"/>
          <p:nvPr/>
        </p:nvSpPr>
        <p:spPr>
          <a:xfrm>
            <a:off x="428596" y="928670"/>
            <a:ext cx="7858180" cy="4154984"/>
          </a:xfrm>
          <a:prstGeom prst="rect">
            <a:avLst/>
          </a:prstGeom>
          <a:noFill/>
        </p:spPr>
        <p:txBody>
          <a:bodyPr wrap="square" rtlCol="0">
            <a:spAutoFit/>
          </a:bodyPr>
          <a:lstStyle/>
          <a:p>
            <a:pPr marL="342900" indent="-342900">
              <a:buFont typeface="+mj-lt"/>
              <a:buAutoNum type="arabicPeriod"/>
            </a:pPr>
            <a:r>
              <a:rPr lang="fr-FR" sz="1400" dirty="0" smtClean="0"/>
              <a:t>Modifier une facture le montant d’une facture avant envoi</a:t>
            </a:r>
          </a:p>
          <a:p>
            <a:pPr marL="342900" indent="-342900">
              <a:buFont typeface="+mj-lt"/>
              <a:buAutoNum type="arabicPeriod"/>
            </a:pPr>
            <a:r>
              <a:rPr lang="fr-FR" sz="1400" dirty="0" smtClean="0"/>
              <a:t>Marquer une facture comme payée  (voir diagramme du cycle de vie ) </a:t>
            </a:r>
          </a:p>
          <a:p>
            <a:pPr marL="342900" indent="-342900">
              <a:buFont typeface="+mj-lt"/>
              <a:buAutoNum type="arabicPeriod"/>
            </a:pPr>
            <a:r>
              <a:rPr lang="fr-FR" sz="1400" dirty="0" smtClean="0"/>
              <a:t>Imprimer une facture</a:t>
            </a:r>
          </a:p>
          <a:p>
            <a:pPr marL="342900" indent="-342900">
              <a:buFont typeface="+mj-lt"/>
              <a:buAutoNum type="arabicPeriod"/>
            </a:pPr>
            <a:r>
              <a:rPr lang="fr-FR" sz="1400" dirty="0" smtClean="0"/>
              <a:t>Consulter le détail d’une facture </a:t>
            </a:r>
          </a:p>
          <a:p>
            <a:pPr marL="342900" indent="-342900">
              <a:buFont typeface="+mj-lt"/>
              <a:buAutoNum type="arabicPeriod"/>
            </a:pPr>
            <a:r>
              <a:rPr lang="fr-FR" sz="1400" dirty="0" smtClean="0"/>
              <a:t>Consulter les payements reçus  pour une facture</a:t>
            </a:r>
          </a:p>
          <a:p>
            <a:pPr marL="342900" indent="-342900">
              <a:buFont typeface="+mj-lt"/>
              <a:buAutoNum type="arabicPeriod"/>
            </a:pPr>
            <a:r>
              <a:rPr lang="fr-FR" sz="1400" dirty="0" smtClean="0"/>
              <a:t>Envoyer un rappel de payement pour un facture</a:t>
            </a:r>
          </a:p>
          <a:p>
            <a:pPr marL="342900" indent="-342900">
              <a:buFont typeface="+mj-lt"/>
              <a:buAutoNum type="arabicPeriod"/>
            </a:pPr>
            <a:r>
              <a:rPr lang="fr-FR" sz="1400" dirty="0" smtClean="0"/>
              <a:t>Rechercher  des factures selon les combinaisons des critères suivants:</a:t>
            </a:r>
          </a:p>
          <a:p>
            <a:pPr marL="800100" lvl="1" indent="-342900">
              <a:buFont typeface="+mj-lt"/>
              <a:buAutoNum type="arabicPeriod"/>
            </a:pPr>
            <a:r>
              <a:rPr lang="fr-FR" sz="1400" dirty="0" smtClean="0"/>
              <a:t>Exercice</a:t>
            </a:r>
          </a:p>
          <a:p>
            <a:pPr marL="800100" lvl="1" indent="-342900">
              <a:buFont typeface="+mj-lt"/>
              <a:buAutoNum type="arabicPeriod"/>
            </a:pPr>
            <a:r>
              <a:rPr lang="fr-FR" sz="1400" dirty="0" smtClean="0"/>
              <a:t>Client</a:t>
            </a:r>
          </a:p>
          <a:p>
            <a:pPr marL="800100" lvl="1" indent="-342900">
              <a:buFont typeface="+mj-lt"/>
              <a:buAutoNum type="arabicPeriod"/>
            </a:pPr>
            <a:r>
              <a:rPr lang="fr-FR" sz="1400" dirty="0" smtClean="0"/>
              <a:t>Type</a:t>
            </a:r>
          </a:p>
          <a:p>
            <a:pPr marL="800100" lvl="1" indent="-342900">
              <a:buFont typeface="+mj-lt"/>
              <a:buAutoNum type="arabicPeriod"/>
            </a:pPr>
            <a:r>
              <a:rPr lang="fr-FR" sz="1400" dirty="0" smtClean="0"/>
              <a:t>Statut</a:t>
            </a:r>
          </a:p>
          <a:p>
            <a:pPr marL="342900" indent="-342900">
              <a:buFont typeface="+mj-lt"/>
              <a:buAutoNum type="arabicPeriod"/>
            </a:pPr>
            <a:r>
              <a:rPr lang="fr-FR" sz="1400" dirty="0" smtClean="0"/>
              <a:t>Rechercher des factures à partir de leur identifiants</a:t>
            </a:r>
          </a:p>
          <a:p>
            <a:pPr marL="342900" indent="-342900">
              <a:buFont typeface="+mj-lt"/>
              <a:buAutoNum type="arabicPeriod"/>
            </a:pPr>
            <a:r>
              <a:rPr lang="fr-FR" sz="1400" dirty="0" smtClean="0"/>
              <a:t>Consulter la balance des payements pour les factures sélectionnées</a:t>
            </a:r>
          </a:p>
          <a:p>
            <a:pPr marL="342900" indent="-342900">
              <a:buFont typeface="+mj-lt"/>
              <a:buAutoNum type="arabicPeriod"/>
            </a:pPr>
            <a:endParaRPr lang="fr-FR" sz="1400" dirty="0" smtClean="0"/>
          </a:p>
          <a:p>
            <a:pPr marL="342900" indent="-342900">
              <a:buFont typeface="+mj-lt"/>
              <a:buAutoNum type="arabicPeriod"/>
            </a:pPr>
            <a:r>
              <a:rPr lang="fr-FR" sz="1400" dirty="0" smtClean="0"/>
              <a:t>Définir le scénario de traitement des factures émise pour une mission </a:t>
            </a:r>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chemeClr val="accent2"/>
                </a:solidFill>
              </a:rPr>
              <a:t>Les Factures d’une mission</a:t>
            </a:r>
            <a:endParaRPr lang="fr-FR" dirty="0">
              <a:solidFill>
                <a:schemeClr val="accent2"/>
              </a:solidFill>
            </a:endParaRPr>
          </a:p>
        </p:txBody>
      </p:sp>
      <p:sp>
        <p:nvSpPr>
          <p:cNvPr id="7" name="Rounded Rectangle 5"/>
          <p:cNvSpPr/>
          <p:nvPr/>
        </p:nvSpPr>
        <p:spPr>
          <a:xfrm>
            <a:off x="3071802" y="3000372"/>
            <a:ext cx="914400" cy="7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2.Mission</a:t>
            </a:r>
          </a:p>
          <a:p>
            <a:pPr algn="ctr"/>
            <a:r>
              <a:rPr lang="fr-BE" sz="1000" dirty="0" smtClean="0"/>
              <a:t>(manager)</a:t>
            </a:r>
            <a:endParaRPr lang="en-US" sz="1000" dirty="0"/>
          </a:p>
        </p:txBody>
      </p:sp>
      <p:sp>
        <p:nvSpPr>
          <p:cNvPr id="9" name="Rounded Rectangle 7"/>
          <p:cNvSpPr/>
          <p:nvPr/>
        </p:nvSpPr>
        <p:spPr>
          <a:xfrm>
            <a:off x="3071802" y="1000108"/>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Avance 1</a:t>
            </a:r>
            <a:endParaRPr lang="en-US" sz="1000" dirty="0">
              <a:solidFill>
                <a:schemeClr val="bg1"/>
              </a:solidFill>
            </a:endParaRPr>
          </a:p>
        </p:txBody>
      </p:sp>
      <p:sp>
        <p:nvSpPr>
          <p:cNvPr id="10" name="Rounded Rectangle 8"/>
          <p:cNvSpPr/>
          <p:nvPr/>
        </p:nvSpPr>
        <p:spPr>
          <a:xfrm>
            <a:off x="5857884" y="157161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Avance 2</a:t>
            </a:r>
            <a:endParaRPr lang="en-US" sz="1000" dirty="0">
              <a:solidFill>
                <a:schemeClr val="bg1"/>
              </a:solidFill>
            </a:endParaRPr>
          </a:p>
        </p:txBody>
      </p:sp>
      <p:sp>
        <p:nvSpPr>
          <p:cNvPr id="11" name="Rounded Rectangle 9"/>
          <p:cNvSpPr/>
          <p:nvPr/>
        </p:nvSpPr>
        <p:spPr>
          <a:xfrm>
            <a:off x="6357950" y="3000372"/>
            <a:ext cx="914400" cy="759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Avance 3</a:t>
            </a:r>
            <a:endParaRPr lang="en-US" sz="1000" dirty="0"/>
          </a:p>
        </p:txBody>
      </p:sp>
      <p:cxnSp>
        <p:nvCxnSpPr>
          <p:cNvPr id="13" name="Straight Arrow Connector 12"/>
          <p:cNvCxnSpPr/>
          <p:nvPr/>
        </p:nvCxnSpPr>
        <p:spPr>
          <a:xfrm flipV="1">
            <a:off x="3857622" y="2071678"/>
            <a:ext cx="2000262" cy="1047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a:stCxn id="7" idx="0"/>
            <a:endCxn id="9" idx="2"/>
          </p:cNvCxnSpPr>
          <p:nvPr/>
        </p:nvCxnSpPr>
        <p:spPr>
          <a:xfrm rot="5400000" flipH="1" flipV="1">
            <a:off x="2908680" y="2380050"/>
            <a:ext cx="12406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7"/>
          <p:cNvCxnSpPr>
            <a:endCxn id="7" idx="1"/>
          </p:cNvCxnSpPr>
          <p:nvPr/>
        </p:nvCxnSpPr>
        <p:spPr>
          <a:xfrm>
            <a:off x="2285984" y="3357562"/>
            <a:ext cx="785818" cy="2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6"/>
          <p:cNvSpPr/>
          <p:nvPr/>
        </p:nvSpPr>
        <p:spPr>
          <a:xfrm>
            <a:off x="3086096" y="4857760"/>
            <a:ext cx="914400" cy="77149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bg1"/>
                </a:solidFill>
              </a:rPr>
              <a:t>Facture finale</a:t>
            </a:r>
            <a:endParaRPr lang="en-US" sz="1000" dirty="0">
              <a:solidFill>
                <a:schemeClr val="bg1"/>
              </a:solidFill>
            </a:endParaRPr>
          </a:p>
        </p:txBody>
      </p:sp>
      <p:cxnSp>
        <p:nvCxnSpPr>
          <p:cNvPr id="20" name="Straight Arrow Connector 42"/>
          <p:cNvCxnSpPr>
            <a:endCxn id="19" idx="0"/>
          </p:cNvCxnSpPr>
          <p:nvPr/>
        </p:nvCxnSpPr>
        <p:spPr>
          <a:xfrm rot="5400000">
            <a:off x="2878921" y="4164813"/>
            <a:ext cx="1357322"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46"/>
          <p:cNvCxnSpPr>
            <a:stCxn id="7" idx="3"/>
            <a:endCxn id="11" idx="1"/>
          </p:cNvCxnSpPr>
          <p:nvPr/>
        </p:nvCxnSpPr>
        <p:spPr>
          <a:xfrm>
            <a:off x="3986202" y="3380182"/>
            <a:ext cx="23717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 name="Picture 3" descr="C:\Program Files\Microsoft Office\MEDIA\CAGCAT10\j0292020.wmf"/>
          <p:cNvPicPr>
            <a:picLocks noChangeAspect="1" noChangeArrowheads="1"/>
          </p:cNvPicPr>
          <p:nvPr/>
        </p:nvPicPr>
        <p:blipFill>
          <a:blip r:embed="rId3" cstate="print"/>
          <a:srcRect/>
          <a:stretch>
            <a:fillRect/>
          </a:stretch>
        </p:blipFill>
        <p:spPr bwMode="auto">
          <a:xfrm>
            <a:off x="1643042" y="3071810"/>
            <a:ext cx="602202" cy="571504"/>
          </a:xfrm>
          <a:prstGeom prst="rect">
            <a:avLst/>
          </a:prstGeom>
          <a:noFill/>
        </p:spPr>
      </p:pic>
      <p:sp>
        <p:nvSpPr>
          <p:cNvPr id="41" name="ZoneTexte 40"/>
          <p:cNvSpPr txBox="1"/>
          <p:nvPr/>
        </p:nvSpPr>
        <p:spPr>
          <a:xfrm>
            <a:off x="5072066" y="4786322"/>
            <a:ext cx="3500462" cy="738664"/>
          </a:xfrm>
          <a:prstGeom prst="rect">
            <a:avLst/>
          </a:prstGeom>
          <a:solidFill>
            <a:schemeClr val="bg2">
              <a:lumMod val="90000"/>
            </a:schemeClr>
          </a:solidFill>
        </p:spPr>
        <p:txBody>
          <a:bodyPr wrap="square" rtlCol="0">
            <a:spAutoFit/>
          </a:bodyPr>
          <a:lstStyle/>
          <a:p>
            <a:r>
              <a:rPr lang="fr-FR" sz="1400" dirty="0" smtClean="0"/>
              <a:t>Une mission effectuée et terminée contient</a:t>
            </a:r>
          </a:p>
          <a:p>
            <a:pPr lvl="1">
              <a:buFont typeface="Arial" pitchFamily="34" charset="0"/>
              <a:buChar char="•"/>
            </a:pPr>
            <a:r>
              <a:rPr lang="fr-FR" sz="1400" dirty="0" smtClean="0"/>
              <a:t>0 à 3 avance(s) (optionnel)</a:t>
            </a:r>
          </a:p>
          <a:p>
            <a:pPr lvl="1">
              <a:buFont typeface="Arial" pitchFamily="34" charset="0"/>
              <a:buChar char="•"/>
            </a:pPr>
            <a:r>
              <a:rPr lang="fr-FR" sz="1400" dirty="0" smtClean="0"/>
              <a:t>0 à 1 facture finale obligatoire</a:t>
            </a:r>
            <a:endParaRPr lang="fr-FR"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928662" y="852714"/>
            <a:ext cx="6286544" cy="4189189"/>
            <a:chOff x="928662" y="852714"/>
            <a:chExt cx="6286544" cy="4189189"/>
          </a:xfrm>
        </p:grpSpPr>
        <p:sp>
          <p:nvSpPr>
            <p:cNvPr id="9" name="Rounded Rectangle 7"/>
            <p:cNvSpPr/>
            <p:nvPr/>
          </p:nvSpPr>
          <p:spPr>
            <a:xfrm>
              <a:off x="5143504" y="1428736"/>
              <a:ext cx="1143008" cy="7596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smtClean="0">
                  <a:solidFill>
                    <a:schemeClr val="tx1"/>
                  </a:solidFill>
                </a:rPr>
                <a:t>Facture</a:t>
              </a:r>
              <a:endParaRPr lang="en-US" sz="1000" b="1" dirty="0">
                <a:solidFill>
                  <a:schemeClr val="tx1"/>
                </a:solidFill>
              </a:endParaRPr>
            </a:p>
          </p:txBody>
        </p:sp>
        <p:cxnSp>
          <p:nvCxnSpPr>
            <p:cNvPr id="15" name="Straight Arrow Connector 24"/>
            <p:cNvCxnSpPr/>
            <p:nvPr/>
          </p:nvCxnSpPr>
          <p:spPr>
            <a:xfrm rot="5400000" flipH="1" flipV="1">
              <a:off x="4582356" y="3347207"/>
              <a:ext cx="2286015" cy="207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026" name="Picture 2" descr="C:\Program Files\Microsoft Office\MEDIA\CAGCAT10\j0195384.wmf"/>
            <p:cNvPicPr>
              <a:picLocks noChangeAspect="1" noChangeArrowheads="1"/>
            </p:cNvPicPr>
            <p:nvPr/>
          </p:nvPicPr>
          <p:blipFill>
            <a:blip r:embed="rId3" cstate="print"/>
            <a:srcRect/>
            <a:stretch>
              <a:fillRect/>
            </a:stretch>
          </p:blipFill>
          <p:spPr bwMode="auto">
            <a:xfrm>
              <a:off x="5357818" y="4500570"/>
              <a:ext cx="642942" cy="541333"/>
            </a:xfrm>
            <a:prstGeom prst="rect">
              <a:avLst/>
            </a:prstGeom>
            <a:noFill/>
          </p:spPr>
        </p:pic>
        <p:pic>
          <p:nvPicPr>
            <p:cNvPr id="46" name="Picture 3" descr="C:\Program Files\Microsoft Office\MEDIA\CAGCAT10\j0292020.wmf"/>
            <p:cNvPicPr>
              <a:picLocks noChangeAspect="1" noChangeArrowheads="1"/>
            </p:cNvPicPr>
            <p:nvPr/>
          </p:nvPicPr>
          <p:blipFill>
            <a:blip r:embed="rId4" cstate="print"/>
            <a:srcRect/>
            <a:stretch>
              <a:fillRect/>
            </a:stretch>
          </p:blipFill>
          <p:spPr bwMode="auto">
            <a:xfrm>
              <a:off x="928662" y="1428736"/>
              <a:ext cx="602202" cy="571504"/>
            </a:xfrm>
            <a:prstGeom prst="rect">
              <a:avLst/>
            </a:prstGeom>
            <a:noFill/>
          </p:spPr>
        </p:pic>
        <p:cxnSp>
          <p:nvCxnSpPr>
            <p:cNvPr id="47" name="Straight Arrow Connector 16"/>
            <p:cNvCxnSpPr>
              <a:endCxn id="9" idx="1"/>
            </p:cNvCxnSpPr>
            <p:nvPr/>
          </p:nvCxnSpPr>
          <p:spPr>
            <a:xfrm>
              <a:off x="2071670" y="1785926"/>
              <a:ext cx="3071834" cy="22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786050" y="852714"/>
              <a:ext cx="1571636" cy="861774"/>
            </a:xfrm>
            <a:prstGeom prst="rect">
              <a:avLst/>
            </a:prstGeom>
            <a:solidFill>
              <a:schemeClr val="accent3">
                <a:lumMod val="40000"/>
                <a:lumOff val="60000"/>
              </a:schemeClr>
            </a:solidFill>
          </p:spPr>
          <p:txBody>
            <a:bodyPr wrap="square" rtlCol="0">
              <a:spAutoFit/>
            </a:bodyPr>
            <a:lstStyle/>
            <a:p>
              <a:pPr>
                <a:buFont typeface="Arial" pitchFamily="34" charset="0"/>
                <a:buChar char="•"/>
              </a:pPr>
              <a:r>
                <a:rPr lang="fr-BE" sz="1000" b="1" dirty="0" smtClean="0"/>
                <a:t>Créer facture</a:t>
              </a:r>
            </a:p>
            <a:p>
              <a:pPr>
                <a:buFont typeface="Arial" pitchFamily="34" charset="0"/>
                <a:buChar char="•"/>
              </a:pPr>
              <a:r>
                <a:rPr lang="fr-BE" sz="1000" b="1" dirty="0" smtClean="0"/>
                <a:t>Approuver facture</a:t>
              </a:r>
            </a:p>
            <a:p>
              <a:pPr>
                <a:buFont typeface="Arial" pitchFamily="34" charset="0"/>
                <a:buChar char="•"/>
              </a:pPr>
              <a:r>
                <a:rPr lang="fr-BE" sz="1000" b="1" dirty="0" smtClean="0"/>
                <a:t>Imprimer facture</a:t>
              </a:r>
            </a:p>
            <a:p>
              <a:pPr>
                <a:buFont typeface="Arial" pitchFamily="34" charset="0"/>
                <a:buChar char="•"/>
              </a:pPr>
              <a:r>
                <a:rPr lang="fr-BE" sz="1000" b="1" dirty="0" smtClean="0"/>
                <a:t>Modifier facture</a:t>
              </a:r>
            </a:p>
            <a:p>
              <a:pPr>
                <a:buFont typeface="Arial" pitchFamily="34" charset="0"/>
                <a:buChar char="•"/>
              </a:pPr>
              <a:r>
                <a:rPr lang="fr-BE" sz="1000" b="1" dirty="0" smtClean="0"/>
                <a:t>Consulter factures</a:t>
              </a:r>
            </a:p>
          </p:txBody>
        </p:sp>
        <p:sp>
          <p:nvSpPr>
            <p:cNvPr id="101" name="TextBox 100"/>
            <p:cNvSpPr txBox="1"/>
            <p:nvPr/>
          </p:nvSpPr>
          <p:spPr>
            <a:xfrm>
              <a:off x="5000628" y="3571876"/>
              <a:ext cx="2214578" cy="707886"/>
            </a:xfrm>
            <a:prstGeom prst="rect">
              <a:avLst/>
            </a:prstGeom>
            <a:solidFill>
              <a:schemeClr val="accent3">
                <a:lumMod val="40000"/>
                <a:lumOff val="60000"/>
              </a:schemeClr>
            </a:solidFill>
          </p:spPr>
          <p:txBody>
            <a:bodyPr wrap="square" rtlCol="0">
              <a:spAutoFit/>
            </a:bodyPr>
            <a:lstStyle/>
            <a:p>
              <a:pPr>
                <a:buFont typeface="Arial" pitchFamily="34" charset="0"/>
                <a:buChar char="•"/>
              </a:pPr>
              <a:r>
                <a:rPr lang="fr-BE" sz="1000" b="1" dirty="0" smtClean="0"/>
                <a:t>Consulter  factures</a:t>
              </a:r>
            </a:p>
            <a:p>
              <a:pPr>
                <a:buFont typeface="Arial" pitchFamily="34" charset="0"/>
                <a:buChar char="•"/>
              </a:pPr>
              <a:r>
                <a:rPr lang="fr-BE" sz="1000" b="1" dirty="0" smtClean="0"/>
                <a:t> Marquer facture comme envoyé</a:t>
              </a:r>
            </a:p>
            <a:p>
              <a:pPr>
                <a:buFont typeface="Arial" pitchFamily="34" charset="0"/>
                <a:buChar char="•"/>
              </a:pPr>
              <a:r>
                <a:rPr lang="fr-BE" sz="1000" b="1" dirty="0" smtClean="0"/>
                <a:t>Ajouter paiement</a:t>
              </a:r>
            </a:p>
            <a:p>
              <a:pPr>
                <a:buFont typeface="Arial" pitchFamily="34" charset="0"/>
                <a:buChar char="•"/>
              </a:pPr>
              <a:r>
                <a:rPr lang="fr-BE" sz="1000" b="1" dirty="0" smtClean="0"/>
                <a:t>Imprimer facture</a:t>
              </a:r>
              <a:endParaRPr lang="en-US" sz="1000" b="1"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err="1" smtClean="0">
                <a:solidFill>
                  <a:schemeClr val="tx1"/>
                </a:solidFill>
              </a:rPr>
              <a:t>Advance</a:t>
            </a:r>
            <a:endParaRPr lang="en-US" sz="1000" b="1" dirty="0">
              <a:solidFill>
                <a:schemeClr val="tx1"/>
              </a:solidFill>
            </a:endParaRPr>
          </a:p>
        </p:txBody>
      </p: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Avance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928662" y="1142984"/>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toujours</a:t>
                      </a:r>
                      <a:r>
                        <a:rPr lang="fr-BE" sz="1200" b="1" i="1" baseline="0" dirty="0" smtClean="0"/>
                        <a:t> active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FR" sz="1200" b="1" dirty="0" smtClean="0"/>
                        <a:t>∑ avances  émises</a:t>
                      </a:r>
                      <a:r>
                        <a:rPr lang="fr-BE" sz="1200" b="1" i="1" dirty="0" smtClean="0"/>
                        <a:t>  &lt;</a:t>
                      </a:r>
                      <a:r>
                        <a:rPr lang="fr-BE" sz="1200" b="1" i="1" baseline="0" dirty="0" smtClean="0"/>
                        <a:t>= 90% du budget prévu</a:t>
                      </a:r>
                      <a:endParaRPr lang="en-US" sz="1200" b="1"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t>∑ avances  émises</a:t>
                      </a:r>
                      <a:r>
                        <a:rPr lang="fr-BE" sz="1200" b="1" i="1" dirty="0" smtClean="0"/>
                        <a:t>  &lt;</a:t>
                      </a:r>
                      <a:r>
                        <a:rPr lang="fr-BE" sz="1200" b="1" i="1" baseline="0" dirty="0" smtClean="0"/>
                        <a:t>= 90% du budget prévu</a:t>
                      </a:r>
                      <a:endParaRPr lang="en-US" sz="1200" b="1" i="1" dirty="0" smtClean="0"/>
                    </a:p>
                    <a:p>
                      <a:endParaRPr lang="fr-BE" sz="1200" b="1" i="1" dirty="0" smtClean="0"/>
                    </a:p>
                    <a:p>
                      <a:r>
                        <a:rPr lang="fr-BE" sz="1200" b="1" i="1" dirty="0" smtClean="0"/>
                        <a:t>Le</a:t>
                      </a:r>
                      <a:r>
                        <a:rPr lang="fr-BE" sz="1200" b="1" i="1" baseline="0" dirty="0" smtClean="0"/>
                        <a:t> </a:t>
                      </a:r>
                      <a:r>
                        <a:rPr lang="fr-BE" sz="1200" b="1" i="1" baseline="0" dirty="0" smtClean="0"/>
                        <a:t>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51" name="TextBox 50"/>
          <p:cNvSpPr txBox="1"/>
          <p:nvPr/>
        </p:nvSpPr>
        <p:spPr>
          <a:xfrm>
            <a:off x="1928794" y="375802"/>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demande d’avance </a:t>
            </a:r>
            <a:endParaRPr lang="en-US" sz="1600" dirty="0"/>
          </a:p>
        </p:txBody>
      </p:sp>
      <p:sp>
        <p:nvSpPr>
          <p:cNvPr id="48" name="TextBox 47"/>
          <p:cNvSpPr txBox="1"/>
          <p:nvPr/>
        </p:nvSpPr>
        <p:spPr>
          <a:xfrm>
            <a:off x="1000100" y="3714752"/>
            <a:ext cx="5929354"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Honoraires</a:t>
            </a:r>
            <a:r>
              <a:rPr lang="fr-FR" sz="1400" dirty="0" smtClean="0"/>
              <a:t> =  </a:t>
            </a:r>
            <a:r>
              <a:rPr lang="fr-FR" sz="1400" i="1" dirty="0" smtClean="0"/>
              <a:t>k(Budget prévisionnel </a:t>
            </a:r>
            <a:r>
              <a:rPr lang="fr-FR" sz="1400" i="1" dirty="0" smtClean="0"/>
              <a:t> </a:t>
            </a:r>
            <a:r>
              <a:rPr lang="fr-FR" sz="1400" i="1" dirty="0" smtClean="0"/>
              <a:t>) </a:t>
            </a:r>
            <a:r>
              <a:rPr lang="fr-FR" i="1" dirty="0" smtClean="0"/>
              <a:t> </a:t>
            </a:r>
            <a:r>
              <a:rPr lang="fr-BE" sz="1200" i="1" dirty="0" smtClean="0"/>
              <a:t>(0 &lt; k &lt; 1 ) (</a:t>
            </a:r>
            <a:r>
              <a:rPr lang="fr-BE" sz="1200" i="1" dirty="0" smtClean="0"/>
              <a:t>k=0.18 défaut (0.2*0.9))</a:t>
            </a:r>
            <a:endParaRPr lang="fr-FR" sz="1200" i="1" dirty="0" smtClean="0"/>
          </a:p>
        </p:txBody>
      </p:sp>
      <p:sp>
        <p:nvSpPr>
          <p:cNvPr id="49" name="TextBox 48"/>
          <p:cNvSpPr txBox="1"/>
          <p:nvPr/>
        </p:nvSpPr>
        <p:spPr>
          <a:xfrm>
            <a:off x="1000100" y="4335669"/>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net = Honoraires</a:t>
            </a:r>
          </a:p>
        </p:txBody>
      </p:sp>
      <p:sp>
        <p:nvSpPr>
          <p:cNvPr id="52" name="TextBox 51"/>
          <p:cNvSpPr txBox="1"/>
          <p:nvPr/>
        </p:nvSpPr>
        <p:spPr>
          <a:xfrm>
            <a:off x="1000100" y="5000636"/>
            <a:ext cx="5929354"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p:cNvSpPr/>
          <p:nvPr/>
        </p:nvSpPr>
        <p:spPr>
          <a:xfrm>
            <a:off x="3929058" y="1142984"/>
            <a:ext cx="1857388" cy="392909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b="1" dirty="0" err="1" smtClean="0">
                <a:solidFill>
                  <a:schemeClr val="tx1"/>
                </a:solidFill>
              </a:rPr>
              <a:t>Create</a:t>
            </a:r>
            <a:endParaRPr lang="fr-BE" sz="1000" b="1" dirty="0" smtClean="0">
              <a:solidFill>
                <a:schemeClr val="tx1"/>
              </a:solidFill>
            </a:endParaRPr>
          </a:p>
          <a:p>
            <a:pPr algn="ctr"/>
            <a:r>
              <a:rPr lang="fr-BE" sz="1000" b="1" dirty="0" smtClean="0">
                <a:solidFill>
                  <a:schemeClr val="tx1"/>
                </a:solidFill>
              </a:rPr>
              <a:t>Facture finale</a:t>
            </a:r>
            <a:endParaRPr lang="en-US" sz="1000" b="1" dirty="0">
              <a:solidFill>
                <a:schemeClr val="tx1"/>
              </a:solidFill>
            </a:endParaRPr>
          </a:p>
        </p:txBody>
      </p:sp>
      <p:cxnSp>
        <p:nvCxnSpPr>
          <p:cNvPr id="47" name="Straight Arrow Connector 16"/>
          <p:cNvCxnSpPr/>
          <p:nvPr/>
        </p:nvCxnSpPr>
        <p:spPr>
          <a:xfrm>
            <a:off x="2571736" y="1571612"/>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6"/>
          <p:cNvCxnSpPr/>
          <p:nvPr/>
        </p:nvCxnSpPr>
        <p:spPr>
          <a:xfrm>
            <a:off x="2571736" y="3213098"/>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6"/>
          <p:cNvCxnSpPr/>
          <p:nvPr/>
        </p:nvCxnSpPr>
        <p:spPr>
          <a:xfrm>
            <a:off x="2571736" y="399891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6"/>
          <p:cNvCxnSpPr/>
          <p:nvPr/>
        </p:nvCxnSpPr>
        <p:spPr>
          <a:xfrm>
            <a:off x="2571736" y="4713296"/>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p:nvPr/>
        </p:nvCxnSpPr>
        <p:spPr>
          <a:xfrm>
            <a:off x="2571736" y="242728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6"/>
          <p:cNvCxnSpPr/>
          <p:nvPr/>
        </p:nvCxnSpPr>
        <p:spPr>
          <a:xfrm>
            <a:off x="5786446" y="3071810"/>
            <a:ext cx="135732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14414" y="1357298"/>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Budget</a:t>
            </a:r>
            <a:endParaRPr lang="en-US" dirty="0"/>
          </a:p>
        </p:txBody>
      </p:sp>
      <p:sp>
        <p:nvSpPr>
          <p:cNvPr id="18" name="Rectangle 17"/>
          <p:cNvSpPr/>
          <p:nvPr/>
        </p:nvSpPr>
        <p:spPr>
          <a:xfrm>
            <a:off x="1214414" y="2214554"/>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revient</a:t>
            </a:r>
            <a:endParaRPr lang="en-US" dirty="0"/>
          </a:p>
        </p:txBody>
      </p:sp>
      <p:sp>
        <p:nvSpPr>
          <p:cNvPr id="19" name="Rectangle 18"/>
          <p:cNvSpPr/>
          <p:nvPr/>
        </p:nvSpPr>
        <p:spPr>
          <a:xfrm>
            <a:off x="1214414" y="300037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Prix vente</a:t>
            </a:r>
            <a:endParaRPr lang="en-US" dirty="0"/>
          </a:p>
        </p:txBody>
      </p:sp>
      <p:sp>
        <p:nvSpPr>
          <p:cNvPr id="20" name="Rectangle 19"/>
          <p:cNvSpPr/>
          <p:nvPr/>
        </p:nvSpPr>
        <p:spPr>
          <a:xfrm>
            <a:off x="1214414" y="378619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Avances</a:t>
            </a:r>
            <a:endParaRPr lang="en-US" dirty="0"/>
          </a:p>
        </p:txBody>
      </p:sp>
      <p:sp>
        <p:nvSpPr>
          <p:cNvPr id="21" name="Rectangle 20"/>
          <p:cNvSpPr/>
          <p:nvPr/>
        </p:nvSpPr>
        <p:spPr>
          <a:xfrm>
            <a:off x="1214414" y="4500570"/>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Extra </a:t>
            </a:r>
            <a:r>
              <a:rPr lang="fr-BE" dirty="0" err="1" smtClean="0"/>
              <a:t>cost</a:t>
            </a:r>
            <a:endParaRPr lang="en-US" dirty="0"/>
          </a:p>
        </p:txBody>
      </p:sp>
      <p:sp>
        <p:nvSpPr>
          <p:cNvPr id="22" name="Rectangle 21"/>
          <p:cNvSpPr/>
          <p:nvPr/>
        </p:nvSpPr>
        <p:spPr>
          <a:xfrm>
            <a:off x="7143768" y="2857496"/>
            <a:ext cx="164307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Facture finale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1156"/>
          </a:xfrm>
        </p:spPr>
        <p:txBody>
          <a:bodyPr>
            <a:normAutofit/>
          </a:bodyPr>
          <a:lstStyle/>
          <a:p>
            <a:r>
              <a:rPr lang="fr-FR" sz="2400" dirty="0" smtClean="0"/>
              <a:t>Construire Le budget</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vers le bas 4"/>
          <p:cNvSpPr/>
          <p:nvPr/>
        </p:nvSpPr>
        <p:spPr>
          <a:xfrm rot="10800000">
            <a:off x="1643042" y="2357430"/>
            <a:ext cx="571504" cy="2000264"/>
          </a:xfrm>
          <a:prstGeom prst="downArrow">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49"/>
          <p:cNvGraphicFramePr>
            <a:graphicFrameLocks noGrp="1"/>
          </p:cNvGraphicFramePr>
          <p:nvPr/>
        </p:nvGraphicFramePr>
        <p:xfrm>
          <a:off x="1000100" y="1246197"/>
          <a:ext cx="7715304" cy="2254241"/>
        </p:xfrm>
        <a:graphic>
          <a:graphicData uri="http://schemas.openxmlformats.org/drawingml/2006/table">
            <a:tbl>
              <a:tblPr firstRow="1" bandRow="1">
                <a:tableStyleId>{5C22544A-7EE6-4342-B048-85BDC9FD1C3A}</a:tableStyleId>
              </a:tblPr>
              <a:tblGrid>
                <a:gridCol w="3571900"/>
                <a:gridCol w="4143404"/>
              </a:tblGrid>
              <a:tr h="422739">
                <a:tc>
                  <a:txBody>
                    <a:bodyPr/>
                    <a:lstStyle/>
                    <a:p>
                      <a:pPr algn="ctr"/>
                      <a:r>
                        <a:rPr lang="fr-BE" sz="1400" baseline="0" dirty="0" smtClean="0"/>
                        <a:t> Pré-Conditions</a:t>
                      </a:r>
                      <a:endParaRPr lang="en-US" sz="1400" dirty="0"/>
                    </a:p>
                  </a:txBody>
                  <a:tcPr/>
                </a:tc>
                <a:tc>
                  <a:txBody>
                    <a:bodyPr/>
                    <a:lstStyle/>
                    <a:p>
                      <a:pPr algn="ctr"/>
                      <a:r>
                        <a:rPr lang="fr-BE" sz="1400" dirty="0" smtClean="0"/>
                        <a:t>Post-conditions</a:t>
                      </a:r>
                      <a:endParaRPr lang="en-US" sz="1400" dirty="0"/>
                    </a:p>
                  </a:txBody>
                  <a:tcPr/>
                </a:tc>
              </a:tr>
              <a:tr h="601257">
                <a:tc>
                  <a:txBody>
                    <a:bodyPr/>
                    <a:lstStyle/>
                    <a:p>
                      <a:r>
                        <a:rPr lang="fr-BE" sz="1200" b="1" i="1" dirty="0" smtClean="0"/>
                        <a:t>La mission est terminée</a:t>
                      </a:r>
                      <a:r>
                        <a:rPr lang="fr-BE" sz="1200" b="1" i="1" baseline="0" dirty="0" smtClean="0"/>
                        <a:t> (CLOSED)</a:t>
                      </a:r>
                    </a:p>
                    <a:p>
                      <a:r>
                        <a:rPr lang="fr-BE" sz="1200" b="1" i="1" baseline="0" dirty="0" smtClean="0"/>
                        <a:t>Afin de n’oublier aucune heure prestée</a:t>
                      </a:r>
                      <a:endParaRPr lang="en-US" sz="1200" b="1" i="1" dirty="0"/>
                    </a:p>
                  </a:txBody>
                  <a:tcPr/>
                </a:tc>
                <a:tc>
                  <a:txBody>
                    <a:bodyPr/>
                    <a:lstStyle/>
                    <a:p>
                      <a:r>
                        <a:rPr lang="fr-BE" sz="1200" b="1" i="1" dirty="0" smtClean="0"/>
                        <a:t>La</a:t>
                      </a:r>
                      <a:r>
                        <a:rPr lang="fr-BE" sz="1200" b="1" i="1" baseline="0" dirty="0" smtClean="0"/>
                        <a:t> facture est créée et apparaît dans la liste à l’état « </a:t>
                      </a:r>
                      <a:r>
                        <a:rPr lang="fr-BE" sz="1200" b="1" i="1" baseline="0" dirty="0" err="1" smtClean="0">
                          <a:solidFill>
                            <a:srgbClr val="FF0000"/>
                          </a:solidFill>
                        </a:rPr>
                        <a:t>pending</a:t>
                      </a:r>
                      <a:r>
                        <a:rPr lang="fr-BE" sz="1200" b="1" i="1" baseline="0" dirty="0" smtClean="0"/>
                        <a:t> ». </a:t>
                      </a:r>
                      <a:endParaRPr lang="en-US" sz="1200" b="1" i="1" dirty="0"/>
                    </a:p>
                  </a:txBody>
                  <a:tcPr/>
                </a:tc>
              </a:tr>
              <a:tr h="773045">
                <a:tc>
                  <a:txBody>
                    <a:bodyPr/>
                    <a:lstStyle/>
                    <a:p>
                      <a:r>
                        <a:rPr lang="fr-BE" sz="1200" b="1" i="1" dirty="0" smtClean="0"/>
                        <a:t>Toutes</a:t>
                      </a:r>
                      <a:r>
                        <a:rPr lang="fr-BE" sz="1200" b="1" i="1" baseline="0" dirty="0" smtClean="0"/>
                        <a:t> les heures prestées pour cette mission doivent avoir été validées</a:t>
                      </a:r>
                      <a:endParaRPr lang="en-US" sz="1200" b="1" i="1" dirty="0"/>
                    </a:p>
                  </a:txBody>
                  <a:tcPr/>
                </a:tc>
                <a:tc>
                  <a:txBody>
                    <a:bodyPr/>
                    <a:lstStyle/>
                    <a:p>
                      <a:r>
                        <a:rPr lang="fr-BE" sz="1200" b="1" i="1" dirty="0" smtClean="0"/>
                        <a:t>Le</a:t>
                      </a:r>
                      <a:r>
                        <a:rPr lang="fr-BE" sz="1200" b="1" i="1" baseline="0" dirty="0" smtClean="0"/>
                        <a:t> montant net est reporté dans le budget</a:t>
                      </a:r>
                      <a:endParaRPr lang="en-US" sz="1200" b="1" i="1" dirty="0"/>
                    </a:p>
                  </a:txBody>
                  <a:tcPr/>
                </a:tc>
              </a:tr>
              <a:tr h="429469">
                <a:tc>
                  <a:txBody>
                    <a:bodyPr/>
                    <a:lstStyle/>
                    <a:p>
                      <a:r>
                        <a:rPr lang="fr-BE" sz="1200" b="1" i="1" dirty="0" smtClean="0"/>
                        <a:t>L’utilisateur a les droits</a:t>
                      </a:r>
                      <a:r>
                        <a:rPr lang="fr-BE" sz="1200" b="1" i="1" baseline="0" dirty="0" smtClean="0"/>
                        <a:t> suffisants pour effectuer une telle opération</a:t>
                      </a:r>
                      <a:endParaRPr lang="en-US" sz="1200" b="1" i="1" dirty="0"/>
                    </a:p>
                  </a:txBody>
                  <a:tcPr/>
                </a:tc>
                <a:tc>
                  <a:txBody>
                    <a:bodyPr/>
                    <a:lstStyle/>
                    <a:p>
                      <a:r>
                        <a:rPr lang="fr-BE" sz="1200" b="1" i="1" dirty="0" smtClean="0">
                          <a:solidFill>
                            <a:schemeClr val="tx1"/>
                          </a:solidFill>
                        </a:rPr>
                        <a:t>La facture est imprimable</a:t>
                      </a:r>
                      <a:endParaRPr lang="en-US" sz="1200" b="1" i="1" dirty="0" smtClean="0">
                        <a:solidFill>
                          <a:schemeClr val="tx1"/>
                        </a:solidFill>
                      </a:endParaRPr>
                    </a:p>
                  </a:txBody>
                  <a:tcPr/>
                </a:tc>
              </a:tr>
            </a:tbl>
          </a:graphicData>
        </a:graphic>
      </p:graphicFrame>
      <p:sp>
        <p:nvSpPr>
          <p:cNvPr id="8" name="TextBox 7"/>
          <p:cNvSpPr txBox="1"/>
          <p:nvPr/>
        </p:nvSpPr>
        <p:spPr>
          <a:xfrm>
            <a:off x="1785918" y="4357694"/>
            <a:ext cx="5715040"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 Total Net= Honoraires + ∑ couts </a:t>
            </a:r>
            <a:r>
              <a:rPr lang="fr-FR" sz="1400" i="1" dirty="0" smtClean="0"/>
              <a:t>additionnels - </a:t>
            </a:r>
            <a:r>
              <a:rPr lang="fr-FR" sz="1400" dirty="0" smtClean="0"/>
              <a:t>∑ avances  émises</a:t>
            </a:r>
            <a:endParaRPr lang="fr-FR" sz="1400" i="1" dirty="0" smtClean="0"/>
          </a:p>
        </p:txBody>
      </p:sp>
      <p:sp>
        <p:nvSpPr>
          <p:cNvPr id="9" name="TextBox 8"/>
          <p:cNvSpPr txBox="1"/>
          <p:nvPr/>
        </p:nvSpPr>
        <p:spPr>
          <a:xfrm>
            <a:off x="1785918" y="4978611"/>
            <a:ext cx="4071966"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fr-FR" sz="1400" i="1" dirty="0" smtClean="0"/>
              <a:t>Total  = Total net  * TVA</a:t>
            </a:r>
          </a:p>
        </p:txBody>
      </p:sp>
      <p:sp>
        <p:nvSpPr>
          <p:cNvPr id="10" name="TextBox 9"/>
          <p:cNvSpPr txBox="1"/>
          <p:nvPr/>
        </p:nvSpPr>
        <p:spPr>
          <a:xfrm>
            <a:off x="1928794" y="161488"/>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
        <p:nvSpPr>
          <p:cNvPr id="11" name="Rectangle 10"/>
          <p:cNvSpPr/>
          <p:nvPr/>
        </p:nvSpPr>
        <p:spPr>
          <a:xfrm>
            <a:off x="1357290" y="3786190"/>
            <a:ext cx="7026154" cy="369332"/>
          </a:xfrm>
          <a:prstGeom prst="rect">
            <a:avLst/>
          </a:prstGeom>
        </p:spPr>
        <p:txBody>
          <a:bodyPr wrap="none">
            <a:spAutoFit/>
          </a:bodyPr>
          <a:lstStyle/>
          <a:p>
            <a:r>
              <a:rPr lang="fr-FR" dirty="0" smtClean="0"/>
              <a:t>Lors de l’édition d’une facture finale, des coûts additionnels peuvent être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071538" y="857232"/>
            <a:ext cx="7072362" cy="1643074"/>
            <a:chOff x="570678" y="1071546"/>
            <a:chExt cx="7644660" cy="2000264"/>
          </a:xfrm>
        </p:grpSpPr>
        <p:cxnSp>
          <p:nvCxnSpPr>
            <p:cNvPr id="7" name="Straight Arrow Connector 6"/>
            <p:cNvCxnSpPr/>
            <p:nvPr/>
          </p:nvCxnSpPr>
          <p:spPr>
            <a:xfrm>
              <a:off x="571472" y="2784928"/>
              <a:ext cx="7500990"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82084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749537"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82137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6821503"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250265"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00232" y="2141986"/>
              <a:ext cx="857256" cy="215444"/>
            </a:xfrm>
            <a:prstGeom prst="rect">
              <a:avLst/>
            </a:prstGeom>
            <a:noFill/>
          </p:spPr>
          <p:txBody>
            <a:bodyPr wrap="square" rtlCol="0">
              <a:spAutoFit/>
            </a:bodyPr>
            <a:lstStyle/>
            <a:p>
              <a:r>
                <a:rPr lang="fr-BE" sz="800" b="1" dirty="0" smtClean="0"/>
                <a:t>Prix Revient</a:t>
              </a:r>
              <a:endParaRPr lang="en-US" sz="800" b="1" dirty="0"/>
            </a:p>
          </p:txBody>
        </p:sp>
        <p:sp>
          <p:nvSpPr>
            <p:cNvPr id="20" name="TextBox 19"/>
            <p:cNvSpPr txBox="1"/>
            <p:nvPr/>
          </p:nvSpPr>
          <p:spPr>
            <a:xfrm>
              <a:off x="1428728" y="2356300"/>
              <a:ext cx="928694" cy="215444"/>
            </a:xfrm>
            <a:prstGeom prst="rect">
              <a:avLst/>
            </a:prstGeom>
            <a:noFill/>
          </p:spPr>
          <p:txBody>
            <a:bodyPr wrap="square" rtlCol="0">
              <a:spAutoFit/>
            </a:bodyPr>
            <a:lstStyle/>
            <a:p>
              <a:r>
                <a:rPr lang="fr-BE" sz="800" b="1" dirty="0" smtClean="0"/>
                <a:t>Min Prix Revient</a:t>
              </a:r>
              <a:endParaRPr lang="en-US" sz="800" b="1" dirty="0"/>
            </a:p>
          </p:txBody>
        </p:sp>
        <p:sp>
          <p:nvSpPr>
            <p:cNvPr id="21" name="TextBox 20"/>
            <p:cNvSpPr txBox="1"/>
            <p:nvPr/>
          </p:nvSpPr>
          <p:spPr>
            <a:xfrm>
              <a:off x="2428860" y="2356300"/>
              <a:ext cx="1000132" cy="215444"/>
            </a:xfrm>
            <a:prstGeom prst="rect">
              <a:avLst/>
            </a:prstGeom>
            <a:noFill/>
          </p:spPr>
          <p:txBody>
            <a:bodyPr wrap="square" rtlCol="0">
              <a:spAutoFit/>
            </a:bodyPr>
            <a:lstStyle/>
            <a:p>
              <a:r>
                <a:rPr lang="fr-BE" sz="800" b="1" dirty="0" smtClean="0"/>
                <a:t>  Max Prix Revient</a:t>
              </a:r>
              <a:endParaRPr lang="en-US" sz="800" b="1" dirty="0"/>
            </a:p>
          </p:txBody>
        </p:sp>
        <p:cxnSp>
          <p:nvCxnSpPr>
            <p:cNvPr id="22" name="Straight Arrow Connector 21"/>
            <p:cNvCxnSpPr/>
            <p:nvPr/>
          </p:nvCxnSpPr>
          <p:spPr>
            <a:xfrm rot="5400000" flipH="1" flipV="1">
              <a:off x="6321437" y="2677771"/>
              <a:ext cx="215108" cy="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2140856"/>
              <a:ext cx="642942" cy="215444"/>
            </a:xfrm>
            <a:prstGeom prst="rect">
              <a:avLst/>
            </a:prstGeom>
            <a:noFill/>
          </p:spPr>
          <p:txBody>
            <a:bodyPr wrap="square" rtlCol="0">
              <a:spAutoFit/>
            </a:bodyPr>
            <a:lstStyle/>
            <a:p>
              <a:r>
                <a:rPr lang="fr-BE" sz="800" b="1" dirty="0" smtClean="0"/>
                <a:t>Prix Vente</a:t>
              </a:r>
              <a:endParaRPr lang="en-US" sz="800" b="1" dirty="0"/>
            </a:p>
          </p:txBody>
        </p:sp>
        <p:sp>
          <p:nvSpPr>
            <p:cNvPr id="24" name="TextBox 23"/>
            <p:cNvSpPr txBox="1"/>
            <p:nvPr/>
          </p:nvSpPr>
          <p:spPr>
            <a:xfrm>
              <a:off x="5500694" y="2355170"/>
              <a:ext cx="928694" cy="215444"/>
            </a:xfrm>
            <a:prstGeom prst="rect">
              <a:avLst/>
            </a:prstGeom>
            <a:noFill/>
          </p:spPr>
          <p:txBody>
            <a:bodyPr wrap="square" rtlCol="0">
              <a:spAutoFit/>
            </a:bodyPr>
            <a:lstStyle/>
            <a:p>
              <a:r>
                <a:rPr lang="fr-BE" sz="800" b="1" dirty="0" smtClean="0"/>
                <a:t>Min Prix Vente</a:t>
              </a:r>
              <a:endParaRPr lang="en-US" sz="800" b="1" dirty="0"/>
            </a:p>
          </p:txBody>
        </p:sp>
        <p:sp>
          <p:nvSpPr>
            <p:cNvPr id="25" name="TextBox 24"/>
            <p:cNvSpPr txBox="1"/>
            <p:nvPr/>
          </p:nvSpPr>
          <p:spPr>
            <a:xfrm>
              <a:off x="6500826" y="2355170"/>
              <a:ext cx="1000132" cy="215444"/>
            </a:xfrm>
            <a:prstGeom prst="rect">
              <a:avLst/>
            </a:prstGeom>
            <a:noFill/>
          </p:spPr>
          <p:txBody>
            <a:bodyPr wrap="square" rtlCol="0">
              <a:spAutoFit/>
            </a:bodyPr>
            <a:lstStyle/>
            <a:p>
              <a:r>
                <a:rPr lang="fr-BE" sz="800" b="1" dirty="0" smtClean="0"/>
                <a:t>Max Prix Vente</a:t>
              </a:r>
              <a:endParaRPr lang="en-US" sz="800" b="1" dirty="0"/>
            </a:p>
          </p:txBody>
        </p:sp>
        <p:cxnSp>
          <p:nvCxnSpPr>
            <p:cNvPr id="26" name="Straight Arrow Connector 25"/>
            <p:cNvCxnSpPr/>
            <p:nvPr/>
          </p:nvCxnSpPr>
          <p:spPr>
            <a:xfrm rot="5400000" flipH="1" flipV="1">
              <a:off x="463521" y="2677771"/>
              <a:ext cx="215108"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857356"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9322" y="2856366"/>
              <a:ext cx="1000132" cy="1588"/>
            </a:xfrm>
            <a:prstGeom prst="straightConnector1">
              <a:avLst/>
            </a:prstGeom>
            <a:ln w="158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28794" y="2856366"/>
              <a:ext cx="928694" cy="215444"/>
            </a:xfrm>
            <a:prstGeom prst="rect">
              <a:avLst/>
            </a:prstGeom>
            <a:noFill/>
          </p:spPr>
          <p:txBody>
            <a:bodyPr wrap="square" rtlCol="0">
              <a:spAutoFit/>
            </a:bodyPr>
            <a:lstStyle/>
            <a:p>
              <a:r>
                <a:rPr lang="fr-BE" sz="800" b="1" dirty="0" smtClean="0"/>
                <a:t>5% Prix Revient</a:t>
              </a:r>
              <a:endParaRPr lang="en-US" sz="800" b="1" dirty="0"/>
            </a:p>
          </p:txBody>
        </p:sp>
        <p:sp>
          <p:nvSpPr>
            <p:cNvPr id="33" name="TextBox 32"/>
            <p:cNvSpPr txBox="1"/>
            <p:nvPr/>
          </p:nvSpPr>
          <p:spPr>
            <a:xfrm>
              <a:off x="6000760" y="2856366"/>
              <a:ext cx="928694" cy="215444"/>
            </a:xfrm>
            <a:prstGeom prst="rect">
              <a:avLst/>
            </a:prstGeom>
            <a:noFill/>
          </p:spPr>
          <p:txBody>
            <a:bodyPr wrap="square" rtlCol="0">
              <a:spAutoFit/>
            </a:bodyPr>
            <a:lstStyle/>
            <a:p>
              <a:r>
                <a:rPr lang="fr-BE" sz="800" b="1" dirty="0" smtClean="0"/>
                <a:t>5% Prix Vente</a:t>
              </a:r>
              <a:endParaRPr lang="en-US" sz="800" b="1" dirty="0"/>
            </a:p>
          </p:txBody>
        </p:sp>
        <p:cxnSp>
          <p:nvCxnSpPr>
            <p:cNvPr id="37" name="Straight Connector 36"/>
            <p:cNvCxnSpPr/>
            <p:nvPr/>
          </p:nvCxnSpPr>
          <p:spPr>
            <a:xfrm rot="5400000">
              <a:off x="-214347"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142976"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071670"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143504" y="1999110"/>
              <a:ext cx="1571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6143635" y="1999110"/>
              <a:ext cx="1571636"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Left-Right Arrow 42"/>
            <p:cNvSpPr/>
            <p:nvPr/>
          </p:nvSpPr>
          <p:spPr>
            <a:xfrm>
              <a:off x="571472" y="1071546"/>
              <a:ext cx="1357322" cy="484632"/>
            </a:xfrm>
            <a:prstGeom prst="leftRightArrow">
              <a:avLst/>
            </a:prstGeom>
            <a:gradFill flip="none" rotWithShape="1">
              <a:gsLst>
                <a:gs pos="34000">
                  <a:srgbClr val="000082"/>
                </a:gs>
                <a:gs pos="30000">
                  <a:srgbClr val="66008F"/>
                </a:gs>
                <a:gs pos="64999">
                  <a:srgbClr val="BA0066"/>
                </a:gs>
                <a:gs pos="89999">
                  <a:srgbClr val="FF0000"/>
                </a:gs>
                <a:gs pos="100000">
                  <a:srgbClr val="FF8200"/>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4" name="Left-Right Arrow 43"/>
            <p:cNvSpPr/>
            <p:nvPr/>
          </p:nvSpPr>
          <p:spPr>
            <a:xfrm>
              <a:off x="1928794" y="1071546"/>
              <a:ext cx="928694" cy="484632"/>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2857488" y="1086980"/>
              <a:ext cx="3071834" cy="484632"/>
            </a:xfrm>
            <a:prstGeom prst="leftRightArrow">
              <a:avLst/>
            </a:prstGeom>
            <a:gradFill flip="none" rotWithShape="1">
              <a:gsLst>
                <a:gs pos="0">
                  <a:srgbClr val="DDEBCF"/>
                </a:gs>
                <a:gs pos="50000">
                  <a:srgbClr val="9CB86E"/>
                </a:gs>
                <a:gs pos="100000">
                  <a:srgbClr val="156B13"/>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46" name="Left-Right Arrow 45"/>
            <p:cNvSpPr/>
            <p:nvPr/>
          </p:nvSpPr>
          <p:spPr>
            <a:xfrm>
              <a:off x="5929322" y="1086980"/>
              <a:ext cx="1000132" cy="484632"/>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p:cNvSpPr/>
            <p:nvPr/>
          </p:nvSpPr>
          <p:spPr>
            <a:xfrm rot="10800000">
              <a:off x="6929454" y="1086980"/>
              <a:ext cx="1285884" cy="484632"/>
            </a:xfrm>
            <a:prstGeom prst="strip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0" name="Table 49"/>
          <p:cNvGraphicFramePr>
            <a:graphicFrameLocks noGrp="1"/>
          </p:cNvGraphicFramePr>
          <p:nvPr/>
        </p:nvGraphicFramePr>
        <p:xfrm>
          <a:off x="785786" y="2571745"/>
          <a:ext cx="7715304" cy="3573224"/>
        </p:xfrm>
        <a:graphic>
          <a:graphicData uri="http://schemas.openxmlformats.org/drawingml/2006/table">
            <a:tbl>
              <a:tblPr firstRow="1" bandRow="1">
                <a:tableStyleId>{5C22544A-7EE6-4342-B048-85BDC9FD1C3A}</a:tableStyleId>
              </a:tblPr>
              <a:tblGrid>
                <a:gridCol w="2428892"/>
                <a:gridCol w="5286412"/>
              </a:tblGrid>
              <a:tr h="422739">
                <a:tc>
                  <a:txBody>
                    <a:bodyPr/>
                    <a:lstStyle/>
                    <a:p>
                      <a:pPr algn="ctr"/>
                      <a:r>
                        <a:rPr lang="fr-BE" baseline="0" dirty="0" smtClean="0"/>
                        <a:t> Cas</a:t>
                      </a:r>
                      <a:endParaRPr lang="en-US" dirty="0"/>
                    </a:p>
                  </a:txBody>
                  <a:tcPr/>
                </a:tc>
                <a:tc>
                  <a:txBody>
                    <a:bodyPr/>
                    <a:lstStyle/>
                    <a:p>
                      <a:pPr algn="ctr"/>
                      <a:r>
                        <a:rPr lang="fr-BE" dirty="0" smtClean="0"/>
                        <a:t>Règle</a:t>
                      </a:r>
                      <a:endParaRPr lang="en-US" dirty="0"/>
                    </a:p>
                  </a:txBody>
                  <a:tcPr/>
                </a:tc>
              </a:tr>
              <a:tr h="601257">
                <a:tc>
                  <a:txBody>
                    <a:bodyPr/>
                    <a:lstStyle/>
                    <a:p>
                      <a:r>
                        <a:rPr lang="fr-BE" sz="1200" b="1" dirty="0" smtClean="0"/>
                        <a:t>Budget</a:t>
                      </a:r>
                      <a:r>
                        <a:rPr lang="fr-BE" sz="1200" b="1" baseline="0" dirty="0" smtClean="0"/>
                        <a:t> &lt; Prix revient </a:t>
                      </a:r>
                      <a:endParaRPr lang="en-US" sz="1200" b="1" dirty="0"/>
                    </a:p>
                  </a:txBody>
                  <a:tcPr/>
                </a:tc>
                <a:tc>
                  <a:txBody>
                    <a:bodyPr/>
                    <a:lstStyle/>
                    <a:p>
                      <a:r>
                        <a:rPr lang="fr-BE" sz="1200" baseline="0" dirty="0" smtClean="0"/>
                        <a:t>On propose de facturer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perd de l’argent.</a:t>
                      </a:r>
                    </a:p>
                    <a:p>
                      <a:r>
                        <a:rPr lang="fr-BE" sz="1200" b="0" baseline="0" dirty="0" smtClean="0">
                          <a:solidFill>
                            <a:schemeClr val="tx1"/>
                          </a:solidFill>
                        </a:rPr>
                        <a:t>Il faut négocier avec le client une rallonge budgétaire</a:t>
                      </a:r>
                      <a:endParaRPr lang="en-US" sz="1200" dirty="0"/>
                    </a:p>
                  </a:txBody>
                  <a:tcPr/>
                </a:tc>
              </a:tr>
              <a:tr h="773045">
                <a:tc>
                  <a:txBody>
                    <a:bodyPr/>
                    <a:lstStyle/>
                    <a:p>
                      <a:r>
                        <a:rPr lang="fr-BE" sz="1200" b="1" dirty="0" smtClean="0"/>
                        <a:t>Budget = Prix revient </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Prix de revient majoré des couts additionnels</a:t>
                      </a:r>
                    </a:p>
                    <a:p>
                      <a:r>
                        <a:rPr lang="fr-BE" sz="1200" b="0" baseline="0" dirty="0" smtClean="0">
                          <a:solidFill>
                            <a:schemeClr val="tx1"/>
                          </a:solidFill>
                        </a:rPr>
                        <a:t>Dans cette situation la société n’est pas bénéficiaire</a:t>
                      </a:r>
                      <a:endParaRPr lang="en-US" sz="1200" b="0" dirty="0" smtClean="0">
                        <a:solidFill>
                          <a:schemeClr val="tx1"/>
                        </a:solidFill>
                      </a:endParaRPr>
                    </a:p>
                    <a:p>
                      <a:endParaRPr lang="en-US" sz="1200" dirty="0"/>
                    </a:p>
                  </a:txBody>
                  <a:tcPr/>
                </a:tc>
              </a:tr>
              <a:tr h="429469">
                <a:tc>
                  <a:txBody>
                    <a:bodyPr/>
                    <a:lstStyle/>
                    <a:p>
                      <a:r>
                        <a:rPr lang="fr-BE" sz="1200" b="1" dirty="0" smtClean="0"/>
                        <a:t>P. Revient</a:t>
                      </a:r>
                      <a:r>
                        <a:rPr lang="fr-BE" sz="1200" b="1" baseline="0" dirty="0" smtClean="0"/>
                        <a:t> &lt; Budget &lt; P. Vente</a:t>
                      </a:r>
                      <a:endParaRPr lang="en-US" sz="1200" b="1" dirty="0"/>
                    </a:p>
                  </a:txBody>
                  <a:tcPr/>
                </a:tc>
                <a:tc>
                  <a:txBody>
                    <a:bodyPr/>
                    <a:lstStyle/>
                    <a:p>
                      <a:r>
                        <a:rPr lang="fr-BE" sz="1200" baseline="0" dirty="0" smtClean="0"/>
                        <a:t>On facture systématiquement le </a:t>
                      </a:r>
                      <a:r>
                        <a:rPr lang="fr-BE" sz="1200" b="1" baseline="0" dirty="0" smtClean="0">
                          <a:solidFill>
                            <a:srgbClr val="FF0000"/>
                          </a:solidFill>
                        </a:rPr>
                        <a:t>Budget</a:t>
                      </a:r>
                    </a:p>
                    <a:p>
                      <a:r>
                        <a:rPr lang="fr-BE" sz="1200" b="0" baseline="0" dirty="0" smtClean="0">
                          <a:solidFill>
                            <a:schemeClr val="tx1"/>
                          </a:solidFill>
                        </a:rPr>
                        <a:t>Dans cette situation la société est toujours bénéficiaire</a:t>
                      </a:r>
                      <a:endParaRPr lang="en-US" sz="1200" b="0" dirty="0" smtClean="0">
                        <a:solidFill>
                          <a:schemeClr val="tx1"/>
                        </a:solidFill>
                      </a:endParaRPr>
                    </a:p>
                  </a:txBody>
                  <a:tcPr/>
                </a:tc>
              </a:tr>
              <a:tr h="601257">
                <a:tc>
                  <a:txBody>
                    <a:bodyPr/>
                    <a:lstStyle/>
                    <a:p>
                      <a:r>
                        <a:rPr lang="fr-BE" sz="1200" b="1" dirty="0" smtClean="0"/>
                        <a:t>Budget</a:t>
                      </a:r>
                      <a:r>
                        <a:rPr lang="fr-BE" sz="1200" b="1" baseline="0" dirty="0" smtClean="0"/>
                        <a:t> = Prix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rentable pour la société</a:t>
                      </a:r>
                      <a:endParaRPr lang="en-US" sz="1200" b="0" dirty="0" smtClean="0">
                        <a:solidFill>
                          <a:schemeClr val="tx1"/>
                        </a:solidFill>
                      </a:endParaRPr>
                    </a:p>
                  </a:txBody>
                  <a:tcPr/>
                </a:tc>
              </a:tr>
              <a:tr h="601257">
                <a:tc>
                  <a:txBody>
                    <a:bodyPr/>
                    <a:lstStyle/>
                    <a:p>
                      <a:r>
                        <a:rPr lang="fr-BE" sz="1200" b="1" baseline="0" dirty="0" smtClean="0"/>
                        <a:t>Budget &gt; P. Vente</a:t>
                      </a:r>
                      <a:endParaRPr lang="en-US" sz="1200" b="1" dirty="0"/>
                    </a:p>
                  </a:txBody>
                  <a:tcPr/>
                </a:tc>
                <a:tc>
                  <a:txBody>
                    <a:bodyPr/>
                    <a:lstStyle/>
                    <a:p>
                      <a:r>
                        <a:rPr lang="fr-BE" sz="1200" dirty="0" smtClean="0"/>
                        <a:t>Si il</a:t>
                      </a:r>
                      <a:r>
                        <a:rPr lang="fr-BE" sz="1200" baseline="0" dirty="0" smtClean="0"/>
                        <a:t> y un accord alors on facture </a:t>
                      </a:r>
                      <a:r>
                        <a:rPr lang="fr-BE" sz="1200" b="1" baseline="0" dirty="0" smtClean="0">
                          <a:solidFill>
                            <a:srgbClr val="FF0000"/>
                          </a:solidFill>
                        </a:rPr>
                        <a:t>Budget</a:t>
                      </a:r>
                    </a:p>
                    <a:p>
                      <a:r>
                        <a:rPr lang="fr-BE" sz="1200" baseline="0" dirty="0" smtClean="0"/>
                        <a:t>Sinon </a:t>
                      </a:r>
                      <a:r>
                        <a:rPr lang="fr-BE" sz="1200" b="1" baseline="0" dirty="0" smtClean="0">
                          <a:solidFill>
                            <a:srgbClr val="FF0000"/>
                          </a:solidFill>
                        </a:rPr>
                        <a:t>Prix de vente </a:t>
                      </a:r>
                    </a:p>
                    <a:p>
                      <a:r>
                        <a:rPr lang="fr-BE" sz="1200" b="0" baseline="0" dirty="0" smtClean="0">
                          <a:solidFill>
                            <a:schemeClr val="tx1"/>
                          </a:solidFill>
                        </a:rPr>
                        <a:t>Cette situation est très rentable pour la société</a:t>
                      </a:r>
                      <a:endParaRPr lang="en-US" sz="1200" b="0" dirty="0">
                        <a:solidFill>
                          <a:schemeClr val="tx1"/>
                        </a:solidFill>
                      </a:endParaRPr>
                    </a:p>
                  </a:txBody>
                  <a:tcPr/>
                </a:tc>
              </a:tr>
            </a:tbl>
          </a:graphicData>
        </a:graphic>
      </p:graphicFrame>
      <p:sp>
        <p:nvSpPr>
          <p:cNvPr id="51" name="TextBox 50"/>
          <p:cNvSpPr txBox="1"/>
          <p:nvPr/>
        </p:nvSpPr>
        <p:spPr>
          <a:xfrm>
            <a:off x="1928794" y="71414"/>
            <a:ext cx="5572164" cy="338554"/>
          </a:xfrm>
          <a:prstGeom prst="rect">
            <a:avLst/>
          </a:prstGeom>
          <a:solidFill>
            <a:schemeClr val="bg2"/>
          </a:solidFill>
          <a:ln>
            <a:solidFill>
              <a:schemeClr val="accent1">
                <a:shade val="50000"/>
              </a:schemeClr>
            </a:solidFill>
          </a:ln>
        </p:spPr>
        <p:txBody>
          <a:bodyPr wrap="square" rtlCol="0">
            <a:spAutoFit/>
          </a:bodyPr>
          <a:lstStyle/>
          <a:p>
            <a:pPr algn="ctr"/>
            <a:r>
              <a:rPr lang="fr-BE" sz="1600" dirty="0" smtClean="0"/>
              <a:t>Règles de calcul des honoraires pour une facture finale </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1604" y="142852"/>
            <a:ext cx="5929354"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 Générer une demande d’avance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857232"/>
            <a:ext cx="8229600" cy="5268931"/>
          </a:xfrm>
          <a:solidFill>
            <a:schemeClr val="bg2">
              <a:lumMod val="90000"/>
            </a:schemeClr>
          </a:solidFill>
        </p:spPr>
        <p:txBody>
          <a:bodyPr>
            <a:normAutofit fontScale="92500" lnSpcReduction="10000"/>
          </a:bodyPr>
          <a:lstStyle/>
          <a:p>
            <a:pPr>
              <a:buNone/>
            </a:pPr>
            <a:r>
              <a:rPr lang="fr-FR" sz="1800" dirty="0" smtClean="0"/>
              <a:t>Cas d’utilisation:</a:t>
            </a:r>
          </a:p>
          <a:p>
            <a:pPr>
              <a:buNone/>
            </a:pPr>
            <a:r>
              <a:rPr lang="fr-FR" sz="1600" dirty="0" smtClean="0"/>
              <a:t>Avant de commencer la mission, l’associé décide de provisionner une avance sur le budget prévu.</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dirty="0" smtClean="0">
                <a:solidFill>
                  <a:srgbClr val="FF0000"/>
                </a:solidFill>
              </a:rPr>
              <a:t>CARYOS SA</a:t>
            </a:r>
          </a:p>
          <a:p>
            <a:r>
              <a:rPr lang="fr-FR" sz="1400" dirty="0" smtClean="0"/>
              <a:t>Statut: </a:t>
            </a:r>
            <a:r>
              <a:rPr lang="fr-FR" sz="1400" dirty="0" smtClean="0">
                <a:solidFill>
                  <a:srgbClr val="FF0000"/>
                </a:solidFill>
              </a:rPr>
              <a:t>Ongoing</a:t>
            </a:r>
          </a:p>
          <a:p>
            <a:r>
              <a:rPr lang="fr-FR" sz="1400" dirty="0" smtClean="0"/>
              <a:t>Budget : </a:t>
            </a:r>
            <a:r>
              <a:rPr lang="fr-FR" sz="1400" dirty="0" smtClean="0">
                <a:solidFill>
                  <a:srgbClr val="FF0000"/>
                </a:solidFill>
              </a:rPr>
              <a:t>12 000,00 € </a:t>
            </a:r>
          </a:p>
          <a:p>
            <a:r>
              <a:rPr lang="fr-FR" sz="1400" dirty="0" smtClean="0"/>
              <a:t>Associé : </a:t>
            </a:r>
            <a:r>
              <a:rPr lang="fr-FR" sz="1400" dirty="0" smtClean="0">
                <a:solidFill>
                  <a:srgbClr val="FF0000"/>
                </a:solidFill>
              </a:rPr>
              <a:t>Kostka Edouard</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Aucuns</a:t>
            </a:r>
          </a:p>
          <a:p>
            <a:r>
              <a:rPr lang="fr-FR" sz="1400" dirty="0" smtClean="0"/>
              <a:t>TVA </a:t>
            </a:r>
            <a:r>
              <a:rPr lang="fr-FR" sz="1400" dirty="0" smtClean="0">
                <a:solidFill>
                  <a:srgbClr val="FF0000"/>
                </a:solidFill>
              </a:rPr>
              <a:t>: 15.0% </a:t>
            </a:r>
            <a:r>
              <a:rPr lang="fr-FR" sz="1400" dirty="0" smtClean="0"/>
              <a:t>(défaut)</a:t>
            </a:r>
          </a:p>
          <a:p>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cours </a:t>
            </a:r>
          </a:p>
          <a:p>
            <a:r>
              <a:rPr lang="fr-FR" sz="1400" dirty="0" smtClean="0"/>
              <a:t>Aucune avance émises pour cette mission</a:t>
            </a:r>
          </a:p>
          <a:p>
            <a:r>
              <a:rPr lang="fr-FR" sz="1400" dirty="0" smtClean="0"/>
              <a:t>L’associé à les droits suffisants pour effectuer l’opération</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a:t>
            </a:r>
            <a:r>
              <a:rPr lang="fr-FR" sz="1400" dirty="0" smtClean="0"/>
              <a:t>1/5(Budget) </a:t>
            </a:r>
            <a:r>
              <a:rPr lang="fr-FR" sz="1400" dirty="0" smtClean="0">
                <a:sym typeface="Wingdings" pitchFamily="2" charset="2"/>
              </a:rPr>
              <a:t> </a:t>
            </a:r>
            <a:r>
              <a:rPr lang="fr-FR" sz="1400" dirty="0" smtClean="0">
                <a:solidFill>
                  <a:srgbClr val="FF0000"/>
                </a:solidFill>
                <a:sym typeface="Wingdings" pitchFamily="2" charset="2"/>
              </a:rPr>
              <a:t>2400,00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2400,00</a:t>
            </a:r>
            <a:r>
              <a:rPr lang="fr-FR" sz="1400" dirty="0" smtClean="0">
                <a:solidFill>
                  <a:srgbClr val="FF0000"/>
                </a:solidFill>
              </a:rPr>
              <a:t> €</a:t>
            </a:r>
          </a:p>
          <a:p>
            <a:pPr>
              <a:buNone/>
            </a:pPr>
            <a:r>
              <a:rPr lang="fr-FR" sz="1400" dirty="0" smtClean="0"/>
              <a:t>La valeur totale </a:t>
            </a:r>
            <a:r>
              <a:rPr lang="fr-FR" sz="1400" dirty="0" smtClean="0">
                <a:solidFill>
                  <a:srgbClr val="FF0000"/>
                </a:solidFill>
              </a:rPr>
              <a:t>= 2760.0 €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142852"/>
            <a:ext cx="6929486"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a:t>
            </a:r>
            <a:r>
              <a:rPr lang="fr-FR" dirty="0" smtClean="0"/>
              <a:t/>
            </a:r>
            <a:br>
              <a:rPr lang="fr-FR" dirty="0" smtClean="0"/>
            </a:br>
            <a:endParaRPr lang="fr-FR" dirty="0"/>
          </a:p>
        </p:txBody>
      </p:sp>
      <p:sp>
        <p:nvSpPr>
          <p:cNvPr id="3" name="Espace réservé du contenu 2"/>
          <p:cNvSpPr>
            <a:spLocks noGrp="1"/>
          </p:cNvSpPr>
          <p:nvPr>
            <p:ph idx="1"/>
          </p:nvPr>
        </p:nvSpPr>
        <p:spPr>
          <a:xfrm>
            <a:off x="457200" y="785794"/>
            <a:ext cx="8229600" cy="5340369"/>
          </a:xfrm>
          <a:solidFill>
            <a:schemeClr val="bg2">
              <a:lumMod val="90000"/>
            </a:schemeClr>
          </a:solidFill>
        </p:spPr>
        <p:txBody>
          <a:bodyPr>
            <a:normAutofit fontScale="85000" lnSpcReduction="20000"/>
          </a:bodyPr>
          <a:lstStyle/>
          <a:p>
            <a:pPr>
              <a:buNone/>
            </a:pPr>
            <a:r>
              <a:rPr lang="fr-FR" sz="1800" dirty="0" smtClean="0"/>
              <a:t>Cas d’utilisation:</a:t>
            </a:r>
          </a:p>
          <a:p>
            <a:pPr>
              <a:buNone/>
            </a:pPr>
            <a:r>
              <a:rPr lang="fr-FR" sz="1600" dirty="0" smtClean="0"/>
              <a:t>	La mission est terminée. Aucune avance n’a été émise durant son traitement. L’associé veut générer la facture finale pour rentrer dans ses frais. Plusieurs employés sont intervenus et leur heures ont été validées pour cette mission.</a:t>
            </a:r>
          </a:p>
          <a:p>
            <a:pPr>
              <a:buNone/>
            </a:pPr>
            <a:endParaRPr lang="fr-FR" sz="1600" dirty="0" smtClean="0"/>
          </a:p>
          <a:p>
            <a:pPr>
              <a:buNone/>
            </a:pPr>
            <a:r>
              <a:rPr lang="fr-FR" sz="1400" b="1" dirty="0" smtClean="0">
                <a:solidFill>
                  <a:srgbClr val="FF0000"/>
                </a:solidFill>
              </a:rPr>
              <a:t>Contexte mission</a:t>
            </a:r>
            <a:r>
              <a:rPr lang="fr-FR" sz="1400" dirty="0" smtClean="0">
                <a:solidFill>
                  <a:srgbClr val="FF0000"/>
                </a:solidFill>
              </a:rPr>
              <a:t>:</a:t>
            </a:r>
          </a:p>
          <a:p>
            <a:r>
              <a:rPr lang="fr-FR" sz="1400" dirty="0" smtClean="0"/>
              <a:t>Client: </a:t>
            </a:r>
            <a:r>
              <a:rPr lang="fr-FR" sz="1400" i="1" dirty="0" smtClean="0">
                <a:solidFill>
                  <a:srgbClr val="FF0000"/>
                </a:solidFill>
              </a:rPr>
              <a:t>ANGLESEA CAPITAL SA</a:t>
            </a:r>
            <a:endParaRPr lang="fr-FR" sz="1400" dirty="0" smtClean="0">
              <a:solidFill>
                <a:srgbClr val="FF0000"/>
              </a:solidFill>
            </a:endParaRPr>
          </a:p>
          <a:p>
            <a:r>
              <a:rPr lang="fr-FR" sz="1400" dirty="0" smtClean="0"/>
              <a:t>Statut: </a:t>
            </a:r>
            <a:r>
              <a:rPr lang="fr-FR" sz="1400" dirty="0" err="1" smtClean="0">
                <a:solidFill>
                  <a:srgbClr val="FF0000"/>
                </a:solidFill>
              </a:rPr>
              <a:t>Closed</a:t>
            </a:r>
            <a:endParaRPr lang="fr-FR" sz="1400" dirty="0" smtClean="0">
              <a:solidFill>
                <a:srgbClr val="FF0000"/>
              </a:solidFill>
            </a:endParaRPr>
          </a:p>
          <a:p>
            <a:r>
              <a:rPr lang="fr-FR" sz="1400" dirty="0" smtClean="0"/>
              <a:t>Budget : </a:t>
            </a:r>
            <a:r>
              <a:rPr lang="fr-FR" sz="1400" i="1" dirty="0" smtClean="0">
                <a:solidFill>
                  <a:srgbClr val="FF0000"/>
                </a:solidFill>
              </a:rPr>
              <a:t>4 598,00 </a:t>
            </a:r>
            <a:r>
              <a:rPr lang="fr-FR" sz="1400" dirty="0" smtClean="0">
                <a:solidFill>
                  <a:srgbClr val="FF0000"/>
                </a:solidFill>
              </a:rPr>
              <a:t> € </a:t>
            </a:r>
          </a:p>
          <a:p>
            <a:r>
              <a:rPr lang="fr-FR" sz="1400" dirty="0" smtClean="0"/>
              <a:t>Associé : </a:t>
            </a:r>
            <a:r>
              <a:rPr lang="fr-FR" sz="1400" dirty="0" err="1" smtClean="0">
                <a:solidFill>
                  <a:srgbClr val="FF0000"/>
                </a:solidFill>
              </a:rPr>
              <a:t>Badoux</a:t>
            </a:r>
            <a:r>
              <a:rPr lang="fr-FR" sz="1400" dirty="0" smtClean="0">
                <a:solidFill>
                  <a:srgbClr val="FF0000"/>
                </a:solidFill>
              </a:rPr>
              <a:t> Murielle</a:t>
            </a:r>
          </a:p>
          <a:p>
            <a:r>
              <a:rPr lang="fr-FR" sz="1400" dirty="0" smtClean="0"/>
              <a:t>Manager : </a:t>
            </a:r>
            <a:r>
              <a:rPr lang="fr-FR" sz="1400" dirty="0" smtClean="0">
                <a:solidFill>
                  <a:srgbClr val="FF0000"/>
                </a:solidFill>
              </a:rPr>
              <a:t>Mariani Laurent</a:t>
            </a:r>
          </a:p>
          <a:p>
            <a:r>
              <a:rPr lang="fr-FR" sz="1400" dirty="0" smtClean="0"/>
              <a:t>Intervenants : </a:t>
            </a:r>
            <a:r>
              <a:rPr lang="fr-FR" sz="1400" dirty="0" smtClean="0">
                <a:solidFill>
                  <a:srgbClr val="FF0000"/>
                </a:solidFill>
              </a:rPr>
              <a:t>Hubin Dimitri, Gaspard Elsa</a:t>
            </a:r>
          </a:p>
          <a:p>
            <a:r>
              <a:rPr lang="fr-FR" sz="1400" dirty="0" smtClean="0"/>
              <a:t>TVA </a:t>
            </a:r>
            <a:r>
              <a:rPr lang="fr-FR" sz="1400" dirty="0" smtClean="0">
                <a:solidFill>
                  <a:srgbClr val="FF0000"/>
                </a:solidFill>
              </a:rPr>
              <a:t>: 15.0% </a:t>
            </a:r>
            <a:r>
              <a:rPr lang="fr-FR" sz="1400" dirty="0" smtClean="0"/>
              <a:t>(défaut)</a:t>
            </a:r>
          </a:p>
          <a:p>
            <a:r>
              <a:rPr lang="fr-FR" sz="1400" dirty="0" smtClean="0"/>
              <a:t>Prix de Vente proche du Budget (cas 1)</a:t>
            </a:r>
          </a:p>
          <a:p>
            <a:pPr>
              <a:buNone/>
            </a:pPr>
            <a:endParaRPr lang="fr-FR" sz="1400" dirty="0" smtClean="0"/>
          </a:p>
          <a:p>
            <a:pPr>
              <a:buNone/>
            </a:pPr>
            <a:r>
              <a:rPr lang="fr-FR" sz="1400" b="1" dirty="0" smtClean="0">
                <a:solidFill>
                  <a:srgbClr val="FF0000"/>
                </a:solidFill>
              </a:rPr>
              <a:t>Pré-conditions à vérifier</a:t>
            </a:r>
            <a:r>
              <a:rPr lang="fr-FR" sz="1400" dirty="0" smtClean="0"/>
              <a:t>:</a:t>
            </a:r>
          </a:p>
          <a:p>
            <a:r>
              <a:rPr lang="fr-FR" sz="1400" dirty="0" smtClean="0"/>
              <a:t>La mission est en finie</a:t>
            </a:r>
          </a:p>
          <a:p>
            <a:r>
              <a:rPr lang="fr-FR" sz="1400" dirty="0" smtClean="0"/>
              <a:t>Aucune avance émises pour cette mission</a:t>
            </a:r>
          </a:p>
          <a:p>
            <a:r>
              <a:rPr lang="fr-FR" sz="1400" dirty="0" smtClean="0"/>
              <a:t>L’associé à les droits suffisants pour effectuer l’opération</a:t>
            </a:r>
          </a:p>
          <a:p>
            <a:r>
              <a:rPr lang="fr-FR" sz="1400" dirty="0" smtClean="0"/>
              <a:t>Toutes les heures prestées pour cette mission ont été vérifiées</a:t>
            </a:r>
          </a:p>
          <a:p>
            <a:pPr>
              <a:buNone/>
            </a:pPr>
            <a:endParaRPr lang="fr-FR" sz="1400" dirty="0" smtClean="0"/>
          </a:p>
          <a:p>
            <a:pPr>
              <a:buNone/>
            </a:pPr>
            <a:r>
              <a:rPr lang="fr-FR" sz="1400" b="1" dirty="0" smtClean="0">
                <a:solidFill>
                  <a:srgbClr val="FF0000"/>
                </a:solidFill>
              </a:rPr>
              <a:t>Post-conditions à vérifier</a:t>
            </a:r>
            <a:r>
              <a:rPr lang="fr-FR" sz="1400" dirty="0" smtClean="0"/>
              <a:t>:</a:t>
            </a:r>
          </a:p>
          <a:p>
            <a:pPr>
              <a:buNone/>
            </a:pPr>
            <a:r>
              <a:rPr lang="fr-FR" sz="1400" dirty="0" smtClean="0"/>
              <a:t>La valeur des honoraires  = Budget </a:t>
            </a:r>
            <a:r>
              <a:rPr lang="fr-FR" sz="1400" dirty="0" smtClean="0">
                <a:sym typeface="Wingdings" pitchFamily="2" charset="2"/>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Net </a:t>
            </a:r>
            <a:r>
              <a:rPr lang="fr-FR" sz="1400" dirty="0" smtClean="0">
                <a:solidFill>
                  <a:srgbClr val="FF0000"/>
                </a:solidFill>
              </a:rPr>
              <a:t>= </a:t>
            </a:r>
            <a:r>
              <a:rPr lang="fr-FR" sz="1400" dirty="0" smtClean="0">
                <a:solidFill>
                  <a:srgbClr val="FF0000"/>
                </a:solidFill>
                <a:sym typeface="Wingdings" pitchFamily="2" charset="2"/>
              </a:rPr>
              <a:t>4598.0</a:t>
            </a:r>
            <a:r>
              <a:rPr lang="fr-FR" sz="1400" dirty="0" smtClean="0">
                <a:solidFill>
                  <a:srgbClr val="FF0000"/>
                </a:solidFill>
              </a:rPr>
              <a:t> € </a:t>
            </a:r>
          </a:p>
          <a:p>
            <a:pPr>
              <a:buNone/>
            </a:pPr>
            <a:r>
              <a:rPr lang="fr-FR" sz="1400" dirty="0" smtClean="0"/>
              <a:t>La valeur totale </a:t>
            </a:r>
            <a:r>
              <a:rPr lang="fr-FR" sz="1400" dirty="0" smtClean="0">
                <a:solidFill>
                  <a:srgbClr val="FF0000"/>
                </a:solidFill>
              </a:rPr>
              <a:t>= 5287,7 €</a:t>
            </a:r>
          </a:p>
          <a:p>
            <a:pPr>
              <a:buNone/>
            </a:pPr>
            <a:r>
              <a:rPr lang="fr-FR" sz="1400" dirty="0" smtClean="0"/>
              <a:t>La facture existe dans le système  avec le statut « </a:t>
            </a:r>
            <a:r>
              <a:rPr lang="fr-FR" sz="1400" dirty="0" smtClean="0">
                <a:solidFill>
                  <a:srgbClr val="FF0000"/>
                </a:solidFill>
              </a:rPr>
              <a:t>pending</a:t>
            </a:r>
            <a:r>
              <a:rPr lang="fr-FR" sz="1400" dirty="0" smtClean="0"/>
              <a:t> »</a:t>
            </a:r>
          </a:p>
          <a:p>
            <a:pPr>
              <a:buNone/>
            </a:pPr>
            <a:r>
              <a:rPr lang="fr-FR" sz="1400" dirty="0" smtClean="0"/>
              <a:t>La vue Budget est mise à jour ainsi que les vues performances;</a:t>
            </a:r>
          </a:p>
          <a:p>
            <a:pPr>
              <a:buNone/>
            </a:pPr>
            <a:endParaRPr lang="fr-FR" sz="1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7858180"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Etude de cas: Générer une facture finale sans avance 2</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pPr>
              <a:buNone/>
            </a:pPr>
            <a:r>
              <a:rPr lang="fr-FR" sz="1800" dirty="0" smtClean="0"/>
              <a:t>Cas d’utilisation:</a:t>
            </a:r>
          </a:p>
          <a:p>
            <a:pPr>
              <a:buNone/>
            </a:pPr>
            <a:r>
              <a:rPr lang="fr-FR" sz="1600" dirty="0" smtClean="0"/>
              <a:t>	L’associé désire ajouter des frais supplémentaires à cette facture pour un montant de </a:t>
            </a:r>
            <a:r>
              <a:rPr lang="fr-FR" sz="1600" dirty="0" smtClean="0">
                <a:solidFill>
                  <a:srgbClr val="FF0000"/>
                </a:solidFill>
              </a:rPr>
              <a:t>150</a:t>
            </a:r>
            <a:r>
              <a:rPr lang="fr-FR" sz="1600" dirty="0" smtClean="0"/>
              <a:t> </a:t>
            </a:r>
            <a:r>
              <a:rPr lang="fr-FR" sz="1600" dirty="0" smtClean="0">
                <a:solidFill>
                  <a:srgbClr val="FF0000"/>
                </a:solidFill>
              </a:rPr>
              <a:t>€</a:t>
            </a:r>
            <a:r>
              <a:rPr lang="fr-FR" sz="1600" dirty="0" smtClean="0"/>
              <a:t> </a:t>
            </a:r>
          </a:p>
          <a:p>
            <a:pPr>
              <a:buNone/>
            </a:pPr>
            <a:endParaRPr lang="fr-FR" sz="1600" dirty="0" smtClean="0"/>
          </a:p>
          <a:p>
            <a:pPr>
              <a:buNone/>
            </a:pPr>
            <a:r>
              <a:rPr lang="fr-FR" sz="1200" b="1" dirty="0" smtClean="0">
                <a:solidFill>
                  <a:srgbClr val="FF0000"/>
                </a:solidFill>
              </a:rPr>
              <a:t>Post-conditions à vérifier</a:t>
            </a:r>
            <a:r>
              <a:rPr lang="fr-FR" sz="1200" dirty="0" smtClean="0"/>
              <a:t>:</a:t>
            </a:r>
          </a:p>
          <a:p>
            <a:pPr>
              <a:buNone/>
            </a:pPr>
            <a:r>
              <a:rPr lang="fr-FR" sz="1200" dirty="0" smtClean="0"/>
              <a:t>La valeur des honoraires  = Budget </a:t>
            </a:r>
            <a:r>
              <a:rPr lang="fr-FR" sz="1200" dirty="0" smtClean="0">
                <a:sym typeface="Wingdings" pitchFamily="2" charset="2"/>
              </a:rPr>
              <a:t> </a:t>
            </a:r>
            <a:r>
              <a:rPr lang="fr-FR" sz="1200" dirty="0" smtClean="0">
                <a:solidFill>
                  <a:srgbClr val="FF0000"/>
                </a:solidFill>
                <a:sym typeface="Wingdings" pitchFamily="2" charset="2"/>
              </a:rPr>
              <a:t>4598.0</a:t>
            </a:r>
            <a:r>
              <a:rPr lang="fr-FR" sz="1200" dirty="0" smtClean="0">
                <a:solidFill>
                  <a:srgbClr val="FF0000"/>
                </a:solidFill>
              </a:rPr>
              <a:t> € </a:t>
            </a:r>
          </a:p>
          <a:p>
            <a:pPr>
              <a:buNone/>
            </a:pPr>
            <a:r>
              <a:rPr lang="fr-FR" sz="1200" dirty="0" smtClean="0"/>
              <a:t>Frais Supplémentaires </a:t>
            </a:r>
            <a:r>
              <a:rPr lang="fr-FR" sz="1200" dirty="0" smtClean="0">
                <a:solidFill>
                  <a:srgbClr val="FF0000"/>
                </a:solidFill>
              </a:rPr>
              <a:t>: 150 €</a:t>
            </a:r>
          </a:p>
          <a:p>
            <a:pPr>
              <a:buNone/>
            </a:pPr>
            <a:r>
              <a:rPr lang="fr-FR" sz="1200" dirty="0" smtClean="0"/>
              <a:t>La valeur Net </a:t>
            </a:r>
            <a:r>
              <a:rPr lang="fr-FR" sz="1200" dirty="0" smtClean="0">
                <a:solidFill>
                  <a:srgbClr val="FF0000"/>
                </a:solidFill>
              </a:rPr>
              <a:t>= </a:t>
            </a:r>
            <a:r>
              <a:rPr lang="fr-FR" sz="1200" dirty="0" smtClean="0">
                <a:solidFill>
                  <a:srgbClr val="FF0000"/>
                </a:solidFill>
                <a:sym typeface="Wingdings" pitchFamily="2" charset="2"/>
              </a:rPr>
              <a:t>4748.0 </a:t>
            </a:r>
            <a:r>
              <a:rPr lang="fr-FR" sz="1200" dirty="0" smtClean="0">
                <a:solidFill>
                  <a:srgbClr val="FF0000"/>
                </a:solidFill>
              </a:rPr>
              <a:t>€ </a:t>
            </a:r>
          </a:p>
          <a:p>
            <a:pPr>
              <a:buNone/>
            </a:pPr>
            <a:r>
              <a:rPr lang="fr-FR" sz="1200" dirty="0" smtClean="0"/>
              <a:t>La valeur totale </a:t>
            </a:r>
            <a:r>
              <a:rPr lang="fr-FR" sz="1200" dirty="0" smtClean="0">
                <a:solidFill>
                  <a:srgbClr val="FF0000"/>
                </a:solidFill>
              </a:rPr>
              <a:t>= 5460.2 €</a:t>
            </a:r>
          </a:p>
          <a:p>
            <a:pPr>
              <a:buNone/>
            </a:pPr>
            <a:r>
              <a:rPr lang="fr-FR" sz="1200" dirty="0" smtClean="0"/>
              <a:t>La facture existe dans le système  avec le statut « </a:t>
            </a:r>
            <a:r>
              <a:rPr lang="fr-FR" sz="1200" dirty="0" smtClean="0">
                <a:solidFill>
                  <a:srgbClr val="FF0000"/>
                </a:solidFill>
              </a:rPr>
              <a:t>pending</a:t>
            </a:r>
            <a:r>
              <a:rPr lang="fr-FR" sz="1200" dirty="0" smtClean="0"/>
              <a:t> »</a:t>
            </a:r>
          </a:p>
          <a:p>
            <a:pPr>
              <a:buNone/>
            </a:pPr>
            <a:r>
              <a:rPr lang="fr-FR" sz="1200" dirty="0" smtClean="0"/>
              <a:t>La vue Budget est mise à jour ainsi que les vues performances;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8286808" cy="428628"/>
          </a:xfrm>
          <a:solidFill>
            <a:schemeClr val="bg2">
              <a:lumMod val="90000"/>
            </a:schemeClr>
          </a:solidFill>
        </p:spPr>
        <p:txBody>
          <a:bodyPr>
            <a:normAutofit fontScale="90000"/>
          </a:bodyPr>
          <a:lstStyle/>
          <a:p>
            <a:r>
              <a:rPr lang="fr-FR" sz="2200" dirty="0" smtClean="0"/>
              <a:t/>
            </a:r>
            <a:br>
              <a:rPr lang="fr-FR" sz="2200" dirty="0" smtClean="0"/>
            </a:br>
            <a:r>
              <a:rPr lang="fr-FR" sz="2200" dirty="0" smtClean="0"/>
              <a:t/>
            </a:r>
            <a:br>
              <a:rPr lang="fr-FR" sz="2200" dirty="0" smtClean="0"/>
            </a:br>
            <a:r>
              <a:rPr lang="fr-FR" sz="2200" dirty="0" smtClean="0"/>
              <a:t>Questions</a:t>
            </a:r>
            <a:r>
              <a:rPr lang="fr-FR" dirty="0" smtClean="0"/>
              <a:t/>
            </a:r>
            <a:br>
              <a:rPr lang="fr-FR" dirty="0" smtClean="0"/>
            </a:br>
            <a:endParaRPr lang="fr-FR" dirty="0"/>
          </a:p>
        </p:txBody>
      </p:sp>
      <p:sp>
        <p:nvSpPr>
          <p:cNvPr id="3" name="Espace réservé du contenu 2"/>
          <p:cNvSpPr>
            <a:spLocks noGrp="1"/>
          </p:cNvSpPr>
          <p:nvPr>
            <p:ph idx="1"/>
          </p:nvPr>
        </p:nvSpPr>
        <p:spPr>
          <a:xfrm>
            <a:off x="457200" y="714356"/>
            <a:ext cx="8229600" cy="5411807"/>
          </a:xfrm>
          <a:solidFill>
            <a:schemeClr val="bg2">
              <a:lumMod val="90000"/>
            </a:schemeClr>
          </a:solidFill>
        </p:spPr>
        <p:txBody>
          <a:bodyPr>
            <a:normAutofit/>
          </a:bodyPr>
          <a:lstStyle/>
          <a:p>
            <a:pPr>
              <a:buNone/>
            </a:pPr>
            <a:r>
              <a:rPr lang="fr-FR" sz="1200" dirty="0" smtClean="0"/>
              <a:t>Comment améliorer le processus?</a:t>
            </a:r>
          </a:p>
          <a:p>
            <a:pPr>
              <a:buNone/>
            </a:pPr>
            <a:r>
              <a:rPr lang="fr-FR" sz="1200" dirty="0" smtClean="0"/>
              <a:t>Comment apporter plus de sécurité?</a:t>
            </a:r>
          </a:p>
          <a:p>
            <a:pPr>
              <a:buNone/>
            </a:pPr>
            <a:r>
              <a:rPr lang="fr-FR" sz="1200" smtClean="0"/>
              <a:t>Suggestions?</a:t>
            </a:r>
            <a:endParaRPr lang="fr-FR" sz="1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t>Gérer  le  budget global</a:t>
            </a:r>
            <a:endParaRPr lang="fr-FR" dirty="0"/>
          </a:p>
        </p:txBody>
      </p:sp>
      <p:sp>
        <p:nvSpPr>
          <p:cNvPr id="32" name="ZoneTexte 31"/>
          <p:cNvSpPr txBox="1"/>
          <p:nvPr/>
        </p:nvSpPr>
        <p:spPr>
          <a:xfrm>
            <a:off x="428596" y="1071546"/>
            <a:ext cx="8072494" cy="4154984"/>
          </a:xfrm>
          <a:prstGeom prst="rect">
            <a:avLst/>
          </a:prstGeom>
          <a:noFill/>
        </p:spPr>
        <p:txBody>
          <a:bodyPr wrap="square" rtlCol="0">
            <a:spAutoFit/>
          </a:bodyPr>
          <a:lstStyle/>
          <a:p>
            <a:pPr marL="342900" indent="-342900">
              <a:buFont typeface="+mj-lt"/>
              <a:buAutoNum type="arabicPeriod"/>
            </a:pPr>
            <a:r>
              <a:rPr lang="fr-FR" sz="1400" dirty="0" smtClean="0"/>
              <a:t>Générer un exercice</a:t>
            </a:r>
          </a:p>
          <a:p>
            <a:pPr marL="342900" indent="-342900">
              <a:buFont typeface="+mj-lt"/>
              <a:buAutoNum type="arabicPeriod"/>
            </a:pPr>
            <a:r>
              <a:rPr lang="fr-FR" sz="1400" dirty="0" smtClean="0"/>
              <a:t>Ajouter un budget</a:t>
            </a:r>
          </a:p>
          <a:p>
            <a:pPr marL="342900" indent="-342900">
              <a:buFont typeface="+mj-lt"/>
              <a:buAutoNum type="arabicPeriod"/>
            </a:pPr>
            <a:r>
              <a:rPr lang="fr-FR" sz="1400" dirty="0" smtClean="0"/>
              <a:t>Modifier un budget</a:t>
            </a:r>
          </a:p>
          <a:p>
            <a:pPr marL="342900" indent="-342900">
              <a:buFont typeface="+mj-lt"/>
              <a:buAutoNum type="arabicPeriod"/>
            </a:pPr>
            <a:r>
              <a:rPr lang="fr-FR" sz="1400" dirty="0" smtClean="0"/>
              <a:t>Supprimer un budget</a:t>
            </a:r>
          </a:p>
          <a:p>
            <a:pPr marL="342900" indent="-342900">
              <a:buFont typeface="+mj-lt"/>
              <a:buAutoNum type="arabicPeriod"/>
            </a:pPr>
            <a:r>
              <a:rPr lang="fr-FR" sz="1400" dirty="0" smtClean="0"/>
              <a:t>Rechercher des budgets selon les combinaisons des critères</a:t>
            </a:r>
          </a:p>
          <a:p>
            <a:pPr marL="800100" lvl="1" indent="-342900">
              <a:buFont typeface="Arial" pitchFamily="34" charset="0"/>
              <a:buChar char="•"/>
            </a:pPr>
            <a:r>
              <a:rPr lang="fr-FR" sz="1400" dirty="0" smtClean="0"/>
              <a:t>Associé</a:t>
            </a:r>
          </a:p>
          <a:p>
            <a:pPr marL="800100" lvl="1" indent="-342900">
              <a:buFont typeface="Arial" pitchFamily="34" charset="0"/>
              <a:buChar char="•"/>
            </a:pPr>
            <a:r>
              <a:rPr lang="fr-FR" sz="1400" dirty="0" smtClean="0"/>
              <a:t>Manager</a:t>
            </a:r>
          </a:p>
          <a:p>
            <a:pPr marL="800100" lvl="1" indent="-342900">
              <a:buFont typeface="Arial" pitchFamily="34" charset="0"/>
              <a:buChar char="•"/>
            </a:pPr>
            <a:r>
              <a:rPr lang="fr-FR" sz="1400" dirty="0" smtClean="0"/>
              <a:t>Origine</a:t>
            </a:r>
          </a:p>
          <a:p>
            <a:pPr marL="800100" lvl="1" indent="-342900">
              <a:buFont typeface="Arial" pitchFamily="34" charset="0"/>
              <a:buChar char="•"/>
            </a:pPr>
            <a:r>
              <a:rPr lang="fr-FR" sz="1400" dirty="0" smtClean="0"/>
              <a:t>Statut</a:t>
            </a:r>
          </a:p>
          <a:p>
            <a:pPr marL="342900" indent="-342900">
              <a:buFont typeface="+mj-lt"/>
              <a:buAutoNum type="arabicPeriod"/>
            </a:pPr>
            <a:r>
              <a:rPr lang="fr-FR" sz="1400" dirty="0" smtClean="0"/>
              <a:t>Rechercher les budgets selon la première lettre du client</a:t>
            </a:r>
          </a:p>
          <a:p>
            <a:pPr marL="342900" indent="-342900">
              <a:buFont typeface="+mj-lt"/>
              <a:buAutoNum type="arabicPeriod"/>
            </a:pPr>
            <a:r>
              <a:rPr lang="fr-FR" sz="1400" dirty="0" smtClean="0"/>
              <a:t>Approuver un exercice et générer les missions</a:t>
            </a:r>
          </a:p>
          <a:p>
            <a:pPr marL="342900" indent="-342900">
              <a:buFont typeface="+mj-lt"/>
              <a:buAutoNum type="arabicPeriod"/>
            </a:pPr>
            <a:r>
              <a:rPr lang="fr-FR" sz="1400" dirty="0" smtClean="0"/>
              <a:t>Clore un exercice</a:t>
            </a:r>
          </a:p>
          <a:p>
            <a:pPr marL="342900" indent="-342900">
              <a:buFont typeface="+mj-lt"/>
              <a:buAutoNum type="arabicPeriod"/>
            </a:pPr>
            <a:r>
              <a:rPr lang="fr-FR" sz="1400" dirty="0" smtClean="0"/>
              <a:t>Exporter l’exercice dans Excel</a:t>
            </a:r>
          </a:p>
          <a:p>
            <a:pPr marL="342900" indent="-342900">
              <a:buFont typeface="+mj-lt"/>
              <a:buAutoNum type="arabicPeriod"/>
            </a:pPr>
            <a:r>
              <a:rPr lang="fr-FR" sz="1400" dirty="0" smtClean="0"/>
              <a:t>Comparaison pluriannuelle de plusieurs exercices</a:t>
            </a:r>
          </a:p>
          <a:p>
            <a:pPr marL="342900" indent="-342900">
              <a:buFont typeface="+mj-lt"/>
              <a:buAutoNum type="arabicPeriod"/>
            </a:pPr>
            <a:r>
              <a:rPr lang="fr-FR" sz="1400" dirty="0" smtClean="0"/>
              <a:t>Consulter les budgets par pages</a:t>
            </a:r>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1156"/>
          </a:xfrm>
        </p:spPr>
        <p:txBody>
          <a:bodyPr>
            <a:normAutofit/>
          </a:bodyPr>
          <a:lstStyle/>
          <a:p>
            <a:r>
              <a:rPr lang="fr-FR" sz="2400" dirty="0" smtClean="0"/>
              <a:t>Planifications des activités &amp; gestion des missions</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t>Planification des activités</a:t>
            </a:r>
            <a:endParaRPr lang="fr-FR" dirty="0"/>
          </a:p>
        </p:txBody>
      </p:sp>
      <p:sp>
        <p:nvSpPr>
          <p:cNvPr id="32" name="ZoneTexte 31"/>
          <p:cNvSpPr txBox="1"/>
          <p:nvPr/>
        </p:nvSpPr>
        <p:spPr>
          <a:xfrm>
            <a:off x="428596" y="1142984"/>
            <a:ext cx="7858180" cy="2923877"/>
          </a:xfrm>
          <a:prstGeom prst="rect">
            <a:avLst/>
          </a:prstGeom>
          <a:noFill/>
        </p:spPr>
        <p:txBody>
          <a:bodyPr wrap="square" rtlCol="0">
            <a:spAutoFit/>
          </a:bodyPr>
          <a:lstStyle/>
          <a:p>
            <a:pPr marL="342900" indent="-342900">
              <a:buFont typeface="+mj-lt"/>
              <a:buAutoNum type="arabicPeriod"/>
            </a:pPr>
            <a:r>
              <a:rPr lang="fr-FR" sz="1400" dirty="0" smtClean="0"/>
              <a:t>Planifier une activité dans l’agenda hebdomadaire</a:t>
            </a:r>
          </a:p>
          <a:p>
            <a:pPr marL="342900" indent="-342900">
              <a:buFont typeface="+mj-lt"/>
              <a:buAutoNum type="arabicPeriod"/>
            </a:pPr>
            <a:r>
              <a:rPr lang="fr-FR" sz="1400" dirty="0" smtClean="0"/>
              <a:t>Modifier une activité planifiée dans l’agenda hebdomadaire</a:t>
            </a:r>
          </a:p>
          <a:p>
            <a:pPr marL="342900" indent="-342900">
              <a:buFont typeface="+mj-lt"/>
              <a:buAutoNum type="arabicPeriod"/>
            </a:pPr>
            <a:r>
              <a:rPr lang="fr-FR" sz="1400" dirty="0" smtClean="0"/>
              <a:t>Supprimer une activité planifiée de l’agenda hebdomadaire</a:t>
            </a:r>
          </a:p>
          <a:p>
            <a:pPr marL="342900" indent="-342900">
              <a:buFont typeface="+mj-lt"/>
              <a:buAutoNum type="arabicPeriod"/>
            </a:pPr>
            <a:r>
              <a:rPr lang="fr-FR" sz="1400" dirty="0" smtClean="0"/>
              <a:t>Consulter le planning mensuel des activités des employées pour le mois en cours</a:t>
            </a:r>
          </a:p>
          <a:p>
            <a:pPr marL="342900" indent="-342900">
              <a:buFont typeface="+mj-lt"/>
              <a:buAutoNum type="arabicPeriod"/>
            </a:pPr>
            <a:r>
              <a:rPr lang="fr-FR" sz="1400" dirty="0" smtClean="0"/>
              <a:t>Rechercher le planning mensuel pour un mois et une année</a:t>
            </a:r>
          </a:p>
          <a:p>
            <a:pPr marL="342900" indent="-342900">
              <a:buFont typeface="+mj-lt"/>
              <a:buAutoNum type="arabicPeriod"/>
            </a:pPr>
            <a:r>
              <a:rPr lang="fr-FR" sz="1400" dirty="0" smtClean="0"/>
              <a:t> </a:t>
            </a:r>
          </a:p>
          <a:p>
            <a:pPr marL="342900" indent="-342900">
              <a:buFont typeface="+mj-lt"/>
              <a:buAutoNum type="arabicPeriod"/>
            </a:pPr>
            <a:r>
              <a:rPr lang="fr-FR" sz="1400" dirty="0" smtClean="0"/>
              <a:t>Consulter les détails d’une activité à partir du planning mensuel pour un employé</a:t>
            </a:r>
          </a:p>
          <a:p>
            <a:pPr marL="342900" indent="-342900">
              <a:buFont typeface="+mj-lt"/>
              <a:buAutoNum type="arabicPeriod"/>
            </a:pPr>
            <a:r>
              <a:rPr lang="fr-FR" sz="1400" dirty="0" smtClean="0"/>
              <a:t>Consulter le total des heures hebdomadaires pour un employé à partir du planning mensuel</a:t>
            </a:r>
          </a:p>
          <a:p>
            <a:pPr marL="342900" indent="-342900">
              <a:buFont typeface="+mj-lt"/>
              <a:buAutoNum type="arabicPeriod"/>
            </a:pPr>
            <a:endParaRPr lang="fr-FR" dirty="0" smtClean="0"/>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chemeClr val="accent2"/>
                </a:solidFill>
              </a:rPr>
              <a:t>Gérer les missions</a:t>
            </a:r>
            <a:endParaRPr lang="fr-FR" dirty="0">
              <a:solidFill>
                <a:schemeClr val="accent2"/>
              </a:solidFill>
            </a:endParaRPr>
          </a:p>
        </p:txBody>
      </p:sp>
      <p:sp>
        <p:nvSpPr>
          <p:cNvPr id="32" name="ZoneTexte 31"/>
          <p:cNvSpPr txBox="1"/>
          <p:nvPr/>
        </p:nvSpPr>
        <p:spPr>
          <a:xfrm>
            <a:off x="428596" y="857233"/>
            <a:ext cx="4286280" cy="6155531"/>
          </a:xfrm>
          <a:prstGeom prst="rect">
            <a:avLst/>
          </a:prstGeom>
          <a:noFill/>
        </p:spPr>
        <p:txBody>
          <a:bodyPr wrap="square" rtlCol="0">
            <a:spAutoFit/>
          </a:bodyPr>
          <a:lstStyle/>
          <a:p>
            <a:pPr marL="342900" indent="-342900">
              <a:buFont typeface="+mj-lt"/>
              <a:buAutoNum type="arabicPeriod"/>
            </a:pPr>
            <a:r>
              <a:rPr lang="fr-FR" sz="1400" dirty="0" smtClean="0"/>
              <a:t>Planifier une mission </a:t>
            </a:r>
          </a:p>
          <a:p>
            <a:pPr marL="342900" indent="-342900">
              <a:buFont typeface="+mj-lt"/>
              <a:buAutoNum type="arabicPeriod"/>
            </a:pPr>
            <a:r>
              <a:rPr lang="fr-FR" sz="1400" dirty="0" smtClean="0"/>
              <a:t>Rechercher des missions selon les combinaisons des critères</a:t>
            </a:r>
          </a:p>
          <a:p>
            <a:pPr marL="800100" lvl="1" indent="-342900">
              <a:buFont typeface="Arial" pitchFamily="34" charset="0"/>
              <a:buChar char="•"/>
            </a:pPr>
            <a:r>
              <a:rPr lang="fr-FR" sz="1400" dirty="0" smtClean="0"/>
              <a:t>Exercice</a:t>
            </a:r>
          </a:p>
          <a:p>
            <a:pPr marL="800100" lvl="1" indent="-342900">
              <a:buFont typeface="Arial" pitchFamily="34" charset="0"/>
              <a:buChar char="•"/>
            </a:pPr>
            <a:r>
              <a:rPr lang="fr-FR" sz="1400" dirty="0" smtClean="0"/>
              <a:t>Manager</a:t>
            </a:r>
          </a:p>
          <a:p>
            <a:pPr marL="800100" lvl="1" indent="-342900">
              <a:buFont typeface="Arial" pitchFamily="34" charset="0"/>
              <a:buChar char="•"/>
            </a:pPr>
            <a:r>
              <a:rPr lang="fr-FR" sz="1400" dirty="0" smtClean="0"/>
              <a:t>Client</a:t>
            </a:r>
          </a:p>
          <a:p>
            <a:pPr marL="800100" lvl="1" indent="-342900">
              <a:buFont typeface="Arial" pitchFamily="34" charset="0"/>
              <a:buChar char="•"/>
            </a:pPr>
            <a:r>
              <a:rPr lang="fr-FR" sz="1400" dirty="0" smtClean="0"/>
              <a:t>Statut</a:t>
            </a:r>
          </a:p>
          <a:p>
            <a:pPr marL="342900" indent="-342900">
              <a:buFont typeface="+mj-lt"/>
              <a:buAutoNum type="arabicPeriod"/>
            </a:pPr>
            <a:r>
              <a:rPr lang="fr-FR" sz="1400" dirty="0" smtClean="0"/>
              <a:t>Modifier le statut d’une mission</a:t>
            </a:r>
          </a:p>
          <a:p>
            <a:pPr marL="342900" indent="-342900">
              <a:buFont typeface="+mj-lt"/>
              <a:buAutoNum type="arabicPeriod"/>
            </a:pPr>
            <a:r>
              <a:rPr lang="fr-FR" sz="1400" dirty="0" smtClean="0"/>
              <a:t>Consulter le détail d’une mission</a:t>
            </a:r>
          </a:p>
          <a:p>
            <a:pPr marL="342900" indent="-342900">
              <a:buFont typeface="+mj-lt"/>
              <a:buAutoNum type="arabicPeriod"/>
            </a:pPr>
            <a:r>
              <a:rPr lang="fr-FR" sz="1400" dirty="0" smtClean="0"/>
              <a:t>Consulter les activités en-cours pour une mission</a:t>
            </a:r>
          </a:p>
          <a:p>
            <a:pPr marL="342900" indent="-342900">
              <a:buFont typeface="+mj-lt"/>
              <a:buAutoNum type="arabicPeriod"/>
            </a:pPr>
            <a:r>
              <a:rPr lang="fr-FR" sz="1400" dirty="0" smtClean="0"/>
              <a:t>Consulter le budget d’une mission</a:t>
            </a:r>
          </a:p>
          <a:p>
            <a:pPr marL="342900" indent="-342900">
              <a:buFont typeface="+mj-lt"/>
              <a:buAutoNum type="arabicPeriod"/>
            </a:pPr>
            <a:r>
              <a:rPr lang="fr-FR" sz="1400" dirty="0" smtClean="0"/>
              <a:t>Consulter les heures prestées sur une mission</a:t>
            </a:r>
          </a:p>
          <a:p>
            <a:pPr marL="342900" indent="-342900">
              <a:buFont typeface="+mj-lt"/>
              <a:buAutoNum type="arabicPeriod"/>
            </a:pPr>
            <a:r>
              <a:rPr lang="fr-FR" sz="1400" dirty="0" smtClean="0"/>
              <a:t>Consulter les dépenses enregistrées</a:t>
            </a:r>
          </a:p>
          <a:p>
            <a:pPr marL="342900" indent="-342900">
              <a:buFont typeface="+mj-lt"/>
              <a:buAutoNum type="arabicPeriod"/>
            </a:pPr>
            <a:r>
              <a:rPr lang="fr-FR" sz="1400" dirty="0" smtClean="0"/>
              <a:t>Ajouter une dépense à une mission</a:t>
            </a:r>
          </a:p>
          <a:p>
            <a:pPr marL="342900" indent="-342900">
              <a:buFont typeface="+mj-lt"/>
              <a:buAutoNum type="arabicPeriod"/>
            </a:pPr>
            <a:r>
              <a:rPr lang="fr-FR" sz="1400" dirty="0" smtClean="0"/>
              <a:t>Modifier une dépense d’une mission</a:t>
            </a:r>
          </a:p>
          <a:p>
            <a:pPr marL="342900" indent="-342900">
              <a:buFont typeface="+mj-lt"/>
              <a:buAutoNum type="arabicPeriod"/>
            </a:pPr>
            <a:r>
              <a:rPr lang="fr-FR" sz="1400" dirty="0" smtClean="0"/>
              <a:t>Supprimer une dépense à une mission</a:t>
            </a:r>
            <a:endParaRPr lang="fr-FR" sz="1400" dirty="0"/>
          </a:p>
          <a:p>
            <a:pPr marL="342900" indent="-342900">
              <a:buFont typeface="+mj-lt"/>
              <a:buAutoNum type="arabicPeriod"/>
            </a:pPr>
            <a:r>
              <a:rPr lang="fr-FR" sz="1400" dirty="0" smtClean="0"/>
              <a:t>Consulter les factures enregistrées</a:t>
            </a:r>
          </a:p>
          <a:p>
            <a:pPr marL="342900" indent="-342900">
              <a:buFont typeface="+mj-lt"/>
              <a:buAutoNum type="arabicPeriod"/>
            </a:pPr>
            <a:r>
              <a:rPr lang="fr-FR" sz="1400" dirty="0" smtClean="0"/>
              <a:t>Ajouter une facture à une mission</a:t>
            </a:r>
          </a:p>
          <a:p>
            <a:pPr marL="342900" indent="-342900">
              <a:buFont typeface="+mj-lt"/>
              <a:buAutoNum type="arabicPeriod"/>
            </a:pPr>
            <a:r>
              <a:rPr lang="fr-FR" sz="1400" dirty="0" smtClean="0"/>
              <a:t>Modifier une facture d’une mission</a:t>
            </a:r>
          </a:p>
          <a:p>
            <a:pPr marL="342900" indent="-342900">
              <a:buFont typeface="+mj-lt"/>
              <a:buAutoNum type="arabicPeriod"/>
            </a:pPr>
            <a:r>
              <a:rPr lang="fr-FR" sz="1400" dirty="0" smtClean="0"/>
              <a:t>Supprimer une facture à une mission</a:t>
            </a:r>
          </a:p>
          <a:p>
            <a:pPr marL="342900" indent="-342900">
              <a:buFont typeface="+mj-lt"/>
              <a:buAutoNum type="arabicPeriod"/>
            </a:pPr>
            <a:r>
              <a:rPr lang="fr-FR" sz="1400" dirty="0" smtClean="0"/>
              <a:t>Imprimer un facture d’une mission</a:t>
            </a:r>
          </a:p>
          <a:p>
            <a:pPr marL="342900" indent="-342900">
              <a:buFont typeface="+mj-lt"/>
              <a:buAutoNum type="arabicPeriod"/>
            </a:pPr>
            <a:r>
              <a:rPr lang="fr-FR" sz="1400" dirty="0" smtClean="0"/>
              <a:t>Consulter le graphe d’un mission</a:t>
            </a:r>
          </a:p>
          <a:p>
            <a:pPr marL="342900" indent="-342900">
              <a:buFont typeface="+mj-lt"/>
              <a:buAutoNum type="arabicPeriod"/>
            </a:pPr>
            <a:r>
              <a:rPr lang="fr-FR" sz="1400" dirty="0" smtClean="0"/>
              <a:t>Rejeter une timesheet hebdomadaire </a:t>
            </a:r>
          </a:p>
          <a:p>
            <a:pPr marL="342900" indent="-342900">
              <a:buFont typeface="+mj-lt"/>
              <a:buAutoNum type="arabicPeriod"/>
            </a:pPr>
            <a:endParaRPr lang="fr-FR" dirty="0" smtClean="0"/>
          </a:p>
          <a:p>
            <a:pPr marL="342900" indent="-342900"/>
            <a:endParaRPr lang="fr-FR" dirty="0" smtClean="0"/>
          </a:p>
          <a:p>
            <a:r>
              <a:rPr lang="fr-FR" dirty="0" smtClean="0"/>
              <a:t>	</a:t>
            </a:r>
          </a:p>
          <a:p>
            <a:endParaRPr lang="fr-FR" dirty="0"/>
          </a:p>
        </p:txBody>
      </p:sp>
      <p:sp>
        <p:nvSpPr>
          <p:cNvPr id="4" name="ZoneTexte 3"/>
          <p:cNvSpPr txBox="1"/>
          <p:nvPr/>
        </p:nvSpPr>
        <p:spPr>
          <a:xfrm>
            <a:off x="5000628" y="1142984"/>
            <a:ext cx="3786214" cy="5078313"/>
          </a:xfrm>
          <a:prstGeom prst="rect">
            <a:avLst/>
          </a:prstGeom>
          <a:noFill/>
        </p:spPr>
        <p:txBody>
          <a:bodyPr wrap="square" rtlCol="0">
            <a:spAutoFit/>
          </a:bodyPr>
          <a:lstStyle/>
          <a:p>
            <a:pPr marL="342900" indent="-342900">
              <a:buFont typeface="+mj-lt"/>
              <a:buAutoNum type="arabicPeriod" startAt="19"/>
            </a:pPr>
            <a:r>
              <a:rPr lang="fr-FR" sz="1400" dirty="0" smtClean="0"/>
              <a:t>Consulter les documents enregistrés pour une mission</a:t>
            </a:r>
          </a:p>
          <a:p>
            <a:pPr marL="342900" indent="-342900">
              <a:buFont typeface="+mj-lt"/>
              <a:buAutoNum type="arabicPeriod" startAt="19"/>
            </a:pPr>
            <a:r>
              <a:rPr lang="fr-FR" sz="1400" dirty="0" smtClean="0"/>
              <a:t>Enregistrer un document pour une mission</a:t>
            </a:r>
          </a:p>
          <a:p>
            <a:pPr marL="342900" indent="-342900">
              <a:buFont typeface="+mj-lt"/>
              <a:buAutoNum type="arabicPeriod" startAt="19"/>
            </a:pPr>
            <a:r>
              <a:rPr lang="fr-FR" sz="1400" dirty="0" smtClean="0"/>
              <a:t>Modifier un document enregistré d’une mission</a:t>
            </a:r>
          </a:p>
          <a:p>
            <a:pPr marL="342900" indent="-342900">
              <a:buFont typeface="+mj-lt"/>
              <a:buAutoNum type="arabicPeriod" startAt="19"/>
            </a:pPr>
            <a:r>
              <a:rPr lang="fr-FR" sz="1400" dirty="0" smtClean="0"/>
              <a:t>Supprimer une document enregistré pour une mission</a:t>
            </a:r>
          </a:p>
          <a:p>
            <a:pPr marL="342900" indent="-342900"/>
            <a:endParaRPr lang="fr-FR" sz="1400" dirty="0"/>
          </a:p>
          <a:p>
            <a:pPr marL="342900" indent="-342900">
              <a:buFont typeface="+mj-lt"/>
              <a:buAutoNum type="arabicPeriod" startAt="23"/>
            </a:pPr>
            <a:r>
              <a:rPr lang="fr-FR" sz="1400" dirty="0" smtClean="0"/>
              <a:t>Consulter les messages enregistrées pour une mission</a:t>
            </a:r>
          </a:p>
          <a:p>
            <a:pPr marL="342900" indent="-342900">
              <a:buFont typeface="+mj-lt"/>
              <a:buAutoNum type="arabicPeriod" startAt="23"/>
            </a:pPr>
            <a:r>
              <a:rPr lang="fr-FR" sz="1400" dirty="0" smtClean="0"/>
              <a:t>Envoyer un message à un intervenant pour une mission</a:t>
            </a:r>
          </a:p>
          <a:p>
            <a:pPr marL="342900" indent="-342900">
              <a:buFont typeface="+mj-lt"/>
              <a:buAutoNum type="arabicPeriod" startAt="23"/>
            </a:pPr>
            <a:r>
              <a:rPr lang="fr-FR" sz="1400" dirty="0" smtClean="0"/>
              <a:t>Lire un message reçu pour une mission</a:t>
            </a:r>
          </a:p>
          <a:p>
            <a:pPr marL="342900" indent="-342900">
              <a:buFont typeface="+mj-lt"/>
              <a:buAutoNum type="arabicPeriod" startAt="23"/>
            </a:pPr>
            <a:endParaRPr lang="fr-FR" sz="1400" dirty="0"/>
          </a:p>
          <a:p>
            <a:pPr marL="342900" indent="-342900">
              <a:buFont typeface="+mj-lt"/>
              <a:buAutoNum type="arabicPeriod" startAt="23"/>
            </a:pPr>
            <a:r>
              <a:rPr lang="fr-FR" sz="1400" dirty="0" smtClean="0"/>
              <a:t>Modifier le statut d’une activité</a:t>
            </a:r>
          </a:p>
          <a:p>
            <a:pPr marL="342900" indent="-342900">
              <a:buFont typeface="+mj-lt"/>
              <a:buAutoNum type="arabicPeriod" startAt="23"/>
            </a:pPr>
            <a:r>
              <a:rPr lang="fr-FR" sz="1400" dirty="0" smtClean="0"/>
              <a:t>Modifier le TOD d’une activité</a:t>
            </a:r>
          </a:p>
          <a:p>
            <a:pPr marL="342900" indent="-342900">
              <a:buFont typeface="+mj-lt"/>
              <a:buAutoNum type="arabicPeriod" startAt="23"/>
            </a:pPr>
            <a:r>
              <a:rPr lang="fr-FR" sz="1400" dirty="0" smtClean="0"/>
              <a:t>Modifier les commentaires d’une activité</a:t>
            </a:r>
          </a:p>
          <a:p>
            <a:pPr marL="342900" indent="-342900">
              <a:buFont typeface="+mj-lt"/>
              <a:buAutoNum type="arabicPeriod" startAt="23"/>
            </a:pPr>
            <a:endParaRPr lang="fr-FR" sz="1400" dirty="0" smtClean="0"/>
          </a:p>
          <a:p>
            <a:pPr marL="342900" indent="-342900"/>
            <a:endParaRPr lang="fr-FR" dirty="0" smtClean="0"/>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chemeClr val="accent2"/>
                </a:solidFill>
              </a:rPr>
              <a:t>Gérer les missions</a:t>
            </a:r>
            <a:endParaRPr lang="fr-FR" dirty="0">
              <a:solidFill>
                <a:schemeClr val="accent2"/>
              </a:solidFill>
            </a:endParaRPr>
          </a:p>
        </p:txBody>
      </p:sp>
      <p:sp>
        <p:nvSpPr>
          <p:cNvPr id="7" name="Rounded Rectangle 5"/>
          <p:cNvSpPr/>
          <p:nvPr/>
        </p:nvSpPr>
        <p:spPr>
          <a:xfrm>
            <a:off x="3357554" y="3000372"/>
            <a:ext cx="914400" cy="7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2.Mission</a:t>
            </a:r>
          </a:p>
          <a:p>
            <a:pPr algn="ctr"/>
            <a:r>
              <a:rPr lang="fr-BE" sz="1000" dirty="0" smtClean="0"/>
              <a:t>(manager)</a:t>
            </a:r>
            <a:endParaRPr lang="en-US" sz="1000" dirty="0"/>
          </a:p>
        </p:txBody>
      </p:sp>
      <p:sp>
        <p:nvSpPr>
          <p:cNvPr id="9" name="Rounded Rectangle 7"/>
          <p:cNvSpPr/>
          <p:nvPr/>
        </p:nvSpPr>
        <p:spPr>
          <a:xfrm>
            <a:off x="1285852" y="1220004"/>
            <a:ext cx="914400" cy="7596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tx1"/>
                </a:solidFill>
              </a:rPr>
              <a:t>Budget</a:t>
            </a:r>
            <a:endParaRPr lang="en-US" sz="1000" dirty="0">
              <a:solidFill>
                <a:schemeClr val="tx1"/>
              </a:solidFill>
            </a:endParaRPr>
          </a:p>
        </p:txBody>
      </p:sp>
      <p:sp>
        <p:nvSpPr>
          <p:cNvPr id="10" name="Rounded Rectangle 8"/>
          <p:cNvSpPr/>
          <p:nvPr/>
        </p:nvSpPr>
        <p:spPr>
          <a:xfrm>
            <a:off x="2857488" y="1148566"/>
            <a:ext cx="914400" cy="75961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tx1"/>
                </a:solidFill>
              </a:rPr>
              <a:t>Heures</a:t>
            </a:r>
          </a:p>
          <a:p>
            <a:pPr algn="ctr"/>
            <a:r>
              <a:rPr lang="fr-BE" sz="1000" dirty="0" smtClean="0">
                <a:solidFill>
                  <a:schemeClr val="tx1"/>
                </a:solidFill>
              </a:rPr>
              <a:t>Prestées</a:t>
            </a:r>
            <a:endParaRPr lang="en-US" sz="1000" dirty="0">
              <a:solidFill>
                <a:schemeClr val="tx1"/>
              </a:solidFill>
            </a:endParaRPr>
          </a:p>
        </p:txBody>
      </p:sp>
      <p:sp>
        <p:nvSpPr>
          <p:cNvPr id="11" name="Rounded Rectangle 9"/>
          <p:cNvSpPr/>
          <p:nvPr/>
        </p:nvSpPr>
        <p:spPr>
          <a:xfrm>
            <a:off x="4929190" y="1000108"/>
            <a:ext cx="914400" cy="75961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Factures</a:t>
            </a:r>
            <a:endParaRPr lang="en-US" sz="1000" dirty="0"/>
          </a:p>
        </p:txBody>
      </p:sp>
      <p:cxnSp>
        <p:nvCxnSpPr>
          <p:cNvPr id="13" name="Straight Arrow Connector 12"/>
          <p:cNvCxnSpPr/>
          <p:nvPr/>
        </p:nvCxnSpPr>
        <p:spPr>
          <a:xfrm rot="16200000" flipV="1">
            <a:off x="3122406" y="2383848"/>
            <a:ext cx="1184680" cy="28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6"/>
          <p:cNvCxnSpPr>
            <a:endCxn id="9" idx="2"/>
          </p:cNvCxnSpPr>
          <p:nvPr/>
        </p:nvCxnSpPr>
        <p:spPr>
          <a:xfrm rot="10800000">
            <a:off x="1743052" y="1979624"/>
            <a:ext cx="1614502" cy="1169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24"/>
          <p:cNvCxnSpPr/>
          <p:nvPr/>
        </p:nvCxnSpPr>
        <p:spPr>
          <a:xfrm rot="5400000">
            <a:off x="3190029" y="4190169"/>
            <a:ext cx="112086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26"/>
          <p:cNvCxnSpPr/>
          <p:nvPr/>
        </p:nvCxnSpPr>
        <p:spPr>
          <a:xfrm>
            <a:off x="3857621" y="3534482"/>
            <a:ext cx="1143007" cy="1037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27"/>
          <p:cNvCxnSpPr>
            <a:endCxn id="7" idx="1"/>
          </p:cNvCxnSpPr>
          <p:nvPr/>
        </p:nvCxnSpPr>
        <p:spPr>
          <a:xfrm>
            <a:off x="2571736" y="3357562"/>
            <a:ext cx="785818" cy="2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36"/>
          <p:cNvSpPr/>
          <p:nvPr/>
        </p:nvSpPr>
        <p:spPr>
          <a:xfrm>
            <a:off x="5627398" y="2942680"/>
            <a:ext cx="914400" cy="77149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tx1"/>
                </a:solidFill>
              </a:rPr>
              <a:t>Activités</a:t>
            </a:r>
            <a:endParaRPr lang="en-US" sz="1000" dirty="0">
              <a:solidFill>
                <a:schemeClr val="tx1"/>
              </a:solidFill>
            </a:endParaRPr>
          </a:p>
        </p:txBody>
      </p:sp>
      <p:cxnSp>
        <p:nvCxnSpPr>
          <p:cNvPr id="20" name="Straight Arrow Connector 42"/>
          <p:cNvCxnSpPr>
            <a:stCxn id="7" idx="3"/>
          </p:cNvCxnSpPr>
          <p:nvPr/>
        </p:nvCxnSpPr>
        <p:spPr>
          <a:xfrm flipV="1">
            <a:off x="4271954" y="3357562"/>
            <a:ext cx="1371616" cy="2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46"/>
          <p:cNvCxnSpPr/>
          <p:nvPr/>
        </p:nvCxnSpPr>
        <p:spPr>
          <a:xfrm rot="5400000" flipH="1" flipV="1">
            <a:off x="4036215" y="1964521"/>
            <a:ext cx="1214446"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53"/>
          <p:cNvSpPr/>
          <p:nvPr/>
        </p:nvSpPr>
        <p:spPr>
          <a:xfrm>
            <a:off x="5000628" y="4500570"/>
            <a:ext cx="914400" cy="759619"/>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Documents</a:t>
            </a:r>
            <a:endParaRPr lang="en-US" sz="1000" dirty="0"/>
          </a:p>
        </p:txBody>
      </p:sp>
      <p:sp>
        <p:nvSpPr>
          <p:cNvPr id="23" name="Rounded Rectangle 55"/>
          <p:cNvSpPr/>
          <p:nvPr/>
        </p:nvSpPr>
        <p:spPr>
          <a:xfrm>
            <a:off x="3214678" y="4786322"/>
            <a:ext cx="914400" cy="759619"/>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t>Messages</a:t>
            </a:r>
            <a:endParaRPr lang="en-US" sz="1000" dirty="0"/>
          </a:p>
        </p:txBody>
      </p:sp>
      <p:sp>
        <p:nvSpPr>
          <p:cNvPr id="24" name="Rounded Rectangle 58"/>
          <p:cNvSpPr/>
          <p:nvPr/>
        </p:nvSpPr>
        <p:spPr>
          <a:xfrm>
            <a:off x="1785918" y="4572008"/>
            <a:ext cx="914400" cy="75961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000" dirty="0" smtClean="0">
                <a:solidFill>
                  <a:schemeClr val="tx1"/>
                </a:solidFill>
              </a:rPr>
              <a:t>Dépenses</a:t>
            </a:r>
            <a:endParaRPr lang="en-US" sz="1000" dirty="0">
              <a:solidFill>
                <a:schemeClr val="tx1"/>
              </a:solidFill>
            </a:endParaRPr>
          </a:p>
        </p:txBody>
      </p:sp>
      <p:cxnSp>
        <p:nvCxnSpPr>
          <p:cNvPr id="25" name="Straight Arrow Connector 59"/>
          <p:cNvCxnSpPr/>
          <p:nvPr/>
        </p:nvCxnSpPr>
        <p:spPr>
          <a:xfrm rot="5400000">
            <a:off x="2553040" y="3553179"/>
            <a:ext cx="1037525"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6" name="Picture 3" descr="C:\Program Files\Microsoft Office\MEDIA\CAGCAT10\j0292020.wmf"/>
          <p:cNvPicPr>
            <a:picLocks noChangeAspect="1" noChangeArrowheads="1"/>
          </p:cNvPicPr>
          <p:nvPr/>
        </p:nvPicPr>
        <p:blipFill>
          <a:blip r:embed="rId3" cstate="print"/>
          <a:srcRect/>
          <a:stretch>
            <a:fillRect/>
          </a:stretch>
        </p:blipFill>
        <p:spPr bwMode="auto">
          <a:xfrm>
            <a:off x="1928794" y="3071810"/>
            <a:ext cx="602202" cy="571504"/>
          </a:xfrm>
          <a:prstGeom prst="rect">
            <a:avLst/>
          </a:prstGeom>
          <a:noFill/>
        </p:spPr>
      </p:pic>
      <p:pic>
        <p:nvPicPr>
          <p:cNvPr id="45" name="Picture 3" descr="C:\Program Files\Microsoft Office\MEDIA\CAGCAT10\j0292020.wmf"/>
          <p:cNvPicPr>
            <a:picLocks noChangeAspect="1" noChangeArrowheads="1"/>
          </p:cNvPicPr>
          <p:nvPr/>
        </p:nvPicPr>
        <p:blipFill>
          <a:blip r:embed="rId3" cstate="print"/>
          <a:srcRect/>
          <a:stretch>
            <a:fillRect/>
          </a:stretch>
        </p:blipFill>
        <p:spPr bwMode="auto">
          <a:xfrm>
            <a:off x="7929586" y="2000240"/>
            <a:ext cx="602202" cy="571504"/>
          </a:xfrm>
          <a:prstGeom prst="rect">
            <a:avLst/>
          </a:prstGeom>
          <a:noFill/>
        </p:spPr>
      </p:pic>
      <p:pic>
        <p:nvPicPr>
          <p:cNvPr id="46" name="Picture 3" descr="C:\Program Files\Microsoft Office\MEDIA\CAGCAT10\j0292020.wmf"/>
          <p:cNvPicPr>
            <a:picLocks noChangeAspect="1" noChangeArrowheads="1"/>
          </p:cNvPicPr>
          <p:nvPr/>
        </p:nvPicPr>
        <p:blipFill>
          <a:blip r:embed="rId3" cstate="print"/>
          <a:srcRect/>
          <a:stretch>
            <a:fillRect/>
          </a:stretch>
        </p:blipFill>
        <p:spPr bwMode="auto">
          <a:xfrm>
            <a:off x="8001024" y="3071810"/>
            <a:ext cx="602202" cy="571504"/>
          </a:xfrm>
          <a:prstGeom prst="rect">
            <a:avLst/>
          </a:prstGeom>
          <a:noFill/>
        </p:spPr>
      </p:pic>
      <p:pic>
        <p:nvPicPr>
          <p:cNvPr id="47" name="Picture 3" descr="C:\Program Files\Microsoft Office\MEDIA\CAGCAT10\j0292020.wmf"/>
          <p:cNvPicPr>
            <a:picLocks noChangeAspect="1" noChangeArrowheads="1"/>
          </p:cNvPicPr>
          <p:nvPr/>
        </p:nvPicPr>
        <p:blipFill>
          <a:blip r:embed="rId3" cstate="print"/>
          <a:srcRect/>
          <a:stretch>
            <a:fillRect/>
          </a:stretch>
        </p:blipFill>
        <p:spPr bwMode="auto">
          <a:xfrm>
            <a:off x="7858148" y="4071942"/>
            <a:ext cx="602202" cy="571504"/>
          </a:xfrm>
          <a:prstGeom prst="rect">
            <a:avLst/>
          </a:prstGeom>
          <a:noFill/>
        </p:spPr>
      </p:pic>
      <p:cxnSp>
        <p:nvCxnSpPr>
          <p:cNvPr id="48" name="Straight Arrow Connector 27"/>
          <p:cNvCxnSpPr>
            <a:stCxn id="47" idx="1"/>
            <a:endCxn id="19" idx="3"/>
          </p:cNvCxnSpPr>
          <p:nvPr/>
        </p:nvCxnSpPr>
        <p:spPr>
          <a:xfrm rot="10800000">
            <a:off x="6541798" y="3328428"/>
            <a:ext cx="1316350" cy="1029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27"/>
          <p:cNvCxnSpPr>
            <a:stCxn id="45" idx="1"/>
            <a:endCxn id="19" idx="3"/>
          </p:cNvCxnSpPr>
          <p:nvPr/>
        </p:nvCxnSpPr>
        <p:spPr>
          <a:xfrm rot="10800000" flipV="1">
            <a:off x="6541798" y="2285991"/>
            <a:ext cx="1387788" cy="104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27"/>
          <p:cNvCxnSpPr>
            <a:stCxn id="46" idx="1"/>
            <a:endCxn id="19" idx="3"/>
          </p:cNvCxnSpPr>
          <p:nvPr/>
        </p:nvCxnSpPr>
        <p:spPr>
          <a:xfrm rot="10800000">
            <a:off x="6541798" y="3328428"/>
            <a:ext cx="1459226" cy="29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1156"/>
          </a:xfrm>
        </p:spPr>
        <p:txBody>
          <a:bodyPr>
            <a:normAutofit/>
          </a:bodyPr>
          <a:lstStyle/>
          <a:p>
            <a:r>
              <a:rPr lang="fr-FR" sz="2400" dirty="0" smtClean="0"/>
              <a:t>Gestion des heures prestées</a:t>
            </a:r>
            <a:endParaRPr lang="fr-FR" sz="2400" dirty="0"/>
          </a:p>
        </p:txBody>
      </p:sp>
      <p:graphicFrame>
        <p:nvGraphicFramePr>
          <p:cNvPr id="4" name="Espace réservé du contenu 3"/>
          <p:cNvGraphicFramePr>
            <a:graphicFrameLocks noGrp="1"/>
          </p:cNvGraphicFramePr>
          <p:nvPr>
            <p:ph idx="1"/>
          </p:nvPr>
        </p:nvGraphicFramePr>
        <p:xfrm>
          <a:off x="457200" y="1000108"/>
          <a:ext cx="8229600" cy="51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2000232" y="357166"/>
            <a:ext cx="5572164" cy="369332"/>
          </a:xfrm>
          <a:prstGeom prst="rect">
            <a:avLst/>
          </a:prstGeom>
          <a:noFill/>
        </p:spPr>
        <p:txBody>
          <a:bodyPr wrap="square" rtlCol="0">
            <a:spAutoFit/>
          </a:bodyPr>
          <a:lstStyle/>
          <a:p>
            <a:pPr algn="ctr"/>
            <a:r>
              <a:rPr lang="fr-FR" dirty="0" smtClean="0">
                <a:solidFill>
                  <a:srgbClr val="C00000"/>
                </a:solidFill>
              </a:rPr>
              <a:t>Gérer les timesheets</a:t>
            </a:r>
            <a:endParaRPr lang="fr-FR" dirty="0">
              <a:solidFill>
                <a:srgbClr val="C00000"/>
              </a:solidFill>
            </a:endParaRPr>
          </a:p>
        </p:txBody>
      </p:sp>
      <p:sp>
        <p:nvSpPr>
          <p:cNvPr id="32" name="ZoneTexte 31"/>
          <p:cNvSpPr txBox="1"/>
          <p:nvPr/>
        </p:nvSpPr>
        <p:spPr>
          <a:xfrm>
            <a:off x="428596" y="1142984"/>
            <a:ext cx="7858180" cy="2708434"/>
          </a:xfrm>
          <a:prstGeom prst="rect">
            <a:avLst/>
          </a:prstGeom>
          <a:noFill/>
        </p:spPr>
        <p:txBody>
          <a:bodyPr wrap="square" rtlCol="0">
            <a:spAutoFit/>
          </a:bodyPr>
          <a:lstStyle/>
          <a:p>
            <a:pPr marL="342900" indent="-342900">
              <a:buFont typeface="+mj-lt"/>
              <a:buAutoNum type="arabicPeriod"/>
            </a:pPr>
            <a:r>
              <a:rPr lang="fr-FR" sz="1400" dirty="0" smtClean="0"/>
              <a:t>Enregistrer une timesheet hebdomadaire</a:t>
            </a:r>
          </a:p>
          <a:p>
            <a:pPr marL="342900" indent="-342900">
              <a:buFont typeface="+mj-lt"/>
              <a:buAutoNum type="arabicPeriod"/>
            </a:pPr>
            <a:r>
              <a:rPr lang="fr-FR" sz="1400" dirty="0" smtClean="0"/>
              <a:t>Modifier une timesheet hebdomadaire à partir de l’agenda hebdomadaire</a:t>
            </a:r>
          </a:p>
          <a:p>
            <a:pPr marL="342900" indent="-342900">
              <a:buFont typeface="+mj-lt"/>
              <a:buAutoNum type="arabicPeriod"/>
            </a:pPr>
            <a:r>
              <a:rPr lang="fr-FR" sz="1400" dirty="0" smtClean="0"/>
              <a:t>Soumettre une timesheet hebdomadaire pour approbation </a:t>
            </a:r>
          </a:p>
          <a:p>
            <a:pPr marL="342900" indent="-342900">
              <a:buFont typeface="+mj-lt"/>
              <a:buAutoNum type="arabicPeriod"/>
            </a:pPr>
            <a:r>
              <a:rPr lang="fr-FR" sz="1400" dirty="0" smtClean="0"/>
              <a:t>Valider une timesheet hebdomadaire </a:t>
            </a:r>
          </a:p>
          <a:p>
            <a:pPr marL="342900" indent="-342900">
              <a:buFont typeface="+mj-lt"/>
              <a:buAutoNum type="arabicPeriod"/>
            </a:pPr>
            <a:r>
              <a:rPr lang="fr-FR" sz="1400" dirty="0" smtClean="0"/>
              <a:t>Rejeter une timesheet hebdomadaire </a:t>
            </a:r>
          </a:p>
          <a:p>
            <a:pPr marL="342900" indent="-342900">
              <a:buFont typeface="+mj-lt"/>
              <a:buAutoNum type="arabicPeriod"/>
            </a:pPr>
            <a:r>
              <a:rPr lang="fr-FR" sz="1400" dirty="0" smtClean="0"/>
              <a:t>Consulter les timesheet hebdomadaires des employés </a:t>
            </a:r>
          </a:p>
          <a:p>
            <a:pPr marL="342900" indent="-342900">
              <a:buFont typeface="+mj-lt"/>
              <a:buAutoNum type="arabicPeriod"/>
            </a:pPr>
            <a:r>
              <a:rPr lang="fr-FR" sz="1400" dirty="0" smtClean="0"/>
              <a:t>Rechercher une timesheet hebdomadaire pour un employé</a:t>
            </a:r>
          </a:p>
          <a:p>
            <a:pPr marL="342900" indent="-342900">
              <a:buFont typeface="+mj-lt"/>
              <a:buAutoNum type="arabicPeriod"/>
            </a:pPr>
            <a:endParaRPr lang="fr-FR" dirty="0" smtClean="0"/>
          </a:p>
          <a:p>
            <a:pPr marL="342900" indent="-342900"/>
            <a:endParaRPr lang="fr-FR" dirty="0" smtClean="0"/>
          </a:p>
          <a:p>
            <a:r>
              <a:rPr lang="fr-FR" dirty="0" smtClean="0"/>
              <a:t>	</a:t>
            </a:r>
          </a:p>
          <a:p>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5262</TotalTime>
  <Words>1159</Words>
  <Application>Microsoft Office PowerPoint</Application>
  <PresentationFormat>On-screen Show (4:3)</PresentationFormat>
  <Paragraphs>378</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Thème Office</vt:lpstr>
      <vt:lpstr>Slide 1</vt:lpstr>
      <vt:lpstr>Construire Le budget</vt:lpstr>
      <vt:lpstr>Slide 3</vt:lpstr>
      <vt:lpstr>Planifications des activités &amp; gestion des missions</vt:lpstr>
      <vt:lpstr>Slide 5</vt:lpstr>
      <vt:lpstr>Slide 6</vt:lpstr>
      <vt:lpstr>Slide 7</vt:lpstr>
      <vt:lpstr>Gestion des heures prestées</vt:lpstr>
      <vt:lpstr>Slide 9</vt:lpstr>
      <vt:lpstr>Slide 10</vt:lpstr>
      <vt:lpstr>Facturation des missions &amp; paiements</vt:lpstr>
      <vt:lpstr>Slide 12</vt:lpstr>
      <vt:lpstr>Cas pour la facturation finale</vt:lpstr>
      <vt:lpstr>Slide 14</vt:lpstr>
      <vt:lpstr>Slide 15</vt:lpstr>
      <vt:lpstr>Slide 16</vt:lpstr>
      <vt:lpstr>Slide 17</vt:lpstr>
      <vt:lpstr>Slide 18</vt:lpstr>
      <vt:lpstr>Slide 19</vt:lpstr>
      <vt:lpstr>Slide 20</vt:lpstr>
      <vt:lpstr>Slide 21</vt:lpstr>
      <vt:lpstr>  Etude de cas : Générer une demande d’avance </vt:lpstr>
      <vt:lpstr>  Etude de cas: Générer une facture finale sans avance </vt:lpstr>
      <vt:lpstr>  Etude de cas: Générer une facture finale sans avance 2 </vt:lpstr>
      <vt:lpstr>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bernard</dc:creator>
  <cp:lastModifiedBy>blocabe</cp:lastModifiedBy>
  <cp:revision>252</cp:revision>
  <dcterms:created xsi:type="dcterms:W3CDTF">2010-02-15T20:10:22Z</dcterms:created>
  <dcterms:modified xsi:type="dcterms:W3CDTF">2010-03-30T12:04:56Z</dcterms:modified>
</cp:coreProperties>
</file>