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256" r:id="rId3"/>
    <p:sldId id="285" r:id="rId4"/>
    <p:sldId id="293" r:id="rId5"/>
    <p:sldId id="299" r:id="rId6"/>
    <p:sldId id="291" r:id="rId7"/>
    <p:sldId id="262" r:id="rId8"/>
    <p:sldId id="297" r:id="rId9"/>
    <p:sldId id="300" r:id="rId10"/>
    <p:sldId id="292" r:id="rId11"/>
    <p:sldId id="295" r:id="rId12"/>
    <p:sldId id="294" r:id="rId13"/>
    <p:sldId id="296" r:id="rId14"/>
    <p:sldId id="298" r:id="rId15"/>
    <p:sldId id="301" r:id="rId16"/>
    <p:sldId id="303" r:id="rId17"/>
    <p:sldId id="304" r:id="rId18"/>
    <p:sldId id="302" r:id="rId19"/>
    <p:sldId id="290" r:id="rId20"/>
    <p:sldId id="28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110" d="100"/>
          <a:sy n="110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C71D2-F81E-4B52-A019-013ED93EEF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7977DE-57F3-4D0F-82B9-21AAD6380A81}" type="pres">
      <dgm:prSet presAssocID="{10EC71D2-F81E-4B52-A019-013ED93EEF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4F0BCED1-D744-4D5A-84EA-B0BBE823CE7F}" type="presOf" srcId="{10EC71D2-F81E-4B52-A019-013ED93EEF98}" destId="{6D7977DE-57F3-4D0F-82B9-21AAD6380A81}" srcOrd="0" destOrd="0" presId="urn:microsoft.com/office/officeart/2005/8/layout/process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C71D2-F81E-4B52-A019-013ED93EEF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7977DE-57F3-4D0F-82B9-21AAD6380A81}" type="pres">
      <dgm:prSet presAssocID="{10EC71D2-F81E-4B52-A019-013ED93EEF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06E21DEA-7243-4771-A500-D0FD072C9B13}" type="presOf" srcId="{10EC71D2-F81E-4B52-A019-013ED93EEF98}" destId="{6D7977DE-57F3-4D0F-82B9-21AAD6380A81}" srcOrd="0" destOrd="0" presId="urn:microsoft.com/office/officeart/2005/8/layout/process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21EA-6AE7-40AB-8C6B-9948CCD98C50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9F43-76F4-43BE-8E04-37B608796F1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9F43-76F4-43BE-8E04-37B608796F1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E4A-0D6E-4EF5-8583-1EB9F9F56319}" type="datetimeFigureOut">
              <a:rPr lang="fr-FR" smtClean="0"/>
              <a:pPr/>
              <a:t>19/05/2010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F4A-FA9B-441D-B206-58A7BFD9DEB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642910" y="1643050"/>
            <a:ext cx="7858180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I.A.M.S</a:t>
            </a:r>
          </a:p>
          <a:p>
            <a:endParaRPr lang="fr-FR" sz="2000" dirty="0" smtClean="0"/>
          </a:p>
          <a:p>
            <a:r>
              <a:rPr lang="fr-FR" sz="2000" dirty="0" smtClean="0"/>
              <a:t>OBJECTIFS DE LA PRESENTATION</a:t>
            </a:r>
          </a:p>
          <a:p>
            <a:endParaRPr lang="fr-FR" sz="2000" dirty="0" smtClean="0"/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Planification des activités </a:t>
            </a:r>
          </a:p>
          <a:p>
            <a:pPr lvl="2">
              <a:buFont typeface="Arial" pitchFamily="34" charset="0"/>
              <a:buChar char="•"/>
            </a:pPr>
            <a:endParaRPr lang="fr-FR" sz="2000" dirty="0" smtClean="0"/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Gestion des missions</a:t>
            </a:r>
          </a:p>
          <a:p>
            <a:pPr lvl="1">
              <a:buFont typeface="Arial" pitchFamily="34" charset="0"/>
              <a:buChar char="•"/>
            </a:pPr>
            <a:endParaRPr lang="fr-FR" sz="2000" dirty="0" smtClean="0"/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Gestion des timesheets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"/>
          <p:cNvSpPr/>
          <p:nvPr/>
        </p:nvSpPr>
        <p:spPr>
          <a:xfrm>
            <a:off x="3428992" y="3071810"/>
            <a:ext cx="914400" cy="75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Mission</a:t>
            </a:r>
          </a:p>
          <a:p>
            <a:pPr algn="ctr"/>
            <a:r>
              <a:rPr lang="fr-BE" sz="1000" dirty="0" smtClean="0"/>
              <a:t>(manager)</a:t>
            </a:r>
            <a:endParaRPr lang="en-US" sz="1000" dirty="0"/>
          </a:p>
        </p:txBody>
      </p:sp>
      <p:sp>
        <p:nvSpPr>
          <p:cNvPr id="9" name="Rounded Rectangle 7"/>
          <p:cNvSpPr/>
          <p:nvPr/>
        </p:nvSpPr>
        <p:spPr>
          <a:xfrm>
            <a:off x="6786578" y="1500174"/>
            <a:ext cx="914400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>
                <a:solidFill>
                  <a:schemeClr val="tx1"/>
                </a:solidFill>
              </a:rPr>
              <a:t>Budget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9"/>
          <p:cNvSpPr/>
          <p:nvPr/>
        </p:nvSpPr>
        <p:spPr>
          <a:xfrm>
            <a:off x="7072330" y="3000372"/>
            <a:ext cx="914400" cy="75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Factures</a:t>
            </a:r>
            <a:endParaRPr lang="en-US" sz="1000" dirty="0"/>
          </a:p>
        </p:txBody>
      </p:sp>
      <p:cxnSp>
        <p:nvCxnSpPr>
          <p:cNvPr id="14" name="Straight Arrow Connector 16"/>
          <p:cNvCxnSpPr>
            <a:stCxn id="7" idx="3"/>
            <a:endCxn id="9" idx="1"/>
          </p:cNvCxnSpPr>
          <p:nvPr/>
        </p:nvCxnSpPr>
        <p:spPr>
          <a:xfrm flipV="1">
            <a:off x="4343392" y="1879984"/>
            <a:ext cx="2443186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/>
          <p:cNvCxnSpPr>
            <a:stCxn id="7" idx="2"/>
            <a:endCxn id="23" idx="0"/>
          </p:cNvCxnSpPr>
          <p:nvPr/>
        </p:nvCxnSpPr>
        <p:spPr>
          <a:xfrm rot="5400000">
            <a:off x="3230151" y="4487470"/>
            <a:ext cx="13120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6"/>
          <p:cNvCxnSpPr>
            <a:endCxn id="22" idx="1"/>
          </p:cNvCxnSpPr>
          <p:nvPr/>
        </p:nvCxnSpPr>
        <p:spPr>
          <a:xfrm>
            <a:off x="4357686" y="3500438"/>
            <a:ext cx="2143140" cy="1880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7"/>
          <p:cNvCxnSpPr>
            <a:stCxn id="26" idx="3"/>
            <a:endCxn id="7" idx="1"/>
          </p:cNvCxnSpPr>
          <p:nvPr/>
        </p:nvCxnSpPr>
        <p:spPr>
          <a:xfrm>
            <a:off x="1959492" y="3429000"/>
            <a:ext cx="1469500" cy="2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6"/>
          <p:cNvCxnSpPr>
            <a:stCxn id="7" idx="3"/>
            <a:endCxn id="11" idx="1"/>
          </p:cNvCxnSpPr>
          <p:nvPr/>
        </p:nvCxnSpPr>
        <p:spPr>
          <a:xfrm flipV="1">
            <a:off x="4343392" y="3380182"/>
            <a:ext cx="2728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3"/>
          <p:cNvSpPr/>
          <p:nvPr/>
        </p:nvSpPr>
        <p:spPr>
          <a:xfrm>
            <a:off x="6500826" y="5000636"/>
            <a:ext cx="914400" cy="7596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Documents</a:t>
            </a:r>
          </a:p>
        </p:txBody>
      </p:sp>
      <p:sp>
        <p:nvSpPr>
          <p:cNvPr id="23" name="Rounded Rectangle 55"/>
          <p:cNvSpPr/>
          <p:nvPr/>
        </p:nvSpPr>
        <p:spPr>
          <a:xfrm>
            <a:off x="3428992" y="5143512"/>
            <a:ext cx="914400" cy="7596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Messages</a:t>
            </a:r>
            <a:endParaRPr lang="en-US" sz="1000" dirty="0"/>
          </a:p>
        </p:txBody>
      </p:sp>
      <p:sp>
        <p:nvSpPr>
          <p:cNvPr id="24" name="Rounded Rectangle 58"/>
          <p:cNvSpPr/>
          <p:nvPr/>
        </p:nvSpPr>
        <p:spPr>
          <a:xfrm>
            <a:off x="3428992" y="1071546"/>
            <a:ext cx="914400" cy="7596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>
                <a:solidFill>
                  <a:schemeClr val="tx1"/>
                </a:solidFill>
              </a:rPr>
              <a:t>Notes de Frais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59"/>
          <p:cNvCxnSpPr>
            <a:stCxn id="7" idx="0"/>
            <a:endCxn id="24" idx="2"/>
          </p:cNvCxnSpPr>
          <p:nvPr/>
        </p:nvCxnSpPr>
        <p:spPr>
          <a:xfrm rot="5400000" flipH="1" flipV="1">
            <a:off x="3265870" y="2451488"/>
            <a:ext cx="12406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143248"/>
            <a:ext cx="602202" cy="571504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2. Gérer les missions  dans IAMS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Centralisation des données ( 1 )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102"/>
          <p:cNvSpPr txBox="1"/>
          <p:nvPr/>
        </p:nvSpPr>
        <p:spPr>
          <a:xfrm>
            <a:off x="5072066" y="457200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Téléchargement de documents</a:t>
            </a:r>
          </a:p>
          <a:p>
            <a:pPr>
              <a:buFont typeface="Arial" pitchFamily="34" charset="0"/>
              <a:buChar char="•"/>
            </a:pPr>
            <a:r>
              <a:rPr lang="fr-BE" sz="1000" dirty="0" err="1" smtClean="0"/>
              <a:t>Upload</a:t>
            </a:r>
            <a:r>
              <a:rPr lang="fr-BE" sz="1000" dirty="0" smtClean="0"/>
              <a:t> de document</a:t>
            </a:r>
          </a:p>
        </p:txBody>
      </p:sp>
      <p:sp>
        <p:nvSpPr>
          <p:cNvPr id="59" name="TextBox 102"/>
          <p:cNvSpPr txBox="1"/>
          <p:nvPr/>
        </p:nvSpPr>
        <p:spPr>
          <a:xfrm>
            <a:off x="2928926" y="450057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Ajout de message(</a:t>
            </a:r>
            <a:r>
              <a:rPr lang="fr-BE" sz="1000" dirty="0" err="1" smtClean="0"/>
              <a:t>emai</a:t>
            </a:r>
            <a:r>
              <a:rPr lang="fr-BE" sz="1000" dirty="0" smtClean="0"/>
              <a:t> l envoyé)</a:t>
            </a:r>
          </a:p>
          <a:p>
            <a:pPr>
              <a:buFont typeface="Arial" pitchFamily="34" charset="0"/>
              <a:buChar char="•"/>
            </a:pPr>
            <a:r>
              <a:rPr lang="fr-BE" sz="1000" dirty="0" smtClean="0"/>
              <a:t>Consultation de messages</a:t>
            </a:r>
          </a:p>
        </p:txBody>
      </p:sp>
      <p:sp>
        <p:nvSpPr>
          <p:cNvPr id="62" name="TextBox 102"/>
          <p:cNvSpPr txBox="1"/>
          <p:nvPr/>
        </p:nvSpPr>
        <p:spPr>
          <a:xfrm>
            <a:off x="5000628" y="3357562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Consultation factures</a:t>
            </a:r>
          </a:p>
        </p:txBody>
      </p:sp>
      <p:sp>
        <p:nvSpPr>
          <p:cNvPr id="65" name="TextBox 102"/>
          <p:cNvSpPr txBox="1"/>
          <p:nvPr/>
        </p:nvSpPr>
        <p:spPr>
          <a:xfrm>
            <a:off x="3143240" y="214311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Ajout de notes de frais</a:t>
            </a:r>
          </a:p>
        </p:txBody>
      </p:sp>
      <p:sp>
        <p:nvSpPr>
          <p:cNvPr id="68" name="TextBox 102"/>
          <p:cNvSpPr txBox="1"/>
          <p:nvPr/>
        </p:nvSpPr>
        <p:spPr>
          <a:xfrm>
            <a:off x="5143504" y="228599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Calcul automatique budget mission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2. Gérer les missions  dans IAMS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Centralisation des données (2)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4348" y="1071546"/>
            <a:ext cx="7858180" cy="3570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400" b="1" dirty="0" smtClean="0"/>
              <a:t>Une mission centralise les informations suivantes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Notes de frais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Possibilité d’ajouter les dépenses de fonctionnement à imputer à un client pour la mission 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Historique des messages officiels  échangés dans le cadre de la réalisation de la mission</a:t>
            </a:r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Budgets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Consultation en temps réel des aspects financiers de la mission (coûts, budget prévu, heures prestées…)</a:t>
            </a:r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Documents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Permet de centraliser toutes la documentation générées dans le cadre de la réalisation d’une mission </a:t>
            </a:r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Factures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Consultation des factures générées pour une mission</a:t>
            </a:r>
          </a:p>
          <a:p>
            <a:pPr marL="800100" lvl="1" indent="-342900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2.Gérer les missions  dans </a:t>
            </a:r>
            <a:r>
              <a:rPr lang="fr-FR" dirty="0" smtClean="0">
                <a:solidFill>
                  <a:srgbClr val="C00000"/>
                </a:solidFill>
              </a:rPr>
              <a:t>I.A.M.S </a:t>
            </a:r>
            <a:r>
              <a:rPr lang="fr-FR" dirty="0" smtClean="0">
                <a:solidFill>
                  <a:srgbClr val="C00000"/>
                </a:solidFill>
              </a:rPr>
              <a:t>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Administration de la mission (1 )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857496"/>
            <a:ext cx="505457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ZoneTexte 27"/>
          <p:cNvSpPr txBox="1"/>
          <p:nvPr/>
        </p:nvSpPr>
        <p:spPr>
          <a:xfrm>
            <a:off x="428596" y="1115311"/>
            <a:ext cx="7858180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200" dirty="0" smtClean="0"/>
              <a:t>Administration des métadonnées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Gestion du cycle  vie de la mission (statut général)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Gestion du statut de la progression de l’activité associée à la 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Gestion des dates relatives à la 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Nécessaire pour facturation </a:t>
            </a:r>
            <a:r>
              <a:rPr lang="fr-FR" sz="1200" dirty="0" smtClean="0"/>
              <a:t>finale (Statut de la mission = Terminée )</a:t>
            </a:r>
            <a:endParaRPr lang="fr-FR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Nécessaire pour  l’évaluation des performances de l’entreprise</a:t>
            </a:r>
          </a:p>
          <a:p>
            <a:pPr marL="342900" indent="-342900">
              <a:buFont typeface="+mj-lt"/>
              <a:buAutoNum type="arabicPeriod"/>
            </a:pP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2.Gérer les missions  dans I.A.M.S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Administration de la mission (2 )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500694" y="1928802"/>
            <a:ext cx="1285884" cy="9286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 cours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1357290" y="1928802"/>
            <a:ext cx="128588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 attente</a:t>
            </a:r>
            <a:endParaRPr lang="fr-FR" sz="1200" b="1" dirty="0"/>
          </a:p>
        </p:txBody>
      </p:sp>
      <p:sp>
        <p:nvSpPr>
          <p:cNvPr id="24" name="Ellipse 23"/>
          <p:cNvSpPr/>
          <p:nvPr/>
        </p:nvSpPr>
        <p:spPr>
          <a:xfrm>
            <a:off x="3357554" y="4143380"/>
            <a:ext cx="1285884" cy="9286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Arrêté</a:t>
            </a:r>
            <a:endParaRPr lang="fr-FR" sz="1200" b="1" dirty="0"/>
          </a:p>
        </p:txBody>
      </p:sp>
      <p:sp>
        <p:nvSpPr>
          <p:cNvPr id="25" name="Ellipse 24"/>
          <p:cNvSpPr/>
          <p:nvPr/>
        </p:nvSpPr>
        <p:spPr>
          <a:xfrm>
            <a:off x="5500694" y="4143380"/>
            <a:ext cx="1285884" cy="9286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Terminé</a:t>
            </a:r>
            <a:endParaRPr lang="fr-FR" sz="1200" b="1" dirty="0"/>
          </a:p>
        </p:txBody>
      </p:sp>
      <p:sp>
        <p:nvSpPr>
          <p:cNvPr id="26" name="Ellipse 25"/>
          <p:cNvSpPr/>
          <p:nvPr/>
        </p:nvSpPr>
        <p:spPr>
          <a:xfrm>
            <a:off x="7572396" y="4143380"/>
            <a:ext cx="1285884" cy="9286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Annulé</a:t>
            </a:r>
            <a:endParaRPr lang="fr-FR" sz="1200" b="1" dirty="0"/>
          </a:p>
        </p:txBody>
      </p:sp>
      <p:cxnSp>
        <p:nvCxnSpPr>
          <p:cNvPr id="29" name="Straight Arrow Connector 27"/>
          <p:cNvCxnSpPr>
            <a:stCxn id="23" idx="6"/>
            <a:endCxn id="5" idx="2"/>
          </p:cNvCxnSpPr>
          <p:nvPr/>
        </p:nvCxnSpPr>
        <p:spPr>
          <a:xfrm>
            <a:off x="2643174" y="2393149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5" idx="2"/>
            <a:endCxn id="24" idx="0"/>
          </p:cNvCxnSpPr>
          <p:nvPr/>
        </p:nvCxnSpPr>
        <p:spPr>
          <a:xfrm rot="10800000" flipV="1">
            <a:off x="4000496" y="2393148"/>
            <a:ext cx="1500198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5" idx="4"/>
            <a:endCxn id="25" idx="0"/>
          </p:cNvCxnSpPr>
          <p:nvPr/>
        </p:nvCxnSpPr>
        <p:spPr>
          <a:xfrm rot="5400000">
            <a:off x="5500694" y="350043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7"/>
          <p:cNvCxnSpPr>
            <a:stCxn id="5" idx="5"/>
            <a:endCxn id="26" idx="0"/>
          </p:cNvCxnSpPr>
          <p:nvPr/>
        </p:nvCxnSpPr>
        <p:spPr>
          <a:xfrm rot="16200000" flipH="1">
            <a:off x="6695857" y="2623899"/>
            <a:ext cx="1421888" cy="16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7"/>
          <p:cNvCxnSpPr>
            <a:stCxn id="24" idx="7"/>
            <a:endCxn id="5" idx="3"/>
          </p:cNvCxnSpPr>
          <p:nvPr/>
        </p:nvCxnSpPr>
        <p:spPr>
          <a:xfrm rot="5400000" flipH="1" flipV="1">
            <a:off x="4293120" y="2883497"/>
            <a:ext cx="1557892" cy="123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02"/>
          <p:cNvSpPr txBox="1"/>
          <p:nvPr/>
        </p:nvSpPr>
        <p:spPr>
          <a:xfrm>
            <a:off x="3143240" y="214311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Activités planifiées </a:t>
            </a:r>
          </a:p>
        </p:txBody>
      </p:sp>
      <p:sp>
        <p:nvSpPr>
          <p:cNvPr id="53" name="TextBox 102"/>
          <p:cNvSpPr txBox="1"/>
          <p:nvPr/>
        </p:nvSpPr>
        <p:spPr>
          <a:xfrm>
            <a:off x="7143768" y="285749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Mission annulée</a:t>
            </a:r>
          </a:p>
        </p:txBody>
      </p:sp>
      <p:sp>
        <p:nvSpPr>
          <p:cNvPr id="55" name="TextBox 102"/>
          <p:cNvSpPr txBox="1"/>
          <p:nvPr/>
        </p:nvSpPr>
        <p:spPr>
          <a:xfrm>
            <a:off x="5500694" y="33575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Mission  terminée complètement</a:t>
            </a:r>
          </a:p>
        </p:txBody>
      </p:sp>
      <p:sp>
        <p:nvSpPr>
          <p:cNvPr id="56" name="TextBox 102"/>
          <p:cNvSpPr txBox="1"/>
          <p:nvPr/>
        </p:nvSpPr>
        <p:spPr>
          <a:xfrm>
            <a:off x="3571868" y="30718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Mission  suspendue</a:t>
            </a:r>
          </a:p>
          <a:p>
            <a:r>
              <a:rPr lang="fr-BE" sz="1000" dirty="0" smtClean="0"/>
              <a:t>temporairement</a:t>
            </a:r>
          </a:p>
        </p:txBody>
      </p:sp>
      <p:sp>
        <p:nvSpPr>
          <p:cNvPr id="57" name="TextBox 102"/>
          <p:cNvSpPr txBox="1"/>
          <p:nvPr/>
        </p:nvSpPr>
        <p:spPr>
          <a:xfrm>
            <a:off x="4357686" y="378619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Mission  redémarrée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GERER LES TIMESHEETS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3. Gérer les timesheets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globale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4357686" y="2428868"/>
            <a:ext cx="1143008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Agenda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24"/>
          <p:cNvCxnSpPr>
            <a:stCxn id="9" idx="0"/>
          </p:cNvCxnSpPr>
          <p:nvPr/>
        </p:nvCxnSpPr>
        <p:spPr>
          <a:xfrm rot="5400000" flipH="1" flipV="1">
            <a:off x="6399372" y="3836918"/>
            <a:ext cx="1285882" cy="4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58"/>
          <p:cNvSpPr/>
          <p:nvPr/>
        </p:nvSpPr>
        <p:spPr>
          <a:xfrm>
            <a:off x="6429388" y="2428868"/>
            <a:ext cx="1143008" cy="7596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err="1" smtClean="0">
                <a:solidFill>
                  <a:schemeClr val="tx1"/>
                </a:solidFill>
              </a:rPr>
              <a:t>Timesheet</a:t>
            </a:r>
            <a:endParaRPr lang="fr-BE" sz="1000" b="1" dirty="0" smtClean="0">
              <a:solidFill>
                <a:schemeClr val="tx1"/>
              </a:solidFill>
            </a:endParaRP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559" y="4500570"/>
            <a:ext cx="530085" cy="541333"/>
          </a:xfrm>
          <a:prstGeom prst="rect">
            <a:avLst/>
          </a:prstGeom>
          <a:noFill/>
        </p:spPr>
      </p:pic>
      <p:pic>
        <p:nvPicPr>
          <p:cNvPr id="1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1071546"/>
            <a:ext cx="602202" cy="571504"/>
          </a:xfrm>
          <a:prstGeom prst="rect">
            <a:avLst/>
          </a:prstGeom>
          <a:noFill/>
        </p:spPr>
      </p:pic>
      <p:cxnSp>
        <p:nvCxnSpPr>
          <p:cNvPr id="12" name="Straight Arrow Connector 16"/>
          <p:cNvCxnSpPr>
            <a:stCxn id="10" idx="2"/>
            <a:endCxn id="8" idx="0"/>
          </p:cNvCxnSpPr>
          <p:nvPr/>
        </p:nvCxnSpPr>
        <p:spPr>
          <a:xfrm rot="16200000" flipH="1">
            <a:off x="6151310" y="1579286"/>
            <a:ext cx="785818" cy="91334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>
            <a:stCxn id="5" idx="3"/>
            <a:endCxn id="8" idx="1"/>
          </p:cNvCxnSpPr>
          <p:nvPr/>
        </p:nvCxnSpPr>
        <p:spPr>
          <a:xfrm>
            <a:off x="5500694" y="2808678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8"/>
          <p:cNvSpPr txBox="1"/>
          <p:nvPr/>
        </p:nvSpPr>
        <p:spPr>
          <a:xfrm>
            <a:off x="6429388" y="1857364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Soumettre </a:t>
            </a:r>
            <a:r>
              <a:rPr lang="fr-BE" sz="1000" dirty="0" err="1" smtClean="0"/>
              <a:t>timesheet</a:t>
            </a:r>
            <a:endParaRPr lang="en-US" sz="1000" dirty="0"/>
          </a:p>
        </p:txBody>
      </p:sp>
      <p:sp>
        <p:nvSpPr>
          <p:cNvPr id="19" name="TextBox 100"/>
          <p:cNvSpPr txBox="1"/>
          <p:nvPr/>
        </p:nvSpPr>
        <p:spPr>
          <a:xfrm>
            <a:off x="6572264" y="3714752"/>
            <a:ext cx="18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Consulter  </a:t>
            </a:r>
            <a:r>
              <a:rPr lang="fr-BE" sz="1000" dirty="0" err="1" smtClean="0"/>
              <a:t>timesheet</a:t>
            </a:r>
            <a:endParaRPr lang="fr-BE" sz="1000" dirty="0" smtClean="0"/>
          </a:p>
          <a:p>
            <a:pPr>
              <a:buFont typeface="Arial" pitchFamily="34" charset="0"/>
              <a:buChar char="•"/>
            </a:pPr>
            <a:r>
              <a:rPr lang="fr-BE" sz="1000" dirty="0" smtClean="0"/>
              <a:t> Valider/Rejeter </a:t>
            </a:r>
            <a:r>
              <a:rPr lang="fr-BE" sz="1000" dirty="0" err="1" smtClean="0"/>
              <a:t>timesheet</a:t>
            </a:r>
            <a:endParaRPr lang="en-US" sz="1000" dirty="0"/>
          </a:p>
        </p:txBody>
      </p:sp>
      <p:cxnSp>
        <p:nvCxnSpPr>
          <p:cNvPr id="34" name="Straight Arrow Connector 16"/>
          <p:cNvCxnSpPr>
            <a:stCxn id="10" idx="2"/>
            <a:endCxn id="5" idx="0"/>
          </p:cNvCxnSpPr>
          <p:nvPr/>
        </p:nvCxnSpPr>
        <p:spPr>
          <a:xfrm rot="5400000">
            <a:off x="5115460" y="1456781"/>
            <a:ext cx="785818" cy="115835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8"/>
          <p:cNvSpPr txBox="1"/>
          <p:nvPr/>
        </p:nvSpPr>
        <p:spPr>
          <a:xfrm>
            <a:off x="4786314" y="1785926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Modifier agenda</a:t>
            </a:r>
            <a:endParaRPr lang="en-US" sz="1000" dirty="0"/>
          </a:p>
        </p:txBody>
      </p:sp>
      <p:sp>
        <p:nvSpPr>
          <p:cNvPr id="38" name="Rounded Rectangle 7"/>
          <p:cNvSpPr/>
          <p:nvPr/>
        </p:nvSpPr>
        <p:spPr>
          <a:xfrm>
            <a:off x="500034" y="4357694"/>
            <a:ext cx="1143008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Agenda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58"/>
          <p:cNvSpPr/>
          <p:nvPr/>
        </p:nvSpPr>
        <p:spPr>
          <a:xfrm>
            <a:off x="2571736" y="4357694"/>
            <a:ext cx="1143008" cy="7596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err="1" smtClean="0">
                <a:solidFill>
                  <a:schemeClr val="tx1"/>
                </a:solidFill>
              </a:rPr>
              <a:t>Timesheet</a:t>
            </a:r>
            <a:endParaRPr lang="fr-BE" sz="1000" b="1" dirty="0" smtClean="0">
              <a:solidFill>
                <a:schemeClr val="tx1"/>
              </a:solidFill>
            </a:endParaRP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4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857496"/>
            <a:ext cx="602202" cy="571504"/>
          </a:xfrm>
          <a:prstGeom prst="rect">
            <a:avLst/>
          </a:prstGeom>
          <a:noFill/>
        </p:spPr>
      </p:pic>
      <p:cxnSp>
        <p:nvCxnSpPr>
          <p:cNvPr id="41" name="Straight Arrow Connector 16"/>
          <p:cNvCxnSpPr>
            <a:stCxn id="40" idx="2"/>
            <a:endCxn id="39" idx="0"/>
          </p:cNvCxnSpPr>
          <p:nvPr/>
        </p:nvCxnSpPr>
        <p:spPr>
          <a:xfrm rot="16200000" flipH="1">
            <a:off x="2150782" y="3365236"/>
            <a:ext cx="928694" cy="1056221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6"/>
          <p:cNvCxnSpPr>
            <a:stCxn id="38" idx="3"/>
            <a:endCxn id="39" idx="1"/>
          </p:cNvCxnSpPr>
          <p:nvPr/>
        </p:nvCxnSpPr>
        <p:spPr>
          <a:xfrm>
            <a:off x="1643042" y="4737504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/>
          <p:cNvCxnSpPr>
            <a:stCxn id="40" idx="2"/>
            <a:endCxn id="38" idx="0"/>
          </p:cNvCxnSpPr>
          <p:nvPr/>
        </p:nvCxnSpPr>
        <p:spPr>
          <a:xfrm rot="5400000">
            <a:off x="1114932" y="3385607"/>
            <a:ext cx="928694" cy="1015481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8"/>
          <p:cNvSpPr txBox="1"/>
          <p:nvPr/>
        </p:nvSpPr>
        <p:spPr>
          <a:xfrm>
            <a:off x="571472" y="3571876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Modifier agenda</a:t>
            </a:r>
            <a:endParaRPr lang="en-US" sz="1000" dirty="0"/>
          </a:p>
        </p:txBody>
      </p:sp>
      <p:sp>
        <p:nvSpPr>
          <p:cNvPr id="47" name="TextBox 98"/>
          <p:cNvSpPr txBox="1"/>
          <p:nvPr/>
        </p:nvSpPr>
        <p:spPr>
          <a:xfrm>
            <a:off x="1714480" y="3286124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Soumettre </a:t>
            </a:r>
            <a:r>
              <a:rPr lang="fr-BE" sz="1000" dirty="0" err="1" smtClean="0"/>
              <a:t>timesheet</a:t>
            </a:r>
            <a:endParaRPr lang="en-US" sz="1000" dirty="0"/>
          </a:p>
        </p:txBody>
      </p:sp>
      <p:cxnSp>
        <p:nvCxnSpPr>
          <p:cNvPr id="48" name="Straight Arrow Connector 24"/>
          <p:cNvCxnSpPr>
            <a:stCxn id="9" idx="1"/>
            <a:endCxn id="39" idx="3"/>
          </p:cNvCxnSpPr>
          <p:nvPr/>
        </p:nvCxnSpPr>
        <p:spPr>
          <a:xfrm rot="10800000">
            <a:off x="3714745" y="4737505"/>
            <a:ext cx="3041815" cy="3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00"/>
          <p:cNvSpPr txBox="1"/>
          <p:nvPr/>
        </p:nvSpPr>
        <p:spPr>
          <a:xfrm>
            <a:off x="4000496" y="5072074"/>
            <a:ext cx="18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Consulter  </a:t>
            </a:r>
            <a:r>
              <a:rPr lang="fr-BE" sz="1000" dirty="0" err="1" smtClean="0"/>
              <a:t>timesheet</a:t>
            </a:r>
            <a:endParaRPr lang="fr-BE" sz="1000" dirty="0" smtClean="0"/>
          </a:p>
          <a:p>
            <a:pPr>
              <a:buFont typeface="Arial" pitchFamily="34" charset="0"/>
              <a:buChar char="•"/>
            </a:pPr>
            <a:r>
              <a:rPr lang="fr-BE" sz="1000" dirty="0" smtClean="0"/>
              <a:t> Valider/Rejeter </a:t>
            </a:r>
            <a:r>
              <a:rPr lang="fr-BE" sz="1000" dirty="0" err="1" smtClean="0"/>
              <a:t>timesheet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1000100" y="357166"/>
            <a:ext cx="65722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3. Gérer les timesheets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Fonctionnalités disponible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ZoneTexte 27"/>
          <p:cNvSpPr txBox="1"/>
          <p:nvPr/>
        </p:nvSpPr>
        <p:spPr>
          <a:xfrm>
            <a:off x="714348" y="1071546"/>
            <a:ext cx="7858180" cy="36625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400" dirty="0" smtClean="0"/>
              <a:t>La validation des timesheet requiert les étapes suivantes: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L’employé soumet sa timesheet pour approbation</a:t>
            </a:r>
            <a:endParaRPr lang="fr-FR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Chaque employé  doit soumettre  sa timesheet hebdomadaire à l’approbation du gestionnaire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La timesheet est automatiquement générée à partir de son agenda hebdomadaire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b="1" dirty="0" smtClean="0">
                <a:solidFill>
                  <a:srgbClr val="FF0000"/>
                </a:solidFill>
              </a:rPr>
              <a:t>Une fois la timesheet soumise, l’agenda est bloquée, c.à.d. non modifiable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Le gestionnaire  valide/ rejette la timesheet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Le gestionnaire consulte la liste des timesheet soumise à approbation.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Si les heures prestées lui semblent valides, il peut décider de valider la timesheet , sinon il rejette la timesheet.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b="1" dirty="0" smtClean="0">
                <a:solidFill>
                  <a:srgbClr val="FF0000"/>
                </a:solidFill>
              </a:rPr>
              <a:t>Si la timesheet hebdomadaire est validée, l’agenda correspondant est gelée définitivement afin d’éviter toutes modifications des heures.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b="1" dirty="0" smtClean="0">
                <a:solidFill>
                  <a:srgbClr val="FF0000"/>
                </a:solidFill>
              </a:rPr>
              <a:t>Si la timesheet est rejetée, l’agenda est débloquée afin de permettre à l’employé de modifier ses heures.</a:t>
            </a:r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Exporter sa timesheet en Excel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Le système permet d'exporter sa timesheet en Excel</a:t>
            </a:r>
          </a:p>
          <a:p>
            <a:pPr marL="800100" lvl="1" indent="-342900"/>
            <a:endParaRPr lang="fr-FR" sz="1200" dirty="0" smtClean="0"/>
          </a:p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marL="800100" lvl="1" indent="-342900"/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714348" y="2500306"/>
            <a:ext cx="7858180" cy="1046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fr-FR" sz="1400" dirty="0" smtClean="0"/>
          </a:p>
          <a:p>
            <a:pPr algn="ctr"/>
            <a:r>
              <a:rPr lang="fr-FR" sz="4800" dirty="0" smtClean="0"/>
              <a:t>A.O.B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135729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Budget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7158" y="271462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Timesheets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571868" y="1357298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Missions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857356" y="135729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Planification</a:t>
            </a:r>
          </a:p>
          <a:p>
            <a:pPr algn="ctr"/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928794" y="2714620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Factures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00430" y="271462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15206" y="2143116"/>
            <a:ext cx="171451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Non-</a:t>
            </a:r>
            <a:r>
              <a:rPr lang="fr-FR" dirty="0" err="1" smtClean="0"/>
              <a:t>repudiation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215206" y="3214686"/>
            <a:ext cx="171451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15206" y="4357694"/>
            <a:ext cx="1714512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628" y="200024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85720" y="3857628"/>
            <a:ext cx="1285884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Employés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643306" y="3857628"/>
            <a:ext cx="1214446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Contrats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214942" y="3857628"/>
            <a:ext cx="1285884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0232" y="3857628"/>
            <a:ext cx="1285884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Clients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215206" y="1071546"/>
            <a:ext cx="1714512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596" y="5072074"/>
            <a:ext cx="1285884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banques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5984" y="5072074"/>
            <a:ext cx="1428760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déclarations</a:t>
            </a:r>
          </a:p>
        </p:txBody>
      </p:sp>
      <p:cxnSp>
        <p:nvCxnSpPr>
          <p:cNvPr id="27" name="Connecteur droit 26"/>
          <p:cNvCxnSpPr/>
          <p:nvPr/>
        </p:nvCxnSpPr>
        <p:spPr>
          <a:xfrm rot="16200000" flipH="1">
            <a:off x="3714744" y="3214686"/>
            <a:ext cx="592935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000232" y="57148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    fonctionnels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786546" y="428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   transversaux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86808" cy="42862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/>
              <a:t>Questions / Suggestions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endParaRPr lang="fr-FR" sz="2000" i="1" dirty="0" smtClean="0"/>
          </a:p>
          <a:p>
            <a:r>
              <a:rPr lang="fr-FR" sz="2000" i="1" dirty="0" smtClean="0"/>
              <a:t>Suggestions</a:t>
            </a:r>
          </a:p>
          <a:p>
            <a:pPr lvl="1"/>
            <a:r>
              <a:rPr lang="fr-FR" sz="1600" i="1" dirty="0" smtClean="0"/>
              <a:t>Suggestions du client</a:t>
            </a:r>
          </a:p>
          <a:p>
            <a:endParaRPr lang="fr-FR" sz="2000" i="1" dirty="0" smtClean="0"/>
          </a:p>
          <a:p>
            <a:r>
              <a:rPr lang="fr-FR" sz="2000" i="1" dirty="0" smtClean="0"/>
              <a:t>Questions</a:t>
            </a:r>
          </a:p>
          <a:p>
            <a:pPr lvl="1"/>
            <a:r>
              <a:rPr lang="fr-FR" sz="1600" i="1" dirty="0" smtClean="0"/>
              <a:t>Comment améliorer le processus</a:t>
            </a:r>
            <a:endParaRPr lang="fr-FR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6215106" cy="51115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fr-FR" sz="1800" dirty="0" smtClean="0"/>
              <a:t>ARCHITECTURE FONCTIONNELLE SYSTÈME I.A.M.S</a:t>
            </a:r>
            <a:endParaRPr lang="fr-FR" sz="18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229600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85786" y="1714488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contrats</a:t>
            </a:r>
            <a:endParaRPr lang="fr-FR" sz="800" b="1" dirty="0"/>
          </a:p>
        </p:txBody>
      </p:sp>
      <p:sp>
        <p:nvSpPr>
          <p:cNvPr id="8" name="Ellipse 7"/>
          <p:cNvSpPr/>
          <p:nvPr/>
        </p:nvSpPr>
        <p:spPr>
          <a:xfrm>
            <a:off x="2214546" y="1428736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Elaboration</a:t>
            </a:r>
          </a:p>
          <a:p>
            <a:pPr algn="ctr"/>
            <a:r>
              <a:rPr lang="fr-FR" sz="800" b="1" dirty="0" smtClean="0"/>
              <a:t>budgets</a:t>
            </a:r>
            <a:endParaRPr lang="fr-FR" sz="8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357686" y="1643050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missions</a:t>
            </a:r>
            <a:endParaRPr lang="fr-FR" sz="800" b="1" dirty="0"/>
          </a:p>
        </p:txBody>
      </p:sp>
      <p:sp>
        <p:nvSpPr>
          <p:cNvPr id="10" name="Ellipse 9"/>
          <p:cNvSpPr/>
          <p:nvPr/>
        </p:nvSpPr>
        <p:spPr>
          <a:xfrm>
            <a:off x="5572132" y="1357298"/>
            <a:ext cx="107157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Planifier</a:t>
            </a:r>
          </a:p>
          <a:p>
            <a:pPr algn="ctr"/>
            <a:r>
              <a:rPr lang="fr-FR" sz="800" b="1" dirty="0" smtClean="0"/>
              <a:t>activités</a:t>
            </a:r>
            <a:endParaRPr lang="fr-FR" sz="800" b="1" dirty="0"/>
          </a:p>
        </p:txBody>
      </p:sp>
      <p:sp>
        <p:nvSpPr>
          <p:cNvPr id="11" name="Ellipse 10"/>
          <p:cNvSpPr/>
          <p:nvPr/>
        </p:nvSpPr>
        <p:spPr>
          <a:xfrm>
            <a:off x="7215206" y="4929198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Validation </a:t>
            </a:r>
          </a:p>
          <a:p>
            <a:pPr algn="ctr"/>
            <a:r>
              <a:rPr lang="fr-FR" sz="800" b="1" dirty="0" smtClean="0"/>
              <a:t>timesheets</a:t>
            </a:r>
            <a:endParaRPr lang="fr-FR" sz="800" b="1" dirty="0"/>
          </a:p>
        </p:txBody>
      </p:sp>
      <p:sp>
        <p:nvSpPr>
          <p:cNvPr id="12" name="Ellipse 11"/>
          <p:cNvSpPr/>
          <p:nvPr/>
        </p:nvSpPr>
        <p:spPr>
          <a:xfrm>
            <a:off x="5643570" y="2714620"/>
            <a:ext cx="85725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Gérer</a:t>
            </a:r>
          </a:p>
          <a:p>
            <a:pPr algn="ctr"/>
            <a:r>
              <a:rPr lang="fr-FR" sz="800" b="1" dirty="0" smtClean="0"/>
              <a:t>Missions</a:t>
            </a:r>
            <a:endParaRPr lang="fr-FR" sz="8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286644" y="1643050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Activités</a:t>
            </a:r>
          </a:p>
          <a:p>
            <a:pPr algn="ctr"/>
            <a:r>
              <a:rPr lang="fr-FR" sz="800" b="1" dirty="0" smtClean="0"/>
              <a:t>journalières</a:t>
            </a:r>
            <a:endParaRPr lang="fr-FR" sz="800" b="1" dirty="0"/>
          </a:p>
        </p:txBody>
      </p:sp>
      <p:sp>
        <p:nvSpPr>
          <p:cNvPr id="14" name="Ellipse 13"/>
          <p:cNvSpPr/>
          <p:nvPr/>
        </p:nvSpPr>
        <p:spPr>
          <a:xfrm>
            <a:off x="7215206" y="2714620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Générer </a:t>
            </a:r>
          </a:p>
          <a:p>
            <a:pPr algn="ctr"/>
            <a:r>
              <a:rPr lang="fr-FR" sz="800" b="1" dirty="0" smtClean="0"/>
              <a:t>timesheets</a:t>
            </a:r>
            <a:endParaRPr lang="fr-FR" sz="8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358082" y="4071942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timesheets</a:t>
            </a:r>
            <a:endParaRPr lang="fr-FR" sz="8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286248" y="5214950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Heures</a:t>
            </a:r>
          </a:p>
          <a:p>
            <a:pPr algn="ctr"/>
            <a:r>
              <a:rPr lang="fr-FR" sz="800" b="1" dirty="0" smtClean="0"/>
              <a:t>chargeables</a:t>
            </a:r>
            <a:endParaRPr lang="fr-FR" sz="800" b="1" dirty="0"/>
          </a:p>
        </p:txBody>
      </p:sp>
      <p:sp>
        <p:nvSpPr>
          <p:cNvPr id="17" name="Ellipse 16"/>
          <p:cNvSpPr/>
          <p:nvPr/>
        </p:nvSpPr>
        <p:spPr>
          <a:xfrm>
            <a:off x="3286116" y="2571744"/>
            <a:ext cx="928694" cy="7858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Générer</a:t>
            </a:r>
          </a:p>
          <a:p>
            <a:pPr algn="ctr"/>
            <a:r>
              <a:rPr lang="fr-FR" sz="800" b="1" dirty="0" smtClean="0"/>
              <a:t>acompte</a:t>
            </a:r>
            <a:endParaRPr lang="fr-FR" sz="800" b="1" dirty="0"/>
          </a:p>
        </p:txBody>
      </p:sp>
      <p:sp>
        <p:nvSpPr>
          <p:cNvPr id="18" name="Ellipse 17"/>
          <p:cNvSpPr/>
          <p:nvPr/>
        </p:nvSpPr>
        <p:spPr>
          <a:xfrm>
            <a:off x="4214810" y="3786190"/>
            <a:ext cx="1000132" cy="7858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Générer</a:t>
            </a:r>
          </a:p>
          <a:p>
            <a:pPr algn="ctr"/>
            <a:r>
              <a:rPr lang="fr-FR" sz="800" b="1" dirty="0" smtClean="0"/>
              <a:t>Facture</a:t>
            </a:r>
          </a:p>
          <a:p>
            <a:pPr algn="ctr"/>
            <a:r>
              <a:rPr lang="fr-FR" sz="800" b="1" dirty="0" smtClean="0"/>
              <a:t>finale</a:t>
            </a:r>
            <a:endParaRPr lang="fr-FR" sz="8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357422" y="4000504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factures</a:t>
            </a:r>
            <a:endParaRPr lang="fr-FR" sz="800" b="1" dirty="0"/>
          </a:p>
        </p:txBody>
      </p:sp>
      <p:sp>
        <p:nvSpPr>
          <p:cNvPr id="20" name="Ellipse 19"/>
          <p:cNvSpPr/>
          <p:nvPr/>
        </p:nvSpPr>
        <p:spPr>
          <a:xfrm>
            <a:off x="785786" y="3857628"/>
            <a:ext cx="857256" cy="71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Ajouter</a:t>
            </a:r>
          </a:p>
          <a:p>
            <a:pPr algn="ctr"/>
            <a:r>
              <a:rPr lang="fr-FR" sz="800" b="1" dirty="0" smtClean="0"/>
              <a:t>paiement</a:t>
            </a:r>
            <a:endParaRPr lang="fr-FR" sz="800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85786" y="2786058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paiements</a:t>
            </a:r>
            <a:endParaRPr lang="fr-FR" sz="800" b="1" dirty="0"/>
          </a:p>
        </p:txBody>
      </p:sp>
      <p:sp>
        <p:nvSpPr>
          <p:cNvPr id="22" name="Ellipse 21"/>
          <p:cNvSpPr/>
          <p:nvPr/>
        </p:nvSpPr>
        <p:spPr>
          <a:xfrm>
            <a:off x="2143108" y="5000636"/>
            <a:ext cx="1143008" cy="857256"/>
          </a:xfrm>
          <a:prstGeom prst="ellipse">
            <a:avLst/>
          </a:prstGeom>
          <a:solidFill>
            <a:schemeClr val="accent3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Evaluation</a:t>
            </a:r>
          </a:p>
          <a:p>
            <a:pPr algn="ctr"/>
            <a:r>
              <a:rPr lang="fr-FR" sz="800" b="1" dirty="0" smtClean="0"/>
              <a:t>performances</a:t>
            </a:r>
            <a:endParaRPr lang="fr-FR" sz="800" b="1" dirty="0"/>
          </a:p>
        </p:txBody>
      </p:sp>
      <p:cxnSp>
        <p:nvCxnSpPr>
          <p:cNvPr id="24" name="Connecteur droit avec flèche 23"/>
          <p:cNvCxnSpPr>
            <a:stCxn id="7" idx="3"/>
            <a:endCxn id="8" idx="2"/>
          </p:cNvCxnSpPr>
          <p:nvPr/>
        </p:nvCxnSpPr>
        <p:spPr>
          <a:xfrm>
            <a:off x="1500166" y="1893083"/>
            <a:ext cx="71438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214678" y="1857364"/>
            <a:ext cx="114300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929190" y="1857364"/>
            <a:ext cx="642942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0" idx="6"/>
            <a:endCxn id="13" idx="1"/>
          </p:cNvCxnSpPr>
          <p:nvPr/>
        </p:nvCxnSpPr>
        <p:spPr>
          <a:xfrm>
            <a:off x="6643702" y="1821645"/>
            <a:ext cx="642942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2"/>
            <a:endCxn id="17" idx="0"/>
          </p:cNvCxnSpPr>
          <p:nvPr/>
        </p:nvCxnSpPr>
        <p:spPr>
          <a:xfrm rot="5400000">
            <a:off x="3946918" y="1803786"/>
            <a:ext cx="571504" cy="96441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9" idx="2"/>
            <a:endCxn id="12" idx="1"/>
          </p:cNvCxnSpPr>
          <p:nvPr/>
        </p:nvCxnSpPr>
        <p:spPr>
          <a:xfrm rot="16200000" flipH="1">
            <a:off x="4822033" y="1893083"/>
            <a:ext cx="839922" cy="10542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3" idx="2"/>
            <a:endCxn id="12" idx="7"/>
          </p:cNvCxnSpPr>
          <p:nvPr/>
        </p:nvCxnSpPr>
        <p:spPr>
          <a:xfrm rot="5400000">
            <a:off x="6607458" y="1768067"/>
            <a:ext cx="839922" cy="130426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3" idx="2"/>
            <a:endCxn id="14" idx="0"/>
          </p:cNvCxnSpPr>
          <p:nvPr/>
        </p:nvCxnSpPr>
        <p:spPr>
          <a:xfrm rot="5400000">
            <a:off x="7322363" y="2357430"/>
            <a:ext cx="71438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19" idx="3"/>
          </p:cNvCxnSpPr>
          <p:nvPr/>
        </p:nvCxnSpPr>
        <p:spPr>
          <a:xfrm rot="5400000">
            <a:off x="2854053" y="3575311"/>
            <a:ext cx="928695" cy="3503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6" idx="0"/>
            <a:endCxn id="18" idx="4"/>
          </p:cNvCxnSpPr>
          <p:nvPr/>
        </p:nvCxnSpPr>
        <p:spPr>
          <a:xfrm rot="5400000" flipH="1" flipV="1">
            <a:off x="4393405" y="4893479"/>
            <a:ext cx="642942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15" idx="0"/>
          </p:cNvCxnSpPr>
          <p:nvPr/>
        </p:nvCxnSpPr>
        <p:spPr>
          <a:xfrm rot="5400000">
            <a:off x="7466033" y="3821115"/>
            <a:ext cx="500066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" idx="2"/>
            <a:endCxn id="16" idx="3"/>
          </p:cNvCxnSpPr>
          <p:nvPr/>
        </p:nvCxnSpPr>
        <p:spPr>
          <a:xfrm rot="10800000" flipV="1">
            <a:off x="5143504" y="5357825"/>
            <a:ext cx="2071702" cy="357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9" idx="2"/>
            <a:endCxn id="18" idx="0"/>
          </p:cNvCxnSpPr>
          <p:nvPr/>
        </p:nvCxnSpPr>
        <p:spPr>
          <a:xfrm rot="5400000">
            <a:off x="3821901" y="2893215"/>
            <a:ext cx="178595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11" idx="0"/>
          </p:cNvCxnSpPr>
          <p:nvPr/>
        </p:nvCxnSpPr>
        <p:spPr>
          <a:xfrm rot="5400000">
            <a:off x="7501752" y="4714090"/>
            <a:ext cx="42862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8" idx="2"/>
            <a:endCxn id="19" idx="3"/>
          </p:cNvCxnSpPr>
          <p:nvPr/>
        </p:nvCxnSpPr>
        <p:spPr>
          <a:xfrm rot="10800000" flipV="1">
            <a:off x="3143240" y="4179098"/>
            <a:ext cx="1071570" cy="3571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rot="5400000" flipH="1" flipV="1">
            <a:off x="1893075" y="3178967"/>
            <a:ext cx="1643074" cy="158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rot="5400000">
            <a:off x="2393935" y="4678371"/>
            <a:ext cx="642942" cy="158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19" idx="1"/>
            <a:endCxn id="20" idx="6"/>
          </p:cNvCxnSpPr>
          <p:nvPr/>
        </p:nvCxnSpPr>
        <p:spPr>
          <a:xfrm rot="10800000">
            <a:off x="1643042" y="4214818"/>
            <a:ext cx="71438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0" idx="0"/>
            <a:endCxn id="21" idx="2"/>
          </p:cNvCxnSpPr>
          <p:nvPr/>
        </p:nvCxnSpPr>
        <p:spPr>
          <a:xfrm rot="5400000" flipH="1" flipV="1">
            <a:off x="857224" y="3500438"/>
            <a:ext cx="71438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rc 155"/>
          <p:cNvCxnSpPr/>
          <p:nvPr/>
        </p:nvCxnSpPr>
        <p:spPr>
          <a:xfrm rot="16200000" flipH="1">
            <a:off x="1643042" y="3000372"/>
            <a:ext cx="1000132" cy="1000132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6858048" cy="511156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2000" dirty="0" smtClean="0"/>
              <a:t>Zoom</a:t>
            </a:r>
            <a:r>
              <a:rPr lang="fr-FR" sz="2400" dirty="0" smtClean="0"/>
              <a:t> sur les dépendances fonctionnelles Inter Activités</a:t>
            </a:r>
            <a:endParaRPr lang="fr-FR" sz="2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229600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lipse 9"/>
          <p:cNvSpPr/>
          <p:nvPr/>
        </p:nvSpPr>
        <p:spPr>
          <a:xfrm>
            <a:off x="1285852" y="2571744"/>
            <a:ext cx="1571636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Planifier</a:t>
            </a:r>
          </a:p>
          <a:p>
            <a:pPr algn="ctr"/>
            <a:r>
              <a:rPr lang="fr-FR" sz="800" b="1" dirty="0" smtClean="0"/>
              <a:t>activités</a:t>
            </a:r>
            <a:endParaRPr lang="fr-FR" sz="800" b="1" dirty="0"/>
          </a:p>
        </p:txBody>
      </p:sp>
      <p:sp>
        <p:nvSpPr>
          <p:cNvPr id="12" name="Ellipse 11"/>
          <p:cNvSpPr/>
          <p:nvPr/>
        </p:nvSpPr>
        <p:spPr>
          <a:xfrm>
            <a:off x="4214810" y="4357694"/>
            <a:ext cx="1357322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Gérer</a:t>
            </a:r>
          </a:p>
          <a:p>
            <a:pPr algn="ctr"/>
            <a:r>
              <a:rPr lang="fr-FR" sz="800" b="1" dirty="0" smtClean="0"/>
              <a:t>Missions</a:t>
            </a:r>
            <a:endParaRPr lang="fr-FR" sz="800" b="1" dirty="0"/>
          </a:p>
        </p:txBody>
      </p:sp>
      <p:sp>
        <p:nvSpPr>
          <p:cNvPr id="41" name="Ellipse 40"/>
          <p:cNvSpPr/>
          <p:nvPr/>
        </p:nvSpPr>
        <p:spPr>
          <a:xfrm>
            <a:off x="4071934" y="1571612"/>
            <a:ext cx="1357322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Gérer</a:t>
            </a:r>
          </a:p>
          <a:p>
            <a:pPr algn="ctr"/>
            <a:r>
              <a:rPr lang="fr-FR" sz="800" b="1" dirty="0" smtClean="0"/>
              <a:t>Timesheets</a:t>
            </a:r>
            <a:endParaRPr lang="fr-FR" sz="800" b="1" dirty="0"/>
          </a:p>
        </p:txBody>
      </p:sp>
      <p:sp>
        <p:nvSpPr>
          <p:cNvPr id="42" name="Ellipse 41"/>
          <p:cNvSpPr/>
          <p:nvPr/>
        </p:nvSpPr>
        <p:spPr>
          <a:xfrm>
            <a:off x="6715140" y="2571744"/>
            <a:ext cx="1571636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Gestion</a:t>
            </a:r>
          </a:p>
          <a:p>
            <a:pPr algn="ctr"/>
            <a:r>
              <a:rPr lang="fr-FR" sz="800" b="1" dirty="0" smtClean="0"/>
              <a:t>Facturation</a:t>
            </a:r>
            <a:endParaRPr lang="fr-FR" sz="800" b="1" dirty="0"/>
          </a:p>
        </p:txBody>
      </p:sp>
      <p:cxnSp>
        <p:nvCxnSpPr>
          <p:cNvPr id="43" name="Connecteur droit avec flèche 42"/>
          <p:cNvCxnSpPr>
            <a:stCxn id="10" idx="6"/>
            <a:endCxn id="41" idx="2"/>
          </p:cNvCxnSpPr>
          <p:nvPr/>
        </p:nvCxnSpPr>
        <p:spPr>
          <a:xfrm flipV="1">
            <a:off x="2857488" y="2178835"/>
            <a:ext cx="1214446" cy="114300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0" idx="6"/>
            <a:endCxn id="12" idx="2"/>
          </p:cNvCxnSpPr>
          <p:nvPr/>
        </p:nvCxnSpPr>
        <p:spPr>
          <a:xfrm>
            <a:off x="2857488" y="3321843"/>
            <a:ext cx="1357322" cy="1643074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1" idx="6"/>
            <a:endCxn id="42" idx="2"/>
          </p:cNvCxnSpPr>
          <p:nvPr/>
        </p:nvCxnSpPr>
        <p:spPr>
          <a:xfrm>
            <a:off x="5429256" y="2178835"/>
            <a:ext cx="1285884" cy="1214446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2" idx="6"/>
            <a:endCxn id="42" idx="2"/>
          </p:cNvCxnSpPr>
          <p:nvPr/>
        </p:nvCxnSpPr>
        <p:spPr>
          <a:xfrm flipV="1">
            <a:off x="5572132" y="3393281"/>
            <a:ext cx="1143008" cy="1571636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PLANIFIER DES ACTIVITES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"/>
          <p:cNvSpPr/>
          <p:nvPr/>
        </p:nvSpPr>
        <p:spPr>
          <a:xfrm>
            <a:off x="4000496" y="4000504"/>
            <a:ext cx="842962" cy="7596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Mensuel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3857620" y="2143116"/>
            <a:ext cx="1143008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Agenda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27"/>
          <p:cNvCxnSpPr>
            <a:stCxn id="1026" idx="1"/>
            <a:endCxn id="8" idx="2"/>
          </p:cNvCxnSpPr>
          <p:nvPr/>
        </p:nvCxnSpPr>
        <p:spPr>
          <a:xfrm rot="10800000">
            <a:off x="4421978" y="4760123"/>
            <a:ext cx="7147" cy="1368436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5857892"/>
            <a:ext cx="530085" cy="541333"/>
          </a:xfrm>
          <a:prstGeom prst="rect">
            <a:avLst/>
          </a:prstGeom>
          <a:noFill/>
        </p:spPr>
      </p:pic>
      <p:pic>
        <p:nvPicPr>
          <p:cNvPr id="46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857232"/>
            <a:ext cx="602202" cy="571504"/>
          </a:xfrm>
          <a:prstGeom prst="rect">
            <a:avLst/>
          </a:prstGeom>
          <a:noFill/>
        </p:spPr>
      </p:pic>
      <p:cxnSp>
        <p:nvCxnSpPr>
          <p:cNvPr id="47" name="Straight Arrow Connector 16"/>
          <p:cNvCxnSpPr>
            <a:endCxn id="9" idx="0"/>
          </p:cNvCxnSpPr>
          <p:nvPr/>
        </p:nvCxnSpPr>
        <p:spPr>
          <a:xfrm rot="5400000">
            <a:off x="4036215" y="175020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57620" y="328612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Mise à jour automatique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643306" y="1428736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Gestion agenda  hebdomadaire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57554" y="514351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Consulter  planning des employés</a:t>
            </a:r>
          </a:p>
          <a:p>
            <a:pPr>
              <a:buFont typeface="Arial" pitchFamily="34" charset="0"/>
              <a:buChar char="•"/>
            </a:pPr>
            <a:r>
              <a:rPr lang="fr-BE" sz="1000" dirty="0" smtClean="0"/>
              <a:t>Planifier activités  mensuelles</a:t>
            </a:r>
          </a:p>
        </p:txBody>
      </p:sp>
      <p:cxnSp>
        <p:nvCxnSpPr>
          <p:cNvPr id="48" name="Connecteur droit avec flèche 47"/>
          <p:cNvCxnSpPr>
            <a:stCxn id="9" idx="2"/>
            <a:endCxn id="8" idx="0"/>
          </p:cNvCxnSpPr>
          <p:nvPr/>
        </p:nvCxnSpPr>
        <p:spPr>
          <a:xfrm rot="5400000">
            <a:off x="3876667" y="3448046"/>
            <a:ext cx="1097769" cy="714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7"/>
          <p:cNvSpPr/>
          <p:nvPr/>
        </p:nvSpPr>
        <p:spPr>
          <a:xfrm>
            <a:off x="7358082" y="3143248"/>
            <a:ext cx="1143008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Agenda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7"/>
          <p:cNvSpPr/>
          <p:nvPr/>
        </p:nvSpPr>
        <p:spPr>
          <a:xfrm>
            <a:off x="714348" y="3214686"/>
            <a:ext cx="1143008" cy="7596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Agenda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Personnel</a:t>
            </a:r>
          </a:p>
          <a:p>
            <a:pPr algn="ctr"/>
            <a:r>
              <a:rPr lang="fr-BE" sz="1000" b="1" dirty="0" smtClean="0">
                <a:solidFill>
                  <a:schemeClr val="tx1"/>
                </a:solidFill>
              </a:rPr>
              <a:t>Hebdomadaire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>
            <a:stCxn id="53" idx="3"/>
            <a:endCxn id="8" idx="1"/>
          </p:cNvCxnSpPr>
          <p:nvPr/>
        </p:nvCxnSpPr>
        <p:spPr>
          <a:xfrm>
            <a:off x="1857356" y="3594496"/>
            <a:ext cx="2143140" cy="7858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1"/>
            <a:endCxn id="8" idx="3"/>
          </p:cNvCxnSpPr>
          <p:nvPr/>
        </p:nvCxnSpPr>
        <p:spPr>
          <a:xfrm rot="10800000" flipV="1">
            <a:off x="4843458" y="3523058"/>
            <a:ext cx="2514624" cy="8572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714488"/>
            <a:ext cx="602202" cy="571504"/>
          </a:xfrm>
          <a:prstGeom prst="rect">
            <a:avLst/>
          </a:prstGeom>
          <a:noFill/>
        </p:spPr>
      </p:pic>
      <p:pic>
        <p:nvPicPr>
          <p:cNvPr id="6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785926"/>
            <a:ext cx="602202" cy="571504"/>
          </a:xfrm>
          <a:prstGeom prst="rect">
            <a:avLst/>
          </a:prstGeom>
          <a:noFill/>
        </p:spPr>
      </p:pic>
      <p:cxnSp>
        <p:nvCxnSpPr>
          <p:cNvPr id="62" name="Straight Arrow Connector 16"/>
          <p:cNvCxnSpPr/>
          <p:nvPr/>
        </p:nvCxnSpPr>
        <p:spPr>
          <a:xfrm rot="16200000" flipH="1">
            <a:off x="7429521" y="2714619"/>
            <a:ext cx="8572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/>
          <p:cNvCxnSpPr/>
          <p:nvPr/>
        </p:nvCxnSpPr>
        <p:spPr>
          <a:xfrm rot="5400000">
            <a:off x="786580" y="2785264"/>
            <a:ext cx="8572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3"/>
          <p:cNvSpPr txBox="1"/>
          <p:nvPr/>
        </p:nvSpPr>
        <p:spPr>
          <a:xfrm>
            <a:off x="6786578" y="2357430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Gestion agenda  hebdomadaire</a:t>
            </a:r>
          </a:p>
        </p:txBody>
      </p:sp>
      <p:sp>
        <p:nvSpPr>
          <p:cNvPr id="65" name="TextBox 93"/>
          <p:cNvSpPr txBox="1"/>
          <p:nvPr/>
        </p:nvSpPr>
        <p:spPr>
          <a:xfrm>
            <a:off x="357158" y="2571744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000" dirty="0" smtClean="0"/>
              <a:t>Gestion agenda  hebdomadaire</a:t>
            </a:r>
          </a:p>
        </p:txBody>
      </p:sp>
      <p:sp>
        <p:nvSpPr>
          <p:cNvPr id="66" name="TextBox 89"/>
          <p:cNvSpPr txBox="1"/>
          <p:nvPr/>
        </p:nvSpPr>
        <p:spPr>
          <a:xfrm>
            <a:off x="2000232" y="328612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Mise à jour automatique</a:t>
            </a:r>
            <a:endParaRPr lang="en-US" sz="1000" dirty="0"/>
          </a:p>
        </p:txBody>
      </p:sp>
      <p:sp>
        <p:nvSpPr>
          <p:cNvPr id="67" name="TextBox 89"/>
          <p:cNvSpPr txBox="1"/>
          <p:nvPr/>
        </p:nvSpPr>
        <p:spPr>
          <a:xfrm>
            <a:off x="5929322" y="34290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Mise à jour automatique</a:t>
            </a:r>
            <a:endParaRPr lang="en-US" sz="10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714480" y="142852"/>
            <a:ext cx="55721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1.Planifier les activités dans I.A.M.S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globale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/>
          <p:cNvSpPr txBox="1"/>
          <p:nvPr/>
        </p:nvSpPr>
        <p:spPr>
          <a:xfrm>
            <a:off x="1285852" y="357166"/>
            <a:ext cx="628654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1.Planifier les activités dans I.A.M.S :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Outils &amp; Fonctionnalités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85786" y="3584864"/>
            <a:ext cx="7858180" cy="14157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fr-FR" sz="1400" b="1" dirty="0" smtClean="0"/>
              <a:t>Fonctionnalités du Planning mensuel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Planifier des activités en masse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Exporter le planning en Excel pour sauvegarde et impression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Annuler des activités planifiées massivement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Accéder à l’Agenda hebdomadaire à partir du Planning mensuel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Configurer le Planning mensuel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Interpréter les informations affichées dans le planning mensuel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857224" y="5259845"/>
            <a:ext cx="7858180" cy="1046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fr-FR" sz="1400" b="1" dirty="0" smtClean="0"/>
              <a:t>Fonctionnalités de l’Agenda Hebdomadaire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Planifier des activités journalières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Modifier des activités journalières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Annuler des activités planifiées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 smtClean="0"/>
              <a:t>Consulter l’agenda pour différentes semaines de l’année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5786" y="857233"/>
            <a:ext cx="7858180" cy="26161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fr-FR" sz="1400" b="1" dirty="0" smtClean="0"/>
              <a:t>Description des outils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Planning mensuel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Centre névralgique de l’ensemble de l’activité de la société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b="1" dirty="0" smtClean="0">
                <a:solidFill>
                  <a:srgbClr val="FF0000"/>
                </a:solidFill>
              </a:rPr>
              <a:t>Lance officiellement toutes les missions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Nécessaire pour le calcul des coûts réels des missions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Nécessaire pour générer les timesheets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dirty="0" smtClean="0"/>
              <a:t>Nécessaire la génération de la facture finale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200" b="1" dirty="0" smtClean="0">
                <a:solidFill>
                  <a:srgbClr val="FF0000"/>
                </a:solidFill>
              </a:rPr>
              <a:t>Reflète exactement l’activité quotidienne de chaque employé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Agenda hebdomadaire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smtClean="0"/>
              <a:t>Reflète exactement l’activité quotidienne de chaque employé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smtClean="0"/>
              <a:t>Nécessaire pour la génération des timesheets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smtClean="0"/>
              <a:t>Synchronisation avec le planning mensuel </a:t>
            </a:r>
          </a:p>
          <a:p>
            <a:pPr marL="800100" lvl="1" indent="-342900"/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642910" y="2714620"/>
            <a:ext cx="785818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 algn="ctr"/>
            <a:r>
              <a:rPr lang="fr-FR" sz="4800" dirty="0" smtClean="0"/>
              <a:t>GERER LES 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747</Words>
  <Application>Microsoft Office PowerPoint</Application>
  <PresentationFormat>On-screen Show (4:3)</PresentationFormat>
  <Paragraphs>231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Slide 1</vt:lpstr>
      <vt:lpstr>Slide 2</vt:lpstr>
      <vt:lpstr>ARCHITECTURE FONCTIONNELLE SYSTÈME I.A.M.S</vt:lpstr>
      <vt:lpstr>Zoom sur les dépendances fonctionnelles Inter Activités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  Questions / Suggestions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bernard</dc:creator>
  <cp:lastModifiedBy>blocabe</cp:lastModifiedBy>
  <cp:revision>338</cp:revision>
  <dcterms:created xsi:type="dcterms:W3CDTF">2010-02-15T20:10:22Z</dcterms:created>
  <dcterms:modified xsi:type="dcterms:W3CDTF">2010-05-19T08:58:08Z</dcterms:modified>
</cp:coreProperties>
</file>