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6"/>
  </p:notesMasterIdLst>
  <p:sldIdLst>
    <p:sldId id="358" r:id="rId2"/>
    <p:sldId id="312" r:id="rId3"/>
    <p:sldId id="360" r:id="rId4"/>
    <p:sldId id="355" r:id="rId5"/>
    <p:sldId id="361" r:id="rId6"/>
    <p:sldId id="325" r:id="rId7"/>
    <p:sldId id="362" r:id="rId8"/>
    <p:sldId id="293" r:id="rId9"/>
    <p:sldId id="311" r:id="rId10"/>
    <p:sldId id="363" r:id="rId11"/>
    <p:sldId id="352" r:id="rId12"/>
    <p:sldId id="359" r:id="rId13"/>
    <p:sldId id="353" r:id="rId14"/>
    <p:sldId id="357" r:id="rId15"/>
  </p:sldIdLst>
  <p:sldSz cx="12192000" cy="6858000"/>
  <p:notesSz cx="6858000" cy="9144000"/>
  <p:defaultText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3"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0"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567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 initials="HE" lastIdx="0" clrIdx="0">
    <p:extLst>
      <p:ext uri="{19B8F6BF-5375-455C-9EA6-DF929625EA0E}">
        <p15:presenceInfo xmlns:p15="http://schemas.microsoft.com/office/powerpoint/2012/main" userId="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8F"/>
    <a:srgbClr val="00B46B"/>
    <a:srgbClr val="00CC66"/>
    <a:srgbClr val="D1FFF4"/>
    <a:srgbClr val="00CC99"/>
    <a:srgbClr val="65FFB2"/>
    <a:srgbClr val="B3FFD9"/>
    <a:srgbClr val="E1FFF0"/>
    <a:srgbClr val="9FFFCF"/>
    <a:srgbClr val="CAFE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291" autoAdjust="0"/>
  </p:normalViewPr>
  <p:slideViewPr>
    <p:cSldViewPr snapToGrid="0" showGuides="1">
      <p:cViewPr varScale="1">
        <p:scale>
          <a:sx n="64" d="100"/>
          <a:sy n="64" d="100"/>
        </p:scale>
        <p:origin x="96" y="942"/>
      </p:cViewPr>
      <p:guideLst>
        <p:guide orient="horz" pos="2296"/>
        <p:guide pos="5677"/>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8" d="100"/>
          <a:sy n="78" d="100"/>
        </p:scale>
        <p:origin x="118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35E6D-EDA0-4E5E-A83B-E5703B7613E8}" type="datetimeFigureOut">
              <a:rPr lang="en-GB" smtClean="0"/>
              <a:t>21/05/2018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19717-99BD-47DF-A141-338DFFA6DB13}" type="slidenum">
              <a:rPr lang="en-GB" smtClean="0"/>
              <a:t>‹#›</a:t>
            </a:fld>
            <a:endParaRPr lang="en-GB"/>
          </a:p>
        </p:txBody>
      </p:sp>
    </p:spTree>
    <p:extLst>
      <p:ext uri="{BB962C8B-B14F-4D97-AF65-F5344CB8AC3E}">
        <p14:creationId xmlns:p14="http://schemas.microsoft.com/office/powerpoint/2010/main" val="1553870758"/>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B19717-99BD-47DF-A141-338DFFA6DB13}" type="slidenum">
              <a:rPr lang="en-GB" smtClean="0"/>
              <a:t>2</a:t>
            </a:fld>
            <a:endParaRPr lang="en-GB"/>
          </a:p>
        </p:txBody>
      </p:sp>
    </p:spTree>
    <p:extLst>
      <p:ext uri="{BB962C8B-B14F-4D97-AF65-F5344CB8AC3E}">
        <p14:creationId xmlns:p14="http://schemas.microsoft.com/office/powerpoint/2010/main" val="271686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58E545-C2A9-42CD-9B16-4FD8FBDE28A3}" type="slidenum">
              <a:rPr lang="en-GB" smtClean="0"/>
              <a:t>4</a:t>
            </a:fld>
            <a:endParaRPr lang="en-GB"/>
          </a:p>
        </p:txBody>
      </p:sp>
    </p:spTree>
    <p:extLst>
      <p:ext uri="{BB962C8B-B14F-4D97-AF65-F5344CB8AC3E}">
        <p14:creationId xmlns:p14="http://schemas.microsoft.com/office/powerpoint/2010/main" val="33785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B19717-99BD-47DF-A141-338DFFA6DB13}" type="slidenum">
              <a:rPr lang="en-GB" smtClean="0"/>
              <a:t>6</a:t>
            </a:fld>
            <a:endParaRPr lang="en-GB"/>
          </a:p>
        </p:txBody>
      </p:sp>
    </p:spTree>
    <p:extLst>
      <p:ext uri="{BB962C8B-B14F-4D97-AF65-F5344CB8AC3E}">
        <p14:creationId xmlns:p14="http://schemas.microsoft.com/office/powerpoint/2010/main" val="277326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58E545-C2A9-42CD-9B16-4FD8FBDE28A3}" type="slidenum">
              <a:rPr lang="en-GB" smtClean="0"/>
              <a:t>11</a:t>
            </a:fld>
            <a:endParaRPr lang="en-GB"/>
          </a:p>
        </p:txBody>
      </p:sp>
    </p:spTree>
    <p:extLst>
      <p:ext uri="{BB962C8B-B14F-4D97-AF65-F5344CB8AC3E}">
        <p14:creationId xmlns:p14="http://schemas.microsoft.com/office/powerpoint/2010/main" val="408904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38A54-B71A-4C8B-89FF-042D33BF5D76}"/>
              </a:ext>
            </a:extLst>
          </p:cNvPr>
          <p:cNvSpPr/>
          <p:nvPr userDrawn="1"/>
        </p:nvSpPr>
        <p:spPr>
          <a:xfrm>
            <a:off x="0" y="0"/>
            <a:ext cx="12192000" cy="6858000"/>
          </a:xfrm>
          <a:prstGeom prst="rect">
            <a:avLst/>
          </a:prstGeom>
          <a:gradFill flip="none" rotWithShape="1">
            <a:gsLst>
              <a:gs pos="0">
                <a:srgbClr val="00BC8F"/>
              </a:gs>
              <a:gs pos="100000">
                <a:schemeClr val="bg1">
                  <a:alpha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Tree>
    <p:extLst>
      <p:ext uri="{BB962C8B-B14F-4D97-AF65-F5344CB8AC3E}">
        <p14:creationId xmlns:p14="http://schemas.microsoft.com/office/powerpoint/2010/main" val="190570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9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261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75B397-55EF-4EA2-A9BD-08E184B909AE}"/>
              </a:ext>
            </a:extLst>
          </p:cNvPr>
          <p:cNvPicPr>
            <a:picLocks noChangeAspect="1"/>
          </p:cNvPicPr>
          <p:nvPr userDrawn="1"/>
        </p:nvPicPr>
        <p:blipFill>
          <a:blip r:embed="rId6"/>
          <a:stretch>
            <a:fillRect/>
          </a:stretch>
        </p:blipFill>
        <p:spPr>
          <a:xfrm>
            <a:off x="0" y="80270"/>
            <a:ext cx="889000" cy="893759"/>
          </a:xfrm>
          <a:prstGeom prst="rect">
            <a:avLst/>
          </a:prstGeom>
        </p:spPr>
      </p:pic>
    </p:spTree>
    <p:extLst>
      <p:ext uri="{BB962C8B-B14F-4D97-AF65-F5344CB8AC3E}">
        <p14:creationId xmlns:p14="http://schemas.microsoft.com/office/powerpoint/2010/main" val="23967959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C9C7C2-E0E7-4533-94E2-D944BA2DA5F6}"/>
              </a:ext>
            </a:extLst>
          </p:cNvPr>
          <p:cNvPicPr>
            <a:picLocks noChangeAspect="1"/>
          </p:cNvPicPr>
          <p:nvPr/>
        </p:nvPicPr>
        <p:blipFill>
          <a:blip r:embed="rId2"/>
          <a:stretch>
            <a:fillRect/>
          </a:stretch>
        </p:blipFill>
        <p:spPr>
          <a:xfrm>
            <a:off x="0" y="0"/>
            <a:ext cx="12192000" cy="5996510"/>
          </a:xfrm>
          <a:prstGeom prst="rect">
            <a:avLst/>
          </a:prstGeom>
        </p:spPr>
      </p:pic>
      <p:sp>
        <p:nvSpPr>
          <p:cNvPr id="3" name="Rectangle 2">
            <a:extLst>
              <a:ext uri="{FF2B5EF4-FFF2-40B4-BE49-F238E27FC236}">
                <a16:creationId xmlns:a16="http://schemas.microsoft.com/office/drawing/2014/main" id="{F88AB501-BF6B-4041-ABF5-10EB9C0EA438}"/>
              </a:ext>
            </a:extLst>
          </p:cNvPr>
          <p:cNvSpPr/>
          <p:nvPr/>
        </p:nvSpPr>
        <p:spPr>
          <a:xfrm>
            <a:off x="453390" y="2522905"/>
            <a:ext cx="1615440" cy="2862322"/>
          </a:xfrm>
          <a:prstGeom prst="rect">
            <a:avLst/>
          </a:prstGeom>
        </p:spPr>
        <p:txBody>
          <a:bodyPr wrap="square">
            <a:spAutoFit/>
          </a:bodyPr>
          <a:lstStyle/>
          <a:p>
            <a:r>
              <a:rPr lang="en-GB" dirty="0">
                <a:solidFill>
                  <a:srgbClr val="FF0000"/>
                </a:solidFill>
              </a:rPr>
              <a:t>Please decrease font -2 for "Decentralised application for self-managed token sales &amp; fundraisings on the Blockchain"</a:t>
            </a:r>
          </a:p>
        </p:txBody>
      </p:sp>
      <p:cxnSp>
        <p:nvCxnSpPr>
          <p:cNvPr id="5" name="Straight Arrow Connector 4">
            <a:extLst>
              <a:ext uri="{FF2B5EF4-FFF2-40B4-BE49-F238E27FC236}">
                <a16:creationId xmlns:a16="http://schemas.microsoft.com/office/drawing/2014/main" id="{D80DA659-1518-4984-9422-18223D550DC4}"/>
              </a:ext>
            </a:extLst>
          </p:cNvPr>
          <p:cNvCxnSpPr>
            <a:cxnSpLocks/>
          </p:cNvCxnSpPr>
          <p:nvPr/>
        </p:nvCxnSpPr>
        <p:spPr>
          <a:xfrm flipV="1">
            <a:off x="2286000" y="2411730"/>
            <a:ext cx="640080" cy="720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2AA3AB3-FAB0-4C22-9801-CDF76E216667}"/>
              </a:ext>
            </a:extLst>
          </p:cNvPr>
          <p:cNvCxnSpPr>
            <a:cxnSpLocks/>
          </p:cNvCxnSpPr>
          <p:nvPr/>
        </p:nvCxnSpPr>
        <p:spPr>
          <a:xfrm flipV="1">
            <a:off x="10702290" y="861490"/>
            <a:ext cx="640080" cy="720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206F4E3-DCAD-49BB-8A24-D805AB142C00}"/>
              </a:ext>
            </a:extLst>
          </p:cNvPr>
          <p:cNvSpPr/>
          <p:nvPr/>
        </p:nvSpPr>
        <p:spPr>
          <a:xfrm>
            <a:off x="9877425" y="1700659"/>
            <a:ext cx="1615440" cy="1754326"/>
          </a:xfrm>
          <a:prstGeom prst="rect">
            <a:avLst/>
          </a:prstGeom>
        </p:spPr>
        <p:txBody>
          <a:bodyPr wrap="square">
            <a:spAutoFit/>
          </a:bodyPr>
          <a:lstStyle/>
          <a:p>
            <a:r>
              <a:rPr lang="en-GB" dirty="0">
                <a:solidFill>
                  <a:srgbClr val="FF0000"/>
                </a:solidFill>
              </a:rPr>
              <a:t>Please Put gradient in this corner, corner has to display full base colour</a:t>
            </a:r>
          </a:p>
          <a:p>
            <a:r>
              <a:rPr lang="en-GB" dirty="0">
                <a:solidFill>
                  <a:srgbClr val="FF0000"/>
                </a:solidFill>
              </a:rPr>
              <a:t>(see next page)</a:t>
            </a:r>
          </a:p>
        </p:txBody>
      </p:sp>
      <p:cxnSp>
        <p:nvCxnSpPr>
          <p:cNvPr id="9" name="Straight Arrow Connector 8">
            <a:extLst>
              <a:ext uri="{FF2B5EF4-FFF2-40B4-BE49-F238E27FC236}">
                <a16:creationId xmlns:a16="http://schemas.microsoft.com/office/drawing/2014/main" id="{7A6C906C-5A0C-4443-93DE-9019CC2F90E6}"/>
              </a:ext>
            </a:extLst>
          </p:cNvPr>
          <p:cNvCxnSpPr>
            <a:cxnSpLocks/>
          </p:cNvCxnSpPr>
          <p:nvPr/>
        </p:nvCxnSpPr>
        <p:spPr>
          <a:xfrm>
            <a:off x="3006090" y="971550"/>
            <a:ext cx="502920" cy="3543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AD8444D-7689-4D73-AAB9-2A9959339536}"/>
              </a:ext>
            </a:extLst>
          </p:cNvPr>
          <p:cNvSpPr/>
          <p:nvPr/>
        </p:nvSpPr>
        <p:spPr>
          <a:xfrm>
            <a:off x="1261110" y="246729"/>
            <a:ext cx="1615440" cy="646331"/>
          </a:xfrm>
          <a:prstGeom prst="rect">
            <a:avLst/>
          </a:prstGeom>
        </p:spPr>
        <p:txBody>
          <a:bodyPr wrap="square">
            <a:spAutoFit/>
          </a:bodyPr>
          <a:lstStyle/>
          <a:p>
            <a:r>
              <a:rPr lang="en-GB" dirty="0">
                <a:solidFill>
                  <a:srgbClr val="FF0000"/>
                </a:solidFill>
              </a:rPr>
              <a:t>Smaller logo</a:t>
            </a:r>
          </a:p>
          <a:p>
            <a:r>
              <a:rPr lang="en-GB" dirty="0">
                <a:solidFill>
                  <a:srgbClr val="FF0000"/>
                </a:solidFill>
              </a:rPr>
              <a:t>(see next page)</a:t>
            </a:r>
          </a:p>
        </p:txBody>
      </p:sp>
    </p:spTree>
    <p:extLst>
      <p:ext uri="{BB962C8B-B14F-4D97-AF65-F5344CB8AC3E}">
        <p14:creationId xmlns:p14="http://schemas.microsoft.com/office/powerpoint/2010/main" val="347954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7F430-19A6-4FBF-8A3F-119D7F32D4C7}"/>
              </a:ext>
            </a:extLst>
          </p:cNvPr>
          <p:cNvPicPr>
            <a:picLocks noChangeAspect="1"/>
          </p:cNvPicPr>
          <p:nvPr/>
        </p:nvPicPr>
        <p:blipFill>
          <a:blip r:embed="rId2"/>
          <a:stretch>
            <a:fillRect/>
          </a:stretch>
        </p:blipFill>
        <p:spPr>
          <a:xfrm>
            <a:off x="0" y="441915"/>
            <a:ext cx="12192000" cy="5974170"/>
          </a:xfrm>
          <a:prstGeom prst="rect">
            <a:avLst/>
          </a:prstGeom>
        </p:spPr>
      </p:pic>
      <p:cxnSp>
        <p:nvCxnSpPr>
          <p:cNvPr id="3" name="Straight Arrow Connector 2">
            <a:extLst>
              <a:ext uri="{FF2B5EF4-FFF2-40B4-BE49-F238E27FC236}">
                <a16:creationId xmlns:a16="http://schemas.microsoft.com/office/drawing/2014/main" id="{3F7593AE-B918-4C75-BAC1-AF6FB36634DC}"/>
              </a:ext>
            </a:extLst>
          </p:cNvPr>
          <p:cNvCxnSpPr>
            <a:cxnSpLocks/>
          </p:cNvCxnSpPr>
          <p:nvPr/>
        </p:nvCxnSpPr>
        <p:spPr>
          <a:xfrm flipH="1">
            <a:off x="7450111" y="508337"/>
            <a:ext cx="944382" cy="210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44482E8-5A6D-4407-9670-24B11D8BF443}"/>
              </a:ext>
            </a:extLst>
          </p:cNvPr>
          <p:cNvSpPr/>
          <p:nvPr/>
        </p:nvSpPr>
        <p:spPr>
          <a:xfrm>
            <a:off x="7679709" y="231338"/>
            <a:ext cx="3027420" cy="276999"/>
          </a:xfrm>
          <a:prstGeom prst="rect">
            <a:avLst/>
          </a:prstGeom>
        </p:spPr>
        <p:txBody>
          <a:bodyPr wrap="square">
            <a:spAutoFit/>
          </a:bodyPr>
          <a:lstStyle/>
          <a:p>
            <a:pPr algn="ctr" fontAlgn="ctr">
              <a:buClr>
                <a:schemeClr val="tx1"/>
              </a:buClr>
            </a:pPr>
            <a:r>
              <a:rPr lang="en-GB" sz="1200" i="1" dirty="0">
                <a:solidFill>
                  <a:srgbClr val="FF0000"/>
                </a:solidFill>
                <a:latin typeface="Roboto" panose="02000000000000000000" pitchFamily="2" charset="0"/>
                <a:ea typeface="Roboto" panose="02000000000000000000" pitchFamily="2" charset="0"/>
                <a:cs typeface="Courier New" panose="02070309020205020404" pitchFamily="49" charset="0"/>
              </a:rPr>
              <a:t>Italic font</a:t>
            </a:r>
          </a:p>
        </p:txBody>
      </p:sp>
      <p:cxnSp>
        <p:nvCxnSpPr>
          <p:cNvPr id="7" name="Straight Arrow Connector 6">
            <a:extLst>
              <a:ext uri="{FF2B5EF4-FFF2-40B4-BE49-F238E27FC236}">
                <a16:creationId xmlns:a16="http://schemas.microsoft.com/office/drawing/2014/main" id="{7E53E609-F44E-4114-A80C-7D0B3FB23D8B}"/>
              </a:ext>
            </a:extLst>
          </p:cNvPr>
          <p:cNvCxnSpPr>
            <a:cxnSpLocks/>
          </p:cNvCxnSpPr>
          <p:nvPr/>
        </p:nvCxnSpPr>
        <p:spPr>
          <a:xfrm flipH="1" flipV="1">
            <a:off x="6955839" y="5052283"/>
            <a:ext cx="3109311" cy="791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32201E9-F44B-4DDC-A8FB-57AF4D22ED53}"/>
              </a:ext>
            </a:extLst>
          </p:cNvPr>
          <p:cNvSpPr/>
          <p:nvPr/>
        </p:nvSpPr>
        <p:spPr>
          <a:xfrm>
            <a:off x="9681759" y="5007407"/>
            <a:ext cx="2050739" cy="276999"/>
          </a:xfrm>
          <a:prstGeom prst="rect">
            <a:avLst/>
          </a:prstGeom>
        </p:spPr>
        <p:txBody>
          <a:bodyPr wrap="square">
            <a:spAutoFit/>
          </a:bodyPr>
          <a:lstStyle/>
          <a:p>
            <a:pPr algn="ctr" fontAlgn="ctr">
              <a:buClr>
                <a:schemeClr val="tx1"/>
              </a:buClr>
            </a:pPr>
            <a:r>
              <a:rPr lang="en-GB" sz="1200" i="1" dirty="0">
                <a:solidFill>
                  <a:srgbClr val="FF0000"/>
                </a:solidFill>
                <a:latin typeface="Roboto" panose="02000000000000000000" pitchFamily="2" charset="0"/>
                <a:ea typeface="Roboto" panose="02000000000000000000" pitchFamily="2" charset="0"/>
                <a:cs typeface="Courier New" panose="02070309020205020404" pitchFamily="49" charset="0"/>
              </a:rPr>
              <a:t>Link to protocol page</a:t>
            </a:r>
          </a:p>
        </p:txBody>
      </p:sp>
    </p:spTree>
    <p:extLst>
      <p:ext uri="{BB962C8B-B14F-4D97-AF65-F5344CB8AC3E}">
        <p14:creationId xmlns:p14="http://schemas.microsoft.com/office/powerpoint/2010/main" val="78391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D53D8E80-C2FA-48EF-AB88-0B6B4687275A}"/>
              </a:ext>
            </a:extLst>
          </p:cNvPr>
          <p:cNvSpPr/>
          <p:nvPr/>
        </p:nvSpPr>
        <p:spPr>
          <a:xfrm>
            <a:off x="2537143" y="4857625"/>
            <a:ext cx="6967538" cy="775692"/>
          </a:xfrm>
          <a:prstGeom prst="roundRect">
            <a:avLst>
              <a:gd name="adj" fmla="val 2784"/>
            </a:avLst>
          </a:prstGeom>
          <a:solidFill>
            <a:srgbClr val="00BC8F"/>
          </a:solidFill>
          <a:ln w="12700" cap="flat" cmpd="sng" algn="ctr">
            <a:noFill/>
            <a:prstDash val="solid"/>
            <a:miter lim="800000"/>
          </a:ln>
          <a:effectLst/>
        </p:spPr>
        <p:txBody>
          <a:bodyPr spcFirstLastPara="0" vert="horz" wrap="square" lIns="20320" tIns="20320" rIns="20320" bIns="20320" numCol="1" spcCol="1270" anchor="t" anchorCtr="0">
            <a:noAutofit/>
          </a:bodyPr>
          <a:lstStyle/>
          <a:p>
            <a:pPr algn="ctr">
              <a:spcBef>
                <a:spcPts val="600"/>
              </a:spcBef>
              <a:spcAft>
                <a:spcPts val="600"/>
              </a:spcAft>
            </a:pPr>
            <a:endParaRPr lang="en-GB" sz="1600" b="1" dirty="0">
              <a:solidFill>
                <a:schemeClr val="bg1"/>
              </a:solidFill>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6B5CC318-139C-4570-96D8-2E58EEEC8A6A}"/>
              </a:ext>
            </a:extLst>
          </p:cNvPr>
          <p:cNvSpPr/>
          <p:nvPr/>
        </p:nvSpPr>
        <p:spPr>
          <a:xfrm>
            <a:off x="2537143" y="917741"/>
            <a:ext cx="6959048" cy="2679953"/>
          </a:xfrm>
          <a:prstGeom prst="rect">
            <a:avLst/>
          </a:prstGeom>
          <a:solidFill>
            <a:srgbClr val="00CC99">
              <a:alpha val="24000"/>
            </a:srgbClr>
          </a:solidFill>
          <a:ln w="12700" cap="flat" cmpd="sng" algn="ctr">
            <a:solidFill>
              <a:srgbClr val="00BC8F"/>
            </a:solidFill>
            <a:prstDash val="solid"/>
            <a:miter lim="800000"/>
          </a:ln>
          <a:effectLst/>
        </p:spPr>
        <p:txBody>
          <a:bodyPr rot="0" spcFirstLastPara="0" vertOverflow="overflow" horzOverflow="overflow" vert="horz" wrap="square" lIns="108000" tIns="20320" rIns="20320" bIns="20320" numCol="1" spcCol="1270" rtlCol="0" fromWordArt="0" anchor="t" anchorCtr="0" forceAA="0" compatLnSpc="1">
            <a:prstTxWarp prst="textNoShape">
              <a:avLst/>
            </a:prstTxWarp>
            <a:noAutofit/>
          </a:bodyPr>
          <a:lstStyle/>
          <a:p>
            <a:endParaRPr lang="en-GB" sz="1400" dirty="0">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id="{D4E70602-196B-474E-BD22-53BB76A626B0}"/>
              </a:ext>
            </a:extLst>
          </p:cNvPr>
          <p:cNvSpPr/>
          <p:nvPr/>
        </p:nvSpPr>
        <p:spPr>
          <a:xfrm>
            <a:off x="2640087" y="1406163"/>
            <a:ext cx="6636351" cy="45935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Alpha </a:t>
            </a:r>
            <a:r>
              <a:rPr lang="en-GB" sz="1400" b="1" i="1" dirty="0" err="1">
                <a:solidFill>
                  <a:schemeClr val="tx1">
                    <a:lumMod val="75000"/>
                    <a:lumOff val="25000"/>
                  </a:schemeClr>
                </a:solidFill>
                <a:latin typeface="Roboto" panose="02000000000000000000" pitchFamily="2" charset="0"/>
                <a:ea typeface="Roboto" panose="02000000000000000000" pitchFamily="2" charset="0"/>
              </a:rPr>
              <a:t>dApp</a:t>
            </a:r>
            <a:r>
              <a:rPr lang="en-GB" sz="1400" b="1" i="1" dirty="0">
                <a:solidFill>
                  <a:schemeClr val="tx1">
                    <a:lumMod val="75000"/>
                    <a:lumOff val="25000"/>
                  </a:schemeClr>
                </a:solidFill>
                <a:latin typeface="Roboto" panose="02000000000000000000" pitchFamily="2" charset="0"/>
                <a:ea typeface="Roboto" panose="02000000000000000000" pitchFamily="2" charset="0"/>
              </a:rPr>
              <a:t> crypto wallet &amp; social media </a:t>
            </a:r>
            <a:r>
              <a:rPr lang="en-GB" sz="1400" i="1" dirty="0">
                <a:solidFill>
                  <a:schemeClr val="bg1">
                    <a:lumMod val="50000"/>
                  </a:schemeClr>
                </a:solidFill>
              </a:rPr>
              <a:t>(Front end  interface)</a:t>
            </a:r>
            <a:endParaRPr lang="en-GB" sz="1400" b="1" i="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id="{22B6A38A-B7E5-4E01-9638-B3830EE17579}"/>
              </a:ext>
            </a:extLst>
          </p:cNvPr>
          <p:cNvSpPr/>
          <p:nvPr/>
        </p:nvSpPr>
        <p:spPr>
          <a:xfrm>
            <a:off x="2640089" y="2672372"/>
            <a:ext cx="1773594" cy="83440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Alpha Underwriting &amp; scoring</a:t>
            </a:r>
          </a:p>
          <a:p>
            <a:pPr algn="ctr"/>
            <a:r>
              <a:rPr lang="en-GB" sz="1400" i="1" dirty="0">
                <a:solidFill>
                  <a:schemeClr val="bg1">
                    <a:lumMod val="50000"/>
                  </a:schemeClr>
                </a:solidFill>
                <a:latin typeface="Roboto" panose="02000000000000000000" pitchFamily="2" charset="0"/>
                <a:ea typeface="Roboto" panose="02000000000000000000" pitchFamily="2" charset="0"/>
              </a:rPr>
              <a:t>Unsecured issuance</a:t>
            </a:r>
          </a:p>
        </p:txBody>
      </p:sp>
      <p:sp>
        <p:nvSpPr>
          <p:cNvPr id="16" name="Rectangle 15">
            <a:extLst>
              <a:ext uri="{FF2B5EF4-FFF2-40B4-BE49-F238E27FC236}">
                <a16:creationId xmlns:a16="http://schemas.microsoft.com/office/drawing/2014/main" id="{B4D224BE-35E4-44B6-9628-4A5C33368C3C}"/>
              </a:ext>
            </a:extLst>
          </p:cNvPr>
          <p:cNvSpPr/>
          <p:nvPr/>
        </p:nvSpPr>
        <p:spPr>
          <a:xfrm>
            <a:off x="7402831" y="1978568"/>
            <a:ext cx="1873607" cy="60932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Trusted community </a:t>
            </a: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Tokens</a:t>
            </a:r>
          </a:p>
        </p:txBody>
      </p:sp>
      <p:sp>
        <p:nvSpPr>
          <p:cNvPr id="17" name="Rectangle 16">
            <a:extLst>
              <a:ext uri="{FF2B5EF4-FFF2-40B4-BE49-F238E27FC236}">
                <a16:creationId xmlns:a16="http://schemas.microsoft.com/office/drawing/2014/main" id="{AE16243D-9D4C-42E5-930A-0B28999D0564}"/>
              </a:ext>
            </a:extLst>
          </p:cNvPr>
          <p:cNvSpPr/>
          <p:nvPr/>
        </p:nvSpPr>
        <p:spPr>
          <a:xfrm>
            <a:off x="2640089" y="1971124"/>
            <a:ext cx="3233728" cy="60932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Alpha</a:t>
            </a: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marketplace</a:t>
            </a:r>
          </a:p>
        </p:txBody>
      </p:sp>
      <p:sp>
        <p:nvSpPr>
          <p:cNvPr id="18" name="Rectangle 17">
            <a:extLst>
              <a:ext uri="{FF2B5EF4-FFF2-40B4-BE49-F238E27FC236}">
                <a16:creationId xmlns:a16="http://schemas.microsoft.com/office/drawing/2014/main" id="{1181CB7D-2A1B-4D24-8052-CC08D40F4A1C}"/>
              </a:ext>
            </a:extLst>
          </p:cNvPr>
          <p:cNvSpPr/>
          <p:nvPr/>
        </p:nvSpPr>
        <p:spPr>
          <a:xfrm>
            <a:off x="4571088" y="2675560"/>
            <a:ext cx="1302729" cy="844277"/>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Asset managers framework</a:t>
            </a:r>
          </a:p>
        </p:txBody>
      </p:sp>
      <p:sp>
        <p:nvSpPr>
          <p:cNvPr id="19" name="Rectangle 18">
            <a:extLst>
              <a:ext uri="{FF2B5EF4-FFF2-40B4-BE49-F238E27FC236}">
                <a16:creationId xmlns:a16="http://schemas.microsoft.com/office/drawing/2014/main" id="{01BD62C1-FCDF-48A2-BDE8-EE5781AA989E}"/>
              </a:ext>
            </a:extLst>
          </p:cNvPr>
          <p:cNvSpPr/>
          <p:nvPr/>
        </p:nvSpPr>
        <p:spPr>
          <a:xfrm>
            <a:off x="6060587" y="1984434"/>
            <a:ext cx="1202544" cy="60871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Bilateral </a:t>
            </a: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Tokens</a:t>
            </a:r>
            <a:endParaRPr lang="en-GB" sz="1400" i="1" dirty="0">
              <a:solidFill>
                <a:schemeClr val="bg1">
                  <a:lumMod val="50000"/>
                </a:schemeClr>
              </a:solidFill>
              <a:latin typeface="Roboto" panose="02000000000000000000" pitchFamily="2" charset="0"/>
              <a:ea typeface="Roboto" panose="02000000000000000000" pitchFamily="2" charset="0"/>
            </a:endParaRPr>
          </a:p>
        </p:txBody>
      </p:sp>
      <p:sp>
        <p:nvSpPr>
          <p:cNvPr id="37" name="Rectangle 36">
            <a:extLst>
              <a:ext uri="{FF2B5EF4-FFF2-40B4-BE49-F238E27FC236}">
                <a16:creationId xmlns:a16="http://schemas.microsoft.com/office/drawing/2014/main" id="{29AF797F-80BC-49C6-878E-00522995ED14}"/>
              </a:ext>
            </a:extLst>
          </p:cNvPr>
          <p:cNvSpPr/>
          <p:nvPr/>
        </p:nvSpPr>
        <p:spPr>
          <a:xfrm>
            <a:off x="2545632" y="3774096"/>
            <a:ext cx="6959048" cy="889171"/>
          </a:xfrm>
          <a:prstGeom prst="rect">
            <a:avLst/>
          </a:prstGeom>
          <a:solidFill>
            <a:srgbClr val="00CC99">
              <a:alpha val="54000"/>
            </a:srgbClr>
          </a:solidFill>
          <a:ln w="12700" cap="flat" cmpd="sng" algn="ctr">
            <a:solidFill>
              <a:srgbClr val="00BC8F"/>
            </a:solidFill>
            <a:prstDash val="solid"/>
            <a:miter lim="800000"/>
          </a:ln>
          <a:effectLst/>
        </p:spPr>
        <p:txBody>
          <a:bodyPr rot="0" spcFirstLastPara="0" vertOverflow="overflow" horzOverflow="overflow" vert="horz" wrap="square" lIns="108000" tIns="20320" rIns="612000" bIns="20320" numCol="1" spcCol="1270" rtlCol="0" fromWordArt="0" anchor="t" anchorCtr="0" forceAA="0" compatLnSpc="1">
            <a:prstTxWarp prst="textNoShape">
              <a:avLst/>
            </a:prstTxWarp>
            <a:noAutofit/>
          </a:bodyPr>
          <a:lstStyle/>
          <a:p>
            <a:endParaRPr lang="en-GB" sz="1400" dirty="0">
              <a:latin typeface="Roboto" panose="02000000000000000000" pitchFamily="2" charset="0"/>
              <a:ea typeface="Roboto" panose="02000000000000000000" pitchFamily="2" charset="0"/>
            </a:endParaRPr>
          </a:p>
        </p:txBody>
      </p:sp>
      <p:sp>
        <p:nvSpPr>
          <p:cNvPr id="13" name="Rectangle 12">
            <a:extLst>
              <a:ext uri="{FF2B5EF4-FFF2-40B4-BE49-F238E27FC236}">
                <a16:creationId xmlns:a16="http://schemas.microsoft.com/office/drawing/2014/main" id="{FE1248C4-E7A0-4E5F-AC48-C02B81759075}"/>
              </a:ext>
            </a:extLst>
          </p:cNvPr>
          <p:cNvSpPr/>
          <p:nvPr/>
        </p:nvSpPr>
        <p:spPr>
          <a:xfrm>
            <a:off x="2648489" y="4172167"/>
            <a:ext cx="3192242" cy="405767"/>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Custodian </a:t>
            </a:r>
            <a:r>
              <a:rPr lang="en-GB" sz="1400" i="1" dirty="0">
                <a:solidFill>
                  <a:schemeClr val="bg1">
                    <a:lumMod val="50000"/>
                  </a:schemeClr>
                </a:solidFill>
                <a:latin typeface="Roboto" panose="02000000000000000000" pitchFamily="2" charset="0"/>
                <a:ea typeface="Roboto" panose="02000000000000000000" pitchFamily="2" charset="0"/>
              </a:rPr>
              <a:t>(Private key management)</a:t>
            </a:r>
          </a:p>
        </p:txBody>
      </p:sp>
      <p:sp>
        <p:nvSpPr>
          <p:cNvPr id="27" name="Rectangle 26">
            <a:extLst>
              <a:ext uri="{FF2B5EF4-FFF2-40B4-BE49-F238E27FC236}">
                <a16:creationId xmlns:a16="http://schemas.microsoft.com/office/drawing/2014/main" id="{829A3FC7-4153-4004-9A89-38AF8721D789}"/>
              </a:ext>
            </a:extLst>
          </p:cNvPr>
          <p:cNvSpPr/>
          <p:nvPr/>
        </p:nvSpPr>
        <p:spPr>
          <a:xfrm>
            <a:off x="5937317" y="4164919"/>
            <a:ext cx="3503311" cy="40794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Escrow smart contract </a:t>
            </a:r>
            <a:r>
              <a:rPr lang="en-GB" sz="1400" i="1" dirty="0">
                <a:solidFill>
                  <a:schemeClr val="bg1">
                    <a:lumMod val="50000"/>
                  </a:schemeClr>
                </a:solidFill>
                <a:latin typeface="Roboto" panose="02000000000000000000" pitchFamily="2" charset="0"/>
                <a:ea typeface="Roboto" panose="02000000000000000000" pitchFamily="2" charset="0"/>
              </a:rPr>
              <a:t>(Secured issuance)</a:t>
            </a:r>
          </a:p>
        </p:txBody>
      </p:sp>
      <p:sp>
        <p:nvSpPr>
          <p:cNvPr id="61" name="Rectangle 60">
            <a:extLst>
              <a:ext uri="{FF2B5EF4-FFF2-40B4-BE49-F238E27FC236}">
                <a16:creationId xmlns:a16="http://schemas.microsoft.com/office/drawing/2014/main" id="{F5D6B410-C88B-40C5-8544-6CCA9833AA73}"/>
              </a:ext>
            </a:extLst>
          </p:cNvPr>
          <p:cNvSpPr/>
          <p:nvPr/>
        </p:nvSpPr>
        <p:spPr>
          <a:xfrm>
            <a:off x="6060587" y="2678547"/>
            <a:ext cx="3215852" cy="844277"/>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Trusted network </a:t>
            </a: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framework</a:t>
            </a:r>
          </a:p>
        </p:txBody>
      </p:sp>
      <p:sp>
        <p:nvSpPr>
          <p:cNvPr id="2" name="Rectangle 1">
            <a:extLst>
              <a:ext uri="{FF2B5EF4-FFF2-40B4-BE49-F238E27FC236}">
                <a16:creationId xmlns:a16="http://schemas.microsoft.com/office/drawing/2014/main" id="{A2056E31-D7C8-44F8-8453-9E0113A28D27}"/>
              </a:ext>
            </a:extLst>
          </p:cNvPr>
          <p:cNvSpPr/>
          <p:nvPr/>
        </p:nvSpPr>
        <p:spPr>
          <a:xfrm>
            <a:off x="4251569" y="990407"/>
            <a:ext cx="3770677" cy="307777"/>
          </a:xfrm>
          <a:prstGeom prst="rect">
            <a:avLst/>
          </a:prstGeom>
        </p:spPr>
        <p:txBody>
          <a:bodyPr wrap="square">
            <a:spAutoFit/>
          </a:bodyPr>
          <a:lstStyle/>
          <a:p>
            <a:pPr algn="ctr"/>
            <a:r>
              <a:rPr lang="en-GB" sz="1400" b="1" dirty="0">
                <a:latin typeface="Roboto" panose="02000000000000000000" pitchFamily="2" charset="0"/>
                <a:ea typeface="Roboto" panose="02000000000000000000" pitchFamily="2" charset="0"/>
              </a:rPr>
              <a:t>Alpha decentralised application</a:t>
            </a:r>
          </a:p>
        </p:txBody>
      </p:sp>
      <p:sp>
        <p:nvSpPr>
          <p:cNvPr id="3" name="Rectangle 2">
            <a:extLst>
              <a:ext uri="{FF2B5EF4-FFF2-40B4-BE49-F238E27FC236}">
                <a16:creationId xmlns:a16="http://schemas.microsoft.com/office/drawing/2014/main" id="{39FB25C6-0177-454F-A1B9-27CF206BEF38}"/>
              </a:ext>
            </a:extLst>
          </p:cNvPr>
          <p:cNvSpPr/>
          <p:nvPr/>
        </p:nvSpPr>
        <p:spPr>
          <a:xfrm>
            <a:off x="5518229" y="3792216"/>
            <a:ext cx="1168321" cy="307777"/>
          </a:xfrm>
          <a:prstGeom prst="rect">
            <a:avLst/>
          </a:prstGeom>
        </p:spPr>
        <p:txBody>
          <a:bodyPr wrap="square">
            <a:spAutoFit/>
          </a:bodyPr>
          <a:lstStyle/>
          <a:p>
            <a:pPr algn="ctr"/>
            <a:r>
              <a:rPr lang="en-GB" sz="1400" b="1" dirty="0" err="1">
                <a:latin typeface="Roboto" panose="02000000000000000000" pitchFamily="2" charset="0"/>
                <a:ea typeface="Roboto" panose="02000000000000000000" pitchFamily="2" charset="0"/>
              </a:rPr>
              <a:t>Meritt</a:t>
            </a:r>
            <a:r>
              <a:rPr lang="en-GB" sz="1400" b="1" dirty="0">
                <a:latin typeface="Roboto" panose="02000000000000000000" pitchFamily="2" charset="0"/>
                <a:ea typeface="Roboto" panose="02000000000000000000" pitchFamily="2" charset="0"/>
              </a:rPr>
              <a:t> tools</a:t>
            </a:r>
          </a:p>
        </p:txBody>
      </p:sp>
      <p:cxnSp>
        <p:nvCxnSpPr>
          <p:cNvPr id="6" name="Straight Arrow Connector 5">
            <a:extLst>
              <a:ext uri="{FF2B5EF4-FFF2-40B4-BE49-F238E27FC236}">
                <a16:creationId xmlns:a16="http://schemas.microsoft.com/office/drawing/2014/main" id="{FE602763-D08E-4EDE-8A29-E28BA1DDD56B}"/>
              </a:ext>
            </a:extLst>
          </p:cNvPr>
          <p:cNvCxnSpPr>
            <a:cxnSpLocks/>
          </p:cNvCxnSpPr>
          <p:nvPr/>
        </p:nvCxnSpPr>
        <p:spPr>
          <a:xfrm flipH="1" flipV="1">
            <a:off x="7458755" y="5022303"/>
            <a:ext cx="3109311" cy="791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6621CB-2CCA-4A68-9A0B-7B6D5FBE7AD3}"/>
              </a:ext>
            </a:extLst>
          </p:cNvPr>
          <p:cNvSpPr/>
          <p:nvPr/>
        </p:nvSpPr>
        <p:spPr>
          <a:xfrm>
            <a:off x="10184675" y="4977427"/>
            <a:ext cx="2050739" cy="276999"/>
          </a:xfrm>
          <a:prstGeom prst="rect">
            <a:avLst/>
          </a:prstGeom>
        </p:spPr>
        <p:txBody>
          <a:bodyPr wrap="square">
            <a:spAutoFit/>
          </a:bodyPr>
          <a:lstStyle/>
          <a:p>
            <a:pPr algn="ctr" fontAlgn="ctr">
              <a:buClr>
                <a:schemeClr val="tx1"/>
              </a:buClr>
            </a:pPr>
            <a:r>
              <a:rPr lang="en-GB" sz="1200" i="1" dirty="0">
                <a:solidFill>
                  <a:srgbClr val="FF0000"/>
                </a:solidFill>
                <a:latin typeface="Roboto" panose="02000000000000000000" pitchFamily="2" charset="0"/>
                <a:ea typeface="Roboto" panose="02000000000000000000" pitchFamily="2" charset="0"/>
                <a:cs typeface="Courier New" panose="02070309020205020404" pitchFamily="49" charset="0"/>
              </a:rPr>
              <a:t>Link to protocol page</a:t>
            </a:r>
          </a:p>
        </p:txBody>
      </p:sp>
      <p:sp>
        <p:nvSpPr>
          <p:cNvPr id="22" name="Rectangle 21">
            <a:extLst>
              <a:ext uri="{FF2B5EF4-FFF2-40B4-BE49-F238E27FC236}">
                <a16:creationId xmlns:a16="http://schemas.microsoft.com/office/drawing/2014/main" id="{5D003C79-39B0-46CF-A571-D4BCBF996D88}"/>
              </a:ext>
            </a:extLst>
          </p:cNvPr>
          <p:cNvSpPr/>
          <p:nvPr/>
        </p:nvSpPr>
        <p:spPr>
          <a:xfrm>
            <a:off x="6478920" y="279689"/>
            <a:ext cx="1959670" cy="461665"/>
          </a:xfrm>
          <a:prstGeom prst="rect">
            <a:avLst/>
          </a:prstGeom>
        </p:spPr>
        <p:txBody>
          <a:bodyPr wrap="square">
            <a:spAutoFit/>
          </a:bodyPr>
          <a:lstStyle/>
          <a:p>
            <a:pPr algn="ctr" fontAlgn="ctr">
              <a:buClr>
                <a:schemeClr val="tx1"/>
              </a:buClr>
            </a:pPr>
            <a:r>
              <a:rPr lang="en-GB" sz="1200" i="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Hover on the blocks to learn how they work !</a:t>
            </a:r>
          </a:p>
        </p:txBody>
      </p:sp>
      <p:sp>
        <p:nvSpPr>
          <p:cNvPr id="70" name="Rectangle: Rounded Corners 69">
            <a:extLst>
              <a:ext uri="{FF2B5EF4-FFF2-40B4-BE49-F238E27FC236}">
                <a16:creationId xmlns:a16="http://schemas.microsoft.com/office/drawing/2014/main" id="{19A21234-5FBE-48AD-A1BE-5E8E71720BFA}"/>
              </a:ext>
            </a:extLst>
          </p:cNvPr>
          <p:cNvSpPr/>
          <p:nvPr/>
        </p:nvSpPr>
        <p:spPr>
          <a:xfrm>
            <a:off x="2537143" y="5796938"/>
            <a:ext cx="6959048" cy="896071"/>
          </a:xfrm>
          <a:prstGeom prst="roundRect">
            <a:avLst>
              <a:gd name="adj" fmla="val 2784"/>
            </a:avLst>
          </a:prstGeom>
          <a:solidFill>
            <a:schemeClr val="bg1"/>
          </a:solidFill>
          <a:ln w="12700" cap="flat" cmpd="sng" algn="ctr">
            <a:solidFill>
              <a:schemeClr val="bg1">
                <a:lumMod val="75000"/>
              </a:schemeClr>
            </a:solidFill>
            <a:prstDash val="solid"/>
            <a:miter lim="800000"/>
          </a:ln>
          <a:effectLst/>
        </p:spPr>
        <p:txBody>
          <a:bodyPr spcFirstLastPara="0" vert="horz" wrap="square" lIns="20320" tIns="20320" rIns="20320" bIns="20320" numCol="1" spcCol="1270" anchor="t" anchorCtr="0">
            <a:noAutofit/>
          </a:bodyPr>
          <a:lstStyle/>
          <a:p>
            <a:pPr algn="ctr">
              <a:spcBef>
                <a:spcPts val="600"/>
              </a:spcBef>
              <a:spcAft>
                <a:spcPts val="600"/>
              </a:spcAft>
            </a:pPr>
            <a:r>
              <a:rPr lang="en-GB" sz="1600" b="1" dirty="0">
                <a:solidFill>
                  <a:schemeClr val="bg1">
                    <a:lumMod val="75000"/>
                  </a:schemeClr>
                </a:solidFill>
                <a:latin typeface="Roboto" panose="02000000000000000000" pitchFamily="2" charset="0"/>
                <a:ea typeface="Roboto" panose="02000000000000000000" pitchFamily="2" charset="0"/>
              </a:rPr>
              <a:t>BASE LAYER</a:t>
            </a:r>
          </a:p>
        </p:txBody>
      </p:sp>
      <p:sp>
        <p:nvSpPr>
          <p:cNvPr id="71" name="Rectangle 70">
            <a:extLst>
              <a:ext uri="{FF2B5EF4-FFF2-40B4-BE49-F238E27FC236}">
                <a16:creationId xmlns:a16="http://schemas.microsoft.com/office/drawing/2014/main" id="{FD59A1CF-4C0B-4373-AB87-821AEF599747}"/>
              </a:ext>
            </a:extLst>
          </p:cNvPr>
          <p:cNvSpPr/>
          <p:nvPr/>
        </p:nvSpPr>
        <p:spPr>
          <a:xfrm>
            <a:off x="2831200" y="6126340"/>
            <a:ext cx="3161712" cy="47335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tx1">
                    <a:lumMod val="50000"/>
                    <a:lumOff val="50000"/>
                  </a:schemeClr>
                </a:solidFill>
                <a:latin typeface="Roboto" panose="02000000000000000000" pitchFamily="2" charset="0"/>
                <a:ea typeface="Roboto" panose="02000000000000000000" pitchFamily="2" charset="0"/>
              </a:rPr>
              <a:t>3</a:t>
            </a:r>
            <a:r>
              <a:rPr lang="en-GB" sz="1400" baseline="30000" dirty="0">
                <a:solidFill>
                  <a:schemeClr val="tx1">
                    <a:lumMod val="50000"/>
                    <a:lumOff val="50000"/>
                  </a:schemeClr>
                </a:solidFill>
                <a:latin typeface="Roboto" panose="02000000000000000000" pitchFamily="2" charset="0"/>
                <a:ea typeface="Roboto" panose="02000000000000000000" pitchFamily="2" charset="0"/>
              </a:rPr>
              <a:t>rd</a:t>
            </a:r>
            <a:r>
              <a:rPr lang="en-GB" sz="1400" dirty="0">
                <a:solidFill>
                  <a:schemeClr val="tx1">
                    <a:lumMod val="50000"/>
                    <a:lumOff val="50000"/>
                  </a:schemeClr>
                </a:solidFill>
                <a:latin typeface="Roboto" panose="02000000000000000000" pitchFamily="2" charset="0"/>
                <a:ea typeface="Roboto" panose="02000000000000000000" pitchFamily="2" charset="0"/>
              </a:rPr>
              <a:t> party Blockchains</a:t>
            </a:r>
          </a:p>
          <a:p>
            <a:pPr algn="ctr"/>
            <a:r>
              <a:rPr lang="en-GB" sz="1400" dirty="0">
                <a:solidFill>
                  <a:schemeClr val="tx1">
                    <a:lumMod val="50000"/>
                    <a:lumOff val="50000"/>
                  </a:schemeClr>
                </a:solidFill>
                <a:latin typeface="Roboto" panose="02000000000000000000" pitchFamily="2" charset="0"/>
                <a:ea typeface="Roboto" panose="02000000000000000000" pitchFamily="2" charset="0"/>
              </a:rPr>
              <a:t>Bitcoin / Ethereum / Other</a:t>
            </a:r>
          </a:p>
        </p:txBody>
      </p:sp>
      <p:sp>
        <p:nvSpPr>
          <p:cNvPr id="72" name="Rectangle 71">
            <a:extLst>
              <a:ext uri="{FF2B5EF4-FFF2-40B4-BE49-F238E27FC236}">
                <a16:creationId xmlns:a16="http://schemas.microsoft.com/office/drawing/2014/main" id="{257D6C96-81F3-4F32-985B-75EA9FEB7A17}"/>
              </a:ext>
            </a:extLst>
          </p:cNvPr>
          <p:cNvSpPr/>
          <p:nvPr/>
        </p:nvSpPr>
        <p:spPr>
          <a:xfrm>
            <a:off x="6236616" y="6126340"/>
            <a:ext cx="2676964" cy="47335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tx1">
                    <a:lumMod val="50000"/>
                    <a:lumOff val="50000"/>
                  </a:schemeClr>
                </a:solidFill>
                <a:latin typeface="Roboto" panose="02000000000000000000" pitchFamily="2" charset="0"/>
                <a:ea typeface="Roboto" panose="02000000000000000000" pitchFamily="2" charset="0"/>
              </a:rPr>
              <a:t>3</a:t>
            </a:r>
            <a:r>
              <a:rPr lang="en-GB" sz="1400" baseline="30000" dirty="0">
                <a:solidFill>
                  <a:schemeClr val="tx1">
                    <a:lumMod val="50000"/>
                    <a:lumOff val="50000"/>
                  </a:schemeClr>
                </a:solidFill>
                <a:latin typeface="Roboto" panose="02000000000000000000" pitchFamily="2" charset="0"/>
                <a:ea typeface="Roboto" panose="02000000000000000000" pitchFamily="2" charset="0"/>
              </a:rPr>
              <a:t>rd</a:t>
            </a:r>
            <a:r>
              <a:rPr lang="en-GB" sz="1400" dirty="0">
                <a:solidFill>
                  <a:schemeClr val="tx1">
                    <a:lumMod val="50000"/>
                    <a:lumOff val="50000"/>
                  </a:schemeClr>
                </a:solidFill>
                <a:latin typeface="Roboto" panose="02000000000000000000" pitchFamily="2" charset="0"/>
                <a:ea typeface="Roboto" panose="02000000000000000000" pitchFamily="2" charset="0"/>
              </a:rPr>
              <a:t> party distributed storage</a:t>
            </a:r>
          </a:p>
          <a:p>
            <a:pPr algn="ctr"/>
            <a:r>
              <a:rPr lang="en-GB" sz="1400" dirty="0">
                <a:solidFill>
                  <a:schemeClr val="tx1">
                    <a:lumMod val="50000"/>
                    <a:lumOff val="50000"/>
                  </a:schemeClr>
                </a:solidFill>
                <a:latin typeface="Roboto" panose="02000000000000000000" pitchFamily="2" charset="0"/>
                <a:ea typeface="Roboto" panose="02000000000000000000" pitchFamily="2" charset="0"/>
              </a:rPr>
              <a:t>IPFS, BigchainDB </a:t>
            </a:r>
          </a:p>
        </p:txBody>
      </p:sp>
      <p:sp>
        <p:nvSpPr>
          <p:cNvPr id="73" name="Rectangle 72">
            <a:extLst>
              <a:ext uri="{FF2B5EF4-FFF2-40B4-BE49-F238E27FC236}">
                <a16:creationId xmlns:a16="http://schemas.microsoft.com/office/drawing/2014/main" id="{F2D75F00-4893-4AA6-BD1D-D72D5425FD6D}"/>
              </a:ext>
            </a:extLst>
          </p:cNvPr>
          <p:cNvSpPr/>
          <p:nvPr/>
        </p:nvSpPr>
        <p:spPr>
          <a:xfrm>
            <a:off x="3043811" y="5252039"/>
            <a:ext cx="6096000" cy="307777"/>
          </a:xfrm>
          <a:prstGeom prst="rect">
            <a:avLst/>
          </a:prstGeom>
        </p:spPr>
        <p:txBody>
          <a:bodyPr>
            <a:spAutoFit/>
          </a:bodyPr>
          <a:lstStyle/>
          <a:p>
            <a:pPr algn="ctr"/>
            <a:r>
              <a:rPr lang="en-GB" sz="1400" b="1" dirty="0">
                <a:solidFill>
                  <a:schemeClr val="bg1"/>
                </a:solidFill>
                <a:latin typeface="Roboto" panose="02000000000000000000" pitchFamily="2" charset="0"/>
                <a:ea typeface="Roboto" panose="02000000000000000000" pitchFamily="2" charset="0"/>
              </a:rPr>
              <a:t>Implementation &amp; execution of P2P financial contracts on the Blockchain</a:t>
            </a:r>
            <a:endParaRPr lang="en-GB" sz="1400" b="1" dirty="0">
              <a:solidFill>
                <a:schemeClr val="bg1"/>
              </a:solidFill>
            </a:endParaRPr>
          </a:p>
        </p:txBody>
      </p:sp>
      <p:sp>
        <p:nvSpPr>
          <p:cNvPr id="74" name="Rectangle 73">
            <a:extLst>
              <a:ext uri="{FF2B5EF4-FFF2-40B4-BE49-F238E27FC236}">
                <a16:creationId xmlns:a16="http://schemas.microsoft.com/office/drawing/2014/main" id="{E886D1DE-2CF5-4A77-AC4E-717304B67529}"/>
              </a:ext>
            </a:extLst>
          </p:cNvPr>
          <p:cNvSpPr/>
          <p:nvPr/>
        </p:nvSpPr>
        <p:spPr>
          <a:xfrm>
            <a:off x="4750962" y="4932136"/>
            <a:ext cx="2707793" cy="338554"/>
          </a:xfrm>
          <a:prstGeom prst="rect">
            <a:avLst/>
          </a:prstGeom>
        </p:spPr>
        <p:txBody>
          <a:bodyPr wrap="none">
            <a:spAutoFit/>
          </a:bodyPr>
          <a:lstStyle/>
          <a:p>
            <a:pPr algn="ctr">
              <a:spcBef>
                <a:spcPts val="600"/>
              </a:spcBef>
              <a:spcAft>
                <a:spcPts val="600"/>
              </a:spcAft>
            </a:pPr>
            <a:r>
              <a:rPr lang="en-GB" sz="1600" b="1" u="sng" dirty="0">
                <a:solidFill>
                  <a:schemeClr val="bg1"/>
                </a:solidFill>
                <a:latin typeface="Roboto" panose="02000000000000000000" pitchFamily="2" charset="0"/>
                <a:ea typeface="Roboto" panose="02000000000000000000" pitchFamily="2" charset="0"/>
              </a:rPr>
              <a:t>MERITT PROTOCOL LAYER</a:t>
            </a:r>
          </a:p>
        </p:txBody>
      </p:sp>
      <p:cxnSp>
        <p:nvCxnSpPr>
          <p:cNvPr id="8" name="Straight Connector 7">
            <a:extLst>
              <a:ext uri="{FF2B5EF4-FFF2-40B4-BE49-F238E27FC236}">
                <a16:creationId xmlns:a16="http://schemas.microsoft.com/office/drawing/2014/main" id="{B7C2DE68-86C4-4EF7-BD68-C7F854BE3259}"/>
              </a:ext>
            </a:extLst>
          </p:cNvPr>
          <p:cNvCxnSpPr/>
          <p:nvPr/>
        </p:nvCxnSpPr>
        <p:spPr>
          <a:xfrm flipH="1">
            <a:off x="2648489" y="4086225"/>
            <a:ext cx="6792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B779B0E-FF0F-49B7-B3E6-4A95B4AC592D}"/>
              </a:ext>
            </a:extLst>
          </p:cNvPr>
          <p:cNvCxnSpPr>
            <a:cxnSpLocks/>
          </p:cNvCxnSpPr>
          <p:nvPr/>
        </p:nvCxnSpPr>
        <p:spPr>
          <a:xfrm flipH="1">
            <a:off x="2648489" y="1283721"/>
            <a:ext cx="6618759" cy="3732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5422569-B1FC-4870-A3C1-84714798A63C}"/>
              </a:ext>
            </a:extLst>
          </p:cNvPr>
          <p:cNvSpPr/>
          <p:nvPr/>
        </p:nvSpPr>
        <p:spPr>
          <a:xfrm>
            <a:off x="1015739" y="278114"/>
            <a:ext cx="2184661" cy="369332"/>
          </a:xfrm>
          <a:prstGeom prst="rect">
            <a:avLst/>
          </a:prstGeom>
        </p:spPr>
        <p:txBody>
          <a:bodyPr wrap="square">
            <a:spAutoFit/>
          </a:bodyPr>
          <a:lstStyle/>
          <a:p>
            <a:r>
              <a:rPr lang="en-GB" spc="160" dirty="0">
                <a:solidFill>
                  <a:srgbClr val="FF0000"/>
                </a:solidFill>
                <a:latin typeface="Roboto Medium" panose="02000000000000000000" pitchFamily="2" charset="0"/>
                <a:ea typeface="Roboto Medium" panose="02000000000000000000" pitchFamily="2" charset="0"/>
                <a:cs typeface="Courier New" panose="02070309020205020404" pitchFamily="49" charset="0"/>
              </a:rPr>
              <a:t>My slide</a:t>
            </a:r>
            <a:endParaRPr lang="en-GB" dirty="0">
              <a:solidFill>
                <a:srgbClr val="FF0000"/>
              </a:solidFill>
            </a:endParaRPr>
          </a:p>
        </p:txBody>
      </p:sp>
    </p:spTree>
    <p:extLst>
      <p:ext uri="{BB962C8B-B14F-4D97-AF65-F5344CB8AC3E}">
        <p14:creationId xmlns:p14="http://schemas.microsoft.com/office/powerpoint/2010/main" val="243804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3596F3-4B8F-47A5-B36D-CBA343A908AF}"/>
              </a:ext>
            </a:extLst>
          </p:cNvPr>
          <p:cNvPicPr>
            <a:picLocks noChangeAspect="1"/>
          </p:cNvPicPr>
          <p:nvPr/>
        </p:nvPicPr>
        <p:blipFill rotWithShape="1">
          <a:blip r:embed="rId2"/>
          <a:srcRect b="40169"/>
          <a:stretch/>
        </p:blipFill>
        <p:spPr>
          <a:xfrm>
            <a:off x="0" y="5165581"/>
            <a:ext cx="12030075" cy="723756"/>
          </a:xfrm>
          <a:prstGeom prst="rect">
            <a:avLst/>
          </a:prstGeom>
        </p:spPr>
      </p:pic>
      <p:sp>
        <p:nvSpPr>
          <p:cNvPr id="3" name="Rectangle 2">
            <a:extLst>
              <a:ext uri="{FF2B5EF4-FFF2-40B4-BE49-F238E27FC236}">
                <a16:creationId xmlns:a16="http://schemas.microsoft.com/office/drawing/2014/main" id="{A5A89D1B-9A5D-4122-B1A9-9A7E6021FF98}"/>
              </a:ext>
            </a:extLst>
          </p:cNvPr>
          <p:cNvSpPr/>
          <p:nvPr/>
        </p:nvSpPr>
        <p:spPr>
          <a:xfrm>
            <a:off x="2069782" y="1530549"/>
            <a:ext cx="7890510" cy="2585323"/>
          </a:xfrm>
          <a:prstGeom prst="rect">
            <a:avLst/>
          </a:prstGeom>
        </p:spPr>
        <p:txBody>
          <a:bodyPr wrap="square">
            <a:spAutoFit/>
          </a:bodyPr>
          <a:lstStyle/>
          <a:p>
            <a:r>
              <a:rPr lang="en-GB" dirty="0"/>
              <a:t>Financings, fundings and token sales are not issued by MERITT Alpha. MERITT Alpha is a decentralised application for self-managed token sales &amp; fundraisings on the Blockchain. Peer to peer token sales &amp; fundraisings are implemented on social networks and marketplace. Participants are ultimately responsible for review and approval of the terms and conditions of a particular token sale and of the risks associated. Fundraising requests are only fulfilled if, in a context of social network, a trusted counterparty agrees to it or if, in a context of marketplace, a sufficient pool of liquidity is available. No guarantee is provided by </a:t>
            </a:r>
            <a:r>
              <a:rPr lang="en-GB" dirty="0" err="1"/>
              <a:t>Meritt</a:t>
            </a:r>
            <a:r>
              <a:rPr lang="en-GB" dirty="0"/>
              <a:t>. Terms of website use.</a:t>
            </a:r>
          </a:p>
        </p:txBody>
      </p:sp>
      <p:cxnSp>
        <p:nvCxnSpPr>
          <p:cNvPr id="5" name="Straight Arrow Connector 4">
            <a:extLst>
              <a:ext uri="{FF2B5EF4-FFF2-40B4-BE49-F238E27FC236}">
                <a16:creationId xmlns:a16="http://schemas.microsoft.com/office/drawing/2014/main" id="{3811DBE0-FC49-4174-B0B6-AD3AD9409011}"/>
              </a:ext>
            </a:extLst>
          </p:cNvPr>
          <p:cNvCxnSpPr/>
          <p:nvPr/>
        </p:nvCxnSpPr>
        <p:spPr>
          <a:xfrm>
            <a:off x="6623368" y="3920490"/>
            <a:ext cx="0" cy="1074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365A850-5994-4A1F-9C3B-7E9BEFB5DE30}"/>
              </a:ext>
            </a:extLst>
          </p:cNvPr>
          <p:cNvSpPr/>
          <p:nvPr/>
        </p:nvSpPr>
        <p:spPr>
          <a:xfrm>
            <a:off x="7080568" y="4286543"/>
            <a:ext cx="1335943" cy="369332"/>
          </a:xfrm>
          <a:prstGeom prst="rect">
            <a:avLst/>
          </a:prstGeom>
        </p:spPr>
        <p:txBody>
          <a:bodyPr wrap="none">
            <a:spAutoFit/>
          </a:bodyPr>
          <a:lstStyle/>
          <a:p>
            <a:r>
              <a:rPr lang="en-GB" dirty="0">
                <a:solidFill>
                  <a:srgbClr val="FF0000"/>
                </a:solidFill>
              </a:rPr>
              <a:t>Replace text</a:t>
            </a:r>
          </a:p>
        </p:txBody>
      </p:sp>
      <p:sp>
        <p:nvSpPr>
          <p:cNvPr id="7" name="Rectangle 6">
            <a:extLst>
              <a:ext uri="{FF2B5EF4-FFF2-40B4-BE49-F238E27FC236}">
                <a16:creationId xmlns:a16="http://schemas.microsoft.com/office/drawing/2014/main" id="{F5D572F1-9ED4-47E9-9D4C-3615128D7521}"/>
              </a:ext>
            </a:extLst>
          </p:cNvPr>
          <p:cNvSpPr/>
          <p:nvPr/>
        </p:nvSpPr>
        <p:spPr>
          <a:xfrm>
            <a:off x="4760057" y="599331"/>
            <a:ext cx="2393540" cy="369332"/>
          </a:xfrm>
          <a:prstGeom prst="rect">
            <a:avLst/>
          </a:prstGeom>
        </p:spPr>
        <p:txBody>
          <a:bodyPr wrap="none">
            <a:spAutoFit/>
          </a:bodyPr>
          <a:lstStyle/>
          <a:p>
            <a:r>
              <a:rPr lang="en-GB" b="1" dirty="0">
                <a:solidFill>
                  <a:srgbClr val="FF0000"/>
                </a:solidFill>
              </a:rPr>
              <a:t>New section at the end</a:t>
            </a:r>
          </a:p>
        </p:txBody>
      </p:sp>
    </p:spTree>
    <p:extLst>
      <p:ext uri="{BB962C8B-B14F-4D97-AF65-F5344CB8AC3E}">
        <p14:creationId xmlns:p14="http://schemas.microsoft.com/office/powerpoint/2010/main" val="229421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2A7F11-FEF1-4052-88BF-985E149DC7FD}"/>
              </a:ext>
            </a:extLst>
          </p:cNvPr>
          <p:cNvSpPr/>
          <p:nvPr/>
        </p:nvSpPr>
        <p:spPr>
          <a:xfrm>
            <a:off x="8356608" y="774225"/>
            <a:ext cx="3619492" cy="14733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GB" sz="1200" dirty="0">
                <a:solidFill>
                  <a:schemeClr val="tx1"/>
                </a:solidFill>
                <a:latin typeface="Roboto" panose="02000000000000000000" pitchFamily="2" charset="0"/>
                <a:ea typeface="Roboto" panose="02000000000000000000" pitchFamily="2" charset="0"/>
                <a:cs typeface="Courier New" panose="02070309020205020404" pitchFamily="49" charset="0"/>
              </a:rPr>
              <a:t>Decentralised crypto wallet and social media application optimised for mobile use. Interface for participants to create or join trusted networks. dApp also used for token issuance and token purchase on the Alpha marketplace.</a:t>
            </a:r>
          </a:p>
        </p:txBody>
      </p:sp>
      <p:sp>
        <p:nvSpPr>
          <p:cNvPr id="8" name="Rectangle 7">
            <a:extLst>
              <a:ext uri="{FF2B5EF4-FFF2-40B4-BE49-F238E27FC236}">
                <a16:creationId xmlns:a16="http://schemas.microsoft.com/office/drawing/2014/main" id="{A87BE775-2EED-48CB-8A89-6C51B23B2811}"/>
              </a:ext>
            </a:extLst>
          </p:cNvPr>
          <p:cNvSpPr/>
          <p:nvPr/>
        </p:nvSpPr>
        <p:spPr>
          <a:xfrm>
            <a:off x="87719" y="4085289"/>
            <a:ext cx="3670522" cy="154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GB" sz="1200" dirty="0">
                <a:solidFill>
                  <a:schemeClr val="tx1"/>
                </a:solidFill>
                <a:latin typeface="Roboto" panose="02000000000000000000" pitchFamily="2" charset="0"/>
                <a:ea typeface="Roboto" panose="02000000000000000000" pitchFamily="2" charset="0"/>
                <a:cs typeface="Courier New" panose="02070309020205020404" pitchFamily="49" charset="0"/>
              </a:rPr>
              <a:t>Perform fair &amp; transparent risk assessment &amp; valuation equivalent to an underwriting &amp; scoring on financial contracts and corresponding tokens issued. Alpha underwriting facilitate investment in tokens on the Alpha marketplace and operates in a sovereign data environment, i.e. users retain data ownership &amp; control at all time.</a:t>
            </a:r>
          </a:p>
        </p:txBody>
      </p:sp>
      <p:sp>
        <p:nvSpPr>
          <p:cNvPr id="9" name="Rectangle 8">
            <a:extLst>
              <a:ext uri="{FF2B5EF4-FFF2-40B4-BE49-F238E27FC236}">
                <a16:creationId xmlns:a16="http://schemas.microsoft.com/office/drawing/2014/main" id="{5ED9D02C-04B3-4CE4-8716-0EC293F37947}"/>
              </a:ext>
            </a:extLst>
          </p:cNvPr>
          <p:cNvSpPr/>
          <p:nvPr/>
        </p:nvSpPr>
        <p:spPr>
          <a:xfrm>
            <a:off x="3368363" y="674481"/>
            <a:ext cx="3953472" cy="13509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tabLst>
                <a:tab pos="5379904" algn="l"/>
                <a:tab pos="6459377" algn="l"/>
              </a:tabLst>
            </a:pPr>
            <a:r>
              <a:rPr lang="en-GB" sz="1200" dirty="0">
                <a:solidFill>
                  <a:schemeClr val="tx1"/>
                </a:solidFill>
                <a:latin typeface="Roboto" panose="02000000000000000000" pitchFamily="2" charset="0"/>
                <a:ea typeface="Roboto" panose="02000000000000000000" pitchFamily="2" charset="0"/>
                <a:cs typeface="Courier New" panose="02070309020205020404" pitchFamily="49" charset="0"/>
              </a:rPr>
              <a:t>The marketplace ensures investors’ demand in decentralised token issuance. Matching of participants and token issuers for a range of asset class (utility &amp; loan tokens for the Alpha pilot). Participants can fund token issuances based on the issuers’ Alpha score (unsecured ) or the type of collateral (secured)</a:t>
            </a:r>
          </a:p>
        </p:txBody>
      </p:sp>
      <p:sp>
        <p:nvSpPr>
          <p:cNvPr id="10" name="Rectangle 9">
            <a:extLst>
              <a:ext uri="{FF2B5EF4-FFF2-40B4-BE49-F238E27FC236}">
                <a16:creationId xmlns:a16="http://schemas.microsoft.com/office/drawing/2014/main" id="{4DAEAF80-5A90-4EF9-8121-A4BA4DC4BB3A}"/>
              </a:ext>
            </a:extLst>
          </p:cNvPr>
          <p:cNvSpPr/>
          <p:nvPr/>
        </p:nvSpPr>
        <p:spPr>
          <a:xfrm>
            <a:off x="82551" y="5957731"/>
            <a:ext cx="3731033" cy="783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GB" sz="1200" dirty="0">
                <a:solidFill>
                  <a:schemeClr val="tx1"/>
                </a:solidFill>
                <a:latin typeface="Roboto" panose="02000000000000000000" pitchFamily="2" charset="0"/>
                <a:ea typeface="Roboto" panose="02000000000000000000" pitchFamily="2" charset="0"/>
                <a:cs typeface="Courier New" panose="02070309020205020404" pitchFamily="49" charset="0"/>
              </a:rPr>
              <a:t>Secure and highly controlled key storage environment where non-authorised access is impossible. Accessed via the Alpha wallet, or API.</a:t>
            </a:r>
          </a:p>
        </p:txBody>
      </p:sp>
      <p:cxnSp>
        <p:nvCxnSpPr>
          <p:cNvPr id="11" name="Straight Connector 10">
            <a:extLst>
              <a:ext uri="{FF2B5EF4-FFF2-40B4-BE49-F238E27FC236}">
                <a16:creationId xmlns:a16="http://schemas.microsoft.com/office/drawing/2014/main" id="{39BF4DC9-55A9-452C-AF46-49B6483EC6C7}"/>
              </a:ext>
            </a:extLst>
          </p:cNvPr>
          <p:cNvCxnSpPr>
            <a:cxnSpLocks/>
            <a:endCxn id="8" idx="3"/>
          </p:cNvCxnSpPr>
          <p:nvPr/>
        </p:nvCxnSpPr>
        <p:spPr>
          <a:xfrm flipH="1" flipV="1">
            <a:off x="3758241" y="4858555"/>
            <a:ext cx="936218" cy="21333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EACCB7-9EC9-4B68-8647-0FF6E0BED878}"/>
              </a:ext>
            </a:extLst>
          </p:cNvPr>
          <p:cNvCxnSpPr>
            <a:cxnSpLocks/>
            <a:stCxn id="7" idx="1"/>
          </p:cNvCxnSpPr>
          <p:nvPr/>
        </p:nvCxnSpPr>
        <p:spPr>
          <a:xfrm flipH="1">
            <a:off x="6477000" y="1510899"/>
            <a:ext cx="1879608" cy="2786847"/>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1979F4-BCEE-4B63-A9D8-A8B546A80B97}"/>
              </a:ext>
            </a:extLst>
          </p:cNvPr>
          <p:cNvCxnSpPr>
            <a:cxnSpLocks/>
          </p:cNvCxnSpPr>
          <p:nvPr/>
        </p:nvCxnSpPr>
        <p:spPr>
          <a:xfrm flipV="1">
            <a:off x="3697764" y="5957731"/>
            <a:ext cx="677088" cy="49798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08735F8-D219-41AF-B870-26664D3718B3}"/>
              </a:ext>
            </a:extLst>
          </p:cNvPr>
          <p:cNvSpPr/>
          <p:nvPr/>
        </p:nvSpPr>
        <p:spPr>
          <a:xfrm>
            <a:off x="8424555" y="4198589"/>
            <a:ext cx="3551545" cy="1591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GB" sz="1200" dirty="0">
                <a:solidFill>
                  <a:schemeClr val="tx1"/>
                </a:solidFill>
                <a:latin typeface="Roboto" panose="02000000000000000000" pitchFamily="2" charset="0"/>
                <a:ea typeface="Roboto" panose="02000000000000000000" pitchFamily="2" charset="0"/>
                <a:cs typeface="Courier New" panose="02070309020205020404" pitchFamily="49" charset="0"/>
              </a:rPr>
              <a:t>A community can create a private group allowing members to obtain funding from other members. Matching participants with the issuing entity in a closed or opened trusted group. Access is restricted to members and tokens are issued and transacted only under the rule set up for the group.</a:t>
            </a:r>
          </a:p>
        </p:txBody>
      </p:sp>
      <p:cxnSp>
        <p:nvCxnSpPr>
          <p:cNvPr id="36" name="Straight Connector 35">
            <a:extLst>
              <a:ext uri="{FF2B5EF4-FFF2-40B4-BE49-F238E27FC236}">
                <a16:creationId xmlns:a16="http://schemas.microsoft.com/office/drawing/2014/main" id="{B5E0A457-85F0-476E-8E52-CE3C5E88C3C1}"/>
              </a:ext>
            </a:extLst>
          </p:cNvPr>
          <p:cNvCxnSpPr>
            <a:cxnSpLocks/>
            <a:stCxn id="23" idx="1"/>
          </p:cNvCxnSpPr>
          <p:nvPr/>
        </p:nvCxnSpPr>
        <p:spPr>
          <a:xfrm flipH="1">
            <a:off x="7428797" y="4994549"/>
            <a:ext cx="995758" cy="77336"/>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E9D776A-D7A8-4422-9DC4-EF03653B6DB4}"/>
              </a:ext>
            </a:extLst>
          </p:cNvPr>
          <p:cNvSpPr/>
          <p:nvPr/>
        </p:nvSpPr>
        <p:spPr>
          <a:xfrm>
            <a:off x="82551" y="2195321"/>
            <a:ext cx="3615211" cy="13509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GB" sz="1200" dirty="0">
                <a:solidFill>
                  <a:schemeClr val="tx1"/>
                </a:solidFill>
                <a:latin typeface="Roboto" panose="02000000000000000000" pitchFamily="2" charset="0"/>
                <a:ea typeface="Roboto" panose="02000000000000000000" pitchFamily="2" charset="0"/>
              </a:rPr>
              <a:t>Participants &amp; investors select tokens based on Alpha score and buy directly or build a portfolio. Token Issuer access peer-to-peers funding on the marketplace by listing and disclosing their Alpha score.</a:t>
            </a:r>
          </a:p>
        </p:txBody>
      </p:sp>
      <p:sp>
        <p:nvSpPr>
          <p:cNvPr id="49" name="Rectangle 48">
            <a:extLst>
              <a:ext uri="{FF2B5EF4-FFF2-40B4-BE49-F238E27FC236}">
                <a16:creationId xmlns:a16="http://schemas.microsoft.com/office/drawing/2014/main" id="{578D5947-3B56-45DA-B7A5-2C8EA3B42BEB}"/>
              </a:ext>
            </a:extLst>
          </p:cNvPr>
          <p:cNvSpPr/>
          <p:nvPr/>
        </p:nvSpPr>
        <p:spPr>
          <a:xfrm>
            <a:off x="8424555" y="5893269"/>
            <a:ext cx="3551545" cy="710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GB" sz="1200" dirty="0">
                <a:solidFill>
                  <a:schemeClr val="tx1"/>
                </a:solidFill>
                <a:latin typeface="Roboto" panose="02000000000000000000" pitchFamily="2" charset="0"/>
                <a:ea typeface="Roboto" panose="02000000000000000000" pitchFamily="2" charset="0"/>
              </a:rPr>
              <a:t>Suite of cross chain escrow smart contracts for crypto asset &amp; currencies as on-chain collateral</a:t>
            </a:r>
          </a:p>
        </p:txBody>
      </p:sp>
      <p:sp>
        <p:nvSpPr>
          <p:cNvPr id="19" name="Rectangle 18">
            <a:extLst>
              <a:ext uri="{FF2B5EF4-FFF2-40B4-BE49-F238E27FC236}">
                <a16:creationId xmlns:a16="http://schemas.microsoft.com/office/drawing/2014/main" id="{3289C1A5-C576-4534-B4C7-ED22796AD2F3}"/>
              </a:ext>
            </a:extLst>
          </p:cNvPr>
          <p:cNvSpPr/>
          <p:nvPr/>
        </p:nvSpPr>
        <p:spPr>
          <a:xfrm>
            <a:off x="8448411" y="2772712"/>
            <a:ext cx="3563322" cy="1170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GB" sz="1200" dirty="0">
                <a:solidFill>
                  <a:schemeClr val="tx1"/>
                </a:solidFill>
                <a:latin typeface="Roboto" panose="02000000000000000000" pitchFamily="2" charset="0"/>
                <a:ea typeface="Roboto" panose="02000000000000000000" pitchFamily="2" charset="0"/>
              </a:rPr>
              <a:t>Bilateral contracts are a closed community between 2 entities like friends or family members. No need for any external intermediaries. Messaging allows direct negotiation of bilateral agreements.</a:t>
            </a:r>
          </a:p>
        </p:txBody>
      </p:sp>
      <p:cxnSp>
        <p:nvCxnSpPr>
          <p:cNvPr id="75" name="Straight Connector 74">
            <a:extLst>
              <a:ext uri="{FF2B5EF4-FFF2-40B4-BE49-F238E27FC236}">
                <a16:creationId xmlns:a16="http://schemas.microsoft.com/office/drawing/2014/main" id="{15931F9E-9C9A-462C-9388-95B45A6C9B6D}"/>
              </a:ext>
            </a:extLst>
          </p:cNvPr>
          <p:cNvCxnSpPr>
            <a:cxnSpLocks/>
            <a:stCxn id="19" idx="1"/>
          </p:cNvCxnSpPr>
          <p:nvPr/>
        </p:nvCxnSpPr>
        <p:spPr>
          <a:xfrm flipH="1">
            <a:off x="6684679" y="3358040"/>
            <a:ext cx="1763732" cy="1350957"/>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7123A10-2EF0-43D2-898F-1339A65F4CFC}"/>
              </a:ext>
            </a:extLst>
          </p:cNvPr>
          <p:cNvCxnSpPr>
            <a:cxnSpLocks/>
            <a:stCxn id="49" idx="1"/>
          </p:cNvCxnSpPr>
          <p:nvPr/>
        </p:nvCxnSpPr>
        <p:spPr>
          <a:xfrm flipH="1" flipV="1">
            <a:off x="7428797" y="5914569"/>
            <a:ext cx="995758" cy="334066"/>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86E88D5-0645-412B-8BCF-771135AB40B7}"/>
              </a:ext>
            </a:extLst>
          </p:cNvPr>
          <p:cNvSpPr/>
          <p:nvPr/>
        </p:nvSpPr>
        <p:spPr>
          <a:xfrm>
            <a:off x="8378418" y="120317"/>
            <a:ext cx="1082348" cy="425758"/>
          </a:xfrm>
          <a:prstGeom prst="rect">
            <a:avLst/>
          </a:prstGeom>
        </p:spPr>
        <p:txBody>
          <a:bodyPr wrap="none">
            <a:spAutoFit/>
          </a:bodyPr>
          <a:lstStyle/>
          <a:p>
            <a:pPr algn="ctr" fontAlgn="ctr">
              <a:lnSpc>
                <a:spcPts val="2600"/>
              </a:lnSpc>
              <a:spcAft>
                <a:spcPts val="600"/>
              </a:spcAft>
              <a:buClr>
                <a:schemeClr val="tx1"/>
              </a:buClr>
            </a:pPr>
            <a:r>
              <a:rPr lang="en-GB" sz="1200" i="1" dirty="0">
                <a:solidFill>
                  <a:srgbClr val="FF0000"/>
                </a:solidFill>
                <a:latin typeface="Roboto" panose="02000000000000000000" pitchFamily="2" charset="0"/>
                <a:ea typeface="Roboto" panose="02000000000000000000" pitchFamily="2" charset="0"/>
                <a:cs typeface="Courier New" panose="02070309020205020404" pitchFamily="49" charset="0"/>
              </a:rPr>
              <a:t>Hovering text</a:t>
            </a:r>
          </a:p>
        </p:txBody>
      </p:sp>
      <p:cxnSp>
        <p:nvCxnSpPr>
          <p:cNvPr id="22" name="Straight Connector 21">
            <a:extLst>
              <a:ext uri="{FF2B5EF4-FFF2-40B4-BE49-F238E27FC236}">
                <a16:creationId xmlns:a16="http://schemas.microsoft.com/office/drawing/2014/main" id="{8E05E21B-4A4D-4850-B5BC-96E873895E0B}"/>
              </a:ext>
            </a:extLst>
          </p:cNvPr>
          <p:cNvCxnSpPr>
            <a:cxnSpLocks/>
            <a:stCxn id="45" idx="3"/>
          </p:cNvCxnSpPr>
          <p:nvPr/>
        </p:nvCxnSpPr>
        <p:spPr>
          <a:xfrm>
            <a:off x="3697762" y="2870800"/>
            <a:ext cx="1610838" cy="237430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1B655A-0D4C-4380-A640-05D16A18EF5B}"/>
              </a:ext>
            </a:extLst>
          </p:cNvPr>
          <p:cNvCxnSpPr>
            <a:cxnSpLocks/>
          </p:cNvCxnSpPr>
          <p:nvPr/>
        </p:nvCxnSpPr>
        <p:spPr>
          <a:xfrm>
            <a:off x="5308600" y="2039966"/>
            <a:ext cx="36499" cy="2669031"/>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92AE9B3-38FC-43DE-A090-818FA379AD8D}"/>
              </a:ext>
            </a:extLst>
          </p:cNvPr>
          <p:cNvPicPr>
            <a:picLocks noChangeAspect="1"/>
          </p:cNvPicPr>
          <p:nvPr/>
        </p:nvPicPr>
        <p:blipFill>
          <a:blip r:embed="rId2"/>
          <a:stretch>
            <a:fillRect/>
          </a:stretch>
        </p:blipFill>
        <p:spPr>
          <a:xfrm>
            <a:off x="4006895" y="3906194"/>
            <a:ext cx="4127773" cy="2766107"/>
          </a:xfrm>
          <a:prstGeom prst="rect">
            <a:avLst/>
          </a:prstGeom>
        </p:spPr>
      </p:pic>
    </p:spTree>
    <p:extLst>
      <p:ext uri="{BB962C8B-B14F-4D97-AF65-F5344CB8AC3E}">
        <p14:creationId xmlns:p14="http://schemas.microsoft.com/office/powerpoint/2010/main" val="374583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2AC4494-D884-4886-96D2-FDA7323D1501}"/>
              </a:ext>
            </a:extLst>
          </p:cNvPr>
          <p:cNvPicPr>
            <a:picLocks noChangeAspect="1"/>
          </p:cNvPicPr>
          <p:nvPr/>
        </p:nvPicPr>
        <p:blipFill>
          <a:blip r:embed="rId2"/>
          <a:stretch>
            <a:fillRect/>
          </a:stretch>
        </p:blipFill>
        <p:spPr>
          <a:xfrm>
            <a:off x="11459581" y="142564"/>
            <a:ext cx="732419" cy="736340"/>
          </a:xfrm>
          <a:prstGeom prst="rect">
            <a:avLst/>
          </a:prstGeom>
        </p:spPr>
      </p:pic>
      <p:grpSp>
        <p:nvGrpSpPr>
          <p:cNvPr id="12" name="Group 11">
            <a:extLst>
              <a:ext uri="{FF2B5EF4-FFF2-40B4-BE49-F238E27FC236}">
                <a16:creationId xmlns:a16="http://schemas.microsoft.com/office/drawing/2014/main" id="{9EACC59B-BC72-473B-88AE-F030CB030ABF}"/>
              </a:ext>
            </a:extLst>
          </p:cNvPr>
          <p:cNvGrpSpPr/>
          <p:nvPr/>
        </p:nvGrpSpPr>
        <p:grpSpPr>
          <a:xfrm>
            <a:off x="2919962" y="510734"/>
            <a:ext cx="4788766" cy="5174229"/>
            <a:chOff x="2919962" y="510734"/>
            <a:chExt cx="4788766" cy="5174229"/>
          </a:xfrm>
        </p:grpSpPr>
        <p:grpSp>
          <p:nvGrpSpPr>
            <p:cNvPr id="2" name="Group 1">
              <a:extLst>
                <a:ext uri="{FF2B5EF4-FFF2-40B4-BE49-F238E27FC236}">
                  <a16:creationId xmlns:a16="http://schemas.microsoft.com/office/drawing/2014/main" id="{6B59BE62-AF0A-4CC9-A062-2CFFBF0707E6}"/>
                </a:ext>
              </a:extLst>
            </p:cNvPr>
            <p:cNvGrpSpPr/>
            <p:nvPr/>
          </p:nvGrpSpPr>
          <p:grpSpPr>
            <a:xfrm>
              <a:off x="3947264" y="510734"/>
              <a:ext cx="2640122" cy="2702962"/>
              <a:chOff x="3947264" y="510734"/>
              <a:chExt cx="2640122" cy="2702962"/>
            </a:xfrm>
          </p:grpSpPr>
          <p:sp>
            <p:nvSpPr>
              <p:cNvPr id="3" name="Circle: Hollow 2">
                <a:extLst>
                  <a:ext uri="{FF2B5EF4-FFF2-40B4-BE49-F238E27FC236}">
                    <a16:creationId xmlns:a16="http://schemas.microsoft.com/office/drawing/2014/main" id="{77D19C59-9244-4D6D-9A75-86485E84CB59}"/>
                  </a:ext>
                </a:extLst>
              </p:cNvPr>
              <p:cNvSpPr/>
              <p:nvPr/>
            </p:nvSpPr>
            <p:spPr>
              <a:xfrm>
                <a:off x="3947264" y="510734"/>
                <a:ext cx="2640122" cy="2702962"/>
              </a:xfrm>
              <a:prstGeom prst="donut">
                <a:avLst>
                  <a:gd name="adj" fmla="val 6791"/>
                </a:avLst>
              </a:prstGeom>
              <a:solidFill>
                <a:srgbClr val="00B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Parallelogram 3">
                <a:extLst>
                  <a:ext uri="{FF2B5EF4-FFF2-40B4-BE49-F238E27FC236}">
                    <a16:creationId xmlns:a16="http://schemas.microsoft.com/office/drawing/2014/main" id="{B5F979B3-5268-4026-BC47-5D128C596B7D}"/>
                  </a:ext>
                </a:extLst>
              </p:cNvPr>
              <p:cNvSpPr/>
              <p:nvPr/>
            </p:nvSpPr>
            <p:spPr>
              <a:xfrm rot="5400000" flipV="1">
                <a:off x="5247969" y="1650687"/>
                <a:ext cx="1171786" cy="220192"/>
              </a:xfrm>
              <a:prstGeom prst="parallelogram">
                <a:avLst>
                  <a:gd name="adj" fmla="val 57875"/>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arallelogram 4">
                <a:extLst>
                  <a:ext uri="{FF2B5EF4-FFF2-40B4-BE49-F238E27FC236}">
                    <a16:creationId xmlns:a16="http://schemas.microsoft.com/office/drawing/2014/main" id="{6AC34ACD-A12A-42A6-B1F5-1C83E4145714}"/>
                  </a:ext>
                </a:extLst>
              </p:cNvPr>
              <p:cNvSpPr/>
              <p:nvPr/>
            </p:nvSpPr>
            <p:spPr>
              <a:xfrm rot="19702628">
                <a:off x="5148297" y="1390230"/>
                <a:ext cx="917429" cy="210508"/>
              </a:xfrm>
              <a:prstGeom prst="parallelogram">
                <a:avLst>
                  <a:gd name="adj" fmla="val 61000"/>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arallelogram 5">
                <a:extLst>
                  <a:ext uri="{FF2B5EF4-FFF2-40B4-BE49-F238E27FC236}">
                    <a16:creationId xmlns:a16="http://schemas.microsoft.com/office/drawing/2014/main" id="{FC6CCAC1-B5E6-4267-8013-2FC45F85CD50}"/>
                  </a:ext>
                </a:extLst>
              </p:cNvPr>
              <p:cNvSpPr/>
              <p:nvPr/>
            </p:nvSpPr>
            <p:spPr>
              <a:xfrm rot="19702628">
                <a:off x="5148297" y="2200982"/>
                <a:ext cx="917429" cy="210508"/>
              </a:xfrm>
              <a:prstGeom prst="parallelogram">
                <a:avLst>
                  <a:gd name="adj" fmla="val 61000"/>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arallelogram 6">
                <a:extLst>
                  <a:ext uri="{FF2B5EF4-FFF2-40B4-BE49-F238E27FC236}">
                    <a16:creationId xmlns:a16="http://schemas.microsoft.com/office/drawing/2014/main" id="{11CF40BC-4A98-4357-9FD9-4878A4A14D14}"/>
                  </a:ext>
                </a:extLst>
              </p:cNvPr>
              <p:cNvSpPr/>
              <p:nvPr/>
            </p:nvSpPr>
            <p:spPr>
              <a:xfrm rot="5400000" flipV="1">
                <a:off x="5073206" y="2457833"/>
                <a:ext cx="601022" cy="220192"/>
              </a:xfrm>
              <a:prstGeom prst="parallelogram">
                <a:avLst>
                  <a:gd name="adj" fmla="val 57875"/>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arallelogram 7">
                <a:extLst>
                  <a:ext uri="{FF2B5EF4-FFF2-40B4-BE49-F238E27FC236}">
                    <a16:creationId xmlns:a16="http://schemas.microsoft.com/office/drawing/2014/main" id="{54DAA2FD-DED4-41E5-AC8E-B2DC2BC29A26}"/>
                  </a:ext>
                </a:extLst>
              </p:cNvPr>
              <p:cNvSpPr/>
              <p:nvPr/>
            </p:nvSpPr>
            <p:spPr>
              <a:xfrm rot="16200000" flipH="1" flipV="1">
                <a:off x="4119699" y="1653826"/>
                <a:ext cx="1171786" cy="221001"/>
              </a:xfrm>
              <a:prstGeom prst="parallelogram">
                <a:avLst>
                  <a:gd name="adj" fmla="val 57875"/>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allelogram 8">
                <a:extLst>
                  <a:ext uri="{FF2B5EF4-FFF2-40B4-BE49-F238E27FC236}">
                    <a16:creationId xmlns:a16="http://schemas.microsoft.com/office/drawing/2014/main" id="{7653A1F5-048A-4FB7-A623-A78E1260D90A}"/>
                  </a:ext>
                </a:extLst>
              </p:cNvPr>
              <p:cNvSpPr/>
              <p:nvPr/>
            </p:nvSpPr>
            <p:spPr>
              <a:xfrm rot="1897372" flipH="1">
                <a:off x="4472878" y="1391778"/>
                <a:ext cx="920796" cy="210508"/>
              </a:xfrm>
              <a:prstGeom prst="parallelogram">
                <a:avLst>
                  <a:gd name="adj" fmla="val 61000"/>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9">
              <a:extLst>
                <a:ext uri="{FF2B5EF4-FFF2-40B4-BE49-F238E27FC236}">
                  <a16:creationId xmlns:a16="http://schemas.microsoft.com/office/drawing/2014/main" id="{0F2E5EDC-7C1A-4668-8656-4E6C0CDAD314}"/>
                </a:ext>
              </a:extLst>
            </p:cNvPr>
            <p:cNvSpPr/>
            <p:nvPr/>
          </p:nvSpPr>
          <p:spPr>
            <a:xfrm>
              <a:off x="2956575" y="4361524"/>
              <a:ext cx="4703532" cy="1323439"/>
            </a:xfrm>
            <a:prstGeom prst="rect">
              <a:avLst/>
            </a:prstGeom>
          </p:spPr>
          <p:txBody>
            <a:bodyPr wrap="none">
              <a:spAutoFit/>
            </a:bodyPr>
            <a:lstStyle/>
            <a:p>
              <a:pPr algn="ctr"/>
              <a:r>
                <a:rPr lang="en-GB" sz="8000" spc="2000" dirty="0">
                  <a:solidFill>
                    <a:schemeClr val="tx1">
                      <a:lumMod val="65000"/>
                      <a:lumOff val="35000"/>
                    </a:schemeClr>
                  </a:solidFill>
                  <a:latin typeface="Dubai" panose="020B0503030403030204" pitchFamily="34" charset="-78"/>
                  <a:cs typeface="Dubai" panose="020B0503030403030204" pitchFamily="34" charset="-78"/>
                </a:rPr>
                <a:t>ALPHA</a:t>
              </a:r>
            </a:p>
          </p:txBody>
        </p:sp>
        <p:sp>
          <p:nvSpPr>
            <p:cNvPr id="11" name="Rectangle 10">
              <a:extLst>
                <a:ext uri="{FF2B5EF4-FFF2-40B4-BE49-F238E27FC236}">
                  <a16:creationId xmlns:a16="http://schemas.microsoft.com/office/drawing/2014/main" id="{5E2DB56B-4DF3-4872-9644-44FB0B2ABDB7}"/>
                </a:ext>
              </a:extLst>
            </p:cNvPr>
            <p:cNvSpPr/>
            <p:nvPr/>
          </p:nvSpPr>
          <p:spPr>
            <a:xfrm>
              <a:off x="2919962" y="3392028"/>
              <a:ext cx="4788766" cy="1323439"/>
            </a:xfrm>
            <a:prstGeom prst="rect">
              <a:avLst/>
            </a:prstGeom>
          </p:spPr>
          <p:txBody>
            <a:bodyPr wrap="square">
              <a:spAutoFit/>
            </a:bodyPr>
            <a:lstStyle/>
            <a:p>
              <a:pPr algn="ctr"/>
              <a:r>
                <a:rPr lang="en-GB" sz="8000" spc="1400" dirty="0">
                  <a:solidFill>
                    <a:srgbClr val="00BC8F"/>
                  </a:solidFill>
                  <a:latin typeface="Dubai" panose="020B0503030403030204" pitchFamily="34" charset="-78"/>
                  <a:ea typeface="Microsoft Yi Baiti" panose="03000500000000000000" pitchFamily="66" charset="0"/>
                  <a:cs typeface="Dubai" panose="020B0503030403030204" pitchFamily="34" charset="-78"/>
                </a:rPr>
                <a:t>M</a:t>
              </a:r>
              <a:r>
                <a:rPr lang="en-GB" sz="8000" spc="1400" dirty="0">
                  <a:solidFill>
                    <a:schemeClr val="bg1"/>
                  </a:solidFill>
                  <a:latin typeface="Dubai" panose="020B0503030403030204" pitchFamily="34" charset="-78"/>
                  <a:ea typeface="Microsoft Yi Baiti" panose="03000500000000000000" pitchFamily="66" charset="0"/>
                  <a:cs typeface="Dubai" panose="020B0503030403030204" pitchFamily="34" charset="-78"/>
                </a:rPr>
                <a:t>E</a:t>
              </a:r>
              <a:r>
                <a:rPr lang="en-GB" sz="8000" spc="1400" dirty="0">
                  <a:solidFill>
                    <a:srgbClr val="00BC8F"/>
                  </a:solidFill>
                  <a:latin typeface="Dubai" panose="020B0503030403030204" pitchFamily="34" charset="-78"/>
                  <a:ea typeface="Microsoft Yi Baiti" panose="03000500000000000000" pitchFamily="66" charset="0"/>
                  <a:cs typeface="Dubai" panose="020B0503030403030204" pitchFamily="34" charset="-78"/>
                </a:rPr>
                <a:t>RITT</a:t>
              </a:r>
            </a:p>
          </p:txBody>
        </p:sp>
        <p:sp>
          <p:nvSpPr>
            <p:cNvPr id="15" name="Rectangle 14">
              <a:extLst>
                <a:ext uri="{FF2B5EF4-FFF2-40B4-BE49-F238E27FC236}">
                  <a16:creationId xmlns:a16="http://schemas.microsoft.com/office/drawing/2014/main" id="{AD0BF739-3F38-47A5-95D2-0BF7644CE3B3}"/>
                </a:ext>
              </a:extLst>
            </p:cNvPr>
            <p:cNvSpPr/>
            <p:nvPr/>
          </p:nvSpPr>
          <p:spPr>
            <a:xfrm>
              <a:off x="4171729" y="3594247"/>
              <a:ext cx="420981" cy="78433"/>
            </a:xfrm>
            <a:prstGeom prst="rect">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5DFE8001-FA46-49FD-A185-359464298B9F}"/>
                </a:ext>
              </a:extLst>
            </p:cNvPr>
            <p:cNvSpPr/>
            <p:nvPr/>
          </p:nvSpPr>
          <p:spPr>
            <a:xfrm>
              <a:off x="4171729" y="4173668"/>
              <a:ext cx="420981" cy="78433"/>
            </a:xfrm>
            <a:prstGeom prst="rect">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6ED8DF3-4187-42C1-881E-2BA1E90FABBB}"/>
                </a:ext>
              </a:extLst>
            </p:cNvPr>
            <p:cNvSpPr/>
            <p:nvPr/>
          </p:nvSpPr>
          <p:spPr>
            <a:xfrm>
              <a:off x="4171729" y="3877738"/>
              <a:ext cx="420981" cy="78433"/>
            </a:xfrm>
            <a:prstGeom prst="rect">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76517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BFD4CB-36EF-4BCC-B5D2-55BA5DC4E9D4}"/>
              </a:ext>
            </a:extLst>
          </p:cNvPr>
          <p:cNvSpPr txBox="1">
            <a:spLocks/>
          </p:cNvSpPr>
          <p:nvPr/>
        </p:nvSpPr>
        <p:spPr>
          <a:xfrm>
            <a:off x="2815684" y="2035539"/>
            <a:ext cx="6455543" cy="718410"/>
          </a:xfrm>
          <a:prstGeom prst="rect">
            <a:avLst/>
          </a:prstGeom>
          <a:noFill/>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ts val="2600"/>
              </a:lnSpc>
              <a:buNone/>
            </a:pPr>
            <a:r>
              <a:rPr lang="en-GB" sz="2000" spc="160" dirty="0">
                <a:latin typeface="Roboto Medium" panose="02000000000000000000" pitchFamily="2" charset="0"/>
                <a:ea typeface="Roboto Medium" panose="02000000000000000000" pitchFamily="2" charset="0"/>
                <a:cs typeface="Courier New" panose="02070309020205020404" pitchFamily="49" charset="0"/>
              </a:rPr>
              <a:t>Decentralised application for self-managed token sales &amp; fundraisings on the Blockchain</a:t>
            </a:r>
          </a:p>
        </p:txBody>
      </p:sp>
      <p:grpSp>
        <p:nvGrpSpPr>
          <p:cNvPr id="11" name="Group 10">
            <a:extLst>
              <a:ext uri="{FF2B5EF4-FFF2-40B4-BE49-F238E27FC236}">
                <a16:creationId xmlns:a16="http://schemas.microsoft.com/office/drawing/2014/main" id="{72C1DE87-105F-4E36-AAAE-2D83DB8D0482}"/>
              </a:ext>
            </a:extLst>
          </p:cNvPr>
          <p:cNvGrpSpPr/>
          <p:nvPr/>
        </p:nvGrpSpPr>
        <p:grpSpPr>
          <a:xfrm>
            <a:off x="3634740" y="2978278"/>
            <a:ext cx="4717991" cy="2773574"/>
            <a:chOff x="2799855" y="3323517"/>
            <a:chExt cx="5290566" cy="2868343"/>
          </a:xfrm>
        </p:grpSpPr>
        <p:pic>
          <p:nvPicPr>
            <p:cNvPr id="13" name="Picture 4" descr="world-map-blocks">
              <a:extLst>
                <a:ext uri="{FF2B5EF4-FFF2-40B4-BE49-F238E27FC236}">
                  <a16:creationId xmlns:a16="http://schemas.microsoft.com/office/drawing/2014/main" id="{F903889E-27C9-43E1-99CC-DCEAE70C4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855" y="3323517"/>
              <a:ext cx="5290566" cy="2868343"/>
            </a:xfrm>
            <a:prstGeom prst="rect">
              <a:avLst/>
            </a:prstGeom>
            <a:noFill/>
          </p:spPr>
        </p:pic>
        <p:sp>
          <p:nvSpPr>
            <p:cNvPr id="16" name="Oval 15">
              <a:extLst>
                <a:ext uri="{FF2B5EF4-FFF2-40B4-BE49-F238E27FC236}">
                  <a16:creationId xmlns:a16="http://schemas.microsoft.com/office/drawing/2014/main" id="{B13E7009-8396-4FC1-8E3A-8AA5091B85D6}"/>
                </a:ext>
              </a:extLst>
            </p:cNvPr>
            <p:cNvSpPr/>
            <p:nvPr/>
          </p:nvSpPr>
          <p:spPr>
            <a:xfrm>
              <a:off x="5241533" y="4232061"/>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A4A8DFA-9C28-48F3-95B2-4D5068312164}"/>
                </a:ext>
              </a:extLst>
            </p:cNvPr>
            <p:cNvSpPr/>
            <p:nvPr/>
          </p:nvSpPr>
          <p:spPr>
            <a:xfrm>
              <a:off x="5156638" y="4665038"/>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63F03FC-3B15-4B70-B1B8-164DC66CB97D}"/>
                </a:ext>
              </a:extLst>
            </p:cNvPr>
            <p:cNvSpPr/>
            <p:nvPr/>
          </p:nvSpPr>
          <p:spPr>
            <a:xfrm>
              <a:off x="5651677" y="5611786"/>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98A2DAF1-497B-41EA-80A5-3F16299C1690}"/>
                </a:ext>
              </a:extLst>
            </p:cNvPr>
            <p:cNvSpPr/>
            <p:nvPr/>
          </p:nvSpPr>
          <p:spPr>
            <a:xfrm>
              <a:off x="2990493" y="3968234"/>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DD9F7B0E-44E1-46A7-8630-BB0EAA51FF7D}"/>
                </a:ext>
              </a:extLst>
            </p:cNvPr>
            <p:cNvSpPr/>
            <p:nvPr/>
          </p:nvSpPr>
          <p:spPr>
            <a:xfrm>
              <a:off x="4199691" y="4450486"/>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87620EC3-B9B0-44AE-BEEF-166050A1A73B}"/>
                </a:ext>
              </a:extLst>
            </p:cNvPr>
            <p:cNvSpPr/>
            <p:nvPr/>
          </p:nvSpPr>
          <p:spPr>
            <a:xfrm>
              <a:off x="4528762" y="5574545"/>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EA7BBDF3-83B7-4EBA-B725-95F3A7214EB6}"/>
                </a:ext>
              </a:extLst>
            </p:cNvPr>
            <p:cNvSpPr/>
            <p:nvPr/>
          </p:nvSpPr>
          <p:spPr>
            <a:xfrm>
              <a:off x="7271693" y="4593366"/>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1B3E452-420B-4EA6-B5B9-3EC8B93754DC}"/>
                </a:ext>
              </a:extLst>
            </p:cNvPr>
            <p:cNvSpPr/>
            <p:nvPr/>
          </p:nvSpPr>
          <p:spPr>
            <a:xfrm>
              <a:off x="6372426" y="4757880"/>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D72A940-58E0-4A44-BA3B-77F391E7D2B2}"/>
                </a:ext>
              </a:extLst>
            </p:cNvPr>
            <p:cNvSpPr/>
            <p:nvPr/>
          </p:nvSpPr>
          <p:spPr>
            <a:xfrm>
              <a:off x="5939305" y="4135513"/>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BC7F9B8-973B-4596-BF6F-0EC5451B7422}"/>
                </a:ext>
              </a:extLst>
            </p:cNvPr>
            <p:cNvSpPr/>
            <p:nvPr/>
          </p:nvSpPr>
          <p:spPr>
            <a:xfrm>
              <a:off x="7108675" y="4413245"/>
              <a:ext cx="75383" cy="73724"/>
            </a:xfrm>
            <a:prstGeom prst="ellipse">
              <a:avLst/>
            </a:prstGeom>
            <a:solidFill>
              <a:srgbClr val="00EE8E"/>
            </a:solid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2" name="Table 1">
            <a:extLst>
              <a:ext uri="{FF2B5EF4-FFF2-40B4-BE49-F238E27FC236}">
                <a16:creationId xmlns:a16="http://schemas.microsoft.com/office/drawing/2014/main" id="{896A7353-E0CA-4CA1-90D1-33FEE65C6B73}"/>
              </a:ext>
            </a:extLst>
          </p:cNvPr>
          <p:cNvGraphicFramePr>
            <a:graphicFrameLocks noGrp="1"/>
          </p:cNvGraphicFramePr>
          <p:nvPr>
            <p:extLst>
              <p:ext uri="{D42A27DB-BD31-4B8C-83A1-F6EECF244321}">
                <p14:modId xmlns:p14="http://schemas.microsoft.com/office/powerpoint/2010/main" val="3058242163"/>
              </p:ext>
            </p:extLst>
          </p:nvPr>
        </p:nvGraphicFramePr>
        <p:xfrm>
          <a:off x="4159945" y="313423"/>
          <a:ext cx="3767020" cy="457200"/>
        </p:xfrm>
        <a:graphic>
          <a:graphicData uri="http://schemas.openxmlformats.org/drawingml/2006/table">
            <a:tbl>
              <a:tblPr firstRow="1" bandRow="1">
                <a:tableStyleId>{5C22544A-7EE6-4342-B048-85BDC9FD1C3A}</a:tableStyleId>
              </a:tblPr>
              <a:tblGrid>
                <a:gridCol w="594953">
                  <a:extLst>
                    <a:ext uri="{9D8B030D-6E8A-4147-A177-3AD203B41FA5}">
                      <a16:colId xmlns:a16="http://schemas.microsoft.com/office/drawing/2014/main" val="1195123955"/>
                    </a:ext>
                  </a:extLst>
                </a:gridCol>
                <a:gridCol w="1139433">
                  <a:extLst>
                    <a:ext uri="{9D8B030D-6E8A-4147-A177-3AD203B41FA5}">
                      <a16:colId xmlns:a16="http://schemas.microsoft.com/office/drawing/2014/main" val="3961880139"/>
                    </a:ext>
                  </a:extLst>
                </a:gridCol>
                <a:gridCol w="1462649">
                  <a:extLst>
                    <a:ext uri="{9D8B030D-6E8A-4147-A177-3AD203B41FA5}">
                      <a16:colId xmlns:a16="http://schemas.microsoft.com/office/drawing/2014/main" val="422741320"/>
                    </a:ext>
                  </a:extLst>
                </a:gridCol>
                <a:gridCol w="569985">
                  <a:extLst>
                    <a:ext uri="{9D8B030D-6E8A-4147-A177-3AD203B41FA5}">
                      <a16:colId xmlns:a16="http://schemas.microsoft.com/office/drawing/2014/main" val="941719838"/>
                    </a:ext>
                  </a:extLst>
                </a:gridCol>
              </a:tblGrid>
              <a:tr h="244568">
                <a:tc>
                  <a:txBody>
                    <a:bodyPr/>
                    <a:lstStyle/>
                    <a:p>
                      <a:pPr marL="0" algn="l" defTabSz="914400" rtl="0" eaLnBrk="1" latinLnBrk="0" hangingPunct="1"/>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Why?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Marketplace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token sales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Trusted networks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token sales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400" rtl="0" eaLnBrk="1" latinLnBrk="0" hangingPunct="1"/>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How?</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8910602"/>
                  </a:ext>
                </a:extLst>
              </a:tr>
            </a:tbl>
          </a:graphicData>
        </a:graphic>
      </p:graphicFrame>
      <p:pic>
        <p:nvPicPr>
          <p:cNvPr id="7" name="Picture 6">
            <a:extLst>
              <a:ext uri="{FF2B5EF4-FFF2-40B4-BE49-F238E27FC236}">
                <a16:creationId xmlns:a16="http://schemas.microsoft.com/office/drawing/2014/main" id="{4AE0B1A8-91F9-4AD5-8B0A-F3EA82410992}"/>
              </a:ext>
            </a:extLst>
          </p:cNvPr>
          <p:cNvPicPr>
            <a:picLocks noChangeAspect="1"/>
          </p:cNvPicPr>
          <p:nvPr/>
        </p:nvPicPr>
        <p:blipFill>
          <a:blip r:embed="rId4"/>
          <a:stretch>
            <a:fillRect/>
          </a:stretch>
        </p:blipFill>
        <p:spPr>
          <a:xfrm>
            <a:off x="3086100" y="1098262"/>
            <a:ext cx="652596" cy="667668"/>
          </a:xfrm>
          <a:prstGeom prst="rect">
            <a:avLst/>
          </a:prstGeom>
        </p:spPr>
      </p:pic>
      <p:grpSp>
        <p:nvGrpSpPr>
          <p:cNvPr id="9" name="Group 8">
            <a:extLst>
              <a:ext uri="{FF2B5EF4-FFF2-40B4-BE49-F238E27FC236}">
                <a16:creationId xmlns:a16="http://schemas.microsoft.com/office/drawing/2014/main" id="{A99C8E9B-2DCA-45AB-A4F4-1BCFABD7A20F}"/>
              </a:ext>
            </a:extLst>
          </p:cNvPr>
          <p:cNvGrpSpPr/>
          <p:nvPr/>
        </p:nvGrpSpPr>
        <p:grpSpPr>
          <a:xfrm>
            <a:off x="3850119" y="921192"/>
            <a:ext cx="5909082" cy="1046845"/>
            <a:chOff x="3275377" y="1077372"/>
            <a:chExt cx="5909082" cy="1046845"/>
          </a:xfrm>
        </p:grpSpPr>
        <p:sp>
          <p:nvSpPr>
            <p:cNvPr id="40" name="Title 1">
              <a:extLst>
                <a:ext uri="{FF2B5EF4-FFF2-40B4-BE49-F238E27FC236}">
                  <a16:creationId xmlns:a16="http://schemas.microsoft.com/office/drawing/2014/main" id="{9C3241B7-FA2D-49F4-8BA2-DAC7080A4EB6}"/>
                </a:ext>
              </a:extLst>
            </p:cNvPr>
            <p:cNvSpPr txBox="1">
              <a:spLocks/>
            </p:cNvSpPr>
            <p:nvPr/>
          </p:nvSpPr>
          <p:spPr>
            <a:xfrm>
              <a:off x="3275377" y="1077372"/>
              <a:ext cx="5909082" cy="1046845"/>
            </a:xfrm>
            <a:prstGeom prst="rect">
              <a:avLst/>
            </a:prstGeom>
          </p:spPr>
          <p:txBody>
            <a:bodyPr vert="horz" lIns="74295" tIns="37148" rIns="74295" bIns="3714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tabLst>
                  <a:tab pos="3143250" algn="l"/>
                  <a:tab pos="5829300" algn="l"/>
                </a:tabLst>
              </a:pPr>
              <a:r>
                <a:rPr lang="en-GB" sz="5400" spc="300" dirty="0">
                  <a:solidFill>
                    <a:srgbClr val="00BC8F"/>
                  </a:solidFill>
                  <a:latin typeface="Dubai" panose="020B0503030403030204" pitchFamily="34" charset="-78"/>
                  <a:cs typeface="Dubai" panose="020B0503030403030204" pitchFamily="34" charset="-78"/>
                </a:rPr>
                <a:t>M</a:t>
              </a:r>
              <a:r>
                <a:rPr lang="en-GB" sz="5400" spc="300" dirty="0">
                  <a:solidFill>
                    <a:srgbClr val="D1FFF4"/>
                  </a:solidFill>
                  <a:latin typeface="Dubai" panose="020B0503030403030204" pitchFamily="34" charset="-78"/>
                  <a:cs typeface="Dubai" panose="020B0503030403030204" pitchFamily="34" charset="-78"/>
                </a:rPr>
                <a:t>  </a:t>
              </a:r>
              <a:r>
                <a:rPr lang="en-GB" sz="5400" spc="300" dirty="0">
                  <a:solidFill>
                    <a:srgbClr val="00BC8F"/>
                  </a:solidFill>
                  <a:latin typeface="Dubai" panose="020B0503030403030204" pitchFamily="34" charset="-78"/>
                  <a:cs typeface="Dubai" panose="020B0503030403030204" pitchFamily="34" charset="-78"/>
                </a:rPr>
                <a:t>RITT</a:t>
              </a:r>
              <a:r>
                <a:rPr lang="en-GB" sz="5400" spc="300" dirty="0">
                  <a:latin typeface="Dubai" panose="020B0503030403030204" pitchFamily="34" charset="-78"/>
                  <a:cs typeface="Dubai" panose="020B0503030403030204" pitchFamily="34" charset="-78"/>
                </a:rPr>
                <a:t> </a:t>
              </a:r>
              <a:r>
                <a:rPr lang="en-GB" sz="5400" spc="300" dirty="0">
                  <a:solidFill>
                    <a:schemeClr val="tx1">
                      <a:lumMod val="75000"/>
                      <a:lumOff val="25000"/>
                    </a:schemeClr>
                  </a:solidFill>
                  <a:latin typeface="Dubai" panose="020B0503030403030204" pitchFamily="34" charset="-78"/>
                  <a:cs typeface="Dubai" panose="020B0503030403030204" pitchFamily="34" charset="-78"/>
                </a:rPr>
                <a:t>ALPHA</a:t>
              </a:r>
            </a:p>
          </p:txBody>
        </p:sp>
        <p:sp>
          <p:nvSpPr>
            <p:cNvPr id="42" name="Rectangle 41">
              <a:extLst>
                <a:ext uri="{FF2B5EF4-FFF2-40B4-BE49-F238E27FC236}">
                  <a16:creationId xmlns:a16="http://schemas.microsoft.com/office/drawing/2014/main" id="{A5B4FBCA-FBAB-4222-9422-C5046385F3B0}"/>
                </a:ext>
              </a:extLst>
            </p:cNvPr>
            <p:cNvSpPr/>
            <p:nvPr/>
          </p:nvSpPr>
          <p:spPr>
            <a:xfrm>
              <a:off x="3991961" y="1757363"/>
              <a:ext cx="280987" cy="57150"/>
            </a:xfrm>
            <a:prstGeom prst="rect">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8CE5327-DCA9-45A6-8B69-A7A87AED8F4E}"/>
                </a:ext>
              </a:extLst>
            </p:cNvPr>
            <p:cNvSpPr/>
            <p:nvPr/>
          </p:nvSpPr>
          <p:spPr>
            <a:xfrm>
              <a:off x="3991960" y="1366066"/>
              <a:ext cx="280987" cy="57150"/>
            </a:xfrm>
            <a:prstGeom prst="rect">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289BFBE5-7D90-481C-948E-F67001C53E4C}"/>
                </a:ext>
              </a:extLst>
            </p:cNvPr>
            <p:cNvSpPr/>
            <p:nvPr/>
          </p:nvSpPr>
          <p:spPr>
            <a:xfrm>
              <a:off x="3991960" y="1559701"/>
              <a:ext cx="280987" cy="57150"/>
            </a:xfrm>
            <a:prstGeom prst="rect">
              <a:avLst/>
            </a:prstGeom>
            <a:solidFill>
              <a:srgbClr val="00BC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6" name="Rectangle: Rounded Corners 45">
            <a:extLst>
              <a:ext uri="{FF2B5EF4-FFF2-40B4-BE49-F238E27FC236}">
                <a16:creationId xmlns:a16="http://schemas.microsoft.com/office/drawing/2014/main" id="{F6065D7E-A78C-4A5D-A3E3-1ED2375D4D3E}"/>
              </a:ext>
            </a:extLst>
          </p:cNvPr>
          <p:cNvSpPr/>
          <p:nvPr/>
        </p:nvSpPr>
        <p:spPr>
          <a:xfrm>
            <a:off x="4825150" y="5877582"/>
            <a:ext cx="2797459" cy="793404"/>
          </a:xfrm>
          <a:prstGeom prst="roundRect">
            <a:avLst>
              <a:gd name="adj" fmla="val 5405"/>
            </a:avLst>
          </a:prstGeom>
          <a:noFill/>
          <a:ln w="12700">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sz="1200" b="1" u="sng" dirty="0">
                <a:solidFill>
                  <a:schemeClr val="tx1">
                    <a:lumMod val="75000"/>
                    <a:lumOff val="25000"/>
                  </a:schemeClr>
                </a:solidFill>
                <a:latin typeface="Roboto" panose="02000000000000000000" pitchFamily="2" charset="0"/>
                <a:ea typeface="Roboto" panose="02000000000000000000" pitchFamily="2" charset="0"/>
              </a:rPr>
              <a:t>Try the ALPHA </a:t>
            </a:r>
            <a:r>
              <a:rPr lang="en-GB" sz="1200" b="1" u="sng" dirty="0" err="1">
                <a:solidFill>
                  <a:schemeClr val="tx1">
                    <a:lumMod val="75000"/>
                    <a:lumOff val="25000"/>
                  </a:schemeClr>
                </a:solidFill>
                <a:latin typeface="Roboto" panose="02000000000000000000" pitchFamily="2" charset="0"/>
                <a:ea typeface="Roboto" panose="02000000000000000000" pitchFamily="2" charset="0"/>
              </a:rPr>
              <a:t>dAPP</a:t>
            </a:r>
            <a:r>
              <a:rPr lang="en-GB" sz="1200" b="1" u="sng" dirty="0">
                <a:solidFill>
                  <a:schemeClr val="tx1">
                    <a:lumMod val="75000"/>
                    <a:lumOff val="25000"/>
                  </a:schemeClr>
                </a:solidFill>
                <a:latin typeface="Roboto" panose="02000000000000000000" pitchFamily="2" charset="0"/>
                <a:ea typeface="Roboto" panose="02000000000000000000" pitchFamily="2" charset="0"/>
              </a:rPr>
              <a:t> pilot!</a:t>
            </a:r>
          </a:p>
          <a:p>
            <a:pPr algn="ctr">
              <a:spcAft>
                <a:spcPts val="600"/>
              </a:spcAft>
            </a:pPr>
            <a:r>
              <a:rPr lang="en-GB" sz="1200" i="1" dirty="0">
                <a:solidFill>
                  <a:schemeClr val="tx1">
                    <a:lumMod val="75000"/>
                    <a:lumOff val="25000"/>
                  </a:schemeClr>
                </a:solidFill>
                <a:latin typeface="Roboto" panose="02000000000000000000" pitchFamily="2" charset="0"/>
                <a:ea typeface="Roboto" panose="02000000000000000000" pitchFamily="2" charset="0"/>
              </a:rPr>
              <a:t>The first </a:t>
            </a:r>
            <a:r>
              <a:rPr lang="en-GB" sz="1200" i="1" dirty="0" err="1">
                <a:solidFill>
                  <a:schemeClr val="tx1">
                    <a:lumMod val="75000"/>
                    <a:lumOff val="25000"/>
                  </a:schemeClr>
                </a:solidFill>
                <a:latin typeface="Roboto" panose="02000000000000000000" pitchFamily="2" charset="0"/>
                <a:ea typeface="Roboto" panose="02000000000000000000" pitchFamily="2" charset="0"/>
              </a:rPr>
              <a:t>dApp</a:t>
            </a:r>
            <a:r>
              <a:rPr lang="en-GB" sz="1200" i="1" dirty="0">
                <a:solidFill>
                  <a:schemeClr val="tx1">
                    <a:lumMod val="75000"/>
                    <a:lumOff val="25000"/>
                  </a:schemeClr>
                </a:solidFill>
                <a:latin typeface="Roboto" panose="02000000000000000000" pitchFamily="2" charset="0"/>
                <a:ea typeface="Roboto" panose="02000000000000000000" pitchFamily="2" charset="0"/>
              </a:rPr>
              <a:t> on the </a:t>
            </a:r>
            <a:r>
              <a:rPr lang="en-GB" sz="1200" i="1" dirty="0" err="1">
                <a:solidFill>
                  <a:schemeClr val="tx1">
                    <a:lumMod val="75000"/>
                    <a:lumOff val="25000"/>
                  </a:schemeClr>
                </a:solidFill>
                <a:latin typeface="Roboto" panose="02000000000000000000" pitchFamily="2" charset="0"/>
                <a:ea typeface="Roboto" panose="02000000000000000000" pitchFamily="2" charset="0"/>
              </a:rPr>
              <a:t>Meritt</a:t>
            </a:r>
            <a:r>
              <a:rPr lang="en-GB" sz="1200" i="1" dirty="0">
                <a:solidFill>
                  <a:schemeClr val="tx1">
                    <a:lumMod val="75000"/>
                    <a:lumOff val="25000"/>
                  </a:schemeClr>
                </a:solidFill>
                <a:latin typeface="Roboto" panose="02000000000000000000" pitchFamily="2" charset="0"/>
                <a:ea typeface="Roboto" panose="02000000000000000000" pitchFamily="2" charset="0"/>
              </a:rPr>
              <a:t> protocol</a:t>
            </a:r>
          </a:p>
        </p:txBody>
      </p:sp>
      <p:sp>
        <p:nvSpPr>
          <p:cNvPr id="6" name="Rectangle 5">
            <a:extLst>
              <a:ext uri="{FF2B5EF4-FFF2-40B4-BE49-F238E27FC236}">
                <a16:creationId xmlns:a16="http://schemas.microsoft.com/office/drawing/2014/main" id="{F47D3265-0657-414B-A9A4-EE48B2AE1C4A}"/>
              </a:ext>
            </a:extLst>
          </p:cNvPr>
          <p:cNvSpPr/>
          <p:nvPr/>
        </p:nvSpPr>
        <p:spPr>
          <a:xfrm>
            <a:off x="1015739" y="278114"/>
            <a:ext cx="2184661" cy="369332"/>
          </a:xfrm>
          <a:prstGeom prst="rect">
            <a:avLst/>
          </a:prstGeom>
        </p:spPr>
        <p:txBody>
          <a:bodyPr wrap="square">
            <a:spAutoFit/>
          </a:bodyPr>
          <a:lstStyle/>
          <a:p>
            <a:r>
              <a:rPr lang="en-GB" spc="160" dirty="0">
                <a:solidFill>
                  <a:srgbClr val="FF0000"/>
                </a:solidFill>
                <a:latin typeface="Roboto Medium" panose="02000000000000000000" pitchFamily="2" charset="0"/>
                <a:ea typeface="Roboto Medium" panose="02000000000000000000" pitchFamily="2" charset="0"/>
                <a:cs typeface="Courier New" panose="02070309020205020404" pitchFamily="49" charset="0"/>
              </a:rPr>
              <a:t>My slide</a:t>
            </a:r>
            <a:endParaRPr lang="en-GB" dirty="0">
              <a:solidFill>
                <a:srgbClr val="FF0000"/>
              </a:solidFill>
            </a:endParaRPr>
          </a:p>
        </p:txBody>
      </p:sp>
    </p:spTree>
    <p:extLst>
      <p:ext uri="{BB962C8B-B14F-4D97-AF65-F5344CB8AC3E}">
        <p14:creationId xmlns:p14="http://schemas.microsoft.com/office/powerpoint/2010/main" val="408640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2E1B84-7FAB-4316-B085-DDDD336E1287}"/>
              </a:ext>
            </a:extLst>
          </p:cNvPr>
          <p:cNvPicPr>
            <a:picLocks noChangeAspect="1"/>
          </p:cNvPicPr>
          <p:nvPr/>
        </p:nvPicPr>
        <p:blipFill>
          <a:blip r:embed="rId2"/>
          <a:stretch>
            <a:fillRect/>
          </a:stretch>
        </p:blipFill>
        <p:spPr>
          <a:xfrm>
            <a:off x="0" y="0"/>
            <a:ext cx="12192000" cy="6009629"/>
          </a:xfrm>
          <a:prstGeom prst="rect">
            <a:avLst/>
          </a:prstGeom>
        </p:spPr>
      </p:pic>
      <p:sp>
        <p:nvSpPr>
          <p:cNvPr id="2" name="Rectangle 1">
            <a:extLst>
              <a:ext uri="{FF2B5EF4-FFF2-40B4-BE49-F238E27FC236}">
                <a16:creationId xmlns:a16="http://schemas.microsoft.com/office/drawing/2014/main" id="{BB958075-C0CA-4988-8A5E-A0D2CADBC47B}"/>
              </a:ext>
            </a:extLst>
          </p:cNvPr>
          <p:cNvSpPr/>
          <p:nvPr/>
        </p:nvSpPr>
        <p:spPr>
          <a:xfrm>
            <a:off x="1882140" y="293906"/>
            <a:ext cx="8827770" cy="369332"/>
          </a:xfrm>
          <a:prstGeom prst="rect">
            <a:avLst/>
          </a:prstGeom>
        </p:spPr>
        <p:txBody>
          <a:bodyPr wrap="square">
            <a:spAutoFit/>
          </a:bodyPr>
          <a:lstStyle/>
          <a:p>
            <a:pPr>
              <a:spcAft>
                <a:spcPts val="0"/>
              </a:spcAft>
            </a:pPr>
            <a:r>
              <a:rPr lang="en-GB" dirty="0">
                <a:solidFill>
                  <a:srgbClr val="FF0000"/>
                </a:solidFill>
                <a:latin typeface="Calibri" panose="020F0502020204030204" pitchFamily="34" charset="0"/>
                <a:ea typeface="Calibri" panose="020F0502020204030204" pitchFamily="34" charset="0"/>
              </a:rPr>
              <a:t>Please make sure all red arrow space are the exact same distance / space</a:t>
            </a:r>
          </a:p>
        </p:txBody>
      </p:sp>
      <p:sp>
        <p:nvSpPr>
          <p:cNvPr id="4" name="Rectangle 3">
            <a:extLst>
              <a:ext uri="{FF2B5EF4-FFF2-40B4-BE49-F238E27FC236}">
                <a16:creationId xmlns:a16="http://schemas.microsoft.com/office/drawing/2014/main" id="{807CF5AC-3E74-49C2-B77D-6ECDF6205903}"/>
              </a:ext>
            </a:extLst>
          </p:cNvPr>
          <p:cNvSpPr/>
          <p:nvPr/>
        </p:nvSpPr>
        <p:spPr>
          <a:xfrm>
            <a:off x="3718560" y="5231815"/>
            <a:ext cx="7242810" cy="923330"/>
          </a:xfrm>
          <a:prstGeom prst="rect">
            <a:avLst/>
          </a:prstGeom>
        </p:spPr>
        <p:txBody>
          <a:bodyPr wrap="square">
            <a:spAutoFit/>
          </a:bodyPr>
          <a:lstStyle/>
          <a:p>
            <a:pPr>
              <a:spcAft>
                <a:spcPts val="0"/>
              </a:spcAft>
            </a:pPr>
            <a:r>
              <a:rPr lang="en-GB" dirty="0">
                <a:solidFill>
                  <a:srgbClr val="0070C0"/>
                </a:solidFill>
                <a:latin typeface="Calibri" panose="020F0502020204030204" pitchFamily="34" charset="0"/>
                <a:ea typeface="Calibri" panose="020F0502020204030204" pitchFamily="34" charset="0"/>
              </a:rPr>
              <a:t>-Please refer to next page for text formatting </a:t>
            </a:r>
          </a:p>
          <a:p>
            <a:pPr>
              <a:spcAft>
                <a:spcPts val="0"/>
              </a:spcAft>
            </a:pPr>
            <a:r>
              <a:rPr lang="en-GB" dirty="0">
                <a:solidFill>
                  <a:srgbClr val="0070C0"/>
                </a:solidFill>
                <a:latin typeface="Calibri" panose="020F0502020204030204" pitchFamily="34" charset="0"/>
                <a:ea typeface="Calibri" panose="020F0502020204030204" pitchFamily="34" charset="0"/>
              </a:rPr>
              <a:t>-Title in bold</a:t>
            </a:r>
          </a:p>
          <a:p>
            <a:pPr>
              <a:spcAft>
                <a:spcPts val="0"/>
              </a:spcAft>
            </a:pPr>
            <a:r>
              <a:rPr lang="en-GB" dirty="0">
                <a:solidFill>
                  <a:srgbClr val="0070C0"/>
                </a:solidFill>
                <a:latin typeface="Calibri" panose="020F0502020204030204" pitchFamily="34" charset="0"/>
                <a:ea typeface="Calibri" panose="020F0502020204030204" pitchFamily="34" charset="0"/>
              </a:rPr>
              <a:t>-text below is not bold</a:t>
            </a:r>
          </a:p>
        </p:txBody>
      </p:sp>
      <p:cxnSp>
        <p:nvCxnSpPr>
          <p:cNvPr id="6" name="Straight Arrow Connector 5">
            <a:extLst>
              <a:ext uri="{FF2B5EF4-FFF2-40B4-BE49-F238E27FC236}">
                <a16:creationId xmlns:a16="http://schemas.microsoft.com/office/drawing/2014/main" id="{8763E36B-A6AE-49C3-A199-2898B8962BFF}"/>
              </a:ext>
            </a:extLst>
          </p:cNvPr>
          <p:cNvCxnSpPr/>
          <p:nvPr/>
        </p:nvCxnSpPr>
        <p:spPr>
          <a:xfrm flipV="1">
            <a:off x="6974205" y="2568625"/>
            <a:ext cx="731520" cy="266319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6EFD1D-134E-4CE2-BBAD-8E9679BA0FDD}"/>
              </a:ext>
            </a:extLst>
          </p:cNvPr>
          <p:cNvCxnSpPr>
            <a:cxnSpLocks/>
          </p:cNvCxnSpPr>
          <p:nvPr/>
        </p:nvCxnSpPr>
        <p:spPr>
          <a:xfrm flipH="1" flipV="1">
            <a:off x="5743575" y="1611630"/>
            <a:ext cx="560070" cy="36201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1199B0-D686-4A9F-B795-9AE2BCACFAD7}"/>
              </a:ext>
            </a:extLst>
          </p:cNvPr>
          <p:cNvCxnSpPr>
            <a:cxnSpLocks/>
          </p:cNvCxnSpPr>
          <p:nvPr/>
        </p:nvCxnSpPr>
        <p:spPr>
          <a:xfrm flipH="1" flipV="1">
            <a:off x="5743575" y="3806190"/>
            <a:ext cx="360045" cy="142562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504971-2C94-47FA-9B21-EB3CD1992B9F}"/>
              </a:ext>
            </a:extLst>
          </p:cNvPr>
          <p:cNvCxnSpPr>
            <a:cxnSpLocks/>
          </p:cNvCxnSpPr>
          <p:nvPr/>
        </p:nvCxnSpPr>
        <p:spPr>
          <a:xfrm>
            <a:off x="2809875" y="4438650"/>
            <a:ext cx="304800" cy="0"/>
          </a:xfrm>
          <a:prstGeom prst="straightConnector1">
            <a:avLst/>
          </a:prstGeom>
          <a:ln w="25400" cmpd="sng">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1BC9AC3-F220-437B-89F5-EF70070ED43F}"/>
              </a:ext>
            </a:extLst>
          </p:cNvPr>
          <p:cNvCxnSpPr>
            <a:cxnSpLocks/>
          </p:cNvCxnSpPr>
          <p:nvPr/>
        </p:nvCxnSpPr>
        <p:spPr>
          <a:xfrm>
            <a:off x="5998845" y="2476500"/>
            <a:ext cx="304800" cy="0"/>
          </a:xfrm>
          <a:prstGeom prst="straightConnector1">
            <a:avLst/>
          </a:prstGeom>
          <a:ln w="25400" cmpd="sng">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3B011D8-E0F3-4F6E-B051-B3D8F71BCF81}"/>
              </a:ext>
            </a:extLst>
          </p:cNvPr>
          <p:cNvCxnSpPr>
            <a:cxnSpLocks/>
          </p:cNvCxnSpPr>
          <p:nvPr/>
        </p:nvCxnSpPr>
        <p:spPr>
          <a:xfrm>
            <a:off x="7400925" y="2924175"/>
            <a:ext cx="304800" cy="0"/>
          </a:xfrm>
          <a:prstGeom prst="straightConnector1">
            <a:avLst/>
          </a:prstGeom>
          <a:ln w="25400" cmpd="sng">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1359BF4-3439-463F-B89C-BAFACD4C5C70}"/>
              </a:ext>
            </a:extLst>
          </p:cNvPr>
          <p:cNvCxnSpPr>
            <a:cxnSpLocks/>
          </p:cNvCxnSpPr>
          <p:nvPr/>
        </p:nvCxnSpPr>
        <p:spPr>
          <a:xfrm>
            <a:off x="9012238" y="513726"/>
            <a:ext cx="304800" cy="0"/>
          </a:xfrm>
          <a:prstGeom prst="straightConnector1">
            <a:avLst/>
          </a:prstGeom>
          <a:ln w="25400" cmpd="sng">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Shape 15">
            <a:extLst>
              <a:ext uri="{FF2B5EF4-FFF2-40B4-BE49-F238E27FC236}">
                <a16:creationId xmlns:a16="http://schemas.microsoft.com/office/drawing/2014/main" id="{EE7A00DA-F0F0-49B2-AC53-F4ACF07F0E6B}"/>
              </a:ext>
            </a:extLst>
          </p:cNvPr>
          <p:cNvSpPr/>
          <p:nvPr/>
        </p:nvSpPr>
        <p:spPr>
          <a:xfrm rot="18689026">
            <a:off x="8385280" y="1925710"/>
            <a:ext cx="357282" cy="141993"/>
          </a:xfrm>
          <a:prstGeom prst="corner">
            <a:avLst>
              <a:gd name="adj1" fmla="val 33725"/>
              <a:gd name="adj2" fmla="val 33278"/>
            </a:avLst>
          </a:prstGeom>
          <a:solidFill>
            <a:srgbClr val="00CC66"/>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26" name="Rectangle 25">
            <a:extLst>
              <a:ext uri="{FF2B5EF4-FFF2-40B4-BE49-F238E27FC236}">
                <a16:creationId xmlns:a16="http://schemas.microsoft.com/office/drawing/2014/main" id="{0E9F3910-F8AC-4B80-BD64-9DB212C09C56}"/>
              </a:ext>
            </a:extLst>
          </p:cNvPr>
          <p:cNvSpPr/>
          <p:nvPr/>
        </p:nvSpPr>
        <p:spPr>
          <a:xfrm>
            <a:off x="1786935" y="1461420"/>
            <a:ext cx="440313" cy="4367880"/>
          </a:xfrm>
          <a:prstGeom prst="rect">
            <a:avLst/>
          </a:prstGeom>
          <a:solidFill>
            <a:srgbClr val="00BC8F"/>
          </a:solidFill>
        </p:spPr>
        <p:txBody>
          <a:bodyPr vert="wordArtVert" wrap="square">
            <a:spAutoFit/>
          </a:bodyPr>
          <a:lstStyle/>
          <a:p>
            <a:pPr algn="ctr"/>
            <a:r>
              <a:rPr lang="en-GB" sz="1400" b="1" dirty="0">
                <a:solidFill>
                  <a:schemeClr val="bg1"/>
                </a:solidFill>
                <a:latin typeface="Roboto" panose="02000000000000000000" pitchFamily="2" charset="0"/>
                <a:ea typeface="Roboto" panose="02000000000000000000" pitchFamily="2" charset="0"/>
              </a:rPr>
              <a:t>PROBLEMS</a:t>
            </a:r>
            <a:endParaRPr lang="en-GB" sz="1400" b="1" dirty="0">
              <a:solidFill>
                <a:schemeClr val="bg1"/>
              </a:solidFill>
            </a:endParaRPr>
          </a:p>
        </p:txBody>
      </p:sp>
      <p:sp>
        <p:nvSpPr>
          <p:cNvPr id="2" name="Rectangle: Rounded Corners 1">
            <a:extLst>
              <a:ext uri="{FF2B5EF4-FFF2-40B4-BE49-F238E27FC236}">
                <a16:creationId xmlns:a16="http://schemas.microsoft.com/office/drawing/2014/main" id="{8DBD3ED2-89C1-4C9D-BAA6-3958B9BD2312}"/>
              </a:ext>
            </a:extLst>
          </p:cNvPr>
          <p:cNvSpPr/>
          <p:nvPr/>
        </p:nvSpPr>
        <p:spPr>
          <a:xfrm>
            <a:off x="2383033" y="3982778"/>
            <a:ext cx="3204407" cy="1846521"/>
          </a:xfrm>
          <a:prstGeom prst="roundRect">
            <a:avLst>
              <a:gd name="adj" fmla="val 5347"/>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36000" rtlCol="0" anchor="ctr" anchorCtr="0"/>
          <a:lstStyle/>
          <a:p>
            <a:pPr>
              <a:lnSpc>
                <a:spcPts val="1800"/>
              </a:lnSpc>
              <a:spcAft>
                <a:spcPts val="1200"/>
              </a:spcAft>
            </a:pPr>
            <a:r>
              <a:rPr lang="en-GB" sz="1300" b="1" dirty="0">
                <a:solidFill>
                  <a:schemeClr val="tx1"/>
                </a:solidFill>
                <a:latin typeface="Roboto" panose="02000000000000000000" pitchFamily="2" charset="0"/>
                <a:ea typeface="Roboto" panose="02000000000000000000" pitchFamily="2" charset="0"/>
              </a:rPr>
              <a:t>3</a:t>
            </a:r>
            <a:r>
              <a:rPr lang="en-GB" sz="1300" b="1" baseline="30000" dirty="0">
                <a:solidFill>
                  <a:schemeClr val="tx1"/>
                </a:solidFill>
                <a:latin typeface="Roboto" panose="02000000000000000000" pitchFamily="2" charset="0"/>
                <a:ea typeface="Roboto" panose="02000000000000000000" pitchFamily="2" charset="0"/>
              </a:rPr>
              <a:t>rd</a:t>
            </a:r>
            <a:r>
              <a:rPr lang="en-GB" sz="1300" b="1" dirty="0">
                <a:solidFill>
                  <a:schemeClr val="tx1"/>
                </a:solidFill>
                <a:latin typeface="Roboto" panose="02000000000000000000" pitchFamily="2" charset="0"/>
                <a:ea typeface="Roboto" panose="02000000000000000000" pitchFamily="2" charset="0"/>
              </a:rPr>
              <a:t> party intermediates are required to create &amp; implement financial contracts:</a:t>
            </a:r>
          </a:p>
          <a:p>
            <a:pPr marL="182563" indent="-182563">
              <a:spcAft>
                <a:spcPts val="600"/>
              </a:spcAft>
              <a:buFont typeface="Arial" panose="020B0604020202020204" pitchFamily="34" charset="0"/>
              <a:buChar char="•"/>
            </a:pPr>
            <a:r>
              <a:rPr lang="en-GB" sz="1300" dirty="0">
                <a:solidFill>
                  <a:schemeClr val="tx1"/>
                </a:solidFill>
                <a:latin typeface="Roboto" panose="02000000000000000000" pitchFamily="2" charset="0"/>
                <a:ea typeface="Roboto" panose="02000000000000000000" pitchFamily="2" charset="0"/>
              </a:rPr>
              <a:t>Banks and other centralised entities control the issuance of bonds, equity, loans, tokens.</a:t>
            </a:r>
          </a:p>
          <a:p>
            <a:pPr marL="182563" indent="-182563">
              <a:spcAft>
                <a:spcPts val="600"/>
              </a:spcAft>
              <a:buFont typeface="Arial" panose="020B0604020202020204" pitchFamily="34" charset="0"/>
              <a:buChar char="•"/>
            </a:pPr>
            <a:r>
              <a:rPr lang="en-GB" sz="1300" dirty="0">
                <a:solidFill>
                  <a:schemeClr val="tx1"/>
                </a:solidFill>
                <a:latin typeface="Roboto" panose="02000000000000000000" pitchFamily="2" charset="0"/>
                <a:ea typeface="Roboto" panose="02000000000000000000" pitchFamily="2" charset="0"/>
              </a:rPr>
              <a:t>Opaque &amp; poor stewardship 3</a:t>
            </a:r>
            <a:r>
              <a:rPr lang="en-GB" sz="1300" baseline="30000" dirty="0">
                <a:solidFill>
                  <a:schemeClr val="tx1"/>
                </a:solidFill>
                <a:latin typeface="Roboto" panose="02000000000000000000" pitchFamily="2" charset="0"/>
                <a:ea typeface="Roboto" panose="02000000000000000000" pitchFamily="2" charset="0"/>
              </a:rPr>
              <a:t>rd</a:t>
            </a:r>
            <a:r>
              <a:rPr lang="en-GB" sz="1300" dirty="0">
                <a:solidFill>
                  <a:schemeClr val="tx1"/>
                </a:solidFill>
                <a:latin typeface="Roboto" panose="02000000000000000000" pitchFamily="2" charset="0"/>
                <a:ea typeface="Roboto" panose="02000000000000000000" pitchFamily="2" charset="0"/>
              </a:rPr>
              <a:t> parties.</a:t>
            </a:r>
            <a:endParaRPr lang="en-GB" sz="1300" dirty="0">
              <a:solidFill>
                <a:schemeClr val="tx1"/>
              </a:solidFill>
            </a:endParaRPr>
          </a:p>
        </p:txBody>
      </p:sp>
      <p:sp>
        <p:nvSpPr>
          <p:cNvPr id="13" name="Rectangle: Rounded Corners 12">
            <a:extLst>
              <a:ext uri="{FF2B5EF4-FFF2-40B4-BE49-F238E27FC236}">
                <a16:creationId xmlns:a16="http://schemas.microsoft.com/office/drawing/2014/main" id="{7FD7FE8F-1E92-4FE4-B748-5572C9D5989A}"/>
              </a:ext>
            </a:extLst>
          </p:cNvPr>
          <p:cNvSpPr/>
          <p:nvPr/>
        </p:nvSpPr>
        <p:spPr>
          <a:xfrm>
            <a:off x="2383033" y="1461419"/>
            <a:ext cx="3204407" cy="2350317"/>
          </a:xfrm>
          <a:prstGeom prst="roundRect">
            <a:avLst>
              <a:gd name="adj" fmla="val 5347"/>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ts val="1800"/>
              </a:lnSpc>
              <a:spcAft>
                <a:spcPts val="1200"/>
              </a:spcAft>
            </a:pPr>
            <a:r>
              <a:rPr lang="en-GB" sz="1300" b="1" dirty="0">
                <a:solidFill>
                  <a:schemeClr val="tx1"/>
                </a:solidFill>
                <a:latin typeface="Roboto" panose="02000000000000000000" pitchFamily="2" charset="0"/>
                <a:ea typeface="Roboto" panose="02000000000000000000" pitchFamily="2" charset="0"/>
              </a:rPr>
              <a:t>Barriers to entry to issue a financial contract and implement a fund raising are high:</a:t>
            </a:r>
          </a:p>
          <a:p>
            <a:pPr marL="177800" indent="-177800">
              <a:spcAft>
                <a:spcPts val="600"/>
              </a:spcAft>
              <a:buFont typeface="Arial" panose="020B0604020202020204" pitchFamily="34" charset="0"/>
              <a:buChar char="•"/>
            </a:pPr>
            <a:r>
              <a:rPr lang="en-GB" sz="1300" dirty="0">
                <a:solidFill>
                  <a:schemeClr val="tx1"/>
                </a:solidFill>
                <a:latin typeface="Roboto" panose="02000000000000000000" pitchFamily="2" charset="0"/>
                <a:ea typeface="Roboto" panose="02000000000000000000" pitchFamily="2" charset="0"/>
              </a:rPr>
              <a:t>Fundraising platforms demand minimum volume &amp; fee.</a:t>
            </a:r>
          </a:p>
          <a:p>
            <a:pPr marL="177800" indent="-177800">
              <a:spcAft>
                <a:spcPts val="600"/>
              </a:spcAft>
              <a:buFont typeface="Arial" panose="020B0604020202020204" pitchFamily="34" charset="0"/>
              <a:buChar char="•"/>
            </a:pPr>
            <a:r>
              <a:rPr lang="en-GB" sz="1300" dirty="0">
                <a:solidFill>
                  <a:schemeClr val="tx1"/>
                </a:solidFill>
                <a:latin typeface="Roboto" panose="02000000000000000000" pitchFamily="2" charset="0"/>
                <a:ea typeface="Roboto" panose="02000000000000000000" pitchFamily="2" charset="0"/>
              </a:rPr>
              <a:t>Technological and financial knowhow required.</a:t>
            </a:r>
          </a:p>
          <a:p>
            <a:pPr marL="177800" indent="-177800">
              <a:spcAft>
                <a:spcPts val="600"/>
              </a:spcAft>
              <a:buFont typeface="Arial" panose="020B0604020202020204" pitchFamily="34" charset="0"/>
              <a:buChar char="•"/>
            </a:pPr>
            <a:r>
              <a:rPr lang="en-GB" sz="1300" dirty="0">
                <a:solidFill>
                  <a:schemeClr val="tx1"/>
                </a:solidFill>
                <a:latin typeface="Roboto" panose="02000000000000000000" pitchFamily="2" charset="0"/>
                <a:ea typeface="Roboto" panose="02000000000000000000" pitchFamily="2" charset="0"/>
              </a:rPr>
              <a:t>Limited fundraising avenues for small projects.\</a:t>
            </a:r>
            <a:endParaRPr lang="en-GB" sz="1300" dirty="0">
              <a:solidFill>
                <a:schemeClr val="tx1"/>
              </a:solidFill>
            </a:endParaRPr>
          </a:p>
        </p:txBody>
      </p:sp>
      <p:sp>
        <p:nvSpPr>
          <p:cNvPr id="14" name="Rectangle: Rounded Corners 13">
            <a:extLst>
              <a:ext uri="{FF2B5EF4-FFF2-40B4-BE49-F238E27FC236}">
                <a16:creationId xmlns:a16="http://schemas.microsoft.com/office/drawing/2014/main" id="{45E74B29-BA39-4F60-8EAA-6E5CDE176D80}"/>
              </a:ext>
            </a:extLst>
          </p:cNvPr>
          <p:cNvSpPr/>
          <p:nvPr/>
        </p:nvSpPr>
        <p:spPr>
          <a:xfrm>
            <a:off x="6887331" y="2316333"/>
            <a:ext cx="3202739" cy="2680913"/>
          </a:xfrm>
          <a:prstGeom prst="roundRect">
            <a:avLst>
              <a:gd name="adj" fmla="val 5347"/>
            </a:avLst>
          </a:prstGeom>
          <a:noFill/>
          <a:ln w="28575">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ts val="1800"/>
              </a:lnSpc>
              <a:spcAft>
                <a:spcPts val="1200"/>
              </a:spcAft>
            </a:pPr>
            <a:r>
              <a:rPr lang="en-GB" sz="1300" b="1" dirty="0">
                <a:solidFill>
                  <a:schemeClr val="tx1"/>
                </a:solidFill>
                <a:latin typeface="Roboto" panose="02000000000000000000" pitchFamily="2" charset="0"/>
                <a:ea typeface="Roboto" panose="02000000000000000000" pitchFamily="2" charset="0"/>
              </a:rPr>
              <a:t>With Alpha, anyone can create and service a financial contract in form of cryptographic tokens and implement a self-managed fund raising. </a:t>
            </a:r>
          </a:p>
          <a:p>
            <a:pPr marL="263525" indent="-217488">
              <a:spcAft>
                <a:spcPts val="600"/>
              </a:spcAft>
              <a:buFont typeface="Arial" panose="020B0604020202020204" pitchFamily="34" charset="0"/>
              <a:buChar char="•"/>
            </a:pPr>
            <a:r>
              <a:rPr lang="en-GB" sz="1300" dirty="0">
                <a:solidFill>
                  <a:schemeClr val="tx1"/>
                </a:solidFill>
                <a:latin typeface="Roboto" panose="02000000000000000000" pitchFamily="2" charset="0"/>
                <a:ea typeface="Roboto" panose="02000000000000000000" pitchFamily="2" charset="0"/>
              </a:rPr>
              <a:t>Alpha offers a marketplace for listing token issuances. </a:t>
            </a:r>
          </a:p>
          <a:p>
            <a:pPr marL="263525" indent="-217488">
              <a:spcAft>
                <a:spcPts val="600"/>
              </a:spcAft>
              <a:buFont typeface="Arial" panose="020B0604020202020204" pitchFamily="34" charset="0"/>
              <a:buChar char="•"/>
            </a:pPr>
            <a:r>
              <a:rPr lang="en-GB" sz="1300" dirty="0">
                <a:solidFill>
                  <a:schemeClr val="tx1"/>
                </a:solidFill>
                <a:latin typeface="Roboto" panose="02000000000000000000" pitchFamily="2" charset="0"/>
                <a:ea typeface="Roboto" panose="02000000000000000000" pitchFamily="2" charset="0"/>
              </a:rPr>
              <a:t>Alpha is also a social network for individuals and communities to experiment with new models of providing or requesting funding based on trust.</a:t>
            </a:r>
            <a:endParaRPr lang="en-GB" sz="1300" dirty="0">
              <a:solidFill>
                <a:schemeClr val="tx1"/>
              </a:solidFill>
            </a:endParaRPr>
          </a:p>
        </p:txBody>
      </p:sp>
      <p:sp>
        <p:nvSpPr>
          <p:cNvPr id="11" name="Arrow: Right 10">
            <a:extLst>
              <a:ext uri="{FF2B5EF4-FFF2-40B4-BE49-F238E27FC236}">
                <a16:creationId xmlns:a16="http://schemas.microsoft.com/office/drawing/2014/main" id="{AEABA40E-E36C-4473-A04A-7DF42B7A52DB}"/>
              </a:ext>
            </a:extLst>
          </p:cNvPr>
          <p:cNvSpPr/>
          <p:nvPr/>
        </p:nvSpPr>
        <p:spPr>
          <a:xfrm>
            <a:off x="5765310" y="1461420"/>
            <a:ext cx="942483" cy="4386606"/>
          </a:xfrm>
          <a:prstGeom prst="rightArrow">
            <a:avLst>
              <a:gd name="adj1" fmla="val 100000"/>
              <a:gd name="adj2" fmla="val 66776"/>
            </a:avLst>
          </a:prstGeom>
          <a:solidFill>
            <a:srgbClr val="00BC8F"/>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lIns="792000" rtlCol="0" anchor="ctr"/>
          <a:lstStyle/>
          <a:p>
            <a:pPr algn="ctr"/>
            <a:r>
              <a:rPr lang="en-GB" b="1" dirty="0">
                <a:solidFill>
                  <a:schemeClr val="bg1"/>
                </a:solidFill>
                <a:latin typeface="Roboto" panose="02000000000000000000" pitchFamily="2" charset="0"/>
                <a:ea typeface="Roboto" panose="02000000000000000000" pitchFamily="2" charset="0"/>
              </a:rPr>
              <a:t>SOLUTION</a:t>
            </a:r>
            <a:endParaRPr lang="en-GB" b="1" dirty="0">
              <a:solidFill>
                <a:schemeClr val="bg1"/>
              </a:solidFill>
            </a:endParaRPr>
          </a:p>
          <a:p>
            <a:pPr algn="ctr"/>
            <a:endParaRPr lang="en-GB" b="1" dirty="0"/>
          </a:p>
        </p:txBody>
      </p:sp>
      <p:sp>
        <p:nvSpPr>
          <p:cNvPr id="9" name="Rectangle 8">
            <a:extLst>
              <a:ext uri="{FF2B5EF4-FFF2-40B4-BE49-F238E27FC236}">
                <a16:creationId xmlns:a16="http://schemas.microsoft.com/office/drawing/2014/main" id="{D0DA96CB-592A-4A1F-9C3D-C1F0B05FC2D9}"/>
              </a:ext>
            </a:extLst>
          </p:cNvPr>
          <p:cNvSpPr/>
          <p:nvPr/>
        </p:nvSpPr>
        <p:spPr>
          <a:xfrm>
            <a:off x="1015739" y="278114"/>
            <a:ext cx="2184661" cy="369332"/>
          </a:xfrm>
          <a:prstGeom prst="rect">
            <a:avLst/>
          </a:prstGeom>
        </p:spPr>
        <p:txBody>
          <a:bodyPr wrap="square">
            <a:spAutoFit/>
          </a:bodyPr>
          <a:lstStyle/>
          <a:p>
            <a:r>
              <a:rPr lang="en-GB" spc="160" dirty="0">
                <a:solidFill>
                  <a:srgbClr val="FF0000"/>
                </a:solidFill>
                <a:latin typeface="Roboto Medium" panose="02000000000000000000" pitchFamily="2" charset="0"/>
                <a:ea typeface="Roboto Medium" panose="02000000000000000000" pitchFamily="2" charset="0"/>
                <a:cs typeface="Courier New" panose="02070309020205020404" pitchFamily="49" charset="0"/>
              </a:rPr>
              <a:t>My slide</a:t>
            </a:r>
            <a:endParaRPr lang="en-GB" dirty="0">
              <a:solidFill>
                <a:srgbClr val="FF0000"/>
              </a:solidFill>
            </a:endParaRPr>
          </a:p>
        </p:txBody>
      </p:sp>
    </p:spTree>
    <p:extLst>
      <p:ext uri="{BB962C8B-B14F-4D97-AF65-F5344CB8AC3E}">
        <p14:creationId xmlns:p14="http://schemas.microsoft.com/office/powerpoint/2010/main" val="135917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255362-72FE-46F7-9619-9BB2AF9B609D}"/>
              </a:ext>
            </a:extLst>
          </p:cNvPr>
          <p:cNvPicPr>
            <a:picLocks noChangeAspect="1"/>
          </p:cNvPicPr>
          <p:nvPr/>
        </p:nvPicPr>
        <p:blipFill>
          <a:blip r:embed="rId2"/>
          <a:stretch>
            <a:fillRect/>
          </a:stretch>
        </p:blipFill>
        <p:spPr>
          <a:xfrm>
            <a:off x="0" y="483641"/>
            <a:ext cx="12192000" cy="5890717"/>
          </a:xfrm>
          <a:prstGeom prst="rect">
            <a:avLst/>
          </a:prstGeom>
        </p:spPr>
      </p:pic>
      <p:cxnSp>
        <p:nvCxnSpPr>
          <p:cNvPr id="4" name="Straight Arrow Connector 3">
            <a:extLst>
              <a:ext uri="{FF2B5EF4-FFF2-40B4-BE49-F238E27FC236}">
                <a16:creationId xmlns:a16="http://schemas.microsoft.com/office/drawing/2014/main" id="{0E66F244-FA81-4F9D-B4F1-C608D3CE4FD5}"/>
              </a:ext>
            </a:extLst>
          </p:cNvPr>
          <p:cNvCxnSpPr/>
          <p:nvPr/>
        </p:nvCxnSpPr>
        <p:spPr>
          <a:xfrm flipH="1">
            <a:off x="7540052" y="734518"/>
            <a:ext cx="1918741" cy="3147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FBE98A7-BA54-406C-89DA-B47F9A5C6562}"/>
              </a:ext>
            </a:extLst>
          </p:cNvPr>
          <p:cNvSpPr/>
          <p:nvPr/>
        </p:nvSpPr>
        <p:spPr>
          <a:xfrm>
            <a:off x="8729021" y="246328"/>
            <a:ext cx="3027420" cy="461665"/>
          </a:xfrm>
          <a:prstGeom prst="rect">
            <a:avLst/>
          </a:prstGeom>
        </p:spPr>
        <p:txBody>
          <a:bodyPr wrap="square">
            <a:spAutoFit/>
          </a:bodyPr>
          <a:lstStyle/>
          <a:p>
            <a:pPr algn="ctr" fontAlgn="ctr">
              <a:buClr>
                <a:schemeClr val="tx1"/>
              </a:buClr>
            </a:pPr>
            <a:r>
              <a:rPr lang="en-GB" sz="1200" i="1" dirty="0">
                <a:solidFill>
                  <a:srgbClr val="FF0000"/>
                </a:solidFill>
                <a:latin typeface="Roboto" panose="02000000000000000000" pitchFamily="2" charset="0"/>
                <a:ea typeface="Roboto" panose="02000000000000000000" pitchFamily="2" charset="0"/>
                <a:cs typeface="Courier New" panose="02070309020205020404" pitchFamily="49" charset="0"/>
              </a:rPr>
              <a:t>These arrows don t look good, increase weight</a:t>
            </a:r>
          </a:p>
        </p:txBody>
      </p:sp>
    </p:spTree>
    <p:extLst>
      <p:ext uri="{BB962C8B-B14F-4D97-AF65-F5344CB8AC3E}">
        <p14:creationId xmlns:p14="http://schemas.microsoft.com/office/powerpoint/2010/main" val="26012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B2EDC308-E35C-4EEF-9BA8-40A9F9D9D7F4}"/>
              </a:ext>
            </a:extLst>
          </p:cNvPr>
          <p:cNvSpPr txBox="1"/>
          <p:nvPr/>
        </p:nvSpPr>
        <p:spPr>
          <a:xfrm>
            <a:off x="1861176" y="3202597"/>
            <a:ext cx="2952902" cy="2323713"/>
          </a:xfrm>
          <a:prstGeom prst="rect">
            <a:avLst/>
          </a:prstGeom>
          <a:noFill/>
          <a:ln>
            <a:noFill/>
          </a:ln>
        </p:spPr>
        <p:txBody>
          <a:bodyPr wrap="square" rtlCol="0">
            <a:spAutoFit/>
          </a:bodyPr>
          <a:lstStyle/>
          <a:p>
            <a:pPr algn="ctr">
              <a:spcAft>
                <a:spcPts val="600"/>
              </a:spcAft>
            </a:pPr>
            <a:r>
              <a:rPr lang="en-GB" sz="1300" b="1" i="1" u="sng" dirty="0">
                <a:latin typeface="Roboto" panose="02000000000000000000" pitchFamily="2" charset="0"/>
                <a:ea typeface="Roboto" panose="02000000000000000000" pitchFamily="2" charset="0"/>
              </a:rPr>
              <a:t>Participant cycle</a:t>
            </a:r>
          </a:p>
          <a:p>
            <a:pPr marL="104775" indent="-104775">
              <a:spcAft>
                <a:spcPts val="300"/>
              </a:spcAft>
              <a:buFont typeface="Roboto" panose="02000000000000000000" pitchFamily="2" charset="0"/>
              <a:buChar char="‐"/>
            </a:pPr>
            <a:r>
              <a:rPr lang="en-GB" sz="1300" dirty="0">
                <a:latin typeface="Roboto" panose="02000000000000000000" pitchFamily="2" charset="0"/>
                <a:ea typeface="Roboto" panose="02000000000000000000" pitchFamily="2" charset="0"/>
              </a:rPr>
              <a:t>Stake MTT(=small deposit)</a:t>
            </a:r>
          </a:p>
          <a:p>
            <a:pPr marL="104775" indent="-104775">
              <a:spcAft>
                <a:spcPts val="300"/>
              </a:spcAft>
              <a:buFont typeface="Roboto" panose="02000000000000000000" pitchFamily="2" charset="0"/>
              <a:buChar char="‐"/>
            </a:pPr>
            <a:r>
              <a:rPr lang="en-GB" sz="1300" dirty="0">
                <a:latin typeface="Roboto" panose="02000000000000000000" pitchFamily="2" charset="0"/>
                <a:ea typeface="Roboto" panose="02000000000000000000" pitchFamily="2" charset="0"/>
              </a:rPr>
              <a:t>Select Alpha score</a:t>
            </a:r>
          </a:p>
          <a:p>
            <a:pPr marL="104775" indent="-104775">
              <a:spcAft>
                <a:spcPts val="300"/>
              </a:spcAft>
              <a:buFont typeface="Roboto" panose="02000000000000000000" pitchFamily="2" charset="0"/>
              <a:buChar char="‐"/>
            </a:pPr>
            <a:r>
              <a:rPr lang="en-GB" sz="1300" dirty="0">
                <a:latin typeface="Roboto" panose="02000000000000000000" pitchFamily="2" charset="0"/>
                <a:ea typeface="Roboto" panose="02000000000000000000" pitchFamily="2" charset="0"/>
              </a:rPr>
              <a:t>Token selection, individual or portfolio </a:t>
            </a:r>
          </a:p>
          <a:p>
            <a:pPr marL="104775" indent="-104775">
              <a:spcAft>
                <a:spcPts val="300"/>
              </a:spcAft>
              <a:buFont typeface="Roboto" panose="02000000000000000000" pitchFamily="2" charset="0"/>
              <a:buChar char="‐"/>
            </a:pPr>
            <a:r>
              <a:rPr lang="en-GB" sz="1300" dirty="0">
                <a:latin typeface="Roboto" panose="02000000000000000000" pitchFamily="2" charset="0"/>
                <a:ea typeface="Roboto" panose="02000000000000000000" pitchFamily="2" charset="0"/>
              </a:rPr>
              <a:t>On matching &amp; funding, participants receive tokens on wallet</a:t>
            </a:r>
          </a:p>
          <a:p>
            <a:pPr marL="104775" indent="-104775">
              <a:spcAft>
                <a:spcPts val="300"/>
              </a:spcAft>
              <a:buFont typeface="Roboto" panose="02000000000000000000" pitchFamily="2" charset="0"/>
              <a:buChar char="‐"/>
            </a:pPr>
            <a:r>
              <a:rPr lang="en-GB" sz="1300" dirty="0">
                <a:latin typeface="Roboto" panose="02000000000000000000" pitchFamily="2" charset="0"/>
                <a:ea typeface="Roboto" panose="02000000000000000000" pitchFamily="2" charset="0"/>
              </a:rPr>
              <a:t>Wallet holding tokens receives future payments distributed by issuer (if any, e.g. repayment) </a:t>
            </a:r>
          </a:p>
        </p:txBody>
      </p:sp>
      <p:sp>
        <p:nvSpPr>
          <p:cNvPr id="58" name="TextBox 57">
            <a:extLst>
              <a:ext uri="{FF2B5EF4-FFF2-40B4-BE49-F238E27FC236}">
                <a16:creationId xmlns:a16="http://schemas.microsoft.com/office/drawing/2014/main" id="{CB462BCE-4639-4CFB-9771-1D1ED0104FD2}"/>
              </a:ext>
            </a:extLst>
          </p:cNvPr>
          <p:cNvSpPr txBox="1"/>
          <p:nvPr/>
        </p:nvSpPr>
        <p:spPr>
          <a:xfrm>
            <a:off x="7333688" y="3208885"/>
            <a:ext cx="3079506" cy="2523768"/>
          </a:xfrm>
          <a:prstGeom prst="rect">
            <a:avLst/>
          </a:prstGeom>
          <a:noFill/>
          <a:ln>
            <a:noFill/>
          </a:ln>
        </p:spPr>
        <p:txBody>
          <a:bodyPr wrap="square" lIns="0" rIns="0" rtlCol="0">
            <a:spAutoFit/>
          </a:bodyPr>
          <a:lstStyle>
            <a:defPPr>
              <a:defRPr lang="en-US"/>
            </a:defPPr>
            <a:lvl1pPr marL="104775" indent="-104775">
              <a:buFont typeface="Arial" panose="020B0604020202020204" pitchFamily="34" charset="0"/>
              <a:buChar char="•"/>
              <a:defRPr sz="1300">
                <a:latin typeface="Roboto" panose="02000000000000000000" pitchFamily="2" charset="0"/>
                <a:ea typeface="Roboto" panose="02000000000000000000" pitchFamily="2" charset="0"/>
              </a:defRPr>
            </a:lvl1pPr>
          </a:lstStyle>
          <a:p>
            <a:pPr marL="0" indent="0" algn="ctr">
              <a:spcAft>
                <a:spcPts val="600"/>
              </a:spcAft>
              <a:buNone/>
            </a:pPr>
            <a:r>
              <a:rPr lang="en-GB" b="1" i="1" u="sng" dirty="0">
                <a:cs typeface="Courier New" panose="02070309020205020404" pitchFamily="49" charset="0"/>
              </a:rPr>
              <a:t>Issuer cycle</a:t>
            </a:r>
            <a:endParaRPr lang="en-GB" b="1" u="sng" dirty="0"/>
          </a:p>
          <a:p>
            <a:pPr>
              <a:spcAft>
                <a:spcPts val="300"/>
              </a:spcAft>
              <a:buFont typeface="Roboto" panose="02000000000000000000" pitchFamily="2" charset="0"/>
              <a:buChar char="‐"/>
            </a:pPr>
            <a:r>
              <a:rPr lang="en-GB" dirty="0"/>
              <a:t>Stake MTT (=small deposit)</a:t>
            </a:r>
          </a:p>
          <a:p>
            <a:pPr>
              <a:spcAft>
                <a:spcPts val="300"/>
              </a:spcAft>
              <a:buFont typeface="Roboto" panose="02000000000000000000" pitchFamily="2" charset="0"/>
              <a:buChar char="‐"/>
            </a:pPr>
            <a:r>
              <a:rPr lang="en-GB" dirty="0"/>
              <a:t>Select asset class token (utility or loan), disclose Alpha score or place collateral</a:t>
            </a:r>
          </a:p>
          <a:p>
            <a:pPr>
              <a:spcAft>
                <a:spcPts val="300"/>
              </a:spcAft>
              <a:buFont typeface="Roboto" panose="02000000000000000000" pitchFamily="2" charset="0"/>
              <a:buChar char="‐"/>
            </a:pPr>
            <a:r>
              <a:rPr lang="en-GB" dirty="0"/>
              <a:t>Self-issue contract tokens on marketplace</a:t>
            </a:r>
          </a:p>
          <a:p>
            <a:pPr>
              <a:spcAft>
                <a:spcPts val="300"/>
              </a:spcAft>
              <a:buFont typeface="Roboto" panose="02000000000000000000" pitchFamily="2" charset="0"/>
              <a:buChar char="‐"/>
            </a:pPr>
            <a:r>
              <a:rPr lang="en-GB" dirty="0"/>
              <a:t>On matching with participants, issuer receives funding amount on wallet</a:t>
            </a:r>
          </a:p>
          <a:p>
            <a:pPr>
              <a:spcAft>
                <a:spcPts val="300"/>
              </a:spcAft>
              <a:buFont typeface="Roboto" panose="02000000000000000000" pitchFamily="2" charset="0"/>
              <a:buChar char="‐"/>
            </a:pPr>
            <a:r>
              <a:rPr lang="en-GB" dirty="0"/>
              <a:t>Key contract terms &amp; pledged payments (if any, e.g. repayment) are on-chain and liability is associated to wallet issuer ID</a:t>
            </a:r>
          </a:p>
        </p:txBody>
      </p:sp>
      <p:sp>
        <p:nvSpPr>
          <p:cNvPr id="23" name="Content Placeholder 4">
            <a:extLst>
              <a:ext uri="{FF2B5EF4-FFF2-40B4-BE49-F238E27FC236}">
                <a16:creationId xmlns:a16="http://schemas.microsoft.com/office/drawing/2014/main" id="{6AD59402-C95D-401B-9E77-9491A3F39DEC}"/>
              </a:ext>
            </a:extLst>
          </p:cNvPr>
          <p:cNvSpPr txBox="1">
            <a:spLocks/>
          </p:cNvSpPr>
          <p:nvPr/>
        </p:nvSpPr>
        <p:spPr>
          <a:xfrm>
            <a:off x="1851753" y="1624954"/>
            <a:ext cx="4065081" cy="1343300"/>
          </a:xfrm>
          <a:prstGeom prst="rect">
            <a:avLst/>
          </a:prstGeom>
          <a:solidFill>
            <a:srgbClr val="00BC8F"/>
          </a:solidFill>
          <a:ln>
            <a:solidFill>
              <a:schemeClr val="bg1">
                <a:lumMod val="65000"/>
              </a:schemeClr>
            </a:solidFill>
          </a:ln>
        </p:spPr>
        <p:txBody>
          <a:bodyPr vert="horz" lIns="91440" tIns="45720" rIns="91440" bIns="45720" rtlCol="0" anchor="ctr"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spcBef>
                <a:spcPts val="0"/>
              </a:spcBef>
              <a:buNone/>
              <a:tabLst>
                <a:tab pos="2873303" algn="l"/>
              </a:tabLst>
            </a:pPr>
            <a:r>
              <a:rPr lang="en-GB" sz="1600" b="1" dirty="0">
                <a:solidFill>
                  <a:schemeClr val="bg1"/>
                </a:solidFill>
                <a:latin typeface="Roboto" panose="02000000000000000000" pitchFamily="2" charset="0"/>
                <a:ea typeface="Roboto" panose="02000000000000000000" pitchFamily="2" charset="0"/>
              </a:rPr>
              <a:t>Participants</a:t>
            </a:r>
          </a:p>
          <a:p>
            <a:pPr marL="0" indent="0" algn="ctr">
              <a:spcBef>
                <a:spcPts val="0"/>
              </a:spcBef>
              <a:buNone/>
              <a:tabLst>
                <a:tab pos="2873303" algn="l"/>
              </a:tabLst>
            </a:pPr>
            <a:r>
              <a:rPr lang="en-GB" sz="1400" b="1" i="1" dirty="0">
                <a:solidFill>
                  <a:schemeClr val="bg1"/>
                </a:solidFill>
                <a:latin typeface="Roboto" panose="02000000000000000000" pitchFamily="2" charset="0"/>
                <a:ea typeface="Roboto" panose="02000000000000000000" pitchFamily="2" charset="0"/>
              </a:rPr>
              <a:t>fund providers / investors</a:t>
            </a:r>
          </a:p>
          <a:p>
            <a:pPr marL="0" indent="0" algn="ctr">
              <a:spcBef>
                <a:spcPts val="0"/>
              </a:spcBef>
              <a:spcAft>
                <a:spcPts val="600"/>
              </a:spcAft>
              <a:buNone/>
              <a:tabLst>
                <a:tab pos="2873303" algn="l"/>
              </a:tabLst>
            </a:pPr>
            <a:r>
              <a:rPr lang="en-GB" sz="800" b="1" i="1" dirty="0">
                <a:solidFill>
                  <a:schemeClr val="bg1"/>
                </a:solidFill>
                <a:latin typeface="Roboto" panose="02000000000000000000" pitchFamily="2" charset="0"/>
                <a:ea typeface="Roboto" panose="02000000000000000000" pitchFamily="2" charset="0"/>
                <a:cs typeface="Courier New" panose="02070309020205020404" pitchFamily="49" charset="0"/>
              </a:rPr>
              <a:t>--</a:t>
            </a:r>
          </a:p>
          <a:p>
            <a:pPr marL="0" indent="0" algn="ctr">
              <a:spcBef>
                <a:spcPts val="0"/>
              </a:spcBef>
              <a:buNone/>
              <a:tabLst>
                <a:tab pos="2873303" algn="l"/>
              </a:tabLst>
            </a:pPr>
            <a:r>
              <a:rPr lang="en-GB" sz="1400" dirty="0">
                <a:solidFill>
                  <a:schemeClr val="bg1"/>
                </a:solidFill>
                <a:latin typeface="Roboto Medium" panose="02000000000000000000" pitchFamily="2" charset="0"/>
                <a:ea typeface="Roboto Medium" panose="02000000000000000000" pitchFamily="2" charset="0"/>
                <a:cs typeface="Courier New" panose="02070309020205020404" pitchFamily="49" charset="0"/>
              </a:rPr>
              <a:t>Select tokens based on Alpha score </a:t>
            </a:r>
          </a:p>
          <a:p>
            <a:pPr marL="0" indent="0" algn="ctr">
              <a:spcBef>
                <a:spcPts val="0"/>
              </a:spcBef>
              <a:buNone/>
              <a:tabLst>
                <a:tab pos="2873303" algn="l"/>
              </a:tabLst>
            </a:pPr>
            <a:r>
              <a:rPr lang="en-GB" sz="1400" dirty="0">
                <a:solidFill>
                  <a:schemeClr val="bg1"/>
                </a:solidFill>
                <a:latin typeface="Roboto Medium" panose="02000000000000000000" pitchFamily="2" charset="0"/>
                <a:ea typeface="Roboto Medium" panose="02000000000000000000" pitchFamily="2" charset="0"/>
                <a:cs typeface="Courier New" panose="02070309020205020404" pitchFamily="49" charset="0"/>
              </a:rPr>
              <a:t>Buy directly or build a portfolio</a:t>
            </a:r>
            <a:endParaRPr lang="en-GB" sz="1400" dirty="0">
              <a:solidFill>
                <a:schemeClr val="bg1"/>
              </a:solidFill>
              <a:latin typeface="Roboto Medium" panose="02000000000000000000" pitchFamily="2" charset="0"/>
              <a:ea typeface="Roboto Medium" panose="02000000000000000000" pitchFamily="2" charset="0"/>
            </a:endParaRPr>
          </a:p>
        </p:txBody>
      </p:sp>
      <p:sp>
        <p:nvSpPr>
          <p:cNvPr id="24" name="Content Placeholder 4">
            <a:extLst>
              <a:ext uri="{FF2B5EF4-FFF2-40B4-BE49-F238E27FC236}">
                <a16:creationId xmlns:a16="http://schemas.microsoft.com/office/drawing/2014/main" id="{BD756337-9DC7-4C35-83F3-4C0F664EFAAA}"/>
              </a:ext>
            </a:extLst>
          </p:cNvPr>
          <p:cNvSpPr txBox="1">
            <a:spLocks/>
          </p:cNvSpPr>
          <p:nvPr/>
        </p:nvSpPr>
        <p:spPr>
          <a:xfrm>
            <a:off x="6280100" y="1628891"/>
            <a:ext cx="4053320" cy="1339959"/>
          </a:xfrm>
          <a:prstGeom prst="rect">
            <a:avLst/>
          </a:prstGeom>
          <a:solidFill>
            <a:srgbClr val="00BC8F"/>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a:defRPr b="1">
                <a:latin typeface="Roboto" panose="02000000000000000000" pitchFamily="2" charset="0"/>
                <a:ea typeface="Roboto" panose="02000000000000000000"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457200">
              <a:buClr>
                <a:schemeClr val="accent1"/>
              </a:buClr>
              <a:buSzPct val="80000"/>
              <a:tabLst>
                <a:tab pos="2873303" algn="l"/>
              </a:tabLst>
            </a:pPr>
            <a:r>
              <a:rPr lang="en-IN" sz="1600" dirty="0">
                <a:solidFill>
                  <a:schemeClr val="bg1"/>
                </a:solidFill>
              </a:rPr>
              <a:t>Token Issuer</a:t>
            </a:r>
          </a:p>
          <a:p>
            <a:pPr algn="ctr" defTabSz="457200">
              <a:buClr>
                <a:schemeClr val="accent1"/>
              </a:buClr>
              <a:buSzPct val="80000"/>
              <a:tabLst>
                <a:tab pos="2873303" algn="l"/>
              </a:tabLst>
            </a:pPr>
            <a:r>
              <a:rPr lang="en-IN" sz="1400" i="1" dirty="0">
                <a:solidFill>
                  <a:schemeClr val="bg1"/>
                </a:solidFill>
              </a:rPr>
              <a:t>fund raiser / contract issuer</a:t>
            </a:r>
          </a:p>
          <a:p>
            <a:pPr algn="ctr" defTabSz="457200">
              <a:buClr>
                <a:schemeClr val="accent1"/>
              </a:buClr>
              <a:buSzPct val="80000"/>
              <a:tabLst>
                <a:tab pos="2873303" algn="l"/>
              </a:tabLst>
            </a:pPr>
            <a:r>
              <a:rPr lang="en-GB" sz="800" i="1" dirty="0">
                <a:solidFill>
                  <a:schemeClr val="bg1"/>
                </a:solidFill>
                <a:cs typeface="Courier New" panose="02070309020205020404" pitchFamily="49" charset="0"/>
              </a:rPr>
              <a:t>--</a:t>
            </a:r>
            <a:endParaRPr lang="en-IN" sz="800" i="1" dirty="0">
              <a:solidFill>
                <a:schemeClr val="bg1"/>
              </a:solidFill>
            </a:endParaRPr>
          </a:p>
          <a:p>
            <a:pPr algn="ctr" defTabSz="457200">
              <a:spcBef>
                <a:spcPts val="600"/>
              </a:spcBef>
              <a:buClr>
                <a:schemeClr val="accent1"/>
              </a:buClr>
              <a:buSzPct val="80000"/>
              <a:tabLst>
                <a:tab pos="2873303" algn="l"/>
              </a:tabLst>
            </a:pPr>
            <a:r>
              <a:rPr lang="en-GB" sz="1400" b="0" dirty="0">
                <a:solidFill>
                  <a:schemeClr val="bg1"/>
                </a:solidFill>
                <a:latin typeface="Roboto Medium" panose="02000000000000000000" pitchFamily="2" charset="0"/>
                <a:ea typeface="Roboto Medium" panose="02000000000000000000" pitchFamily="2" charset="0"/>
                <a:cs typeface="Courier New" panose="02070309020205020404" pitchFamily="49" charset="0"/>
              </a:rPr>
              <a:t>Access funding on the peer-to-peer marketplace Disclose your Alpha score and list your token</a:t>
            </a:r>
            <a:endParaRPr lang="en-IN" sz="1400" b="0" dirty="0">
              <a:solidFill>
                <a:schemeClr val="bg1"/>
              </a:solidFill>
              <a:latin typeface="Roboto Medium" panose="02000000000000000000" pitchFamily="2" charset="0"/>
              <a:ea typeface="Roboto Medium" panose="02000000000000000000" pitchFamily="2" charset="0"/>
              <a:cs typeface="Courier New" panose="02070309020205020404" pitchFamily="49" charset="0"/>
            </a:endParaRPr>
          </a:p>
        </p:txBody>
      </p:sp>
      <p:cxnSp>
        <p:nvCxnSpPr>
          <p:cNvPr id="26" name="Straight Connector 25">
            <a:extLst>
              <a:ext uri="{FF2B5EF4-FFF2-40B4-BE49-F238E27FC236}">
                <a16:creationId xmlns:a16="http://schemas.microsoft.com/office/drawing/2014/main" id="{7D9F4E93-8CF9-49D9-B78D-538091AECCA2}"/>
              </a:ext>
            </a:extLst>
          </p:cNvPr>
          <p:cNvCxnSpPr>
            <a:cxnSpLocks/>
          </p:cNvCxnSpPr>
          <p:nvPr/>
        </p:nvCxnSpPr>
        <p:spPr>
          <a:xfrm flipV="1">
            <a:off x="7081861" y="2968850"/>
            <a:ext cx="6753" cy="169912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2642B1-0CF2-4163-B8F4-87FFE1CAA2D7}"/>
              </a:ext>
            </a:extLst>
          </p:cNvPr>
          <p:cNvCxnSpPr>
            <a:cxnSpLocks/>
          </p:cNvCxnSpPr>
          <p:nvPr/>
        </p:nvCxnSpPr>
        <p:spPr>
          <a:xfrm flipH="1" flipV="1">
            <a:off x="5059152" y="4686307"/>
            <a:ext cx="302959" cy="380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C76063-8D60-4917-BC7B-9910868B03A2}"/>
              </a:ext>
            </a:extLst>
          </p:cNvPr>
          <p:cNvCxnSpPr>
            <a:cxnSpLocks/>
          </p:cNvCxnSpPr>
          <p:nvPr/>
        </p:nvCxnSpPr>
        <p:spPr>
          <a:xfrm flipV="1">
            <a:off x="5049149" y="2968850"/>
            <a:ext cx="18611" cy="171686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ADD734-B496-4778-AE13-20BABEC4F50A}"/>
              </a:ext>
            </a:extLst>
          </p:cNvPr>
          <p:cNvCxnSpPr>
            <a:cxnSpLocks/>
          </p:cNvCxnSpPr>
          <p:nvPr/>
        </p:nvCxnSpPr>
        <p:spPr>
          <a:xfrm flipH="1">
            <a:off x="6853965" y="4667970"/>
            <a:ext cx="234649" cy="35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CC71726-2181-44B7-8FA3-7B37777F38E9}"/>
              </a:ext>
            </a:extLst>
          </p:cNvPr>
          <p:cNvSpPr txBox="1"/>
          <p:nvPr/>
        </p:nvSpPr>
        <p:spPr>
          <a:xfrm>
            <a:off x="3386452" y="280991"/>
            <a:ext cx="5419096" cy="768159"/>
          </a:xfrm>
          <a:prstGeom prst="rect">
            <a:avLst/>
          </a:prstGeom>
          <a:noFill/>
        </p:spPr>
        <p:txBody>
          <a:bodyPr wrap="square" rtlCol="0">
            <a:spAutoFit/>
          </a:bodyPr>
          <a:lstStyle>
            <a:defPPr>
              <a:defRPr lang="en-US"/>
            </a:defPPr>
            <a:lvl1pPr algn="ctr" fontAlgn="ctr">
              <a:lnSpc>
                <a:spcPts val="2600"/>
              </a:lnSpc>
              <a:spcAft>
                <a:spcPts val="600"/>
              </a:spcAft>
              <a:buClr>
                <a:schemeClr val="tx1"/>
              </a:buClr>
              <a:defRPr sz="2400" b="1">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defRPr>
            </a:lvl1pPr>
          </a:lstStyle>
          <a:p>
            <a:r>
              <a:rPr lang="en-GB" dirty="0"/>
              <a:t>Self-managed token sales on the peer-to-peer marketplace</a:t>
            </a:r>
          </a:p>
        </p:txBody>
      </p:sp>
      <p:cxnSp>
        <p:nvCxnSpPr>
          <p:cNvPr id="35" name="Straight Arrow Connector 34">
            <a:extLst>
              <a:ext uri="{FF2B5EF4-FFF2-40B4-BE49-F238E27FC236}">
                <a16:creationId xmlns:a16="http://schemas.microsoft.com/office/drawing/2014/main" id="{2809DF17-2F07-4941-BAF9-2FFFFD8E41EA}"/>
              </a:ext>
            </a:extLst>
          </p:cNvPr>
          <p:cNvCxnSpPr>
            <a:cxnSpLocks/>
          </p:cNvCxnSpPr>
          <p:nvPr/>
        </p:nvCxnSpPr>
        <p:spPr>
          <a:xfrm>
            <a:off x="4984379" y="3203837"/>
            <a:ext cx="0" cy="7865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2CC3E1F-52C3-41F7-98EF-3732841C8F95}"/>
              </a:ext>
            </a:extLst>
          </p:cNvPr>
          <p:cNvCxnSpPr>
            <a:cxnSpLocks/>
          </p:cNvCxnSpPr>
          <p:nvPr/>
        </p:nvCxnSpPr>
        <p:spPr>
          <a:xfrm flipH="1" flipV="1">
            <a:off x="7187550" y="3190686"/>
            <a:ext cx="4331" cy="787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C3A67DB-3C36-412B-88B1-40DCF36EB801}"/>
              </a:ext>
            </a:extLst>
          </p:cNvPr>
          <p:cNvPicPr>
            <a:picLocks noChangeAspect="1"/>
          </p:cNvPicPr>
          <p:nvPr/>
        </p:nvPicPr>
        <p:blipFill>
          <a:blip r:embed="rId3"/>
          <a:stretch>
            <a:fillRect/>
          </a:stretch>
        </p:blipFill>
        <p:spPr>
          <a:xfrm>
            <a:off x="5180632" y="3760632"/>
            <a:ext cx="1818599" cy="1790447"/>
          </a:xfrm>
          <a:prstGeom prst="rect">
            <a:avLst/>
          </a:prstGeom>
        </p:spPr>
      </p:pic>
      <p:cxnSp>
        <p:nvCxnSpPr>
          <p:cNvPr id="34" name="Straight Arrow Connector 33">
            <a:extLst>
              <a:ext uri="{FF2B5EF4-FFF2-40B4-BE49-F238E27FC236}">
                <a16:creationId xmlns:a16="http://schemas.microsoft.com/office/drawing/2014/main" id="{6BBB2861-7361-4D6D-ABE1-1BD06A5B37E0}"/>
              </a:ext>
            </a:extLst>
          </p:cNvPr>
          <p:cNvCxnSpPr>
            <a:cxnSpLocks/>
          </p:cNvCxnSpPr>
          <p:nvPr/>
        </p:nvCxnSpPr>
        <p:spPr>
          <a:xfrm flipV="1">
            <a:off x="5173993" y="3193728"/>
            <a:ext cx="0" cy="783950"/>
          </a:xfrm>
          <a:prstGeom prst="straightConnector1">
            <a:avLst/>
          </a:prstGeom>
          <a:ln w="28575">
            <a:solidFill>
              <a:srgbClr val="00BC8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F5282DF-E359-45F4-90AE-5FC18A197AB0}"/>
              </a:ext>
            </a:extLst>
          </p:cNvPr>
          <p:cNvCxnSpPr>
            <a:cxnSpLocks/>
          </p:cNvCxnSpPr>
          <p:nvPr/>
        </p:nvCxnSpPr>
        <p:spPr>
          <a:xfrm flipH="1">
            <a:off x="6999565" y="3200531"/>
            <a:ext cx="6124" cy="773841"/>
          </a:xfrm>
          <a:prstGeom prst="straightConnector1">
            <a:avLst/>
          </a:prstGeom>
          <a:ln w="28575">
            <a:solidFill>
              <a:srgbClr val="00BC8F"/>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52A4B8A-8B09-4544-9D2C-0574CBFCD958}"/>
              </a:ext>
            </a:extLst>
          </p:cNvPr>
          <p:cNvSpPr/>
          <p:nvPr/>
        </p:nvSpPr>
        <p:spPr>
          <a:xfrm>
            <a:off x="1015739" y="278114"/>
            <a:ext cx="2184661" cy="369332"/>
          </a:xfrm>
          <a:prstGeom prst="rect">
            <a:avLst/>
          </a:prstGeom>
        </p:spPr>
        <p:txBody>
          <a:bodyPr wrap="square">
            <a:spAutoFit/>
          </a:bodyPr>
          <a:lstStyle/>
          <a:p>
            <a:r>
              <a:rPr lang="en-GB" spc="160" dirty="0">
                <a:solidFill>
                  <a:srgbClr val="FF0000"/>
                </a:solidFill>
                <a:latin typeface="Roboto Medium" panose="02000000000000000000" pitchFamily="2" charset="0"/>
                <a:ea typeface="Roboto Medium" panose="02000000000000000000" pitchFamily="2" charset="0"/>
                <a:cs typeface="Courier New" panose="02070309020205020404" pitchFamily="49" charset="0"/>
              </a:rPr>
              <a:t>My slide</a:t>
            </a:r>
            <a:endParaRPr lang="en-GB" dirty="0">
              <a:solidFill>
                <a:srgbClr val="FF0000"/>
              </a:solidFill>
            </a:endParaRPr>
          </a:p>
        </p:txBody>
      </p:sp>
    </p:spTree>
    <p:extLst>
      <p:ext uri="{BB962C8B-B14F-4D97-AF65-F5344CB8AC3E}">
        <p14:creationId xmlns:p14="http://schemas.microsoft.com/office/powerpoint/2010/main" val="209572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C906C9-1BF6-4CFC-A9BC-C86574881133}"/>
              </a:ext>
            </a:extLst>
          </p:cNvPr>
          <p:cNvPicPr>
            <a:picLocks noChangeAspect="1"/>
          </p:cNvPicPr>
          <p:nvPr/>
        </p:nvPicPr>
        <p:blipFill>
          <a:blip r:embed="rId2"/>
          <a:stretch>
            <a:fillRect/>
          </a:stretch>
        </p:blipFill>
        <p:spPr>
          <a:xfrm>
            <a:off x="0" y="424057"/>
            <a:ext cx="12192000" cy="6009886"/>
          </a:xfrm>
          <a:prstGeom prst="rect">
            <a:avLst/>
          </a:prstGeom>
        </p:spPr>
      </p:pic>
      <p:cxnSp>
        <p:nvCxnSpPr>
          <p:cNvPr id="3" name="Straight Arrow Connector 2">
            <a:extLst>
              <a:ext uri="{FF2B5EF4-FFF2-40B4-BE49-F238E27FC236}">
                <a16:creationId xmlns:a16="http://schemas.microsoft.com/office/drawing/2014/main" id="{D0AEB0CB-8004-428C-9327-64573F056B01}"/>
              </a:ext>
            </a:extLst>
          </p:cNvPr>
          <p:cNvCxnSpPr/>
          <p:nvPr/>
        </p:nvCxnSpPr>
        <p:spPr>
          <a:xfrm flipH="1">
            <a:off x="6490740" y="719528"/>
            <a:ext cx="1918741" cy="3147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E87C034-69EB-4BC4-9C6F-483E6FED7E17}"/>
              </a:ext>
            </a:extLst>
          </p:cNvPr>
          <p:cNvSpPr/>
          <p:nvPr/>
        </p:nvSpPr>
        <p:spPr>
          <a:xfrm>
            <a:off x="7679709" y="231338"/>
            <a:ext cx="3027420" cy="276999"/>
          </a:xfrm>
          <a:prstGeom prst="rect">
            <a:avLst/>
          </a:prstGeom>
        </p:spPr>
        <p:txBody>
          <a:bodyPr wrap="square">
            <a:spAutoFit/>
          </a:bodyPr>
          <a:lstStyle/>
          <a:p>
            <a:pPr algn="ctr" fontAlgn="ctr">
              <a:buClr>
                <a:schemeClr val="tx1"/>
              </a:buClr>
            </a:pPr>
            <a:r>
              <a:rPr lang="en-GB" sz="1200" i="1" dirty="0">
                <a:solidFill>
                  <a:srgbClr val="FF0000"/>
                </a:solidFill>
                <a:latin typeface="Roboto" panose="02000000000000000000" pitchFamily="2" charset="0"/>
                <a:ea typeface="Roboto" panose="02000000000000000000" pitchFamily="2" charset="0"/>
                <a:cs typeface="Courier New" panose="02070309020205020404" pitchFamily="49" charset="0"/>
              </a:rPr>
              <a:t>Put the “No” on the second line below</a:t>
            </a:r>
          </a:p>
        </p:txBody>
      </p:sp>
    </p:spTree>
    <p:extLst>
      <p:ext uri="{BB962C8B-B14F-4D97-AF65-F5344CB8AC3E}">
        <p14:creationId xmlns:p14="http://schemas.microsoft.com/office/powerpoint/2010/main" val="102884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Rectangle 232">
            <a:extLst>
              <a:ext uri="{FF2B5EF4-FFF2-40B4-BE49-F238E27FC236}">
                <a16:creationId xmlns:a16="http://schemas.microsoft.com/office/drawing/2014/main" id="{D6159EAB-EF1F-40FC-B6EB-1D7E7C085E94}"/>
              </a:ext>
            </a:extLst>
          </p:cNvPr>
          <p:cNvSpPr/>
          <p:nvPr/>
        </p:nvSpPr>
        <p:spPr>
          <a:xfrm>
            <a:off x="3884609" y="4418349"/>
            <a:ext cx="6153847" cy="1502976"/>
          </a:xfrm>
          <a:prstGeom prst="rect">
            <a:avLst/>
          </a:prstGeom>
          <a:noFill/>
        </p:spPr>
        <p:txBody>
          <a:bodyPr wrap="square">
            <a:spAutoFit/>
          </a:bodyPr>
          <a:lstStyle/>
          <a:p>
            <a:pPr marL="0" lvl="1" fontAlgn="ctr">
              <a:lnSpc>
                <a:spcPts val="2200"/>
              </a:lnSpc>
            </a:pPr>
            <a:r>
              <a:rPr lang="en-GB" sz="1300" i="1"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rPr>
              <a:t>A token sale can be easily launched and managed on the Alpha </a:t>
            </a:r>
            <a:r>
              <a:rPr lang="en-GB" sz="1300" i="1" dirty="0" err="1">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rPr>
              <a:t>dApp</a:t>
            </a:r>
            <a:r>
              <a:rPr lang="en-GB" sz="1300" i="1"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rPr>
              <a:t>. A trusted community can create its own closed or open group, set up the rules and invite participants to fund a community project like a new crypto project or a wind turbine. There is no restriction to the location, number of participants or asset class of the issuance (utility &amp; loans for the Alpha pilot).</a:t>
            </a:r>
            <a:endParaRPr lang="en-IN" sz="1300"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endParaRPr>
          </a:p>
        </p:txBody>
      </p:sp>
      <p:sp>
        <p:nvSpPr>
          <p:cNvPr id="238" name="TextBox 237">
            <a:extLst>
              <a:ext uri="{FF2B5EF4-FFF2-40B4-BE49-F238E27FC236}">
                <a16:creationId xmlns:a16="http://schemas.microsoft.com/office/drawing/2014/main" id="{0B087716-2CCA-4FDF-BADA-33F8BD36DA2E}"/>
              </a:ext>
            </a:extLst>
          </p:cNvPr>
          <p:cNvSpPr txBox="1"/>
          <p:nvPr/>
        </p:nvSpPr>
        <p:spPr>
          <a:xfrm>
            <a:off x="3714506" y="105780"/>
            <a:ext cx="4762987" cy="768159"/>
          </a:xfrm>
          <a:prstGeom prst="rect">
            <a:avLst/>
          </a:prstGeom>
          <a:noFill/>
        </p:spPr>
        <p:txBody>
          <a:bodyPr wrap="square" rtlCol="0">
            <a:spAutoFit/>
          </a:bodyPr>
          <a:lstStyle>
            <a:defPPr>
              <a:defRPr lang="en-US"/>
            </a:defPPr>
            <a:lvl1pPr algn="ctr" fontAlgn="ctr">
              <a:lnSpc>
                <a:spcPts val="2600"/>
              </a:lnSpc>
              <a:spcAft>
                <a:spcPts val="600"/>
              </a:spcAft>
              <a:buClr>
                <a:schemeClr val="tx1"/>
              </a:buClr>
              <a:defRPr sz="2400" b="1">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defRPr>
            </a:lvl1pPr>
          </a:lstStyle>
          <a:p>
            <a:r>
              <a:rPr lang="en-GB" dirty="0"/>
              <a:t>Self-managed token sales with your trusted networks</a:t>
            </a:r>
          </a:p>
        </p:txBody>
      </p:sp>
      <p:sp>
        <p:nvSpPr>
          <p:cNvPr id="239" name="Rectangle 238">
            <a:extLst>
              <a:ext uri="{FF2B5EF4-FFF2-40B4-BE49-F238E27FC236}">
                <a16:creationId xmlns:a16="http://schemas.microsoft.com/office/drawing/2014/main" id="{9EAE642E-542A-4A63-87A3-25E4DE745F30}"/>
              </a:ext>
            </a:extLst>
          </p:cNvPr>
          <p:cNvSpPr/>
          <p:nvPr/>
        </p:nvSpPr>
        <p:spPr>
          <a:xfrm>
            <a:off x="2044701" y="1191999"/>
            <a:ext cx="4464022" cy="584775"/>
          </a:xfrm>
          <a:prstGeom prst="rect">
            <a:avLst/>
          </a:prstGeom>
          <a:solidFill>
            <a:srgbClr val="00BC8F">
              <a:alpha val="89804"/>
            </a:srgbClr>
          </a:solidFill>
          <a:ln>
            <a:solidFill>
              <a:schemeClr val="tx1">
                <a:lumMod val="50000"/>
                <a:lumOff val="50000"/>
              </a:schemeClr>
            </a:solidFill>
          </a:ln>
        </p:spPr>
        <p:txBody>
          <a:bodyPr wrap="square" tIns="0" anchor="ctr" anchorCtr="0">
            <a:spAutoFit/>
          </a:bodyPr>
          <a:lstStyle/>
          <a:p>
            <a:pPr algn="ctr" fontAlgn="ctr">
              <a:lnSpc>
                <a:spcPct val="150000"/>
              </a:lnSpc>
              <a:buClr>
                <a:schemeClr val="tx1"/>
              </a:buClr>
            </a:pPr>
            <a:r>
              <a:rPr lang="en-IN" sz="1400" b="1" dirty="0">
                <a:solidFill>
                  <a:schemeClr val="bg1"/>
                </a:solidFill>
                <a:latin typeface="Roboto" panose="02000000000000000000" pitchFamily="2" charset="0"/>
                <a:ea typeface="Roboto" panose="02000000000000000000" pitchFamily="2" charset="0"/>
                <a:cs typeface="Courier New" panose="02070309020205020404" pitchFamily="49" charset="0"/>
              </a:rPr>
              <a:t>Trusted communities </a:t>
            </a:r>
          </a:p>
          <a:p>
            <a:pPr algn="ctr" fontAlgn="ctr">
              <a:spcAft>
                <a:spcPts val="600"/>
              </a:spcAft>
              <a:buClr>
                <a:schemeClr val="tx1"/>
              </a:buClr>
            </a:pPr>
            <a:r>
              <a:rPr lang="en-IN" sz="1400" b="1" dirty="0">
                <a:solidFill>
                  <a:schemeClr val="bg1"/>
                </a:solidFill>
                <a:latin typeface="Roboto" panose="02000000000000000000" pitchFamily="2" charset="0"/>
                <a:ea typeface="Roboto" panose="02000000000000000000" pitchFamily="2" charset="0"/>
                <a:cs typeface="Courier New" panose="02070309020205020404" pitchFamily="49" charset="0"/>
              </a:rPr>
              <a:t>Create or join your trusted group on Alpha </a:t>
            </a:r>
          </a:p>
        </p:txBody>
      </p:sp>
      <p:sp>
        <p:nvSpPr>
          <p:cNvPr id="240" name="Rectangle 239">
            <a:extLst>
              <a:ext uri="{FF2B5EF4-FFF2-40B4-BE49-F238E27FC236}">
                <a16:creationId xmlns:a16="http://schemas.microsoft.com/office/drawing/2014/main" id="{0B81637D-3ABD-4C6B-8B41-D82659D83F44}"/>
              </a:ext>
            </a:extLst>
          </p:cNvPr>
          <p:cNvSpPr/>
          <p:nvPr/>
        </p:nvSpPr>
        <p:spPr>
          <a:xfrm>
            <a:off x="2044701" y="1977092"/>
            <a:ext cx="1751370" cy="938719"/>
          </a:xfrm>
          <a:prstGeom prst="rect">
            <a:avLst/>
          </a:prstGeom>
          <a:solidFill>
            <a:srgbClr val="00BC8F">
              <a:alpha val="89804"/>
            </a:srgbClr>
          </a:solidFill>
          <a:ln>
            <a:solidFill>
              <a:schemeClr val="tx1">
                <a:lumMod val="50000"/>
                <a:lumOff val="50000"/>
              </a:schemeClr>
            </a:solidFill>
          </a:ln>
        </p:spPr>
        <p:txBody>
          <a:bodyPr wrap="square" lIns="36000" rIns="36000" anchor="ctr" anchorCtr="0">
            <a:spAutoFit/>
          </a:bodyPr>
          <a:lstStyle/>
          <a:p>
            <a:pPr algn="ctr" fontAlgn="ctr">
              <a:lnSpc>
                <a:spcPts val="2200"/>
              </a:lnSpc>
              <a:buClr>
                <a:schemeClr val="tx1"/>
              </a:buClr>
            </a:pPr>
            <a:r>
              <a:rPr lang="en-IN" sz="1400" b="1" dirty="0">
                <a:solidFill>
                  <a:schemeClr val="bg1"/>
                </a:solidFill>
                <a:latin typeface="Roboto" panose="02000000000000000000" pitchFamily="2" charset="0"/>
                <a:ea typeface="Roboto" panose="02000000000000000000" pitchFamily="2" charset="0"/>
                <a:cs typeface="Courier New" panose="02070309020205020404" pitchFamily="49" charset="0"/>
              </a:rPr>
              <a:t>Self-issue tokens to trusted group &amp; raise funds</a:t>
            </a:r>
            <a:endParaRPr lang="en-GB" sz="1400" b="1" dirty="0">
              <a:solidFill>
                <a:schemeClr val="bg1"/>
              </a:solidFill>
              <a:latin typeface="Roboto" panose="02000000000000000000" pitchFamily="2" charset="0"/>
              <a:ea typeface="Roboto" panose="02000000000000000000" pitchFamily="2" charset="0"/>
              <a:cs typeface="Courier New" panose="02070309020205020404" pitchFamily="49" charset="0"/>
            </a:endParaRPr>
          </a:p>
        </p:txBody>
      </p:sp>
      <p:sp>
        <p:nvSpPr>
          <p:cNvPr id="241" name="Rectangle 240">
            <a:extLst>
              <a:ext uri="{FF2B5EF4-FFF2-40B4-BE49-F238E27FC236}">
                <a16:creationId xmlns:a16="http://schemas.microsoft.com/office/drawing/2014/main" id="{5468D89B-53B6-4F79-AC46-3D1927719C29}"/>
              </a:ext>
            </a:extLst>
          </p:cNvPr>
          <p:cNvSpPr/>
          <p:nvPr/>
        </p:nvSpPr>
        <p:spPr>
          <a:xfrm>
            <a:off x="3930752" y="1977092"/>
            <a:ext cx="2577971" cy="938719"/>
          </a:xfrm>
          <a:prstGeom prst="rect">
            <a:avLst/>
          </a:prstGeom>
          <a:solidFill>
            <a:srgbClr val="00BC8F">
              <a:alpha val="89804"/>
            </a:srgbClr>
          </a:solidFill>
          <a:ln>
            <a:solidFill>
              <a:schemeClr val="tx1">
                <a:lumMod val="50000"/>
                <a:lumOff val="50000"/>
              </a:schemeClr>
            </a:solidFill>
          </a:ln>
        </p:spPr>
        <p:txBody>
          <a:bodyPr wrap="square" lIns="36000" rIns="36000" anchor="ctr" anchorCtr="0">
            <a:spAutoFit/>
          </a:bodyPr>
          <a:lstStyle/>
          <a:p>
            <a:pPr algn="ctr" fontAlgn="ctr">
              <a:lnSpc>
                <a:spcPts val="2200"/>
              </a:lnSpc>
              <a:buClr>
                <a:schemeClr val="tx1"/>
              </a:buClr>
            </a:pPr>
            <a:r>
              <a:rPr lang="en-GB" sz="1400" b="1" dirty="0">
                <a:solidFill>
                  <a:schemeClr val="bg1"/>
                </a:solidFill>
                <a:latin typeface="Roboto" panose="02000000000000000000" pitchFamily="2" charset="0"/>
                <a:ea typeface="Roboto" panose="02000000000000000000" pitchFamily="2" charset="0"/>
                <a:cs typeface="Courier New" panose="02070309020205020404" pitchFamily="49" charset="0"/>
              </a:rPr>
              <a:t>Support your community and participate in a token  issuance from a trusted member</a:t>
            </a:r>
          </a:p>
        </p:txBody>
      </p:sp>
      <p:sp>
        <p:nvSpPr>
          <p:cNvPr id="242" name="Rectangle 241">
            <a:extLst>
              <a:ext uri="{FF2B5EF4-FFF2-40B4-BE49-F238E27FC236}">
                <a16:creationId xmlns:a16="http://schemas.microsoft.com/office/drawing/2014/main" id="{794366F4-015B-4D86-9AEB-805760DA1E84}"/>
              </a:ext>
            </a:extLst>
          </p:cNvPr>
          <p:cNvSpPr/>
          <p:nvPr/>
        </p:nvSpPr>
        <p:spPr>
          <a:xfrm>
            <a:off x="2053696" y="3089207"/>
            <a:ext cx="4464022" cy="759182"/>
          </a:xfrm>
          <a:prstGeom prst="rect">
            <a:avLst/>
          </a:prstGeom>
          <a:solidFill>
            <a:srgbClr val="00BC8F">
              <a:alpha val="89804"/>
            </a:srgbClr>
          </a:solidFill>
          <a:ln>
            <a:solidFill>
              <a:schemeClr val="tx1">
                <a:lumMod val="50000"/>
                <a:lumOff val="50000"/>
              </a:schemeClr>
            </a:solidFill>
          </a:ln>
        </p:spPr>
        <p:txBody>
          <a:bodyPr wrap="square" anchor="ctr" anchorCtr="0">
            <a:spAutoFit/>
          </a:bodyPr>
          <a:lstStyle/>
          <a:p>
            <a:pPr algn="ctr" fontAlgn="ctr">
              <a:lnSpc>
                <a:spcPts val="2600"/>
              </a:lnSpc>
              <a:buClr>
                <a:schemeClr val="tx1"/>
              </a:buClr>
            </a:pPr>
            <a:r>
              <a:rPr lang="en-GB" sz="1400" b="1" dirty="0">
                <a:solidFill>
                  <a:schemeClr val="bg1"/>
                </a:solidFill>
                <a:latin typeface="Roboto" panose="02000000000000000000" pitchFamily="2" charset="0"/>
                <a:ea typeface="Roboto" panose="02000000000000000000" pitchFamily="2" charset="0"/>
                <a:cs typeface="Courier New" panose="02070309020205020404" pitchFamily="49" charset="0"/>
              </a:rPr>
              <a:t>The trust within a community acts as a soft guarantee No Alpha underwriting score is required</a:t>
            </a:r>
          </a:p>
        </p:txBody>
      </p:sp>
      <p:cxnSp>
        <p:nvCxnSpPr>
          <p:cNvPr id="29" name="Straight Arrow Connector 28">
            <a:extLst>
              <a:ext uri="{FF2B5EF4-FFF2-40B4-BE49-F238E27FC236}">
                <a16:creationId xmlns:a16="http://schemas.microsoft.com/office/drawing/2014/main" id="{40B90A33-540B-4F02-A56B-925924F732C3}"/>
              </a:ext>
            </a:extLst>
          </p:cNvPr>
          <p:cNvCxnSpPr>
            <a:cxnSpLocks/>
          </p:cNvCxnSpPr>
          <p:nvPr/>
        </p:nvCxnSpPr>
        <p:spPr>
          <a:xfrm>
            <a:off x="2780267" y="2931727"/>
            <a:ext cx="0" cy="157011"/>
          </a:xfrm>
          <a:prstGeom prst="straightConnector1">
            <a:avLst/>
          </a:prstGeom>
          <a:ln>
            <a:solidFill>
              <a:srgbClr val="00BC8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6615D70-9BAC-4CAB-8DC7-38C72FCEC51C}"/>
              </a:ext>
            </a:extLst>
          </p:cNvPr>
          <p:cNvCxnSpPr>
            <a:cxnSpLocks/>
          </p:cNvCxnSpPr>
          <p:nvPr/>
        </p:nvCxnSpPr>
        <p:spPr>
          <a:xfrm>
            <a:off x="5219737" y="2946457"/>
            <a:ext cx="0" cy="157011"/>
          </a:xfrm>
          <a:prstGeom prst="straightConnector1">
            <a:avLst/>
          </a:prstGeom>
          <a:ln>
            <a:solidFill>
              <a:srgbClr val="00BC8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8B09CB-1785-4FCE-8A69-8D00C7AC45BA}"/>
              </a:ext>
            </a:extLst>
          </p:cNvPr>
          <p:cNvCxnSpPr>
            <a:cxnSpLocks/>
          </p:cNvCxnSpPr>
          <p:nvPr/>
        </p:nvCxnSpPr>
        <p:spPr>
          <a:xfrm>
            <a:off x="2772416" y="1808652"/>
            <a:ext cx="0" cy="157011"/>
          </a:xfrm>
          <a:prstGeom prst="straightConnector1">
            <a:avLst/>
          </a:prstGeom>
          <a:ln>
            <a:solidFill>
              <a:srgbClr val="00BC8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C099EB-E1F2-4850-B764-EE1198B9FC85}"/>
              </a:ext>
            </a:extLst>
          </p:cNvPr>
          <p:cNvCxnSpPr>
            <a:cxnSpLocks/>
          </p:cNvCxnSpPr>
          <p:nvPr/>
        </p:nvCxnSpPr>
        <p:spPr>
          <a:xfrm>
            <a:off x="5229696" y="1808652"/>
            <a:ext cx="0" cy="157011"/>
          </a:xfrm>
          <a:prstGeom prst="straightConnector1">
            <a:avLst/>
          </a:prstGeom>
          <a:ln>
            <a:solidFill>
              <a:srgbClr val="00BC8F"/>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5243DEF-41A0-4A2C-82C7-2EB731DA80BF}"/>
              </a:ext>
            </a:extLst>
          </p:cNvPr>
          <p:cNvPicPr>
            <a:picLocks noChangeAspect="1"/>
          </p:cNvPicPr>
          <p:nvPr/>
        </p:nvPicPr>
        <p:blipFill>
          <a:blip r:embed="rId2"/>
          <a:stretch>
            <a:fillRect/>
          </a:stretch>
        </p:blipFill>
        <p:spPr>
          <a:xfrm>
            <a:off x="6663323" y="1277953"/>
            <a:ext cx="3375134" cy="2570436"/>
          </a:xfrm>
          <a:prstGeom prst="rect">
            <a:avLst/>
          </a:prstGeom>
        </p:spPr>
      </p:pic>
      <p:sp>
        <p:nvSpPr>
          <p:cNvPr id="2" name="Rectangle: Rounded Corners 1">
            <a:extLst>
              <a:ext uri="{FF2B5EF4-FFF2-40B4-BE49-F238E27FC236}">
                <a16:creationId xmlns:a16="http://schemas.microsoft.com/office/drawing/2014/main" id="{1AA15477-788F-4E40-8962-B369F43A0DE8}"/>
              </a:ext>
            </a:extLst>
          </p:cNvPr>
          <p:cNvSpPr/>
          <p:nvPr/>
        </p:nvSpPr>
        <p:spPr>
          <a:xfrm>
            <a:off x="261550" y="5764092"/>
            <a:ext cx="1484186" cy="8629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Animation gif see next page</a:t>
            </a:r>
          </a:p>
        </p:txBody>
      </p:sp>
      <p:pic>
        <p:nvPicPr>
          <p:cNvPr id="4" name="Picture 3">
            <a:extLst>
              <a:ext uri="{FF2B5EF4-FFF2-40B4-BE49-F238E27FC236}">
                <a16:creationId xmlns:a16="http://schemas.microsoft.com/office/drawing/2014/main" id="{1BFD64ED-7BAF-486D-991E-73DF4B0AED74}"/>
              </a:ext>
            </a:extLst>
          </p:cNvPr>
          <p:cNvPicPr>
            <a:picLocks noChangeAspect="1"/>
          </p:cNvPicPr>
          <p:nvPr/>
        </p:nvPicPr>
        <p:blipFill>
          <a:blip r:embed="rId3"/>
          <a:stretch>
            <a:fillRect/>
          </a:stretch>
        </p:blipFill>
        <p:spPr>
          <a:xfrm>
            <a:off x="2351585" y="4558404"/>
            <a:ext cx="1362921" cy="1362921"/>
          </a:xfrm>
          <a:prstGeom prst="rect">
            <a:avLst/>
          </a:prstGeom>
        </p:spPr>
      </p:pic>
      <p:cxnSp>
        <p:nvCxnSpPr>
          <p:cNvPr id="7" name="Straight Arrow Connector 6">
            <a:extLst>
              <a:ext uri="{FF2B5EF4-FFF2-40B4-BE49-F238E27FC236}">
                <a16:creationId xmlns:a16="http://schemas.microsoft.com/office/drawing/2014/main" id="{384C7586-62C5-4605-A19A-E49E4A7CBED7}"/>
              </a:ext>
            </a:extLst>
          </p:cNvPr>
          <p:cNvCxnSpPr>
            <a:cxnSpLocks/>
          </p:cNvCxnSpPr>
          <p:nvPr/>
        </p:nvCxnSpPr>
        <p:spPr>
          <a:xfrm flipH="1" flipV="1">
            <a:off x="9118600" y="3010232"/>
            <a:ext cx="1290024" cy="8381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7802DD0-203A-4784-9908-022EE6BA5764}"/>
              </a:ext>
            </a:extLst>
          </p:cNvPr>
          <p:cNvSpPr/>
          <p:nvPr/>
        </p:nvSpPr>
        <p:spPr>
          <a:xfrm>
            <a:off x="9118600" y="3803438"/>
            <a:ext cx="3027420" cy="276999"/>
          </a:xfrm>
          <a:prstGeom prst="rect">
            <a:avLst/>
          </a:prstGeom>
        </p:spPr>
        <p:txBody>
          <a:bodyPr wrap="square">
            <a:spAutoFit/>
          </a:bodyPr>
          <a:lstStyle/>
          <a:p>
            <a:pPr algn="ctr" fontAlgn="ctr">
              <a:buClr>
                <a:schemeClr val="tx1"/>
              </a:buClr>
            </a:pPr>
            <a:r>
              <a:rPr lang="en-GB" sz="1200" i="1" dirty="0">
                <a:solidFill>
                  <a:srgbClr val="0070C0"/>
                </a:solidFill>
                <a:latin typeface="Roboto" panose="02000000000000000000" pitchFamily="2" charset="0"/>
                <a:ea typeface="Roboto" panose="02000000000000000000" pitchFamily="2" charset="0"/>
                <a:cs typeface="Courier New" panose="02070309020205020404" pitchFamily="49" charset="0"/>
              </a:rPr>
              <a:t>Change the green and logo here</a:t>
            </a:r>
          </a:p>
        </p:txBody>
      </p:sp>
      <p:pic>
        <p:nvPicPr>
          <p:cNvPr id="9" name="Picture 8">
            <a:extLst>
              <a:ext uri="{FF2B5EF4-FFF2-40B4-BE49-F238E27FC236}">
                <a16:creationId xmlns:a16="http://schemas.microsoft.com/office/drawing/2014/main" id="{3B728B0F-D66E-4962-9CB2-9C017F361211}"/>
              </a:ext>
            </a:extLst>
          </p:cNvPr>
          <p:cNvPicPr>
            <a:picLocks noChangeAspect="1"/>
          </p:cNvPicPr>
          <p:nvPr/>
        </p:nvPicPr>
        <p:blipFill>
          <a:blip r:embed="rId4"/>
          <a:stretch>
            <a:fillRect/>
          </a:stretch>
        </p:blipFill>
        <p:spPr>
          <a:xfrm>
            <a:off x="11765405" y="3847220"/>
            <a:ext cx="262063" cy="268115"/>
          </a:xfrm>
          <a:prstGeom prst="rect">
            <a:avLst/>
          </a:prstGeom>
        </p:spPr>
      </p:pic>
      <p:sp>
        <p:nvSpPr>
          <p:cNvPr id="18" name="Rectangle 17">
            <a:extLst>
              <a:ext uri="{FF2B5EF4-FFF2-40B4-BE49-F238E27FC236}">
                <a16:creationId xmlns:a16="http://schemas.microsoft.com/office/drawing/2014/main" id="{E3402AA0-4A18-49FE-B2D6-639AE210E1E2}"/>
              </a:ext>
            </a:extLst>
          </p:cNvPr>
          <p:cNvSpPr/>
          <p:nvPr/>
        </p:nvSpPr>
        <p:spPr>
          <a:xfrm>
            <a:off x="1015739" y="278114"/>
            <a:ext cx="2184661" cy="369332"/>
          </a:xfrm>
          <a:prstGeom prst="rect">
            <a:avLst/>
          </a:prstGeom>
        </p:spPr>
        <p:txBody>
          <a:bodyPr wrap="square">
            <a:spAutoFit/>
          </a:bodyPr>
          <a:lstStyle/>
          <a:p>
            <a:r>
              <a:rPr lang="en-GB" spc="160" dirty="0">
                <a:solidFill>
                  <a:srgbClr val="FF0000"/>
                </a:solidFill>
                <a:latin typeface="Roboto Medium" panose="02000000000000000000" pitchFamily="2" charset="0"/>
                <a:ea typeface="Roboto Medium" panose="02000000000000000000" pitchFamily="2" charset="0"/>
                <a:cs typeface="Courier New" panose="02070309020205020404" pitchFamily="49" charset="0"/>
              </a:rPr>
              <a:t>My slide</a:t>
            </a:r>
            <a:endParaRPr lang="en-GB" dirty="0">
              <a:solidFill>
                <a:srgbClr val="FF0000"/>
              </a:solidFill>
            </a:endParaRPr>
          </a:p>
        </p:txBody>
      </p:sp>
    </p:spTree>
    <p:extLst>
      <p:ext uri="{BB962C8B-B14F-4D97-AF65-F5344CB8AC3E}">
        <p14:creationId xmlns:p14="http://schemas.microsoft.com/office/powerpoint/2010/main" val="172932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C145367-A119-4E11-966F-006B937E4AC5}"/>
              </a:ext>
            </a:extLst>
          </p:cNvPr>
          <p:cNvSpPr/>
          <p:nvPr/>
        </p:nvSpPr>
        <p:spPr>
          <a:xfrm>
            <a:off x="1460500" y="731153"/>
            <a:ext cx="2349500" cy="234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EF1014FD-F511-4650-98E6-01AAC3B74B43}"/>
              </a:ext>
            </a:extLst>
          </p:cNvPr>
          <p:cNvSpPr/>
          <p:nvPr/>
        </p:nvSpPr>
        <p:spPr>
          <a:xfrm>
            <a:off x="2489200" y="5724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5A81A487-C112-4C89-85F6-D9E11097021F}"/>
              </a:ext>
            </a:extLst>
          </p:cNvPr>
          <p:cNvSpPr/>
          <p:nvPr/>
        </p:nvSpPr>
        <p:spPr>
          <a:xfrm>
            <a:off x="2489200" y="29219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3330942F-4B9E-45CC-83C2-CE2C9127C069}"/>
              </a:ext>
            </a:extLst>
          </p:cNvPr>
          <p:cNvSpPr/>
          <p:nvPr/>
        </p:nvSpPr>
        <p:spPr>
          <a:xfrm>
            <a:off x="3651250" y="17281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EE81CF6B-0268-4FDB-9449-79EC81E23DB8}"/>
              </a:ext>
            </a:extLst>
          </p:cNvPr>
          <p:cNvSpPr/>
          <p:nvPr/>
        </p:nvSpPr>
        <p:spPr>
          <a:xfrm>
            <a:off x="1301750" y="174715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1B60FEDB-883D-4E4B-9907-7F2B9C7131D5}"/>
              </a:ext>
            </a:extLst>
          </p:cNvPr>
          <p:cNvSpPr/>
          <p:nvPr/>
        </p:nvSpPr>
        <p:spPr>
          <a:xfrm>
            <a:off x="1619250" y="92165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4BD6CDFD-29E8-4F0C-A9CE-FD4A3D8AD3A3}"/>
              </a:ext>
            </a:extLst>
          </p:cNvPr>
          <p:cNvSpPr/>
          <p:nvPr/>
        </p:nvSpPr>
        <p:spPr>
          <a:xfrm>
            <a:off x="3305175" y="92165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7FB9EDBA-CF24-43EF-AE47-CBD514A5035A}"/>
              </a:ext>
            </a:extLst>
          </p:cNvPr>
          <p:cNvSpPr/>
          <p:nvPr/>
        </p:nvSpPr>
        <p:spPr>
          <a:xfrm>
            <a:off x="1651000" y="25790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7AEC9A1-8C47-42A4-8457-A0BEB67F33C2}"/>
              </a:ext>
            </a:extLst>
          </p:cNvPr>
          <p:cNvSpPr/>
          <p:nvPr/>
        </p:nvSpPr>
        <p:spPr>
          <a:xfrm>
            <a:off x="3333750" y="25155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D54DE11-5960-4D61-B1B5-120020645E4F}"/>
              </a:ext>
            </a:extLst>
          </p:cNvPr>
          <p:cNvSpPr/>
          <p:nvPr/>
        </p:nvSpPr>
        <p:spPr>
          <a:xfrm>
            <a:off x="6769858" y="712103"/>
            <a:ext cx="2349500" cy="234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1CFC53C8-4B57-4D01-9F45-D1765C375FA1}"/>
              </a:ext>
            </a:extLst>
          </p:cNvPr>
          <p:cNvSpPr/>
          <p:nvPr/>
        </p:nvSpPr>
        <p:spPr>
          <a:xfrm>
            <a:off x="7798558" y="290285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CAEDA99-2CA1-4588-B004-E78887B112AC}"/>
              </a:ext>
            </a:extLst>
          </p:cNvPr>
          <p:cNvSpPr/>
          <p:nvPr/>
        </p:nvSpPr>
        <p:spPr>
          <a:xfrm>
            <a:off x="8960608" y="170905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AABA7471-3CBF-4493-9DED-9436DB481112}"/>
              </a:ext>
            </a:extLst>
          </p:cNvPr>
          <p:cNvSpPr/>
          <p:nvPr/>
        </p:nvSpPr>
        <p:spPr>
          <a:xfrm>
            <a:off x="6611108" y="17281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38CF9409-7A5F-464D-90A8-FA10FFEB95DE}"/>
              </a:ext>
            </a:extLst>
          </p:cNvPr>
          <p:cNvSpPr/>
          <p:nvPr/>
        </p:nvSpPr>
        <p:spPr>
          <a:xfrm>
            <a:off x="6928608" y="9026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A7FBFD03-8642-4441-8069-0037ABB5F0F1}"/>
              </a:ext>
            </a:extLst>
          </p:cNvPr>
          <p:cNvSpPr/>
          <p:nvPr/>
        </p:nvSpPr>
        <p:spPr>
          <a:xfrm>
            <a:off x="8614533" y="90260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498137-E39F-4965-A9E5-5FA72A5B135B}"/>
              </a:ext>
            </a:extLst>
          </p:cNvPr>
          <p:cNvSpPr/>
          <p:nvPr/>
        </p:nvSpPr>
        <p:spPr>
          <a:xfrm>
            <a:off x="6960358" y="255995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553D9AD-E535-4511-B60C-734CC19F89E9}"/>
              </a:ext>
            </a:extLst>
          </p:cNvPr>
          <p:cNvSpPr/>
          <p:nvPr/>
        </p:nvSpPr>
        <p:spPr>
          <a:xfrm>
            <a:off x="8643108" y="2496453"/>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Arrow Connector 66">
            <a:extLst>
              <a:ext uri="{FF2B5EF4-FFF2-40B4-BE49-F238E27FC236}">
                <a16:creationId xmlns:a16="http://schemas.microsoft.com/office/drawing/2014/main" id="{AF0BA4FB-92D3-47E7-BDA8-1C2E2DDE4DB7}"/>
              </a:ext>
            </a:extLst>
          </p:cNvPr>
          <p:cNvCxnSpPr/>
          <p:nvPr/>
        </p:nvCxnSpPr>
        <p:spPr>
          <a:xfrm>
            <a:off x="7931908" y="934353"/>
            <a:ext cx="0" cy="58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8B6751C-DD33-4629-91AA-47A67F4AA612}"/>
              </a:ext>
            </a:extLst>
          </p:cNvPr>
          <p:cNvCxnSpPr>
            <a:cxnSpLocks/>
          </p:cNvCxnSpPr>
          <p:nvPr/>
        </p:nvCxnSpPr>
        <p:spPr>
          <a:xfrm flipV="1">
            <a:off x="7938258" y="2236103"/>
            <a:ext cx="0" cy="577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ACBF286-2094-4AC8-B708-4BCE627CD5E6}"/>
              </a:ext>
            </a:extLst>
          </p:cNvPr>
          <p:cNvCxnSpPr>
            <a:cxnSpLocks/>
          </p:cNvCxnSpPr>
          <p:nvPr/>
        </p:nvCxnSpPr>
        <p:spPr>
          <a:xfrm flipH="1" flipV="1">
            <a:off x="8290683" y="1867803"/>
            <a:ext cx="54610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B837104-044B-49C2-88C1-8AC2BE02E7CD}"/>
              </a:ext>
            </a:extLst>
          </p:cNvPr>
          <p:cNvCxnSpPr>
            <a:cxnSpLocks/>
          </p:cNvCxnSpPr>
          <p:nvPr/>
        </p:nvCxnSpPr>
        <p:spPr>
          <a:xfrm>
            <a:off x="7004808" y="1880503"/>
            <a:ext cx="57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82F728B-9507-40EF-8AF3-FB795FC498F7}"/>
              </a:ext>
            </a:extLst>
          </p:cNvPr>
          <p:cNvCxnSpPr/>
          <p:nvPr/>
        </p:nvCxnSpPr>
        <p:spPr>
          <a:xfrm rot="2658938">
            <a:off x="8401769" y="1104706"/>
            <a:ext cx="0" cy="58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FFF1FCE-D05E-4934-AE95-6CEA4576AEEC}"/>
              </a:ext>
            </a:extLst>
          </p:cNvPr>
          <p:cNvCxnSpPr>
            <a:cxnSpLocks/>
          </p:cNvCxnSpPr>
          <p:nvPr/>
        </p:nvCxnSpPr>
        <p:spPr>
          <a:xfrm rot="2658938" flipV="1">
            <a:off x="7499329" y="2059410"/>
            <a:ext cx="0" cy="577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A4627F0-EBE5-4A56-B1D2-6278AF7F91F3}"/>
              </a:ext>
            </a:extLst>
          </p:cNvPr>
          <p:cNvCxnSpPr>
            <a:cxnSpLocks/>
          </p:cNvCxnSpPr>
          <p:nvPr/>
        </p:nvCxnSpPr>
        <p:spPr>
          <a:xfrm rot="2658938" flipH="1" flipV="1">
            <a:off x="8139821" y="2335721"/>
            <a:ext cx="54610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EFE2117-9324-4E76-B44F-54647A1F85D8}"/>
              </a:ext>
            </a:extLst>
          </p:cNvPr>
          <p:cNvCxnSpPr>
            <a:cxnSpLocks/>
          </p:cNvCxnSpPr>
          <p:nvPr/>
        </p:nvCxnSpPr>
        <p:spPr>
          <a:xfrm rot="2658938">
            <a:off x="7203367" y="1408963"/>
            <a:ext cx="57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028E627-A489-4FF2-90B9-50B9BE3111BC}"/>
              </a:ext>
            </a:extLst>
          </p:cNvPr>
          <p:cNvSpPr/>
          <p:nvPr/>
        </p:nvSpPr>
        <p:spPr>
          <a:xfrm>
            <a:off x="7755773" y="1668610"/>
            <a:ext cx="411085" cy="411085"/>
          </a:xfrm>
          <a:prstGeom prst="ellipse">
            <a:avLst/>
          </a:prstGeom>
          <a:solidFill>
            <a:schemeClr val="accent2">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3E6BA8E0-2F17-42C6-84B2-B7BCE508D5B5}"/>
              </a:ext>
            </a:extLst>
          </p:cNvPr>
          <p:cNvSpPr/>
          <p:nvPr/>
        </p:nvSpPr>
        <p:spPr>
          <a:xfrm>
            <a:off x="7798558" y="538649"/>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AutoShape 2" descr="Image result for wind turbine png">
            <a:extLst>
              <a:ext uri="{FF2B5EF4-FFF2-40B4-BE49-F238E27FC236}">
                <a16:creationId xmlns:a16="http://schemas.microsoft.com/office/drawing/2014/main" id="{DB4FD7C1-6401-468A-9C6C-E17D0DE5D9B0}"/>
              </a:ext>
            </a:extLst>
          </p:cNvPr>
          <p:cNvSpPr>
            <a:spLocks noChangeAspect="1" noChangeArrowheads="1"/>
          </p:cNvSpPr>
          <p:nvPr/>
        </p:nvSpPr>
        <p:spPr bwMode="auto">
          <a:xfrm>
            <a:off x="7917543" y="343625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9" name="Picture 98">
            <a:extLst>
              <a:ext uri="{FF2B5EF4-FFF2-40B4-BE49-F238E27FC236}">
                <a16:creationId xmlns:a16="http://schemas.microsoft.com/office/drawing/2014/main" id="{089E1142-A625-4C52-AB58-4CC6AC63E3F0}"/>
              </a:ext>
            </a:extLst>
          </p:cNvPr>
          <p:cNvPicPr>
            <a:picLocks noChangeAspect="1"/>
          </p:cNvPicPr>
          <p:nvPr/>
        </p:nvPicPr>
        <p:blipFill>
          <a:blip r:embed="rId2"/>
          <a:stretch>
            <a:fillRect/>
          </a:stretch>
        </p:blipFill>
        <p:spPr>
          <a:xfrm>
            <a:off x="2664511" y="4903086"/>
            <a:ext cx="741876" cy="741876"/>
          </a:xfrm>
          <a:prstGeom prst="rect">
            <a:avLst/>
          </a:prstGeom>
          <a:solidFill>
            <a:srgbClr val="00CC66"/>
          </a:solidFill>
        </p:spPr>
      </p:pic>
      <p:sp>
        <p:nvSpPr>
          <p:cNvPr id="103" name="Arrow: Right 102">
            <a:extLst>
              <a:ext uri="{FF2B5EF4-FFF2-40B4-BE49-F238E27FC236}">
                <a16:creationId xmlns:a16="http://schemas.microsoft.com/office/drawing/2014/main" id="{16B682D3-E503-4B5F-ABE3-4B75AF7C6FAA}"/>
              </a:ext>
            </a:extLst>
          </p:cNvPr>
          <p:cNvSpPr/>
          <p:nvPr/>
        </p:nvSpPr>
        <p:spPr>
          <a:xfrm>
            <a:off x="2507311" y="5247268"/>
            <a:ext cx="317500" cy="1778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5" name="Group 114">
            <a:extLst>
              <a:ext uri="{FF2B5EF4-FFF2-40B4-BE49-F238E27FC236}">
                <a16:creationId xmlns:a16="http://schemas.microsoft.com/office/drawing/2014/main" id="{8FECB2FA-92AC-4628-8578-698D29C54055}"/>
              </a:ext>
            </a:extLst>
          </p:cNvPr>
          <p:cNvGrpSpPr/>
          <p:nvPr/>
        </p:nvGrpSpPr>
        <p:grpSpPr>
          <a:xfrm>
            <a:off x="2005696" y="5128286"/>
            <a:ext cx="411085" cy="411085"/>
            <a:chOff x="1815196" y="5044472"/>
            <a:chExt cx="411085" cy="411085"/>
          </a:xfrm>
        </p:grpSpPr>
        <p:sp>
          <p:nvSpPr>
            <p:cNvPr id="102" name="Oval 101">
              <a:extLst>
                <a:ext uri="{FF2B5EF4-FFF2-40B4-BE49-F238E27FC236}">
                  <a16:creationId xmlns:a16="http://schemas.microsoft.com/office/drawing/2014/main" id="{CD2F5F3A-7745-4AED-B673-59344B99B727}"/>
                </a:ext>
              </a:extLst>
            </p:cNvPr>
            <p:cNvSpPr/>
            <p:nvPr/>
          </p:nvSpPr>
          <p:spPr>
            <a:xfrm>
              <a:off x="1815196" y="5044472"/>
              <a:ext cx="411085" cy="411085"/>
            </a:xfrm>
            <a:prstGeom prst="ellipse">
              <a:avLst/>
            </a:prstGeom>
            <a:solidFill>
              <a:schemeClr val="accent2">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23969FD9-CEAA-4FEB-A2BA-1D4056F4289B}"/>
                </a:ext>
              </a:extLst>
            </p:cNvPr>
            <p:cNvSpPr/>
            <p:nvPr/>
          </p:nvSpPr>
          <p:spPr>
            <a:xfrm>
              <a:off x="1883400" y="5065348"/>
              <a:ext cx="301686" cy="369332"/>
            </a:xfrm>
            <a:prstGeom prst="rect">
              <a:avLst/>
            </a:prstGeom>
          </p:spPr>
          <p:txBody>
            <a:bodyPr wrap="none">
              <a:spAutoFit/>
            </a:bodyPr>
            <a:lstStyle/>
            <a:p>
              <a:r>
                <a:rPr lang="en-GB" b="1" dirty="0">
                  <a:latin typeface="Calibri" panose="020F0502020204030204" pitchFamily="34" charset="0"/>
                  <a:ea typeface="Calibri" panose="020F0502020204030204" pitchFamily="34" charset="0"/>
                  <a:cs typeface="Times New Roman" panose="02020603050405020304" pitchFamily="18" charset="0"/>
                </a:rPr>
                <a:t>$</a:t>
              </a:r>
              <a:endParaRPr lang="en-GB" dirty="0"/>
            </a:p>
          </p:txBody>
        </p:sp>
      </p:grpSp>
      <p:sp>
        <p:nvSpPr>
          <p:cNvPr id="105" name="Rectangle 104">
            <a:extLst>
              <a:ext uri="{FF2B5EF4-FFF2-40B4-BE49-F238E27FC236}">
                <a16:creationId xmlns:a16="http://schemas.microsoft.com/office/drawing/2014/main" id="{3D557BC1-07F6-4350-ABAC-A76B59B776D7}"/>
              </a:ext>
            </a:extLst>
          </p:cNvPr>
          <p:cNvSpPr/>
          <p:nvPr/>
        </p:nvSpPr>
        <p:spPr>
          <a:xfrm>
            <a:off x="7814228" y="1695321"/>
            <a:ext cx="301686" cy="369332"/>
          </a:xfrm>
          <a:prstGeom prst="rect">
            <a:avLst/>
          </a:prstGeom>
        </p:spPr>
        <p:txBody>
          <a:bodyPr wrap="none">
            <a:spAutoFit/>
          </a:bodyPr>
          <a:lstStyle/>
          <a:p>
            <a:r>
              <a:rPr lang="en-GB" b="1" dirty="0">
                <a:latin typeface="Calibri" panose="020F0502020204030204" pitchFamily="34" charset="0"/>
                <a:ea typeface="Calibri" panose="020F0502020204030204" pitchFamily="34" charset="0"/>
                <a:cs typeface="Times New Roman" panose="02020603050405020304" pitchFamily="18" charset="0"/>
              </a:rPr>
              <a:t>$</a:t>
            </a:r>
            <a:endParaRPr lang="en-GB" dirty="0"/>
          </a:p>
        </p:txBody>
      </p:sp>
      <p:sp>
        <p:nvSpPr>
          <p:cNvPr id="106" name="Oval 105">
            <a:extLst>
              <a:ext uri="{FF2B5EF4-FFF2-40B4-BE49-F238E27FC236}">
                <a16:creationId xmlns:a16="http://schemas.microsoft.com/office/drawing/2014/main" id="{C25F4890-5085-408C-832D-452A2E50BEFB}"/>
              </a:ext>
            </a:extLst>
          </p:cNvPr>
          <p:cNvSpPr/>
          <p:nvPr/>
        </p:nvSpPr>
        <p:spPr>
          <a:xfrm>
            <a:off x="1450904" y="4135658"/>
            <a:ext cx="2349500" cy="234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5A609045-3148-4BD6-AC6B-87D0A162E549}"/>
              </a:ext>
            </a:extLst>
          </p:cNvPr>
          <p:cNvSpPr/>
          <p:nvPr/>
        </p:nvSpPr>
        <p:spPr>
          <a:xfrm>
            <a:off x="2479604" y="397690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04B51873-EC8B-4E08-A51A-41D72FF17972}"/>
              </a:ext>
            </a:extLst>
          </p:cNvPr>
          <p:cNvSpPr/>
          <p:nvPr/>
        </p:nvSpPr>
        <p:spPr>
          <a:xfrm>
            <a:off x="2479604" y="632640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ABBA019D-4AC0-41AA-8C50-4178569C7C70}"/>
              </a:ext>
            </a:extLst>
          </p:cNvPr>
          <p:cNvSpPr/>
          <p:nvPr/>
        </p:nvSpPr>
        <p:spPr>
          <a:xfrm>
            <a:off x="3641654" y="513260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06DAB344-DE14-4472-9DD5-E53F37747179}"/>
              </a:ext>
            </a:extLst>
          </p:cNvPr>
          <p:cNvSpPr/>
          <p:nvPr/>
        </p:nvSpPr>
        <p:spPr>
          <a:xfrm>
            <a:off x="1292154" y="515165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72452CD-5764-4C76-B029-C31237F03375}"/>
              </a:ext>
            </a:extLst>
          </p:cNvPr>
          <p:cNvSpPr/>
          <p:nvPr/>
        </p:nvSpPr>
        <p:spPr>
          <a:xfrm>
            <a:off x="1609654" y="432615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4706B56C-003B-4F67-84AD-C19AAD0D4584}"/>
              </a:ext>
            </a:extLst>
          </p:cNvPr>
          <p:cNvSpPr/>
          <p:nvPr/>
        </p:nvSpPr>
        <p:spPr>
          <a:xfrm>
            <a:off x="3295579" y="432615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C248774-F7E8-42B4-A672-3B256994366D}"/>
              </a:ext>
            </a:extLst>
          </p:cNvPr>
          <p:cNvSpPr/>
          <p:nvPr/>
        </p:nvSpPr>
        <p:spPr>
          <a:xfrm>
            <a:off x="1641404" y="598350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851B0564-2485-4C67-AFD0-686D51A10B60}"/>
              </a:ext>
            </a:extLst>
          </p:cNvPr>
          <p:cNvSpPr/>
          <p:nvPr/>
        </p:nvSpPr>
        <p:spPr>
          <a:xfrm>
            <a:off x="3324154" y="5920008"/>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6" name="Picture 115">
            <a:extLst>
              <a:ext uri="{FF2B5EF4-FFF2-40B4-BE49-F238E27FC236}">
                <a16:creationId xmlns:a16="http://schemas.microsoft.com/office/drawing/2014/main" id="{9A5B9024-A574-4F1B-91CD-89563625694B}"/>
              </a:ext>
            </a:extLst>
          </p:cNvPr>
          <p:cNvPicPr>
            <a:picLocks noChangeAspect="1"/>
          </p:cNvPicPr>
          <p:nvPr/>
        </p:nvPicPr>
        <p:blipFill>
          <a:blip r:embed="rId2"/>
          <a:stretch>
            <a:fillRect/>
          </a:stretch>
        </p:blipFill>
        <p:spPr>
          <a:xfrm>
            <a:off x="7520108" y="4914961"/>
            <a:ext cx="741876" cy="741876"/>
          </a:xfrm>
          <a:prstGeom prst="rect">
            <a:avLst/>
          </a:prstGeom>
          <a:solidFill>
            <a:srgbClr val="00CC66"/>
          </a:solidFill>
        </p:spPr>
      </p:pic>
      <p:sp>
        <p:nvSpPr>
          <p:cNvPr id="117" name="Oval 116">
            <a:extLst>
              <a:ext uri="{FF2B5EF4-FFF2-40B4-BE49-F238E27FC236}">
                <a16:creationId xmlns:a16="http://schemas.microsoft.com/office/drawing/2014/main" id="{8FE4EDF1-96F9-44A7-ADE6-7E5B844D3F41}"/>
              </a:ext>
            </a:extLst>
          </p:cNvPr>
          <p:cNvSpPr/>
          <p:nvPr/>
        </p:nvSpPr>
        <p:spPr>
          <a:xfrm>
            <a:off x="6769858" y="4147576"/>
            <a:ext cx="2349500" cy="234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D0F2BA0E-8509-442A-8F14-779835B2F568}"/>
              </a:ext>
            </a:extLst>
          </p:cNvPr>
          <p:cNvSpPr/>
          <p:nvPr/>
        </p:nvSpPr>
        <p:spPr>
          <a:xfrm>
            <a:off x="7798558" y="398882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0E1C4E37-4E84-4B83-86D6-5582764B198E}"/>
              </a:ext>
            </a:extLst>
          </p:cNvPr>
          <p:cNvSpPr/>
          <p:nvPr/>
        </p:nvSpPr>
        <p:spPr>
          <a:xfrm>
            <a:off x="7798558" y="633832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B103FF5-8E7D-429E-8C28-2AA67AB64737}"/>
              </a:ext>
            </a:extLst>
          </p:cNvPr>
          <p:cNvSpPr/>
          <p:nvPr/>
        </p:nvSpPr>
        <p:spPr>
          <a:xfrm>
            <a:off x="8960608" y="514452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C6F28C3F-0D07-4DAC-B09A-60BC8CDF81E9}"/>
              </a:ext>
            </a:extLst>
          </p:cNvPr>
          <p:cNvSpPr/>
          <p:nvPr/>
        </p:nvSpPr>
        <p:spPr>
          <a:xfrm>
            <a:off x="6611108" y="516357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752E1BE0-101F-4263-8BB3-C03D386F13EE}"/>
              </a:ext>
            </a:extLst>
          </p:cNvPr>
          <p:cNvSpPr/>
          <p:nvPr/>
        </p:nvSpPr>
        <p:spPr>
          <a:xfrm>
            <a:off x="6928608" y="433807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E31B460E-499B-4CBD-8D48-07B5338C25A3}"/>
              </a:ext>
            </a:extLst>
          </p:cNvPr>
          <p:cNvSpPr/>
          <p:nvPr/>
        </p:nvSpPr>
        <p:spPr>
          <a:xfrm>
            <a:off x="8614533" y="433807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6EC9FF85-1151-42B0-86CA-8B2A91A9678B}"/>
              </a:ext>
            </a:extLst>
          </p:cNvPr>
          <p:cNvSpPr/>
          <p:nvPr/>
        </p:nvSpPr>
        <p:spPr>
          <a:xfrm>
            <a:off x="6960358" y="599542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94A84463-A6E1-4B35-A9EC-1CB76F66EF2C}"/>
              </a:ext>
            </a:extLst>
          </p:cNvPr>
          <p:cNvSpPr/>
          <p:nvPr/>
        </p:nvSpPr>
        <p:spPr>
          <a:xfrm>
            <a:off x="8643108" y="5931926"/>
            <a:ext cx="317500" cy="317500"/>
          </a:xfrm>
          <a:prstGeom prst="ellipse">
            <a:avLst/>
          </a:prstGeom>
          <a:solidFill>
            <a:srgbClr val="00BC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7B77935B-C30B-42EE-B350-A3FE5644C181}"/>
              </a:ext>
            </a:extLst>
          </p:cNvPr>
          <p:cNvGrpSpPr/>
          <p:nvPr/>
        </p:nvGrpSpPr>
        <p:grpSpPr>
          <a:xfrm>
            <a:off x="7022270" y="4379351"/>
            <a:ext cx="1831975" cy="1879600"/>
            <a:chOff x="8053548" y="2446564"/>
            <a:chExt cx="1831975" cy="1879600"/>
          </a:xfrm>
        </p:grpSpPr>
        <p:cxnSp>
          <p:nvCxnSpPr>
            <p:cNvPr id="126" name="Straight Arrow Connector 125">
              <a:extLst>
                <a:ext uri="{FF2B5EF4-FFF2-40B4-BE49-F238E27FC236}">
                  <a16:creationId xmlns:a16="http://schemas.microsoft.com/office/drawing/2014/main" id="{D92C404E-E463-40E5-BA28-C56B1FCDC2B0}"/>
                </a:ext>
              </a:extLst>
            </p:cNvPr>
            <p:cNvCxnSpPr>
              <a:cxnSpLocks/>
            </p:cNvCxnSpPr>
            <p:nvPr/>
          </p:nvCxnSpPr>
          <p:spPr>
            <a:xfrm>
              <a:off x="8980648" y="2446564"/>
              <a:ext cx="0" cy="584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99E48C9-E99A-49AD-8318-B8FEEB0FE04D}"/>
                </a:ext>
              </a:extLst>
            </p:cNvPr>
            <p:cNvCxnSpPr>
              <a:cxnSpLocks/>
            </p:cNvCxnSpPr>
            <p:nvPr/>
          </p:nvCxnSpPr>
          <p:spPr>
            <a:xfrm flipV="1">
              <a:off x="8986998" y="3748314"/>
              <a:ext cx="0" cy="57785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D543095-C793-4DFE-BA6B-DC48443C1927}"/>
                </a:ext>
              </a:extLst>
            </p:cNvPr>
            <p:cNvCxnSpPr>
              <a:cxnSpLocks/>
            </p:cNvCxnSpPr>
            <p:nvPr/>
          </p:nvCxnSpPr>
          <p:spPr>
            <a:xfrm flipH="1" flipV="1">
              <a:off x="9339423" y="3380014"/>
              <a:ext cx="546100" cy="635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402B62B7-187E-44CF-8C16-164DE4F6AFEF}"/>
                </a:ext>
              </a:extLst>
            </p:cNvPr>
            <p:cNvCxnSpPr>
              <a:cxnSpLocks/>
            </p:cNvCxnSpPr>
            <p:nvPr/>
          </p:nvCxnSpPr>
          <p:spPr>
            <a:xfrm>
              <a:off x="8053548" y="3392714"/>
              <a:ext cx="574675"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3474996-E513-414B-A989-C1D88502909D}"/>
                </a:ext>
              </a:extLst>
            </p:cNvPr>
            <p:cNvCxnSpPr>
              <a:cxnSpLocks/>
            </p:cNvCxnSpPr>
            <p:nvPr/>
          </p:nvCxnSpPr>
          <p:spPr>
            <a:xfrm rot="2658938">
              <a:off x="9450509" y="2616917"/>
              <a:ext cx="0" cy="584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8227A9B-602D-4754-90D9-2A89E207090C}"/>
                </a:ext>
              </a:extLst>
            </p:cNvPr>
            <p:cNvCxnSpPr>
              <a:cxnSpLocks/>
            </p:cNvCxnSpPr>
            <p:nvPr/>
          </p:nvCxnSpPr>
          <p:spPr>
            <a:xfrm rot="2658938" flipV="1">
              <a:off x="8548069" y="3571621"/>
              <a:ext cx="0" cy="57785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1E417CC-3A60-47A2-A6C8-D3FB153FD475}"/>
                </a:ext>
              </a:extLst>
            </p:cNvPr>
            <p:cNvCxnSpPr>
              <a:cxnSpLocks/>
            </p:cNvCxnSpPr>
            <p:nvPr/>
          </p:nvCxnSpPr>
          <p:spPr>
            <a:xfrm rot="2658938" flipH="1" flipV="1">
              <a:off x="9188561" y="3847932"/>
              <a:ext cx="546100" cy="635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EAFE9EC-E512-4275-9FA5-186D0C13FD35}"/>
                </a:ext>
              </a:extLst>
            </p:cNvPr>
            <p:cNvCxnSpPr>
              <a:cxnSpLocks/>
            </p:cNvCxnSpPr>
            <p:nvPr/>
          </p:nvCxnSpPr>
          <p:spPr>
            <a:xfrm rot="2658938">
              <a:off x="8252107" y="2921174"/>
              <a:ext cx="574675"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43" name="Rectangle 142">
            <a:extLst>
              <a:ext uri="{FF2B5EF4-FFF2-40B4-BE49-F238E27FC236}">
                <a16:creationId xmlns:a16="http://schemas.microsoft.com/office/drawing/2014/main" id="{5AE31A01-2FB4-4DD8-BCFD-64E9A572408A}"/>
              </a:ext>
            </a:extLst>
          </p:cNvPr>
          <p:cNvSpPr/>
          <p:nvPr/>
        </p:nvSpPr>
        <p:spPr>
          <a:xfrm>
            <a:off x="869547" y="361821"/>
            <a:ext cx="354584" cy="369332"/>
          </a:xfrm>
          <a:prstGeom prst="rect">
            <a:avLst/>
          </a:prstGeom>
        </p:spPr>
        <p:txBody>
          <a:bodyPr wrap="none">
            <a:spAutoFit/>
          </a:bodyPr>
          <a:lstStyle/>
          <a:p>
            <a:r>
              <a:rPr lang="en-GB" b="1">
                <a:latin typeface="Calibri" panose="020F0502020204030204" pitchFamily="34" charset="0"/>
                <a:ea typeface="Calibri" panose="020F0502020204030204" pitchFamily="34" charset="0"/>
                <a:cs typeface="Times New Roman" panose="02020603050405020304" pitchFamily="18" charset="0"/>
              </a:rPr>
              <a:t>1 </a:t>
            </a:r>
            <a:endParaRPr lang="en-GB" dirty="0"/>
          </a:p>
        </p:txBody>
      </p:sp>
      <p:sp>
        <p:nvSpPr>
          <p:cNvPr id="144" name="Rectangle 143">
            <a:extLst>
              <a:ext uri="{FF2B5EF4-FFF2-40B4-BE49-F238E27FC236}">
                <a16:creationId xmlns:a16="http://schemas.microsoft.com/office/drawing/2014/main" id="{1D9FEB7B-8704-4665-90B4-C0472ED2E801}"/>
              </a:ext>
            </a:extLst>
          </p:cNvPr>
          <p:cNvSpPr/>
          <p:nvPr/>
        </p:nvSpPr>
        <p:spPr>
          <a:xfrm>
            <a:off x="6644415" y="263396"/>
            <a:ext cx="301686" cy="369332"/>
          </a:xfrm>
          <a:prstGeom prst="rect">
            <a:avLst/>
          </a:prstGeom>
        </p:spPr>
        <p:txBody>
          <a:bodyPr wrap="none">
            <a:spAutoFit/>
          </a:bodyPr>
          <a:lstStyle/>
          <a:p>
            <a:r>
              <a:rPr lang="en-GB" b="1" dirty="0">
                <a:latin typeface="Calibri" panose="020F0502020204030204" pitchFamily="34" charset="0"/>
                <a:cs typeface="Times New Roman" panose="02020603050405020304" pitchFamily="18" charset="0"/>
              </a:rPr>
              <a:t>2</a:t>
            </a:r>
            <a:endParaRPr lang="en-GB" dirty="0"/>
          </a:p>
        </p:txBody>
      </p:sp>
      <p:sp>
        <p:nvSpPr>
          <p:cNvPr id="145" name="Rectangle 144">
            <a:extLst>
              <a:ext uri="{FF2B5EF4-FFF2-40B4-BE49-F238E27FC236}">
                <a16:creationId xmlns:a16="http://schemas.microsoft.com/office/drawing/2014/main" id="{0178F590-703E-493C-A0F3-09CDF9AEBC6B}"/>
              </a:ext>
            </a:extLst>
          </p:cNvPr>
          <p:cNvSpPr/>
          <p:nvPr/>
        </p:nvSpPr>
        <p:spPr>
          <a:xfrm>
            <a:off x="6658672" y="3743257"/>
            <a:ext cx="301686" cy="369332"/>
          </a:xfrm>
          <a:prstGeom prst="rect">
            <a:avLst/>
          </a:prstGeom>
        </p:spPr>
        <p:txBody>
          <a:bodyPr wrap="none">
            <a:spAutoFit/>
          </a:bodyPr>
          <a:lstStyle/>
          <a:p>
            <a:r>
              <a:rPr lang="en-GB" b="1" dirty="0">
                <a:latin typeface="Calibri" panose="020F0502020204030204" pitchFamily="34" charset="0"/>
                <a:cs typeface="Times New Roman" panose="02020603050405020304" pitchFamily="18" charset="0"/>
              </a:rPr>
              <a:t>4</a:t>
            </a:r>
            <a:endParaRPr lang="en-GB" dirty="0"/>
          </a:p>
        </p:txBody>
      </p:sp>
      <p:sp>
        <p:nvSpPr>
          <p:cNvPr id="146" name="Rectangle 145">
            <a:extLst>
              <a:ext uri="{FF2B5EF4-FFF2-40B4-BE49-F238E27FC236}">
                <a16:creationId xmlns:a16="http://schemas.microsoft.com/office/drawing/2014/main" id="{3BE97F68-07B5-4BF6-BF20-BF1589E44170}"/>
              </a:ext>
            </a:extLst>
          </p:cNvPr>
          <p:cNvSpPr/>
          <p:nvPr/>
        </p:nvSpPr>
        <p:spPr>
          <a:xfrm>
            <a:off x="919000" y="4010922"/>
            <a:ext cx="301686" cy="369332"/>
          </a:xfrm>
          <a:prstGeom prst="rect">
            <a:avLst/>
          </a:prstGeom>
        </p:spPr>
        <p:txBody>
          <a:bodyPr wrap="none">
            <a:spAutoFit/>
          </a:bodyPr>
          <a:lstStyle/>
          <a:p>
            <a:r>
              <a:rPr lang="en-GB" b="1" dirty="0">
                <a:latin typeface="Calibri" panose="020F0502020204030204" pitchFamily="34" charset="0"/>
                <a:cs typeface="Times New Roman" panose="02020603050405020304" pitchFamily="18" charset="0"/>
              </a:rPr>
              <a:t>3</a:t>
            </a:r>
            <a:endParaRPr lang="en-GB" dirty="0"/>
          </a:p>
        </p:txBody>
      </p:sp>
      <p:sp>
        <p:nvSpPr>
          <p:cNvPr id="147" name="Oval 146">
            <a:extLst>
              <a:ext uri="{FF2B5EF4-FFF2-40B4-BE49-F238E27FC236}">
                <a16:creationId xmlns:a16="http://schemas.microsoft.com/office/drawing/2014/main" id="{228BA918-EA72-43FD-8C6E-0179FBFB2267}"/>
              </a:ext>
            </a:extLst>
          </p:cNvPr>
          <p:cNvSpPr/>
          <p:nvPr/>
        </p:nvSpPr>
        <p:spPr>
          <a:xfrm>
            <a:off x="803926" y="367375"/>
            <a:ext cx="429817" cy="3196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148" name="Oval 147">
            <a:extLst>
              <a:ext uri="{FF2B5EF4-FFF2-40B4-BE49-F238E27FC236}">
                <a16:creationId xmlns:a16="http://schemas.microsoft.com/office/drawing/2014/main" id="{2B04FB24-A321-45D9-82B2-1D3E9EBC09C2}"/>
              </a:ext>
            </a:extLst>
          </p:cNvPr>
          <p:cNvSpPr/>
          <p:nvPr/>
        </p:nvSpPr>
        <p:spPr>
          <a:xfrm>
            <a:off x="6592453" y="279171"/>
            <a:ext cx="429817" cy="3196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149" name="Oval 148">
            <a:extLst>
              <a:ext uri="{FF2B5EF4-FFF2-40B4-BE49-F238E27FC236}">
                <a16:creationId xmlns:a16="http://schemas.microsoft.com/office/drawing/2014/main" id="{6A699583-BA92-41E8-9E12-F80F2EB9AFE1}"/>
              </a:ext>
            </a:extLst>
          </p:cNvPr>
          <p:cNvSpPr/>
          <p:nvPr/>
        </p:nvSpPr>
        <p:spPr>
          <a:xfrm>
            <a:off x="847256" y="4035767"/>
            <a:ext cx="429817" cy="3196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150" name="Oval 149">
            <a:extLst>
              <a:ext uri="{FF2B5EF4-FFF2-40B4-BE49-F238E27FC236}">
                <a16:creationId xmlns:a16="http://schemas.microsoft.com/office/drawing/2014/main" id="{C1D5FF4C-B23C-43B3-814A-04FF67708E94}"/>
              </a:ext>
            </a:extLst>
          </p:cNvPr>
          <p:cNvSpPr/>
          <p:nvPr/>
        </p:nvSpPr>
        <p:spPr>
          <a:xfrm>
            <a:off x="6610523" y="3741052"/>
            <a:ext cx="429817" cy="3196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4</a:t>
            </a:r>
          </a:p>
        </p:txBody>
      </p:sp>
      <p:sp>
        <p:nvSpPr>
          <p:cNvPr id="79" name="Rectangle: Rounded Corners 78">
            <a:extLst>
              <a:ext uri="{FF2B5EF4-FFF2-40B4-BE49-F238E27FC236}">
                <a16:creationId xmlns:a16="http://schemas.microsoft.com/office/drawing/2014/main" id="{4ABB010E-845B-4C01-98DF-7AD58E67D601}"/>
              </a:ext>
            </a:extLst>
          </p:cNvPr>
          <p:cNvSpPr/>
          <p:nvPr/>
        </p:nvSpPr>
        <p:spPr>
          <a:xfrm>
            <a:off x="4274458" y="2961316"/>
            <a:ext cx="1484186" cy="8629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Animation gif</a:t>
            </a:r>
          </a:p>
        </p:txBody>
      </p:sp>
    </p:spTree>
    <p:extLst>
      <p:ext uri="{BB962C8B-B14F-4D97-AF65-F5344CB8AC3E}">
        <p14:creationId xmlns:p14="http://schemas.microsoft.com/office/powerpoint/2010/main" val="1532477935"/>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455F51"/>
      </a:dk2>
      <a:lt2>
        <a:srgbClr val="E3DED1"/>
      </a:lt2>
      <a:accent1>
        <a:srgbClr val="00000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17734</TotalTime>
  <Words>1113</Words>
  <Application>Microsoft Office PowerPoint</Application>
  <PresentationFormat>Widescreen</PresentationFormat>
  <Paragraphs>125</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Courier New</vt:lpstr>
      <vt:lpstr>Dubai</vt:lpstr>
      <vt:lpstr>Microsoft Yi Baiti</vt:lpstr>
      <vt:lpstr>Roboto</vt:lpstr>
      <vt:lpstr>Roboto Medium</vt:lpstr>
      <vt:lpstr>Times New Roman</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MERITT FINANCE PROTOCOL Native Blockchain financial infrastructure Bitcoin, Ethereum, ERC20 tokens</dc:title>
  <dc:creator>HE</dc:creator>
  <cp:lastModifiedBy>HE</cp:lastModifiedBy>
  <cp:revision>1433</cp:revision>
  <dcterms:created xsi:type="dcterms:W3CDTF">2018-03-18T14:14:29Z</dcterms:created>
  <dcterms:modified xsi:type="dcterms:W3CDTF">2018-05-21T21:44:38Z</dcterms:modified>
</cp:coreProperties>
</file>