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8QT3es+jIFtMNPVfzRnsNAW4p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91C8EA-BFC2-4718-A573-3D54A552A382}">
  <a:tblStyle styleId="{8D91C8EA-BFC2-4718-A573-3D54A552A382}" styleName="Table_0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4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4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MEV Type (</a:t>
            </a:r>
            <a:r>
              <a:rPr lang="en-US" dirty="0" err="1"/>
              <a:t>Flashbots</a:t>
            </a:r>
            <a:r>
              <a:rPr lang="en-US" baseline="0" dirty="0"/>
              <a:t> Bundles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43% most</a:t>
            </a:r>
            <a:r>
              <a:rPr lang="en-US" baseline="0" dirty="0"/>
              <a:t> exploitative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MEV by Type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Sandwich</c:v>
                </c:pt>
                <c:pt idx="1">
                  <c:v>Backruns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27</c:v>
                </c:pt>
                <c:pt idx="1">
                  <c:v>16</c:v>
                </c:pt>
                <c:pt idx="2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2F-4AC1-9B9C-C38495BAC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Calibri"/>
              <a:buNone/>
            </a:pPr>
            <a:r>
              <a:rPr lang="en-GB" sz="8800"/>
              <a:t>Targeting Zero MEV 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D08C"/>
              </a:buClr>
              <a:buSzPts val="5400"/>
              <a:buNone/>
            </a:pPr>
            <a:r>
              <a:rPr lang="en-GB" sz="5400">
                <a:solidFill>
                  <a:srgbClr val="A8D08C"/>
                </a:solidFill>
              </a:rPr>
              <a:t>in the Base Layer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8153308" y="5810106"/>
            <a:ext cx="320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@pmcgoohanCrypto</a:t>
            </a:r>
            <a:endParaRPr/>
          </a:p>
        </p:txBody>
      </p:sp>
      <p:pic>
        <p:nvPicPr>
          <p:cNvPr descr="Logo&#10;&#10;Description automatically generated"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4685" y="5757568"/>
            <a:ext cx="735308" cy="735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GB"/>
              <a:t>Measuring Order Integrity</a:t>
            </a:r>
            <a:endParaRPr/>
          </a:p>
        </p:txBody>
      </p:sp>
      <p:sp>
        <p:nvSpPr>
          <p:cNvPr id="162" name="Google Shape;162;p10"/>
          <p:cNvSpPr txBox="1"/>
          <p:nvPr>
            <p:ph idx="1" type="body"/>
          </p:nvPr>
        </p:nvSpPr>
        <p:spPr>
          <a:xfrm>
            <a:off x="812800" y="1446212"/>
            <a:ext cx="10541000" cy="4713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GB">
                <a:solidFill>
                  <a:srgbClr val="00B050"/>
                </a:solidFill>
              </a:rPr>
              <a:t>minimal divergence</a:t>
            </a:r>
            <a:r>
              <a:rPr lang="en-GB"/>
              <a:t> from send time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GB" sz="1600"/>
              <a:t>    </a:t>
            </a:r>
            <a:r>
              <a:rPr lang="en-GB" sz="1800"/>
              <a:t>(visibility by tracking known txs through the network, statistical measures, kendall tau distance)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GB">
                <a:solidFill>
                  <a:srgbClr val="00B050"/>
                </a:solidFill>
              </a:rPr>
              <a:t>symmetrical divergence </a:t>
            </a:r>
            <a:r>
              <a:rPr lang="en-GB"/>
              <a:t>from send time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 sz="1800"/>
              <a:t>   (asymmetry = Citadel always have ≈0ms latency, WSB traders always have 300ms+ latency)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</p:txBody>
      </p:sp>
      <p:graphicFrame>
        <p:nvGraphicFramePr>
          <p:cNvPr id="163" name="Google Shape;163;p10"/>
          <p:cNvGraphicFramePr/>
          <p:nvPr/>
        </p:nvGraphicFramePr>
        <p:xfrm>
          <a:off x="1041401" y="36747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{8D91C8EA-BFC2-4718-A573-3D54A552A382}</a:tableStyleId>
              </a:tblPr>
              <a:tblGrid>
                <a:gridCol w="3136900"/>
                <a:gridCol w="3136900"/>
                <a:gridCol w="3136900"/>
              </a:tblGrid>
              <a:tr h="47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 u="none" cap="none" strike="noStrike"/>
                        <a:t>Worst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/>
                        <a:t>Best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/>
                        <a:t>Ethereum Now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/>
                        <a:t>NASDAQ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chemeClr val="accent6"/>
                          </a:solidFill>
                        </a:rPr>
                        <a:t>Ethereum Soon!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60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High, Asymmetrical STE</a:t>
                      </a:r>
                      <a:endParaRPr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Low, Asymmetrical STE</a:t>
                      </a:r>
                      <a:endParaRPr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Low, Symmetrical STE</a:t>
                      </a:r>
                      <a:endParaRPr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4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Tx order is very corrupt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Wealthiest/best resourced benefit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(avg 2:30 mins, stdev 20 mins)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Tx order is broadly ok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Wealthiest/best resourced benefit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Tx order approximates send time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All participants treated equally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" name="Google Shape;164;p10"/>
          <p:cNvSpPr txBox="1"/>
          <p:nvPr/>
        </p:nvSpPr>
        <p:spPr>
          <a:xfrm>
            <a:off x="10722836" y="4488458"/>
            <a:ext cx="14224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Centralized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exchanges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can’t do this!</a:t>
            </a:r>
            <a:endParaRPr/>
          </a:p>
        </p:txBody>
      </p:sp>
      <p:cxnSp>
        <p:nvCxnSpPr>
          <p:cNvPr id="165" name="Google Shape;165;p10"/>
          <p:cNvCxnSpPr/>
          <p:nvPr/>
        </p:nvCxnSpPr>
        <p:spPr>
          <a:xfrm flipH="1">
            <a:off x="10223500" y="5245100"/>
            <a:ext cx="457202" cy="166688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" name="Google Shape;166;p10"/>
          <p:cNvCxnSpPr/>
          <p:nvPr/>
        </p:nvCxnSpPr>
        <p:spPr>
          <a:xfrm>
            <a:off x="2349500" y="3928765"/>
            <a:ext cx="7035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GB"/>
              <a:t>Content Layer Solutions</a:t>
            </a:r>
            <a:endParaRPr/>
          </a:p>
        </p:txBody>
      </p:sp>
      <p:sp>
        <p:nvSpPr>
          <p:cNvPr id="172" name="Google Shape;172;p11"/>
          <p:cNvSpPr txBox="1"/>
          <p:nvPr>
            <p:ph idx="1" type="body"/>
          </p:nvPr>
        </p:nvSpPr>
        <p:spPr>
          <a:xfrm>
            <a:off x="838200" y="1527914"/>
            <a:ext cx="10515600" cy="2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/>
              <a:t>Decentralize content creation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/>
              <a:t>Structure the mempool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/>
              <a:t>Enforced in attestation</a:t>
            </a:r>
            <a:endParaRPr/>
          </a:p>
        </p:txBody>
      </p:sp>
      <p:sp>
        <p:nvSpPr>
          <p:cNvPr id="173" name="Google Shape;173;p11"/>
          <p:cNvSpPr txBox="1"/>
          <p:nvPr/>
        </p:nvSpPr>
        <p:spPr>
          <a:xfrm>
            <a:off x="6676975" y="532025"/>
            <a:ext cx="3315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of solutions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Many implementations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characteristics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/>
          <p:nvPr/>
        </p:nvSpPr>
        <p:spPr>
          <a:xfrm>
            <a:off x="6450575" y="655475"/>
            <a:ext cx="169800" cy="815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GB"/>
              <a:t>Content Layer Solutions</a:t>
            </a:r>
            <a:endParaRPr/>
          </a:p>
        </p:txBody>
      </p:sp>
      <p:sp>
        <p:nvSpPr>
          <p:cNvPr id="180" name="Google Shape;180;p12"/>
          <p:cNvSpPr txBox="1"/>
          <p:nvPr>
            <p:ph idx="1" type="body"/>
          </p:nvPr>
        </p:nvSpPr>
        <p:spPr>
          <a:xfrm>
            <a:off x="838200" y="1527914"/>
            <a:ext cx="10515600" cy="2509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800"/>
              <a:buChar char="•"/>
            </a:pPr>
            <a:r>
              <a:rPr lang="en-GB">
                <a:solidFill>
                  <a:srgbClr val="FFD966"/>
                </a:solidFill>
              </a:rPr>
              <a:t>Decentralize content creation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/>
              <a:t>Structure the mempool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/>
              <a:t>Enforced in attestation</a:t>
            </a:r>
            <a:endParaRPr/>
          </a:p>
        </p:txBody>
      </p:sp>
      <p:sp>
        <p:nvSpPr>
          <p:cNvPr id="181" name="Google Shape;181;p12"/>
          <p:cNvSpPr txBox="1"/>
          <p:nvPr/>
        </p:nvSpPr>
        <p:spPr>
          <a:xfrm>
            <a:off x="7536448" y="230846"/>
            <a:ext cx="418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 why let miners order?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Can’t stop them.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 c</a:t>
            </a: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entralized.</a:t>
            </a:r>
            <a:endParaRPr/>
          </a:p>
        </p:txBody>
      </p:sp>
      <p:pic>
        <p:nvPicPr>
          <p:cNvPr id="182" name="Google Shape;1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8573" y="1244705"/>
            <a:ext cx="370522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8575" y="4191443"/>
            <a:ext cx="3705225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2"/>
          <p:cNvSpPr/>
          <p:nvPr/>
        </p:nvSpPr>
        <p:spPr>
          <a:xfrm>
            <a:off x="9240687" y="3333592"/>
            <a:ext cx="520995" cy="42355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"/>
          <p:cNvSpPr txBox="1"/>
          <p:nvPr/>
        </p:nvSpPr>
        <p:spPr>
          <a:xfrm>
            <a:off x="1830279" y="4980717"/>
            <a:ext cx="542629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 is no surprise. Satoshi solved double spending.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It's how we'll solve MEV. Decentralize.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Many nodes = content of one block.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GB"/>
              <a:t>Content Layer Solutions</a:t>
            </a:r>
            <a:endParaRPr/>
          </a:p>
        </p:txBody>
      </p:sp>
      <p:sp>
        <p:nvSpPr>
          <p:cNvPr id="191" name="Google Shape;191;p13"/>
          <p:cNvSpPr txBox="1"/>
          <p:nvPr>
            <p:ph idx="1" type="body"/>
          </p:nvPr>
        </p:nvSpPr>
        <p:spPr>
          <a:xfrm>
            <a:off x="838200" y="1527914"/>
            <a:ext cx="10515600" cy="2509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/>
              <a:t>Decentralize content creation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D966"/>
              </a:buClr>
              <a:buSzPts val="2800"/>
              <a:buChar char="•"/>
            </a:pPr>
            <a:r>
              <a:rPr lang="en-GB">
                <a:solidFill>
                  <a:srgbClr val="FFD966"/>
                </a:solidFill>
              </a:rPr>
              <a:t>Structure the mempool</a:t>
            </a:r>
            <a:endParaRPr>
              <a:solidFill>
                <a:srgbClr val="FFD966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/>
              <a:t>Enforced in attestation</a:t>
            </a:r>
            <a:endParaRPr/>
          </a:p>
        </p:txBody>
      </p:sp>
      <p:pic>
        <p:nvPicPr>
          <p:cNvPr id="192" name="Google Shape;1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3333" y="0"/>
            <a:ext cx="82114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3"/>
          <p:cNvSpPr txBox="1"/>
          <p:nvPr/>
        </p:nvSpPr>
        <p:spPr>
          <a:xfrm>
            <a:off x="4399802" y="4522884"/>
            <a:ext cx="1791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100,000+ txs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exploit for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MEV</a:t>
            </a:r>
            <a:endParaRPr/>
          </a:p>
        </p:txBody>
      </p:sp>
      <p:sp>
        <p:nvSpPr>
          <p:cNvPr id="194" name="Google Shape;194;p13"/>
          <p:cNvSpPr txBox="1"/>
          <p:nvPr/>
        </p:nvSpPr>
        <p:spPr>
          <a:xfrm>
            <a:off x="8024415" y="1951571"/>
            <a:ext cx="3192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Chunk up the mempool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 low latency (1-3 secs)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Fast - no need to execute / update state / attest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Only ≈70 txs to exploit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 chunk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 less MEV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3"/>
          <p:cNvSpPr txBox="1"/>
          <p:nvPr/>
        </p:nvSpPr>
        <p:spPr>
          <a:xfrm>
            <a:off x="724275" y="4443650"/>
            <a:ext cx="277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Unstructured Mess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raveyard for s</a:t>
            </a: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 time order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100,000s txs sloshing around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Increased choice of txs =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Increased MEV opportunities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GB"/>
              <a:t>Content Layer Solutions</a:t>
            </a:r>
            <a:endParaRPr/>
          </a:p>
        </p:txBody>
      </p:sp>
      <p:sp>
        <p:nvSpPr>
          <p:cNvPr id="201" name="Google Shape;201;p14"/>
          <p:cNvSpPr txBox="1"/>
          <p:nvPr>
            <p:ph idx="1" type="body"/>
          </p:nvPr>
        </p:nvSpPr>
        <p:spPr>
          <a:xfrm>
            <a:off x="838200" y="1527914"/>
            <a:ext cx="10515600" cy="2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/>
              <a:t>Decentralize content creation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/>
              <a:t>Structure the mempool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D966"/>
              </a:buClr>
              <a:buSzPts val="2800"/>
              <a:buChar char="•"/>
            </a:pPr>
            <a:r>
              <a:rPr lang="en-GB">
                <a:solidFill>
                  <a:srgbClr val="FFD966"/>
                </a:solidFill>
              </a:rPr>
              <a:t>Enforced in attestation</a:t>
            </a:r>
            <a:endParaRPr/>
          </a:p>
        </p:txBody>
      </p:sp>
      <p:pic>
        <p:nvPicPr>
          <p:cNvPr id="202" name="Google Shape;2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3332" y="0"/>
            <a:ext cx="82114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4"/>
          <p:cNvSpPr txBox="1"/>
          <p:nvPr/>
        </p:nvSpPr>
        <p:spPr>
          <a:xfrm>
            <a:off x="8006317" y="201724"/>
            <a:ext cx="16632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Plain Alex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(basic content layer)</a:t>
            </a:r>
            <a:endParaRPr/>
          </a:p>
        </p:txBody>
      </p:sp>
      <p:sp>
        <p:nvSpPr>
          <p:cNvPr id="204" name="Google Shape;204;p14"/>
          <p:cNvSpPr txBox="1"/>
          <p:nvPr/>
        </p:nvSpPr>
        <p:spPr>
          <a:xfrm>
            <a:off x="838200" y="4130650"/>
            <a:ext cx="2682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work it must be non-optional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layer solution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 layer creates chunks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Validators write chunks in order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 fail attestation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Corrupting tx order requires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51% attack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GB"/>
              <a:t>Advantages</a:t>
            </a:r>
            <a:endParaRPr/>
          </a:p>
        </p:txBody>
      </p:sp>
      <p:graphicFrame>
        <p:nvGraphicFramePr>
          <p:cNvPr id="210" name="Google Shape;210;p15"/>
          <p:cNvGraphicFramePr/>
          <p:nvPr/>
        </p:nvGraphicFramePr>
        <p:xfrm>
          <a:off x="922112" y="1690688"/>
          <a:ext cx="5120726" cy="4655922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211" name="Google Shape;211;p15"/>
          <p:cNvSpPr txBox="1"/>
          <p:nvPr/>
        </p:nvSpPr>
        <p:spPr>
          <a:xfrm>
            <a:off x="7065316" y="2437848"/>
            <a:ext cx="49053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 sec content chunks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GB" sz="44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r>
              <a:rPr lang="en-GB" sz="24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 reduction</a:t>
            </a: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most exploitative MEV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(sandwich, backrun)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Aim to chunk every 1-3 sec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(MEV reduction could be greater)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5"/>
          <p:cNvSpPr txBox="1"/>
          <p:nvPr/>
        </p:nvSpPr>
        <p:spPr>
          <a:xfrm>
            <a:off x="7065316" y="735518"/>
            <a:ext cx="16632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Plain Alex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(basic content layer)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GB"/>
              <a:t>Advantages</a:t>
            </a:r>
            <a:endParaRPr/>
          </a:p>
        </p:txBody>
      </p:sp>
      <p:sp>
        <p:nvSpPr>
          <p:cNvPr id="218" name="Google Shape;21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40% reduction in most exploitative MEV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Lower user costs </a:t>
            </a:r>
            <a:r>
              <a:rPr lang="en-GB" sz="1800"/>
              <a:t>(MEV extracted + Bid costs)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Better Data Integrity </a:t>
            </a:r>
            <a:r>
              <a:rPr lang="en-GB" sz="1800"/>
              <a:t>(STE down from 02:30 stdev 20:00 to ≈00:02 stdev 00:05)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UX Improvements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Accurate block inclusion estimates for user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Gas Price Auction less significant </a:t>
            </a:r>
            <a:r>
              <a:rPr lang="en-GB" sz="1800"/>
              <a:t>(possibly not needed)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Remaining MEV more democratized </a:t>
            </a:r>
            <a:r>
              <a:rPr lang="en-GB" sz="1800"/>
              <a:t>(only 70 txs to mine not 100,000+ txs)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Bandwidth reduction </a:t>
            </a:r>
            <a:r>
              <a:rPr lang="en-GB" sz="1800"/>
              <a:t>(fewer tx messages once chunked)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Multiplies L2s power to force inclusion </a:t>
            </a:r>
            <a:r>
              <a:rPr lang="en-GB" sz="1800"/>
              <a:t>(num validators X chunk count per block)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GB"/>
              <a:t>Roadmap  </a:t>
            </a:r>
            <a:r>
              <a:rPr lang="en-GB" sz="1700"/>
              <a:t>reducing MEV              solving MEV</a:t>
            </a:r>
            <a:endParaRPr sz="1700"/>
          </a:p>
        </p:txBody>
      </p:sp>
      <p:sp>
        <p:nvSpPr>
          <p:cNvPr id="224" name="Google Shape;224;p17"/>
          <p:cNvSpPr txBox="1"/>
          <p:nvPr>
            <p:ph idx="1" type="body"/>
          </p:nvPr>
        </p:nvSpPr>
        <p:spPr>
          <a:xfrm>
            <a:off x="838200" y="1690688"/>
            <a:ext cx="10515600" cy="464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GB"/>
              <a:t>Plain Alex</a:t>
            </a:r>
            <a:r>
              <a:rPr lang="en-GB"/>
              <a:t> – Simple (2022)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GB"/>
              <a:t>Quick to implement (early eth2)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GB"/>
              <a:t>Immediate/significant MEV reduction</a:t>
            </a:r>
            <a:endParaRPr/>
          </a:p>
          <a:p>
            <a:pPr indent="-11049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•"/>
            </a:pPr>
            <a:r>
              <a:rPr b="1" lang="en-GB">
                <a:solidFill>
                  <a:srgbClr val="FFF2CC"/>
                </a:solidFill>
              </a:rPr>
              <a:t>Dark Alex</a:t>
            </a:r>
            <a:r>
              <a:rPr lang="en-GB">
                <a:solidFill>
                  <a:srgbClr val="FFF2CC"/>
                </a:solidFill>
              </a:rPr>
              <a:t> – Encrypted (2023)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•"/>
            </a:pPr>
            <a:r>
              <a:rPr lang="en-GB">
                <a:solidFill>
                  <a:srgbClr val="FFF2CC"/>
                </a:solidFill>
              </a:rPr>
              <a:t>Users encrypt txs – send to the mempool</a:t>
            </a:r>
            <a:endParaRPr>
              <a:solidFill>
                <a:srgbClr val="FFF2CC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•"/>
            </a:pPr>
            <a:r>
              <a:rPr lang="en-GB">
                <a:solidFill>
                  <a:srgbClr val="FFF2CC"/>
                </a:solidFill>
              </a:rPr>
              <a:t>Timelock Enc – chunking every 3 secs – decrypt after 5 sec – no block delays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•"/>
            </a:pPr>
            <a:r>
              <a:rPr lang="en-GB">
                <a:solidFill>
                  <a:srgbClr val="FFF2CC"/>
                </a:solidFill>
              </a:rPr>
              <a:t>Threshold Enc – reputation market for key split holders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2CC"/>
              </a:buClr>
              <a:buSzPct val="100000"/>
              <a:buChar char="•"/>
            </a:pPr>
            <a:r>
              <a:rPr lang="en-GB">
                <a:solidFill>
                  <a:srgbClr val="FFF2CC"/>
                </a:solidFill>
              </a:rPr>
              <a:t>MEV solved</a:t>
            </a:r>
            <a:endParaRPr/>
          </a:p>
          <a:p>
            <a:pPr indent="-11049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E599"/>
              </a:buClr>
              <a:buSzPct val="100000"/>
              <a:buChar char="•"/>
            </a:pPr>
            <a:r>
              <a:rPr b="1" lang="en-GB">
                <a:solidFill>
                  <a:srgbClr val="FEE599"/>
                </a:solidFill>
              </a:rPr>
              <a:t>Fair Alex</a:t>
            </a:r>
            <a:r>
              <a:rPr lang="en-GB">
                <a:solidFill>
                  <a:srgbClr val="FEE599"/>
                </a:solidFill>
              </a:rPr>
              <a:t> - Fair Ordered (2024)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E599"/>
              </a:buClr>
              <a:buSzPct val="100000"/>
              <a:buChar char="•"/>
            </a:pPr>
            <a:r>
              <a:rPr lang="en-GB">
                <a:solidFill>
                  <a:srgbClr val="FEE599"/>
                </a:solidFill>
              </a:rPr>
              <a:t>Pickers map closely to Aequitas replicas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E599"/>
              </a:buClr>
              <a:buSzPct val="100000"/>
              <a:buChar char="•"/>
            </a:pPr>
            <a:r>
              <a:rPr lang="en-GB">
                <a:solidFill>
                  <a:srgbClr val="FEE599"/>
                </a:solidFill>
              </a:rPr>
              <a:t>No collusion (Bad actors are minimally incentivized to order enc txs fairly)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E599"/>
              </a:buClr>
              <a:buSzPct val="100000"/>
              <a:buChar char="•"/>
            </a:pPr>
            <a:r>
              <a:rPr lang="en-GB">
                <a:solidFill>
                  <a:srgbClr val="FEE599"/>
                </a:solidFill>
              </a:rPr>
              <a:t>MEV solved &amp; objectively fair distributed systems for all – best on the planet - YAY!!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GB" sz="1800"/>
              <a:t>Random Alex (shelved due to stat arb issues)</a:t>
            </a:r>
            <a:endParaRPr/>
          </a:p>
        </p:txBody>
      </p:sp>
      <p:sp>
        <p:nvSpPr>
          <p:cNvPr id="225" name="Google Shape;225;p17"/>
          <p:cNvSpPr txBox="1"/>
          <p:nvPr/>
        </p:nvSpPr>
        <p:spPr>
          <a:xfrm>
            <a:off x="8153308" y="5810106"/>
            <a:ext cx="32004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@pmcgoohanCrypto</a:t>
            </a:r>
            <a:endParaRPr/>
          </a:p>
        </p:txBody>
      </p:sp>
      <p:pic>
        <p:nvPicPr>
          <p:cNvPr descr="Logo&#10;&#10;Description automatically generated" id="226" name="Google Shape;2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4685" y="5757568"/>
            <a:ext cx="735307" cy="7353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17"/>
          <p:cNvCxnSpPr/>
          <p:nvPr/>
        </p:nvCxnSpPr>
        <p:spPr>
          <a:xfrm>
            <a:off x="4696475" y="1142975"/>
            <a:ext cx="396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GB"/>
              <a:t>Root Cause of MEV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838200" y="1644575"/>
            <a:ext cx="10515600" cy="3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1" lang="en-GB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MEV = the profit to be made by reordering and censoring transactions. </a:t>
            </a:r>
            <a:endParaRPr b="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/>
              <a:t>MEV is the profit to be made by reordering and censoring transactions.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 sz="1800"/>
              <a:t>    (original definition, not block rewards or gas fees, not latency arbitrage)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/>
              <a:t>Reordering/Censoring Txs = Data Corruption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/>
              <a:t>    (txs are data, reordering is data corruption)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/>
              <a:t>Data Order As Important As Data Content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/>
              <a:t>    (eg: data in a picture file)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person&#10;&#10;Description automatically generated" id="103" name="Google Shape;103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348" y="611960"/>
            <a:ext cx="5195752" cy="5337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person&#10;&#10;Description automatically generated" id="108" name="Google Shape;108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348" y="611960"/>
            <a:ext cx="5195752" cy="53375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outdoor, aquatic bird, bird, goose&#10;&#10;Description automatically generated" id="109" name="Google Shape;109;p4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3482" y="609965"/>
            <a:ext cx="5221170" cy="5339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person&#10;&#10;Description automatically generated" id="114" name="Google Shape;114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348" y="611960"/>
            <a:ext cx="5195752" cy="53375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outdoor, aquatic bird, bird, goose&#10;&#10;Description automatically generated" id="115" name="Google Shape;115;p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3482" y="609965"/>
            <a:ext cx="5221170" cy="533953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/>
          <p:nvPr/>
        </p:nvSpPr>
        <p:spPr>
          <a:xfrm>
            <a:off x="570058" y="5994856"/>
            <a:ext cx="51957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 ordered by arrival time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6426191" y="6025634"/>
            <a:ext cx="51957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 order corrupted by MEV/GPA/MEVA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outdoor, aquatic bird, bird, goose&#10;&#10;Description automatically generated"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5246" y="2462350"/>
            <a:ext cx="3361508" cy="3361508"/>
          </a:xfrm>
          <a:prstGeom prst="triangle">
            <a:avLst>
              <a:gd fmla="val 50000" name="adj"/>
            </a:avLst>
          </a:prstGeom>
          <a:noFill/>
          <a:ln>
            <a:noFill/>
          </a:ln>
        </p:spPr>
      </p:pic>
      <p:sp>
        <p:nvSpPr>
          <p:cNvPr id="123" name="Google Shape;123;p6"/>
          <p:cNvSpPr txBox="1"/>
          <p:nvPr/>
        </p:nvSpPr>
        <p:spPr>
          <a:xfrm>
            <a:off x="7776754" y="5744729"/>
            <a:ext cx="177163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Corruption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5660624" y="1939130"/>
            <a:ext cx="8707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MEV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2620060" y="5665599"/>
            <a:ext cx="217213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Reordering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Censoring Txs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967738" y="255657"/>
            <a:ext cx="1034469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are selling the right to corrupt transaction 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via GPA, MEVA &amp; by permitting MEV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MEV = Reordering/Censoring Txs = Data Corruption</a:t>
            </a:r>
            <a:endParaRPr/>
          </a:p>
        </p:txBody>
      </p:sp>
      <p:sp>
        <p:nvSpPr>
          <p:cNvPr id="127" name="Google Shape;127;p6"/>
          <p:cNvSpPr txBox="1"/>
          <p:nvPr/>
        </p:nvSpPr>
        <p:spPr>
          <a:xfrm>
            <a:off x="7953101" y="2642111"/>
            <a:ext cx="37512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 inclusion time stats: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Avg 2:30 mins, Stdev 20 mins!!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order corrupt, so latency arbitrage is not possible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GB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GB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MEV is 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967738" y="3429000"/>
            <a:ext cx="3751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Only preventable in base layer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Only a base layer fix will work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GB"/>
              <a:t>Transactional Order Integrity</a:t>
            </a:r>
            <a:endParaRPr/>
          </a:p>
        </p:txBody>
      </p:sp>
      <p:sp>
        <p:nvSpPr>
          <p:cNvPr id="134" name="Google Shape;134;p7"/>
          <p:cNvSpPr txBox="1"/>
          <p:nvPr/>
        </p:nvSpPr>
        <p:spPr>
          <a:xfrm>
            <a:off x="838199" y="1461800"/>
            <a:ext cx="80137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A8D08C"/>
                </a:solidFill>
                <a:latin typeface="Calibri"/>
                <a:ea typeface="Calibri"/>
                <a:cs typeface="Calibri"/>
                <a:sym typeface="Calibri"/>
              </a:rPr>
              <a:t>What is Fair Order?</a:t>
            </a:r>
            <a:endParaRPr/>
          </a:p>
        </p:txBody>
      </p:sp>
      <p:sp>
        <p:nvSpPr>
          <p:cNvPr id="135" name="Google Shape;135;p7"/>
          <p:cNvSpPr txBox="1"/>
          <p:nvPr/>
        </p:nvSpPr>
        <p:spPr>
          <a:xfrm>
            <a:off x="838199" y="2342863"/>
            <a:ext cx="81115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“By what measure? Fair for who? How do we decide?”</a:t>
            </a:r>
            <a:endParaRPr i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GB"/>
              <a:t>Transactional Order Integrity</a:t>
            </a:r>
            <a:endParaRPr/>
          </a:p>
        </p:txBody>
      </p:sp>
      <p:sp>
        <p:nvSpPr>
          <p:cNvPr id="141" name="Google Shape;141;p8"/>
          <p:cNvSpPr txBox="1"/>
          <p:nvPr>
            <p:ph idx="1" type="body"/>
          </p:nvPr>
        </p:nvSpPr>
        <p:spPr>
          <a:xfrm>
            <a:off x="838200" y="3538411"/>
            <a:ext cx="10515600" cy="1325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/>
              <a:t>If Alice sent her tx before Bob’s, it should be included first.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/>
              <a:t>If Bob sent his before Alice, his should be included first.</a:t>
            </a:r>
            <a:endParaRPr/>
          </a:p>
        </p:txBody>
      </p:sp>
      <p:sp>
        <p:nvSpPr>
          <p:cNvPr id="142" name="Google Shape;142;p8"/>
          <p:cNvSpPr txBox="1"/>
          <p:nvPr/>
        </p:nvSpPr>
        <p:spPr>
          <a:xfrm>
            <a:off x="838200" y="2236678"/>
            <a:ext cx="37773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Send Time Order</a:t>
            </a:r>
            <a:endParaRPr/>
          </a:p>
        </p:txBody>
      </p:sp>
      <p:sp>
        <p:nvSpPr>
          <p:cNvPr id="143" name="Google Shape;143;p8"/>
          <p:cNvSpPr txBox="1"/>
          <p:nvPr/>
        </p:nvSpPr>
        <p:spPr>
          <a:xfrm>
            <a:off x="838199" y="1461800"/>
            <a:ext cx="80137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A8D08C"/>
                </a:solidFill>
                <a:latin typeface="Calibri"/>
                <a:ea typeface="Calibri"/>
                <a:cs typeface="Calibri"/>
                <a:sym typeface="Calibri"/>
              </a:rPr>
              <a:t>What is Fair Order?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GB"/>
              <a:t>Transactional Order Integrity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838200" y="3538411"/>
            <a:ext cx="10515600" cy="1325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/>
              <a:t>If Alice sent her tx before Bob’s, it should be included first.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/>
              <a:t>If Bob sent his before Alice, his should be included first.</a:t>
            </a:r>
            <a:endParaRPr/>
          </a:p>
        </p:txBody>
      </p:sp>
      <p:sp>
        <p:nvSpPr>
          <p:cNvPr id="150" name="Google Shape;150;p9"/>
          <p:cNvSpPr txBox="1"/>
          <p:nvPr/>
        </p:nvSpPr>
        <p:spPr>
          <a:xfrm>
            <a:off x="4615543" y="1852802"/>
            <a:ext cx="553865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objectively fair </a:t>
            </a: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(models reality)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4615543" y="2620554"/>
            <a:ext cx="8001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MEV</a:t>
            </a:r>
            <a:endParaRPr/>
          </a:p>
        </p:txBody>
      </p:sp>
      <p:sp>
        <p:nvSpPr>
          <p:cNvPr id="152" name="Google Shape;152;p9"/>
          <p:cNvSpPr txBox="1"/>
          <p:nvPr/>
        </p:nvSpPr>
        <p:spPr>
          <a:xfrm>
            <a:off x="838200" y="2236678"/>
            <a:ext cx="37773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Send Time Order</a:t>
            </a:r>
            <a:endParaRPr/>
          </a:p>
        </p:txBody>
      </p:sp>
      <p:cxnSp>
        <p:nvCxnSpPr>
          <p:cNvPr id="153" name="Google Shape;153;p9"/>
          <p:cNvCxnSpPr/>
          <p:nvPr/>
        </p:nvCxnSpPr>
        <p:spPr>
          <a:xfrm flipH="1" rot="10800000">
            <a:off x="4145280" y="2301285"/>
            <a:ext cx="470263" cy="2585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4" name="Google Shape;154;p9"/>
          <p:cNvCxnSpPr>
            <a:endCxn id="151" idx="1"/>
          </p:cNvCxnSpPr>
          <p:nvPr/>
        </p:nvCxnSpPr>
        <p:spPr>
          <a:xfrm>
            <a:off x="4145143" y="2708219"/>
            <a:ext cx="470400" cy="235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5" name="Google Shape;155;p9"/>
          <p:cNvSpPr txBox="1"/>
          <p:nvPr/>
        </p:nvSpPr>
        <p:spPr>
          <a:xfrm>
            <a:off x="838200" y="5274000"/>
            <a:ext cx="10256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Remember: MEV is the profit to be made by reordering and censoring transactions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838199" y="1461800"/>
            <a:ext cx="80137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A8D08C"/>
                </a:solidFill>
                <a:latin typeface="Calibri"/>
                <a:ea typeface="Calibri"/>
                <a:cs typeface="Calibri"/>
                <a:sym typeface="Calibri"/>
              </a:rPr>
              <a:t>What is Fair Order?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2021-07-01T06:49:18Z</dcterms:created>
</cp:coreProperties>
</file>