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等线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等线"/>
      </a:defRPr>
    </a:lvl1pPr>
    <a:lvl2pPr indent="228600" latinLnBrk="0">
      <a:defRPr sz="1200">
        <a:latin typeface="+mj-lt"/>
        <a:ea typeface="+mj-ea"/>
        <a:cs typeface="+mj-cs"/>
        <a:sym typeface="等线"/>
      </a:defRPr>
    </a:lvl2pPr>
    <a:lvl3pPr indent="457200" latinLnBrk="0">
      <a:defRPr sz="1200">
        <a:latin typeface="+mj-lt"/>
        <a:ea typeface="+mj-ea"/>
        <a:cs typeface="+mj-cs"/>
        <a:sym typeface="等线"/>
      </a:defRPr>
    </a:lvl3pPr>
    <a:lvl4pPr indent="685800" latinLnBrk="0">
      <a:defRPr sz="1200">
        <a:latin typeface="+mj-lt"/>
        <a:ea typeface="+mj-ea"/>
        <a:cs typeface="+mj-cs"/>
        <a:sym typeface="等线"/>
      </a:defRPr>
    </a:lvl4pPr>
    <a:lvl5pPr indent="914400" latinLnBrk="0">
      <a:defRPr sz="1200">
        <a:latin typeface="+mj-lt"/>
        <a:ea typeface="+mj-ea"/>
        <a:cs typeface="+mj-cs"/>
        <a:sym typeface="等线"/>
      </a:defRPr>
    </a:lvl5pPr>
    <a:lvl6pPr indent="1143000" latinLnBrk="0">
      <a:defRPr sz="1200">
        <a:latin typeface="+mj-lt"/>
        <a:ea typeface="+mj-ea"/>
        <a:cs typeface="+mj-cs"/>
        <a:sym typeface="等线"/>
      </a:defRPr>
    </a:lvl6pPr>
    <a:lvl7pPr indent="1371600" latinLnBrk="0">
      <a:defRPr sz="1200">
        <a:latin typeface="+mj-lt"/>
        <a:ea typeface="+mj-ea"/>
        <a:cs typeface="+mj-cs"/>
        <a:sym typeface="等线"/>
      </a:defRPr>
    </a:lvl7pPr>
    <a:lvl8pPr indent="1600200" latinLnBrk="0">
      <a:defRPr sz="1200">
        <a:latin typeface="+mj-lt"/>
        <a:ea typeface="+mj-ea"/>
        <a:cs typeface="+mj-cs"/>
        <a:sym typeface="等线"/>
      </a:defRPr>
    </a:lvl8pPr>
    <a:lvl9pPr indent="1828800" latinLnBrk="0">
      <a:defRPr sz="1200">
        <a:latin typeface="+mj-lt"/>
        <a:ea typeface="+mj-ea"/>
        <a:cs typeface="+mj-cs"/>
        <a:sym typeface="等线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1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30" name="正文级别 1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9" name="正文级别 1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8" name="正文级别 1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73" name="正文级别 1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83" name="图片占位符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正文级别 1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等线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therscan.io/tx/0xb7ba825294f757f8b8b6303b2aef542bcaebc9cc0217ddfaf822200a00594ed9" TargetMode="External"/><Relationship Id="rId3" Type="http://schemas.openxmlformats.org/officeDocument/2006/relationships/hyperlink" Target="https://etherscan.io/tx/0xa93bc349561d1f3d834b3c645864a3cb618be747ef4ec66d71c6a5512eeafff6" TargetMode="External"/><Relationship Id="rId4" Type="http://schemas.openxmlformats.org/officeDocument/2006/relationships/hyperlink" Target="https://etherscan.io/tx/0xf63383b0891c2d9461626f64edb7fb747796ab09f6cd83d41bca0fafd72d445c" TargetMode="External"/><Relationship Id="rId5" Type="http://schemas.openxmlformats.org/officeDocument/2006/relationships/hyperlink" Target="https://chiragkhatri.me/compound-liquidator" TargetMode="External"/><Relationship Id="rId6" Type="http://schemas.openxmlformats.org/officeDocument/2006/relationships/hyperlink" Target="https://eigenphi.io/ethereum/liquidation" TargetMode="Externa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therscan.io/tx/0xf7498a2546c3d70f49d83a2a5476fd9dcb6518100b2a731294d0d7b9f79f754a" TargetMode="External"/><Relationship Id="rId3" Type="http://schemas.openxmlformats.org/officeDocument/2006/relationships/hyperlink" Target="https://etherscan.io/tx/0xf63383b0891c2d9461626f64edb7fb747796ab09f6cd83d41bca0fafd72d445c" TargetMode="External"/><Relationship Id="rId4" Type="http://schemas.openxmlformats.org/officeDocument/2006/relationships/image" Target="../media/image1.jpe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therscan.io/tx/0xb5c8bd9430b6cc87a0e2fe110ece6bf527fa4f170a4bc8cd032f768fc5219838" TargetMode="External"/><Relationship Id="rId3" Type="http://schemas.openxmlformats.org/officeDocument/2006/relationships/image" Target="../media/image2.jpe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eckshield.medium.com/cheese-bank-incident-root-cause-analysis-d076bf87a1e7" TargetMode="External"/><Relationship Id="rId3" Type="http://schemas.openxmlformats.org/officeDocument/2006/relationships/hyperlink" Target="https://medium.com/@AndyPavia/swissblock-post-mortem-cream-finance-hack-7c1caff4335c" TargetMode="External"/><Relationship Id="rId4" Type="http://schemas.openxmlformats.org/officeDocument/2006/relationships/hyperlink" Target="https://blocksecteam.medium.com/price-oracle-manipulation-attack-on-inverse-finance-a5544218ea91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标题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Crypto Lending</a:t>
            </a:r>
          </a:p>
        </p:txBody>
      </p:sp>
      <p:sp>
        <p:nvSpPr>
          <p:cNvPr id="95" name="副标题 2"/>
          <p:cNvSpPr txBox="1"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cToken</a:t>
            </a:r>
          </a:p>
        </p:txBody>
      </p:sp>
      <p:sp>
        <p:nvSpPr>
          <p:cNvPr id="122" name="内容占位符 2"/>
          <p:cNvSpPr txBox="1"/>
          <p:nvPr>
            <p:ph type="body" idx="1"/>
          </p:nvPr>
        </p:nvSpPr>
        <p:spPr>
          <a:xfrm>
            <a:off x="838200" y="1825625"/>
            <a:ext cx="11345268" cy="4778227"/>
          </a:xfrm>
          <a:prstGeom prst="rect">
            <a:avLst/>
          </a:prstGeom>
        </p:spPr>
        <p:txBody>
          <a:bodyPr/>
          <a:lstStyle/>
          <a:p>
            <a:pPr marL="123444" indent="-123444" defTabSz="493776">
              <a:spcBef>
                <a:spcPts val="500"/>
              </a:spcBef>
              <a:defRPr sz="1512"/>
            </a:pPr>
            <a:r>
              <a:t>ETH : underlying asset</a:t>
            </a:r>
          </a:p>
          <a:p>
            <a:pPr marL="123444" indent="-123444" defTabSz="493776">
              <a:spcBef>
                <a:spcPts val="500"/>
              </a:spcBef>
              <a:defRPr sz="1512"/>
            </a:pPr>
            <a:r>
              <a:t>cETH: cToken, shares of the pool, yield-token</a:t>
            </a:r>
          </a:p>
          <a:p>
            <a:pPr marL="123444" indent="-123444" defTabSz="493776">
              <a:spcBef>
                <a:spcPts val="500"/>
              </a:spcBef>
              <a:defRPr sz="1512"/>
            </a:pPr>
          </a:p>
          <a:p>
            <a:pPr marL="123444" indent="-123444" defTabSz="493776">
              <a:spcBef>
                <a:spcPts val="500"/>
              </a:spcBef>
              <a:defRPr sz="1512"/>
            </a:pPr>
            <a:r>
              <a:t>Init: User A deposit 1000ETH to pool, Mint 1000cETH to User A</a:t>
            </a:r>
          </a:p>
          <a:p>
            <a:pPr lvl="1" marL="370332" indent="-123444" defTabSz="493776">
              <a:spcBef>
                <a:spcPts val="500"/>
              </a:spcBef>
              <a:defRPr sz="1512"/>
            </a:pPr>
            <a:r>
              <a:t>ETH in Pool : 1000</a:t>
            </a:r>
          </a:p>
          <a:p>
            <a:pPr lvl="1" marL="370332" indent="-123444" defTabSz="493776">
              <a:spcBef>
                <a:spcPts val="500"/>
              </a:spcBef>
              <a:defRPr sz="1512"/>
            </a:pPr>
            <a:r>
              <a:t>User A shares : 1000cETH / 1000cETH = 100%</a:t>
            </a:r>
          </a:p>
          <a:p>
            <a:pPr lvl="1" marL="370332" indent="-123444" defTabSz="493776">
              <a:spcBef>
                <a:spcPts val="500"/>
              </a:spcBef>
              <a:defRPr sz="1512"/>
            </a:pPr>
            <a:r>
              <a:t>1 cToken = 1 Underlying token</a:t>
            </a:r>
          </a:p>
          <a:p>
            <a:pPr lvl="1" marL="370332" indent="-123444" defTabSz="493776">
              <a:spcBef>
                <a:spcPts val="500"/>
              </a:spcBef>
              <a:defRPr sz="1512"/>
            </a:pPr>
          </a:p>
          <a:p>
            <a:pPr marL="123444" indent="-123444" defTabSz="493776">
              <a:spcBef>
                <a:spcPts val="500"/>
              </a:spcBef>
              <a:defRPr sz="1512"/>
            </a:pPr>
            <a:r>
              <a:t>ETH is borrowed by someone and payed interest 1ETH. Now</a:t>
            </a:r>
          </a:p>
          <a:p>
            <a:pPr lvl="1" marL="370332" indent="-123444" defTabSz="493776">
              <a:spcBef>
                <a:spcPts val="500"/>
              </a:spcBef>
              <a:defRPr sz="1512"/>
            </a:pPr>
            <a:r>
              <a:t>ETH in Pool: 1001</a:t>
            </a:r>
          </a:p>
          <a:p>
            <a:pPr lvl="1" marL="370332" indent="-123444" defTabSz="493776">
              <a:spcBef>
                <a:spcPts val="500"/>
              </a:spcBef>
              <a:defRPr sz="1512"/>
            </a:pPr>
            <a:r>
              <a:t>User A shares : 100%</a:t>
            </a:r>
          </a:p>
          <a:p>
            <a:pPr lvl="1" marL="370332" indent="-123444" defTabSz="493776">
              <a:spcBef>
                <a:spcPts val="500"/>
              </a:spcBef>
              <a:defRPr sz="1512"/>
            </a:pPr>
            <a:r>
              <a:t>1 cToken = 1.001 Underly token</a:t>
            </a:r>
          </a:p>
          <a:p>
            <a:pPr lvl="1" marL="370332" indent="-123444" defTabSz="493776">
              <a:spcBef>
                <a:spcPts val="500"/>
              </a:spcBef>
              <a:defRPr sz="1512"/>
            </a:pPr>
          </a:p>
          <a:p>
            <a:pPr marL="123444" indent="-123444" defTabSz="493776">
              <a:spcBef>
                <a:spcPts val="500"/>
              </a:spcBef>
              <a:defRPr sz="1512"/>
            </a:pPr>
            <a:r>
              <a:t>User B deposit 1000ETH to pool, Mint (1000ETH/1001ETH) * 1000cETH = 999.001cETH. Now</a:t>
            </a:r>
          </a:p>
          <a:p>
            <a:pPr lvl="1" marL="370332" indent="-123444" defTabSz="493776">
              <a:spcBef>
                <a:spcPts val="500"/>
              </a:spcBef>
              <a:defRPr sz="1512"/>
            </a:pPr>
            <a:r>
              <a:t>ETH in Pool: 2001</a:t>
            </a:r>
          </a:p>
          <a:p>
            <a:pPr lvl="1" marL="370332" indent="-123444" defTabSz="493776">
              <a:spcBef>
                <a:spcPts val="500"/>
              </a:spcBef>
              <a:defRPr sz="1512"/>
            </a:pPr>
            <a:r>
              <a:t>User A shares: 1000cETH / 1999.001cETH.</a:t>
            </a:r>
          </a:p>
          <a:p>
            <a:pPr lvl="1" marL="370332" indent="-123444" defTabSz="493776">
              <a:spcBef>
                <a:spcPts val="500"/>
              </a:spcBef>
              <a:defRPr sz="1512"/>
            </a:pPr>
            <a:r>
              <a:t>1 cToken = 1.001 Underly token</a:t>
            </a:r>
          </a:p>
        </p:txBody>
      </p:sp>
      <p:pic>
        <p:nvPicPr>
          <p:cNvPr id="123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31827" y="-36513"/>
            <a:ext cx="4770769" cy="28638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Price Oracle</a:t>
            </a:r>
          </a:p>
        </p:txBody>
      </p:sp>
      <p:sp>
        <p:nvSpPr>
          <p:cNvPr id="126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Borrowing capacity</a:t>
            </a:r>
          </a:p>
          <a:p>
            <a:pPr/>
          </a:p>
          <a:p>
            <a:pPr/>
            <a:r>
              <a:t>Liquidation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Compound</a:t>
            </a:r>
          </a:p>
        </p:txBody>
      </p:sp>
      <p:sp>
        <p:nvSpPr>
          <p:cNvPr id="129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Only on Ethereum</a:t>
            </a:r>
          </a:p>
          <a:p>
            <a:pPr/>
          </a:p>
          <a:p>
            <a:pPr/>
            <a:r>
              <a:t>Over-collateral</a:t>
            </a:r>
          </a:p>
          <a:p>
            <a:pPr/>
          </a:p>
          <a:p>
            <a:pPr/>
            <a:r>
              <a:t>A portion of the interest paid by the borrower will go to its reserve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MakerDao</a:t>
            </a:r>
          </a:p>
        </p:txBody>
      </p:sp>
      <p:sp>
        <p:nvSpPr>
          <p:cNvPr id="132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Over-collateral CDP</a:t>
            </a:r>
          </a:p>
          <a:p>
            <a:pPr/>
          </a:p>
          <a:p>
            <a:pPr/>
            <a:r>
              <a:t>Dai - decentralized stablecoin pegged to USD</a:t>
            </a:r>
          </a:p>
          <a:p>
            <a:pPr/>
          </a:p>
          <a:p>
            <a:pPr/>
            <a:r>
              <a:t>Borrowers pay the stability fee.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AAVE</a:t>
            </a:r>
          </a:p>
        </p:txBody>
      </p:sp>
      <p:sp>
        <p:nvSpPr>
          <p:cNvPr id="135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Rate switching: borrowers can switch between variable and stable interest rates.</a:t>
            </a:r>
          </a:p>
          <a:p>
            <a:pPr/>
          </a:p>
          <a:p>
            <a:pPr/>
            <a:r>
              <a:t>Collateral Swap: Borrowers can swap their collateral for another asset.</a:t>
            </a:r>
          </a:p>
          <a:p>
            <a:pPr/>
          </a:p>
          <a:p>
            <a:pPr/>
            <a:r>
              <a:t>Flash loans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Cream</a:t>
            </a:r>
          </a:p>
        </p:txBody>
      </p:sp>
      <p:sp>
        <p:nvSpPr>
          <p:cNvPr id="138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14884" indent="-214884" defTabSz="859536">
              <a:spcBef>
                <a:spcPts val="900"/>
              </a:spcBef>
              <a:defRPr sz="2632"/>
            </a:pPr>
            <a:r>
              <a:t>long-tail, exotic DeFi assets.</a:t>
            </a:r>
          </a:p>
          <a:p>
            <a:pPr marL="214884" indent="-214884" defTabSz="859536">
              <a:spcBef>
                <a:spcPts val="900"/>
              </a:spcBef>
              <a:defRPr sz="2632"/>
            </a:pPr>
          </a:p>
          <a:p>
            <a:pPr marL="214884" indent="-214884" defTabSz="859536">
              <a:spcBef>
                <a:spcPts val="900"/>
              </a:spcBef>
              <a:defRPr sz="2632"/>
            </a:pPr>
            <a:r>
              <a:t>Lenient asset onboarding strategy. Listed more assets than any other lending protocol.</a:t>
            </a:r>
          </a:p>
          <a:p>
            <a:pPr marL="214884" indent="-214884" defTabSz="859536">
              <a:spcBef>
                <a:spcPts val="900"/>
              </a:spcBef>
              <a:defRPr sz="2632"/>
            </a:pPr>
          </a:p>
          <a:p>
            <a:pPr marL="214884" indent="-214884" defTabSz="859536">
              <a:spcBef>
                <a:spcPts val="900"/>
              </a:spcBef>
              <a:defRPr sz="2632"/>
            </a:pPr>
            <a:r>
              <a:t>Iron Bank, an uncollateralized lending service to whitelisted partners.</a:t>
            </a:r>
          </a:p>
          <a:p>
            <a:pPr marL="214884" indent="-214884" defTabSz="859536">
              <a:spcBef>
                <a:spcPts val="900"/>
              </a:spcBef>
              <a:defRPr sz="2632"/>
            </a:pPr>
          </a:p>
          <a:p>
            <a:pPr marL="214884" indent="-214884" defTabSz="859536">
              <a:spcBef>
                <a:spcPts val="900"/>
              </a:spcBef>
              <a:defRPr sz="2632"/>
            </a:pPr>
            <a:r>
              <a:t>A portion of the interest paid from the borrowers goes to reserve, distributed to CREAM token holders.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Liquidation</a:t>
            </a:r>
          </a:p>
        </p:txBody>
      </p:sp>
      <p:sp>
        <p:nvSpPr>
          <p:cNvPr id="141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55447" indent="-155447" defTabSz="621791">
              <a:spcBef>
                <a:spcPts val="600"/>
              </a:spcBef>
              <a:defRPr sz="1904"/>
            </a:pPr>
            <a:r>
              <a:t>An liquidation example</a:t>
            </a:r>
          </a:p>
          <a:p>
            <a:pPr lvl="1" marL="466344" indent="-155447" defTabSz="621791">
              <a:spcBef>
                <a:spcPts val="600"/>
              </a:spcBef>
              <a:defRPr sz="1904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https://etherscan.io/tx/0xb7ba825294f757f8b8b6303b2aef542bcaebc9cc0217ddfaf822200a00594ed9</a:t>
            </a:r>
          </a:p>
          <a:p>
            <a:pPr lvl="1" marL="466344" indent="-155447" defTabSz="621791">
              <a:spcBef>
                <a:spcPts val="600"/>
              </a:spcBef>
              <a:defRPr sz="1904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https://etherscan.io/tx/0xa93bc349561d1f3d834b3c645864a3cb618be747ef4ec66d71c6a5512eeafff6</a:t>
            </a:r>
          </a:p>
          <a:p>
            <a:pPr lvl="1" marL="466344" indent="-155447" defTabSz="621791">
              <a:spcBef>
                <a:spcPts val="600"/>
              </a:spcBef>
              <a:defRPr sz="1904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 invalidUrl="" action="" tgtFrame="" tooltip="" history="1" highlightClick="0" endSnd="0"/>
              </a:rPr>
              <a:t>https://etherscan.io/tx/0xf63383b0891c2d9461626f64edb7fb747796ab09f6cd83d41bca0fafd72d445c</a:t>
            </a:r>
          </a:p>
          <a:p>
            <a:pPr marL="155447" indent="-155447" defTabSz="621791">
              <a:spcBef>
                <a:spcPts val="600"/>
              </a:spcBef>
              <a:defRPr sz="1904"/>
            </a:pPr>
          </a:p>
          <a:p>
            <a:pPr marL="155447" indent="-155447" defTabSz="621791">
              <a:spcBef>
                <a:spcPts val="600"/>
              </a:spcBef>
              <a:defRPr sz="1904"/>
            </a:pPr>
            <a:r>
              <a:t>Compound-liquidator</a:t>
            </a:r>
          </a:p>
          <a:p>
            <a:pPr lvl="1" marL="466344" indent="-155447" defTabSz="621791">
              <a:spcBef>
                <a:spcPts val="600"/>
              </a:spcBef>
              <a:defRPr sz="1904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5" invalidUrl="" action="" tgtFrame="" tooltip="" history="1" highlightClick="0" endSnd="0"/>
              </a:rPr>
              <a:t>https://chiragkhatri.me/compound-liquidator</a:t>
            </a:r>
          </a:p>
          <a:p>
            <a:pPr marL="155447" indent="-155447" defTabSz="621791">
              <a:spcBef>
                <a:spcPts val="600"/>
              </a:spcBef>
              <a:defRPr sz="1904"/>
            </a:pPr>
          </a:p>
          <a:p>
            <a:pPr marL="155447" indent="-155447" defTabSz="621791">
              <a:spcBef>
                <a:spcPts val="600"/>
              </a:spcBef>
              <a:defRPr sz="1904"/>
            </a:pPr>
            <a:r>
              <a:t>Liquidation Dashboard</a:t>
            </a:r>
          </a:p>
          <a:p>
            <a:pPr lvl="1" marL="466344" indent="-155447" defTabSz="621791">
              <a:spcBef>
                <a:spcPts val="600"/>
              </a:spcBef>
              <a:defRPr sz="1904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6" invalidUrl="" action="" tgtFrame="" tooltip="" history="1" highlightClick="0" endSnd="0"/>
              </a:rPr>
              <a:t>https://eigenphi.io/ethereum/liquidation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Flash Loan</a:t>
            </a:r>
          </a:p>
        </p:txBody>
      </p:sp>
      <p:sp>
        <p:nvSpPr>
          <p:cNvPr id="144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78307" indent="-178307" defTabSz="713231">
              <a:spcBef>
                <a:spcPts val="700"/>
              </a:spcBef>
              <a:defRPr sz="2184"/>
            </a:pPr>
            <a:r>
              <a:t>Leverage nearly limitless capital</a:t>
            </a:r>
          </a:p>
          <a:p>
            <a:pPr marL="178307" indent="-178307" defTabSz="713231">
              <a:spcBef>
                <a:spcPts val="700"/>
              </a:spcBef>
              <a:defRPr sz="2184"/>
            </a:pPr>
          </a:p>
          <a:p>
            <a:pPr marL="178307" indent="-178307" defTabSz="713231">
              <a:spcBef>
                <a:spcPts val="700"/>
              </a:spcBef>
              <a:defRPr sz="2184"/>
            </a:pPr>
            <a:r>
              <a:t>No collateral</a:t>
            </a:r>
          </a:p>
          <a:p>
            <a:pPr marL="178307" indent="-178307" defTabSz="713231">
              <a:spcBef>
                <a:spcPts val="700"/>
              </a:spcBef>
              <a:defRPr sz="2184"/>
            </a:pPr>
          </a:p>
          <a:p>
            <a:pPr marL="178307" indent="-178307" defTabSz="713231">
              <a:spcBef>
                <a:spcPts val="700"/>
              </a:spcBef>
              <a:defRPr sz="2184"/>
            </a:pPr>
            <a:r>
              <a:t>Used for Arbitrage</a:t>
            </a:r>
          </a:p>
          <a:p>
            <a:pPr lvl="1" marL="534923" indent="-178307" defTabSz="713231">
              <a:spcBef>
                <a:spcPts val="700"/>
              </a:spcBef>
              <a:defRPr sz="2184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https://etherscan.io/tx/0xf7498a2546c3d70f49d83a2a5476fd9dcb6518100b2a731294d0d7b9f79f754a</a:t>
            </a:r>
          </a:p>
          <a:p>
            <a:pPr marL="178307" indent="-178307" defTabSz="713231">
              <a:spcBef>
                <a:spcPts val="700"/>
              </a:spcBef>
              <a:defRPr sz="2184"/>
            </a:pPr>
          </a:p>
          <a:p>
            <a:pPr marL="178307" indent="-178307" defTabSz="713231">
              <a:spcBef>
                <a:spcPts val="700"/>
              </a:spcBef>
              <a:defRPr sz="2184"/>
            </a:pPr>
            <a:r>
              <a:t>Used for liquidation</a:t>
            </a:r>
          </a:p>
          <a:p>
            <a:pPr lvl="1" marL="534923" indent="-178307" defTabSz="713231">
              <a:spcBef>
                <a:spcPts val="700"/>
              </a:spcBef>
              <a:defRPr sz="2184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https://etherscan.io/tx/0xf63383b0891c2d9461626f64edb7fb747796ab09f6cd83d41bca0fafd72d445c</a:t>
            </a:r>
          </a:p>
        </p:txBody>
      </p:sp>
      <p:pic>
        <p:nvPicPr>
          <p:cNvPr id="145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29200" y="2762630"/>
            <a:ext cx="6008810" cy="16844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Flash Loan Exploits</a:t>
            </a:r>
          </a:p>
        </p:txBody>
      </p:sp>
      <p:sp>
        <p:nvSpPr>
          <p:cNvPr id="148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https://etherscan.io/tx/0xb5c8bd9430b6cc87a0e2fe110ece6bf527fa4f170a4bc8cd032f768fc5219838</a:t>
            </a:r>
          </a:p>
          <a:p>
            <a:pPr/>
          </a:p>
        </p:txBody>
      </p:sp>
      <p:pic>
        <p:nvPicPr>
          <p:cNvPr id="149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7184" y="3078696"/>
            <a:ext cx="10377632" cy="32123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Price Oracle Attack</a:t>
            </a:r>
          </a:p>
        </p:txBody>
      </p:sp>
      <p:pic>
        <p:nvPicPr>
          <p:cNvPr id="152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5425" y="1653241"/>
            <a:ext cx="5284286" cy="44121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Crypto Lending</a:t>
            </a:r>
          </a:p>
        </p:txBody>
      </p:sp>
      <p:sp>
        <p:nvSpPr>
          <p:cNvPr id="98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Compound &amp; how Compound works</a:t>
            </a:r>
          </a:p>
          <a:p>
            <a:pPr/>
          </a:p>
          <a:p>
            <a:pPr/>
            <a:r>
              <a:t>Lending Protocols</a:t>
            </a:r>
          </a:p>
          <a:p>
            <a:pPr/>
          </a:p>
          <a:p>
            <a:pPr/>
            <a:r>
              <a:t>How to play with Lending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Price Oracle Attack</a:t>
            </a:r>
          </a:p>
        </p:txBody>
      </p:sp>
      <p:sp>
        <p:nvSpPr>
          <p:cNvPr id="155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85165" indent="-185165" defTabSz="740663">
              <a:spcBef>
                <a:spcPts val="800"/>
              </a:spcBef>
              <a:defRPr sz="2268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https://peckshield.medium.com/cheese-bank-incident-root-cause-analysis-d076bf87a1e7</a:t>
            </a:r>
          </a:p>
          <a:p>
            <a:pPr lvl="1" marL="555498" indent="-185165" defTabSz="740663">
              <a:spcBef>
                <a:spcPts val="800"/>
              </a:spcBef>
              <a:defRPr sz="2268"/>
            </a:pPr>
            <a:r>
              <a:t>LP asset price attack</a:t>
            </a:r>
          </a:p>
          <a:p>
            <a:pPr marL="185165" indent="-185165" defTabSz="740663">
              <a:spcBef>
                <a:spcPts val="800"/>
              </a:spcBef>
              <a:defRPr sz="2268"/>
            </a:pPr>
          </a:p>
          <a:p>
            <a:pPr marL="185165" indent="-185165" defTabSz="740663">
              <a:spcBef>
                <a:spcPts val="800"/>
              </a:spcBef>
              <a:defRPr sz="2268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https://medium.com/@AndyPavia/swissblock-post-mortem-cream-finance-hack-7c1caff4335c</a:t>
            </a:r>
          </a:p>
          <a:p>
            <a:pPr lvl="1" marL="555498" indent="-185165" defTabSz="740663">
              <a:spcBef>
                <a:spcPts val="800"/>
              </a:spcBef>
              <a:defRPr sz="2268"/>
            </a:pPr>
            <a:r>
              <a:t>LP asset price attack</a:t>
            </a:r>
          </a:p>
          <a:p>
            <a:pPr marL="185165" indent="-185165" defTabSz="740663">
              <a:spcBef>
                <a:spcPts val="800"/>
              </a:spcBef>
              <a:defRPr sz="2268"/>
            </a:pPr>
          </a:p>
          <a:p>
            <a:pPr marL="185165" indent="-185165" defTabSz="740663">
              <a:spcBef>
                <a:spcPts val="800"/>
              </a:spcBef>
              <a:defRPr sz="2268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 invalidUrl="" action="" tgtFrame="" tooltip="" history="1" highlightClick="0" endSnd="0"/>
              </a:rPr>
              <a:t>https://blocksecteam.medium.com/price-oracle-manipulation-attack-on-inverse-finance-a5544218ea91</a:t>
            </a:r>
          </a:p>
          <a:p>
            <a:pPr lvl="1" marL="555498" indent="-185165" defTabSz="740663">
              <a:spcBef>
                <a:spcPts val="800"/>
              </a:spcBef>
              <a:defRPr sz="2268"/>
            </a:pPr>
            <a:r>
              <a:t>Asset price attack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Compound</a:t>
            </a:r>
          </a:p>
        </p:txBody>
      </p:sp>
      <p:sp>
        <p:nvSpPr>
          <p:cNvPr id="101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Money markets</a:t>
            </a:r>
          </a:p>
          <a:p>
            <a:pPr/>
          </a:p>
          <a:p>
            <a:pPr/>
            <a:r>
              <a:t>Interest rates based on the supply and demand of assets(floating interest rate)</a:t>
            </a:r>
          </a:p>
          <a:p>
            <a:pPr/>
          </a:p>
          <a:p>
            <a:pPr/>
            <a:r>
              <a:t>Interest directly with the protocol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Collateral</a:t>
            </a:r>
          </a:p>
        </p:txBody>
      </p:sp>
      <p:sp>
        <p:nvSpPr>
          <p:cNvPr id="104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32587" indent="-132587" defTabSz="530351">
              <a:spcBef>
                <a:spcPts val="500"/>
              </a:spcBef>
              <a:defRPr sz="1624"/>
            </a:pPr>
            <a:r>
              <a:t>Supplying/Deposit assets to protocol(借款人）</a:t>
            </a:r>
          </a:p>
          <a:p>
            <a:pPr lvl="1" marL="397763" indent="-132587" defTabSz="530351">
              <a:spcBef>
                <a:spcPts val="500"/>
              </a:spcBef>
              <a:defRPr sz="1624"/>
            </a:pPr>
            <a:r>
              <a:t>Earn interest, Supply APY</a:t>
            </a:r>
          </a:p>
          <a:p>
            <a:pPr marL="132587" indent="-132587" defTabSz="530351">
              <a:spcBef>
                <a:spcPts val="500"/>
              </a:spcBef>
              <a:defRPr sz="1624"/>
            </a:pPr>
          </a:p>
          <a:p>
            <a:pPr marL="132587" indent="-132587" defTabSz="530351">
              <a:spcBef>
                <a:spcPts val="500"/>
              </a:spcBef>
              <a:defRPr sz="1624"/>
            </a:pPr>
            <a:r>
              <a:t>Compound allows users to borrow assets from the protocol（贷款人）</a:t>
            </a:r>
          </a:p>
          <a:p>
            <a:pPr lvl="1" marL="397763" indent="-132587" defTabSz="530351">
              <a:spcBef>
                <a:spcPts val="500"/>
              </a:spcBef>
              <a:defRPr sz="1624"/>
            </a:pPr>
            <a:r>
              <a:t>No terms to negotiate &amp; No maturity dates &amp; No Funding periods</a:t>
            </a:r>
          </a:p>
          <a:p>
            <a:pPr lvl="1" marL="397763" indent="-132587" defTabSz="530351">
              <a:spcBef>
                <a:spcPts val="500"/>
              </a:spcBef>
              <a:defRPr sz="1624"/>
            </a:pPr>
            <a:r>
              <a:t>Borrowing is instant</a:t>
            </a:r>
          </a:p>
          <a:p>
            <a:pPr lvl="1" marL="397763" indent="-132587" defTabSz="530351">
              <a:spcBef>
                <a:spcPts val="500"/>
              </a:spcBef>
              <a:defRPr sz="1624"/>
            </a:pPr>
            <a:r>
              <a:t>Borrowing cost is the floating interest rate</a:t>
            </a:r>
          </a:p>
          <a:p>
            <a:pPr lvl="1" marL="397763" indent="-132587" defTabSz="530351">
              <a:spcBef>
                <a:spcPts val="500"/>
              </a:spcBef>
              <a:defRPr sz="1624"/>
            </a:pPr>
            <a:r>
              <a:t>Pay interest, Borrow APY</a:t>
            </a:r>
          </a:p>
          <a:p>
            <a:pPr marL="132587" indent="-132587" defTabSz="530351">
              <a:spcBef>
                <a:spcPts val="500"/>
              </a:spcBef>
              <a:defRPr sz="1624"/>
            </a:pPr>
          </a:p>
          <a:p>
            <a:pPr marL="132587" indent="-132587" defTabSz="530351">
              <a:spcBef>
                <a:spcPts val="500"/>
              </a:spcBef>
              <a:defRPr sz="1624"/>
            </a:pPr>
            <a:r>
              <a:t>The collateral used to borrow from the protocol is the deposited assets</a:t>
            </a:r>
          </a:p>
          <a:p>
            <a:pPr lvl="1" marL="397763" indent="-132587" defTabSz="530351">
              <a:spcBef>
                <a:spcPts val="500"/>
              </a:spcBef>
              <a:defRPr sz="1624"/>
            </a:pPr>
            <a:r>
              <a:t>Collateral factor, range from 0 to 1</a:t>
            </a:r>
          </a:p>
          <a:p>
            <a:pPr lvl="1" marL="397763" indent="-132587" defTabSz="530351">
              <a:spcBef>
                <a:spcPts val="500"/>
              </a:spcBef>
              <a:defRPr sz="1624"/>
            </a:pPr>
            <a:r>
              <a:t>Illiquid, small-cap assets have low collateral factors</a:t>
            </a:r>
          </a:p>
          <a:p>
            <a:pPr lvl="1" marL="397763" indent="-132587" defTabSz="530351">
              <a:spcBef>
                <a:spcPts val="500"/>
              </a:spcBef>
              <a:defRPr sz="1624"/>
            </a:pPr>
            <a:r>
              <a:t>liquid, high-cap assets have high collateral factors</a:t>
            </a:r>
          </a:p>
          <a:p>
            <a:pPr lvl="1" marL="397763" indent="-132587" defTabSz="530351">
              <a:spcBef>
                <a:spcPts val="500"/>
              </a:spcBef>
              <a:defRPr sz="1624"/>
            </a:pPr>
            <a:r>
              <a:t>SUM( USD(Asset) * collateral factors ) -&gt; borrowing capacity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Interest rate model</a:t>
            </a:r>
          </a:p>
        </p:txBody>
      </p:sp>
      <p:sp>
        <p:nvSpPr>
          <p:cNvPr id="107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Utilization ratio U = Borrows / (Cash + Borrows)</a:t>
            </a:r>
          </a:p>
          <a:p>
            <a:pPr/>
          </a:p>
          <a:p>
            <a:pPr/>
            <a:r>
              <a:t>Borrowing Interest Rate = 2.5% + U * 20%</a:t>
            </a:r>
          </a:p>
          <a:p>
            <a:pPr/>
          </a:p>
          <a:p>
            <a:pPr/>
            <a:r>
              <a:t>Supplier Interest Rate = Borrowing Interest Rate * U</a:t>
            </a:r>
          </a:p>
          <a:p>
            <a:pPr/>
          </a:p>
          <a:p>
            <a:pPr/>
            <a:r>
              <a:t>over-collateralized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 Case</a:t>
            </a:r>
          </a:p>
        </p:txBody>
      </p:sp>
      <p:sp>
        <p:nvSpPr>
          <p:cNvPr id="110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17170" indent="-217170" defTabSz="868680">
              <a:spcBef>
                <a:spcPts val="900"/>
              </a:spcBef>
              <a:defRPr sz="2660"/>
            </a:pPr>
            <a:r>
              <a:t>Additional returns</a:t>
            </a:r>
          </a:p>
          <a:p>
            <a:pPr marL="217170" indent="-217170" defTabSz="868680">
              <a:spcBef>
                <a:spcPts val="900"/>
              </a:spcBef>
              <a:defRPr sz="2660"/>
            </a:pPr>
          </a:p>
          <a:p>
            <a:pPr marL="217170" indent="-217170" defTabSz="868680">
              <a:spcBef>
                <a:spcPts val="900"/>
              </a:spcBef>
              <a:defRPr sz="2660"/>
            </a:pPr>
            <a:r>
              <a:t>Use Assets with no risk</a:t>
            </a:r>
          </a:p>
          <a:p>
            <a:pPr marL="217170" indent="-217170" defTabSz="868680">
              <a:spcBef>
                <a:spcPts val="900"/>
              </a:spcBef>
              <a:defRPr sz="2660"/>
            </a:pPr>
          </a:p>
          <a:p>
            <a:pPr marL="217170" indent="-217170" defTabSz="868680">
              <a:spcBef>
                <a:spcPts val="900"/>
              </a:spcBef>
              <a:defRPr sz="2660"/>
            </a:pPr>
            <a:r>
              <a:t>Leverage</a:t>
            </a:r>
          </a:p>
          <a:p>
            <a:pPr marL="217170" indent="-217170" defTabSz="868680">
              <a:spcBef>
                <a:spcPts val="900"/>
              </a:spcBef>
              <a:defRPr sz="2660"/>
            </a:pPr>
          </a:p>
          <a:p>
            <a:pPr marL="217170" indent="-217170" defTabSz="868680">
              <a:spcBef>
                <a:spcPts val="900"/>
              </a:spcBef>
              <a:defRPr sz="2660"/>
            </a:pPr>
            <a:r>
              <a:t>Short</a:t>
            </a:r>
          </a:p>
          <a:p>
            <a:pPr marL="217170" indent="-217170" defTabSz="868680">
              <a:spcBef>
                <a:spcPts val="900"/>
              </a:spcBef>
              <a:defRPr sz="2660"/>
            </a:pPr>
          </a:p>
          <a:p>
            <a:pPr marL="217170" indent="-217170" defTabSz="868680">
              <a:spcBef>
                <a:spcPts val="900"/>
              </a:spcBef>
              <a:defRPr sz="2660"/>
            </a:pPr>
            <a:r>
              <a:t>Arbitrage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Liquidation</a:t>
            </a:r>
          </a:p>
        </p:txBody>
      </p:sp>
      <p:sp>
        <p:nvSpPr>
          <p:cNvPr id="113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Incentives an ecosystem of arbitrageurs to quickly step in to reduce the borrower’s exposure</a:t>
            </a:r>
          </a:p>
          <a:p>
            <a:pPr/>
          </a:p>
          <a:p>
            <a:pPr/>
            <a:r>
              <a:t>Eliminate the protocol’s risk</a:t>
            </a:r>
          </a:p>
          <a:p>
            <a:pPr/>
          </a:p>
          <a:p>
            <a:pPr/>
            <a:r>
              <a:t>Liquidation discount ( Liquidation Threshold Rate)</a:t>
            </a:r>
          </a:p>
          <a:p>
            <a:pPr/>
          </a:p>
          <a:p>
            <a:pPr/>
            <a:r>
              <a:t>Close Factor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Liquidation Example</a:t>
            </a:r>
          </a:p>
        </p:txBody>
      </p:sp>
      <p:sp>
        <p:nvSpPr>
          <p:cNvPr id="116" name="内容占位符 6"/>
          <p:cNvSpPr txBox="1"/>
          <p:nvPr/>
        </p:nvSpPr>
        <p:spPr>
          <a:xfrm>
            <a:off x="883919" y="1641354"/>
            <a:ext cx="10424162" cy="500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lnSpc>
                <a:spcPct val="72000"/>
              </a:lnSpc>
              <a:spcBef>
                <a:spcPts val="1000"/>
              </a:spcBef>
              <a:defRPr sz="1600"/>
            </a:pPr>
            <a:r>
              <a:t>Example：</a:t>
            </a:r>
            <a:endParaRPr sz="2400"/>
          </a:p>
          <a:p>
            <a:pPr>
              <a:lnSpc>
                <a:spcPct val="72000"/>
              </a:lnSpc>
              <a:spcBef>
                <a:spcPts val="1000"/>
              </a:spcBef>
              <a:defRPr sz="1600"/>
            </a:pPr>
            <a:r>
              <a:t>1. </a:t>
            </a:r>
            <a:r>
              <a:t>The price of ETH : 1000U, collateral factor : 80%, liquidation discount : 10%, close factor: 25%  </a:t>
            </a:r>
            <a:endParaRPr sz="2400"/>
          </a:p>
          <a:p>
            <a:pPr>
              <a:lnSpc>
                <a:spcPct val="72000"/>
              </a:lnSpc>
              <a:spcBef>
                <a:spcPts val="1000"/>
              </a:spcBef>
              <a:defRPr sz="1600"/>
            </a:pPr>
            <a:r>
              <a:t>2. User deposit assert into protocol : 2ETH</a:t>
            </a:r>
            <a:endParaRPr sz="1900"/>
          </a:p>
          <a:p>
            <a:pPr>
              <a:lnSpc>
                <a:spcPct val="72000"/>
              </a:lnSpc>
              <a:spcBef>
                <a:spcPts val="1000"/>
              </a:spcBef>
              <a:defRPr sz="1600"/>
            </a:pPr>
            <a:r>
              <a:t>3. Borrowing capacity : 2ETH * 80% * 1000U = 1600U</a:t>
            </a:r>
            <a:endParaRPr sz="2400"/>
          </a:p>
          <a:p>
            <a:pPr>
              <a:lnSpc>
                <a:spcPct val="72000"/>
              </a:lnSpc>
              <a:spcBef>
                <a:spcPts val="1000"/>
              </a:spcBef>
              <a:defRPr sz="1600"/>
            </a:pPr>
            <a:r>
              <a:t>4. User borrowed : 1600U</a:t>
            </a:r>
          </a:p>
          <a:p>
            <a:pPr>
              <a:lnSpc>
                <a:spcPct val="72000"/>
              </a:lnSpc>
              <a:spcBef>
                <a:spcPts val="1000"/>
              </a:spcBef>
              <a:defRPr sz="1600"/>
            </a:pPr>
          </a:p>
          <a:p>
            <a:pPr>
              <a:lnSpc>
                <a:spcPct val="72000"/>
              </a:lnSpc>
              <a:spcBef>
                <a:spcPts val="1000"/>
              </a:spcBef>
              <a:defRPr sz="1600"/>
            </a:pPr>
            <a:r>
              <a:t>ETH price down:</a:t>
            </a:r>
          </a:p>
          <a:p>
            <a:pPr lvl="1">
              <a:lnSpc>
                <a:spcPct val="72000"/>
              </a:lnSpc>
              <a:spcBef>
                <a:spcPts val="1000"/>
              </a:spcBef>
              <a:defRPr sz="1600"/>
            </a:pPr>
            <a:r>
              <a:t>Liquidator supply : 1600U * 25% = 400U</a:t>
            </a:r>
          </a:p>
          <a:p>
            <a:pPr lvl="1">
              <a:lnSpc>
                <a:spcPct val="72000"/>
              </a:lnSpc>
              <a:spcBef>
                <a:spcPts val="1000"/>
              </a:spcBef>
              <a:defRPr sz="1600"/>
            </a:pPr>
            <a:r>
              <a:t>Liquidator get : 400U/(1000U*90%) ~ 0.44ETH. Value is 0.44ETH * 1000U = 440U</a:t>
            </a:r>
          </a:p>
          <a:p>
            <a:pPr lvl="1">
              <a:lnSpc>
                <a:spcPct val="72000"/>
              </a:lnSpc>
              <a:spcBef>
                <a:spcPts val="1000"/>
              </a:spcBef>
              <a:defRPr sz="1600"/>
            </a:pPr>
            <a:r>
              <a:t>New collateral: 1.56ETH</a:t>
            </a:r>
          </a:p>
          <a:p>
            <a:pPr lvl="1">
              <a:lnSpc>
                <a:spcPct val="72000"/>
              </a:lnSpc>
              <a:spcBef>
                <a:spcPts val="1000"/>
              </a:spcBef>
              <a:defRPr sz="1600"/>
            </a:pPr>
            <a:r>
              <a:t>New borrowing capacity : 1.56ETH * 80% * 1000U = 1248U</a:t>
            </a:r>
          </a:p>
          <a:p>
            <a:pPr lvl="1">
              <a:lnSpc>
                <a:spcPct val="72000"/>
              </a:lnSpc>
              <a:spcBef>
                <a:spcPts val="1000"/>
              </a:spcBef>
              <a:defRPr sz="1600"/>
            </a:pPr>
            <a:r>
              <a:t>New Borrow value : 1600U - 400U = 1200U</a:t>
            </a:r>
          </a:p>
          <a:p>
            <a:pPr lvl="1">
              <a:lnSpc>
                <a:spcPct val="72000"/>
              </a:lnSpc>
              <a:spcBef>
                <a:spcPts val="1000"/>
              </a:spcBef>
              <a:defRPr sz="1600"/>
            </a:pPr>
          </a:p>
          <a:p>
            <a:pPr>
              <a:lnSpc>
                <a:spcPct val="72000"/>
              </a:lnSpc>
              <a:spcBef>
                <a:spcPts val="1000"/>
              </a:spcBef>
              <a:defRPr sz="1600"/>
            </a:pPr>
            <a:r>
              <a:t>ETH price up to 2000U :</a:t>
            </a:r>
          </a:p>
          <a:p>
            <a:pPr lvl="1">
              <a:lnSpc>
                <a:spcPct val="72000"/>
              </a:lnSpc>
              <a:spcBef>
                <a:spcPts val="1000"/>
              </a:spcBef>
              <a:defRPr sz="1600"/>
            </a:pPr>
            <a:r>
              <a:t>New Borrowing capacity : 2ETH * 2000U * 80% = 3200U, user can withdraw 1ETH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Liquidation scenarios</a:t>
            </a:r>
          </a:p>
        </p:txBody>
      </p:sp>
      <p:sp>
        <p:nvSpPr>
          <p:cNvPr id="119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interest</a:t>
            </a:r>
          </a:p>
          <a:p>
            <a:pPr/>
          </a:p>
          <a:p>
            <a:pPr/>
            <a:r>
              <a:t>The price of the collateral drops</a:t>
            </a:r>
          </a:p>
          <a:p>
            <a:pPr/>
          </a:p>
          <a:p>
            <a:pPr/>
            <a:r>
              <a:t>The price of the borrowed asset shoots up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