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9" r:id="rId18"/>
    <p:sldId id="278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487C-1BB8-4580-BB51-DB068D7DB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9DCD5-F526-46F3-9FA3-25BD6DE4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7204E-1008-4EDC-86D2-579FA4F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DF251-570F-42E0-9A5C-3B8D3D90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BCEFD-4049-4837-A567-7B7C81B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3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B22E-F053-4640-ABCC-224A2FD5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7E450-FCAB-45E9-9650-21720B0C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EC14E-21EC-49BA-AC4A-D228C21F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65927-52C1-45CA-A224-1422B685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E0B86-5EB2-46A3-8EA0-69268158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821F1C-1EFE-4702-BBEB-6AA8BB2FD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1E78A-99F0-410D-8710-ABDAE53F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A6DB8-58DD-4A7D-AE28-53D35754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9F9B1-7F08-4E28-8642-3F7A8A4F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A3F27-7CDA-46E6-8677-A63B65B9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29964-B512-414F-A3DB-240A001B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EF922-2DD2-4101-AA7E-59E9B9E6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DDAD1-7EA3-499A-A193-BD58897F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833E-2247-4540-B424-91D6F24A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59559-B623-460A-BEB2-1E14CF5C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7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13DC-F253-4517-90E4-2283D630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FBB17-5BED-48EE-A729-E94E61A7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07D71-EE2C-4712-9231-80321F5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A26DC-BC48-466A-9FD0-64D67328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5B6F7-65D3-41F9-BAC7-09F6DE3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6E7B2-EBC1-4E62-8C09-0ECCE4CF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47F3A-DBB8-4720-B8F3-85B0067E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D4627-DB8F-4BDD-AC20-40511BC07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E4E61-A374-458F-9D8E-FFC42D81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D4DBC-69A5-465E-AFE5-6B22E371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27D71-1233-4B9E-AFDD-AF76B2C6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AAD7C-CBFA-4720-ABDC-D5AD5142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31A57-63B2-4E17-B9D4-4E30B865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95A6B7-DB5E-4175-B701-B92267B85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E654A9-A598-4DD4-93FB-FC3DB42F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CF15F3-520A-4906-9659-BB399B4D1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19F66-3DF3-4EBC-B147-9A8A8C8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12D55-80CF-42DA-A0C8-FFB802F1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4B10C-F406-4F9A-997F-1A68FE64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6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C6A6-76AE-4B96-880D-5950CACA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0737A-BC00-4C25-85EE-100EEAE3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192FDA-D327-41DF-B3B8-77192DF5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3BA64-CDE8-42BF-AA15-B761834E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403D9-7D2B-443F-8F7D-2DD50546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CE0D4-5771-4D4E-BBD9-4320F94C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16F00E-C7F0-4685-931A-BA021A27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2CF2-2477-4B90-8792-A2A8FB3E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9509F-092A-4329-A9CE-0B83AB1E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27B73-F602-4E81-BF4C-6BD6D25C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72C3A-7701-48A8-B52E-E3F152E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A04B0-BDB0-4B0B-A537-A6EC292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23909-C9C4-4461-8D70-85DB3D9A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1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E85C3-1A59-4D79-8638-682004F6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1799E7-533A-41D2-93A1-3C938012E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7EC02-61CF-4BE8-B9DF-ECC9E6BD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2B408-805D-4DBC-B8E3-F340975C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2343D-5DBD-41EC-A380-83BD592C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287E1-D86A-4898-81CE-00D746EF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ED92C7-A118-48E8-87B4-19807B3B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7D219-6506-43EF-970C-A9B2B19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5B3F-C068-4715-9B86-D18D53D5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012D-2979-448E-A91F-AA2CAE22E43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B29D0-4D78-4DA4-A17F-8D579CB8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68DEC-E897-4829-8113-E1269998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3AD2-5E06-4454-9E2B-B384982F3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ningnetwork/lightning-rfc/blob/master/00-introduction.md" TargetMode="External"/><Relationship Id="rId2" Type="http://schemas.openxmlformats.org/officeDocument/2006/relationships/hyperlink" Target="https://lightning.network/lightning-network-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ckchain.com/api" TargetMode="External"/><Relationship Id="rId5" Type="http://schemas.openxmlformats.org/officeDocument/2006/relationships/hyperlink" Target="https://blockstream.com/lightning/" TargetMode="External"/><Relationship Id="rId4" Type="http://schemas.openxmlformats.org/officeDocument/2006/relationships/hyperlink" Target="http://lightning.network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17DF-D2EA-4C79-AB55-122AB652F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了解状态通道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BC0285-4C3A-4D99-AD87-0249ED989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71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0C6A-E97A-44F8-95E7-DDBAA021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FB246-0477-48E2-B165-89A90D92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隐私</a:t>
            </a:r>
            <a:endParaRPr lang="en-US" altLang="zh-CN" dirty="0"/>
          </a:p>
          <a:p>
            <a:pPr lvl="1"/>
            <a:r>
              <a:rPr lang="zh-CN" altLang="en-US" dirty="0"/>
              <a:t>在一组完整的交易中，公众只知道链上最终结算结果，交易过程细节是隐私的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即时生效</a:t>
            </a:r>
            <a:endParaRPr lang="en-US" altLang="zh-CN" dirty="0"/>
          </a:p>
          <a:p>
            <a:pPr lvl="1"/>
            <a:r>
              <a:rPr lang="zh-CN" altLang="en-US" dirty="0"/>
              <a:t>链下交易可以立即签署和交换，即时生效，不需要等待链上状态确认，可以获得更好用户体验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低交易费</a:t>
            </a:r>
            <a:endParaRPr lang="en-US" altLang="zh-CN" dirty="0"/>
          </a:p>
          <a:p>
            <a:pPr lvl="1"/>
            <a:r>
              <a:rPr lang="zh-CN" altLang="en-US" dirty="0"/>
              <a:t>链下交易</a:t>
            </a:r>
            <a:r>
              <a:rPr lang="en-US" altLang="zh-CN" dirty="0"/>
              <a:t>0</a:t>
            </a:r>
            <a:r>
              <a:rPr lang="zh-CN" altLang="en-US" dirty="0"/>
              <a:t>手续费自由进行，只有在创建通道、结算通道的链上交易需要支付手续费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88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F5C5-EEC8-4599-9C92-0994B739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F091D-0E34-4D5E-B576-67F5B5AD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zh-CN" altLang="en-US" dirty="0"/>
              <a:t>如果要与某一方交易，则双方开一个支付通道？</a:t>
            </a:r>
            <a:endParaRPr lang="en-US" altLang="zh-CN" dirty="0"/>
          </a:p>
          <a:p>
            <a:pPr lvl="1"/>
            <a:r>
              <a:rPr lang="zh-CN" altLang="en-US" dirty="0"/>
              <a:t>效率低</a:t>
            </a:r>
            <a:endParaRPr lang="en-US" altLang="zh-CN" dirty="0"/>
          </a:p>
          <a:p>
            <a:pPr lvl="1"/>
            <a:r>
              <a:rPr lang="zh-CN" altLang="en-US" dirty="0"/>
              <a:t>成本高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7B66549-74C5-4678-9658-1204C10504F6}"/>
              </a:ext>
            </a:extLst>
          </p:cNvPr>
          <p:cNvSpPr txBox="1">
            <a:spLocks/>
          </p:cNvSpPr>
          <p:nvPr/>
        </p:nvSpPr>
        <p:spPr>
          <a:xfrm>
            <a:off x="838200" y="400245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通过中介器来路由交易</a:t>
            </a:r>
            <a:endParaRPr lang="en-US" altLang="zh-CN" dirty="0"/>
          </a:p>
          <a:p>
            <a:pPr lvl="1"/>
            <a:r>
              <a:rPr lang="zh-CN" altLang="en-US" dirty="0"/>
              <a:t>支付网络</a:t>
            </a:r>
            <a:endParaRPr lang="en-US" altLang="zh-CN" dirty="0"/>
          </a:p>
          <a:p>
            <a:pPr lvl="1"/>
            <a:r>
              <a:rPr lang="zh-CN" altLang="en-US" dirty="0"/>
              <a:t>支付通道路径</a:t>
            </a:r>
            <a:endParaRPr lang="en-US" altLang="zh-CN" dirty="0"/>
          </a:p>
        </p:txBody>
      </p:sp>
      <p:pic>
        <p:nvPicPr>
          <p:cNvPr id="5124" name="Picture 4" descr="https://upyun-assets.ethfans.org/uploads/photo/image/4088b3ccaaa842be968d36c8780b475e.png">
            <a:extLst>
              <a:ext uri="{FF2B5EF4-FFF2-40B4-BE49-F238E27FC236}">
                <a16:creationId xmlns:a16="http://schemas.microsoft.com/office/drawing/2014/main" id="{B605079B-1551-49E3-A6CB-92A3B1755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1252168"/>
            <a:ext cx="2755867" cy="27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AD73AF-7104-4CDC-A6FD-6344C621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08" y="3705339"/>
            <a:ext cx="4572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A8E37-4FF9-41FF-9A63-C8E5556E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7AA69-A3DC-4107-A1BC-6591C50B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80695" cy="4351338"/>
          </a:xfrm>
        </p:spPr>
        <p:txBody>
          <a:bodyPr/>
          <a:lstStyle/>
          <a:p>
            <a:r>
              <a:rPr lang="zh-CN" altLang="en-US" dirty="0"/>
              <a:t>信任问题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付钱给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可能不会付钱给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也许</a:t>
            </a:r>
            <a:r>
              <a:rPr lang="en-US" altLang="zh-CN" dirty="0"/>
              <a:t>B</a:t>
            </a:r>
            <a:r>
              <a:rPr lang="zh-CN" altLang="en-US" dirty="0"/>
              <a:t>会付钱给</a:t>
            </a:r>
            <a:r>
              <a:rPr lang="en-US" altLang="zh-CN" dirty="0"/>
              <a:t>E</a:t>
            </a:r>
            <a:r>
              <a:rPr lang="zh-CN" altLang="en-US" dirty="0"/>
              <a:t>，但</a:t>
            </a:r>
            <a:r>
              <a:rPr lang="en-US" altLang="zh-CN" dirty="0"/>
              <a:t>E</a:t>
            </a:r>
            <a:r>
              <a:rPr lang="zh-CN" altLang="en-US" dirty="0"/>
              <a:t>可以说没收到钱</a:t>
            </a:r>
          </a:p>
        </p:txBody>
      </p:sp>
      <p:pic>
        <p:nvPicPr>
          <p:cNvPr id="4" name="Picture 2" descr="https://upyun-assets.ethfans.org/uploads/photo/image/3d423b870bc5466a9c6c0529402184c7.png">
            <a:extLst>
              <a:ext uri="{FF2B5EF4-FFF2-40B4-BE49-F238E27FC236}">
                <a16:creationId xmlns:a16="http://schemas.microsoft.com/office/drawing/2014/main" id="{FFBBF828-DBDB-490B-BA3B-47041C79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11" y="1965537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5C668-EB07-40EC-8C6A-DFC23CED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267A6-59FC-4DA2-AFB1-7DEEB75D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359452" cy="26332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给</a:t>
            </a:r>
            <a:r>
              <a:rPr lang="en-US" altLang="zh-CN" dirty="0"/>
              <a:t>Carl</a:t>
            </a:r>
            <a:r>
              <a:rPr lang="zh-CN" altLang="en-US" dirty="0"/>
              <a:t>付钱时，</a:t>
            </a:r>
            <a:r>
              <a:rPr lang="en-US" altLang="zh-CN" dirty="0"/>
              <a:t> Carl</a:t>
            </a:r>
            <a:r>
              <a:rPr lang="zh-CN" altLang="en-US" dirty="0"/>
              <a:t>创建一个密语，然后把</a:t>
            </a:r>
            <a:r>
              <a:rPr lang="en-US" altLang="zh-CN" dirty="0"/>
              <a:t>Hash</a:t>
            </a:r>
            <a:r>
              <a:rPr lang="zh-CN" altLang="en-US" dirty="0"/>
              <a:t>发给</a:t>
            </a:r>
            <a:r>
              <a:rPr lang="en-US" altLang="zh-CN" dirty="0"/>
              <a:t>Alice</a:t>
            </a:r>
          </a:p>
          <a:p>
            <a:r>
              <a:rPr lang="en-US" altLang="zh-CN" dirty="0"/>
              <a:t>Alice</a:t>
            </a:r>
            <a:r>
              <a:rPr lang="zh-CN" altLang="en-US" dirty="0"/>
              <a:t>拿到</a:t>
            </a:r>
            <a:r>
              <a:rPr lang="en-US" altLang="zh-CN" dirty="0"/>
              <a:t>Hash</a:t>
            </a:r>
            <a:r>
              <a:rPr lang="zh-CN" altLang="en-US" dirty="0"/>
              <a:t>，付钱给</a:t>
            </a:r>
            <a:r>
              <a:rPr lang="en-US" altLang="zh-CN" dirty="0"/>
              <a:t>Bob</a:t>
            </a:r>
            <a:r>
              <a:rPr lang="zh-CN" altLang="en-US" dirty="0"/>
              <a:t>，但</a:t>
            </a:r>
            <a:r>
              <a:rPr lang="en-US" altLang="zh-CN" dirty="0"/>
              <a:t>Bob</a:t>
            </a:r>
            <a:r>
              <a:rPr lang="zh-CN" altLang="en-US" dirty="0"/>
              <a:t>只有提供</a:t>
            </a:r>
            <a:r>
              <a:rPr lang="en-US" altLang="zh-CN" dirty="0"/>
              <a:t>Hash</a:t>
            </a:r>
            <a:r>
              <a:rPr lang="zh-CN" altLang="en-US" dirty="0"/>
              <a:t>对应的密语才能解锁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Bob</a:t>
            </a:r>
            <a:r>
              <a:rPr lang="zh-CN" altLang="en-US" dirty="0"/>
              <a:t>付钱给</a:t>
            </a:r>
            <a:r>
              <a:rPr lang="en-US" altLang="zh-CN" dirty="0"/>
              <a:t>Carl </a:t>
            </a:r>
            <a:r>
              <a:rPr lang="zh-CN" altLang="en-US" dirty="0"/>
              <a:t>，但</a:t>
            </a:r>
            <a:r>
              <a:rPr lang="en-US" altLang="zh-CN" dirty="0"/>
              <a:t>Carl</a:t>
            </a:r>
            <a:r>
              <a:rPr lang="zh-CN" altLang="en-US" dirty="0"/>
              <a:t>只有提供</a:t>
            </a:r>
            <a:r>
              <a:rPr lang="en-US" altLang="zh-CN" dirty="0"/>
              <a:t>Hash</a:t>
            </a:r>
            <a:r>
              <a:rPr lang="zh-CN" altLang="en-US" dirty="0"/>
              <a:t>对应的密语才能解锁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Carl</a:t>
            </a:r>
            <a:r>
              <a:rPr lang="zh-CN" altLang="en-US" dirty="0"/>
              <a:t>提供密语解锁</a:t>
            </a:r>
            <a:r>
              <a:rPr lang="en-US" altLang="zh-CN" dirty="0"/>
              <a:t>Bob</a:t>
            </a:r>
            <a:r>
              <a:rPr lang="zh-CN" altLang="en-US" dirty="0"/>
              <a:t>支付的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Bob</a:t>
            </a:r>
            <a:r>
              <a:rPr lang="zh-CN" altLang="en-US" dirty="0"/>
              <a:t>提供密语解锁</a:t>
            </a:r>
            <a:r>
              <a:rPr lang="en-US" altLang="zh-CN" dirty="0"/>
              <a:t>Alice</a:t>
            </a:r>
            <a:r>
              <a:rPr lang="zh-CN" altLang="en-US" dirty="0"/>
              <a:t>支付的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5A69787-9693-4D73-B695-BCAC909C0C44}"/>
              </a:ext>
            </a:extLst>
          </p:cNvPr>
          <p:cNvSpPr txBox="1">
            <a:spLocks/>
          </p:cNvSpPr>
          <p:nvPr/>
        </p:nvSpPr>
        <p:spPr>
          <a:xfrm>
            <a:off x="838200" y="4458878"/>
            <a:ext cx="10359452" cy="2633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2050" name="Picture 2" descr="Network">
            <a:extLst>
              <a:ext uri="{FF2B5EF4-FFF2-40B4-BE49-F238E27FC236}">
                <a16:creationId xmlns:a16="http://schemas.microsoft.com/office/drawing/2014/main" id="{CAF8E6BB-1BE4-4103-A5AC-47ADFBB0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9" y="3429000"/>
            <a:ext cx="4713213" cy="358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8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9D2E6-4992-4454-8A24-719E4D32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8CA0A-7332-4BEE-9164-3CFE0544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安全问题</a:t>
            </a:r>
            <a:endParaRPr lang="en-US" altLang="zh-CN" dirty="0"/>
          </a:p>
          <a:p>
            <a:pPr lvl="1"/>
            <a:r>
              <a:rPr lang="en-US" altLang="zh-CN" dirty="0"/>
              <a:t>Carl</a:t>
            </a:r>
            <a:r>
              <a:rPr lang="zh-CN" altLang="en-US" dirty="0"/>
              <a:t>并不一定会提供密语从</a:t>
            </a:r>
            <a:r>
              <a:rPr lang="en-US" altLang="zh-CN" dirty="0"/>
              <a:t>Bob</a:t>
            </a:r>
            <a:r>
              <a:rPr lang="zh-CN" altLang="en-US" dirty="0"/>
              <a:t>收款，这将导致通道路径上</a:t>
            </a:r>
            <a:r>
              <a:rPr lang="en-US" altLang="zh-CN" dirty="0"/>
              <a:t>token</a:t>
            </a:r>
            <a:r>
              <a:rPr lang="zh-CN" altLang="en-US" dirty="0"/>
              <a:t>被锁</a:t>
            </a:r>
          </a:p>
        </p:txBody>
      </p:sp>
    </p:spTree>
    <p:extLst>
      <p:ext uri="{BB962C8B-B14F-4D97-AF65-F5344CB8AC3E}">
        <p14:creationId xmlns:p14="http://schemas.microsoft.com/office/powerpoint/2010/main" val="29793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22269-1304-49AF-B246-5F8658CF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8EE22-4ADA-4C00-A7A3-F4613653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9931" cy="4351338"/>
          </a:xfrm>
        </p:spPr>
        <p:txBody>
          <a:bodyPr/>
          <a:lstStyle/>
          <a:p>
            <a:r>
              <a:rPr lang="zh-CN" altLang="en-US" dirty="0"/>
              <a:t>哈希时间锁（</a:t>
            </a:r>
            <a:r>
              <a:rPr lang="en-US" altLang="zh-CN" dirty="0"/>
              <a:t>HTLC</a:t>
            </a:r>
            <a:r>
              <a:rPr lang="zh-CN" altLang="en-US" dirty="0"/>
              <a:t>）</a:t>
            </a:r>
          </a:p>
        </p:txBody>
      </p:sp>
      <p:pic>
        <p:nvPicPr>
          <p:cNvPr id="7170" name="Picture 2" descr="Hash Time-Locked Contract">
            <a:extLst>
              <a:ext uri="{FF2B5EF4-FFF2-40B4-BE49-F238E27FC236}">
                <a16:creationId xmlns:a16="http://schemas.microsoft.com/office/drawing/2014/main" id="{3CC0B21A-EC11-422E-B771-ACCBAF59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131" y="1174349"/>
            <a:ext cx="7963869" cy="565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BC645-CBBE-4F4D-900D-89AD6B9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41412-B84E-4412-AB58-D55307EC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73" y="1835051"/>
            <a:ext cx="10515600" cy="1483183"/>
          </a:xfrm>
        </p:spPr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/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zh-CN" altLang="en-US" dirty="0"/>
              <a:t>路径上所有通道</a:t>
            </a:r>
            <a:r>
              <a:rPr lang="en-US" altLang="zh-CN" dirty="0"/>
              <a:t>token</a:t>
            </a:r>
            <a:r>
              <a:rPr lang="zh-CN" altLang="en-US" dirty="0"/>
              <a:t>不小于传输的数量</a:t>
            </a:r>
            <a:endParaRPr lang="en-US" altLang="zh-CN" dirty="0"/>
          </a:p>
          <a:p>
            <a:pPr lvl="1"/>
            <a:r>
              <a:rPr lang="zh-CN" altLang="en-US" dirty="0"/>
              <a:t>通道</a:t>
            </a:r>
            <a:r>
              <a:rPr lang="en-US" altLang="zh-CN" dirty="0"/>
              <a:t>token</a:t>
            </a:r>
            <a:r>
              <a:rPr lang="zh-CN" altLang="en-US" dirty="0"/>
              <a:t>数量是动态的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218" name="Picture 2" descr="https://upyun-assets.ethfans.org/uploads/photo/image/3d423b870bc5466a9c6c0529402184c7.png">
            <a:extLst>
              <a:ext uri="{FF2B5EF4-FFF2-40B4-BE49-F238E27FC236}">
                <a16:creationId xmlns:a16="http://schemas.microsoft.com/office/drawing/2014/main" id="{9346D696-4D0F-47B0-8514-54F0476AB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7" y="3121025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yun-assets.ethfans.org/uploads/photo/image/e6a89d737b0045bd87abcdb88e69ee10.png">
            <a:extLst>
              <a:ext uri="{FF2B5EF4-FFF2-40B4-BE49-F238E27FC236}">
                <a16:creationId xmlns:a16="http://schemas.microsoft.com/office/drawing/2014/main" id="{551A4D12-FAAB-48A7-9DEB-361E0DC8E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88" y="3121025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0DF18F0-26EB-4A03-823B-FC4A3BE28112}"/>
              </a:ext>
            </a:extLst>
          </p:cNvPr>
          <p:cNvSpPr txBox="1">
            <a:spLocks/>
          </p:cNvSpPr>
          <p:nvPr/>
        </p:nvSpPr>
        <p:spPr>
          <a:xfrm>
            <a:off x="2588682" y="6404834"/>
            <a:ext cx="2187804" cy="34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1000" dirty="0"/>
              <a:t>从</a:t>
            </a:r>
            <a:r>
              <a:rPr lang="en-US" altLang="zh-CN" sz="1000" dirty="0"/>
              <a:t>A</a:t>
            </a:r>
            <a:r>
              <a:rPr lang="zh-CN" altLang="en-US" sz="1000" dirty="0"/>
              <a:t>到</a:t>
            </a:r>
            <a:r>
              <a:rPr lang="en-US" altLang="zh-CN" sz="1000" dirty="0"/>
              <a:t>E</a:t>
            </a:r>
            <a:r>
              <a:rPr lang="zh-CN" altLang="en-US" sz="1000" dirty="0"/>
              <a:t>传输</a:t>
            </a:r>
            <a:r>
              <a:rPr lang="en-US" altLang="zh-CN" sz="1000" dirty="0"/>
              <a:t>3ETH</a:t>
            </a:r>
            <a:r>
              <a:rPr lang="zh-CN" altLang="en-US" sz="1000" dirty="0"/>
              <a:t>有效路由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AD036D-0B08-4670-A330-329C721B06B5}"/>
              </a:ext>
            </a:extLst>
          </p:cNvPr>
          <p:cNvSpPr txBox="1">
            <a:spLocks/>
          </p:cNvSpPr>
          <p:nvPr/>
        </p:nvSpPr>
        <p:spPr>
          <a:xfrm>
            <a:off x="6973423" y="6404834"/>
            <a:ext cx="2187804" cy="34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1000" dirty="0"/>
              <a:t>从</a:t>
            </a:r>
            <a:r>
              <a:rPr lang="en-US" altLang="zh-CN" sz="1000" dirty="0"/>
              <a:t>A</a:t>
            </a:r>
            <a:r>
              <a:rPr lang="zh-CN" altLang="en-US" sz="1000" dirty="0"/>
              <a:t>到</a:t>
            </a:r>
            <a:r>
              <a:rPr lang="en-US" altLang="zh-CN" sz="1000" dirty="0"/>
              <a:t>E</a:t>
            </a:r>
            <a:r>
              <a:rPr lang="zh-CN" altLang="en-US" sz="1000" dirty="0"/>
              <a:t>传输</a:t>
            </a:r>
            <a:r>
              <a:rPr lang="en-US" altLang="zh-CN" sz="1000" dirty="0"/>
              <a:t>3ETH</a:t>
            </a:r>
            <a:r>
              <a:rPr lang="zh-CN" altLang="en-US" sz="1000" dirty="0"/>
              <a:t>无效路由</a:t>
            </a:r>
          </a:p>
        </p:txBody>
      </p:sp>
    </p:spTree>
    <p:extLst>
      <p:ext uri="{BB962C8B-B14F-4D97-AF65-F5344CB8AC3E}">
        <p14:creationId xmlns:p14="http://schemas.microsoft.com/office/powerpoint/2010/main" val="217747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19DD-A4F1-441E-BB23-CB0086F5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475F3-2EB6-47C5-83FF-A6D1FAF6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支付通道路由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状态通道平衡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资金锁定问题</a:t>
            </a:r>
          </a:p>
        </p:txBody>
      </p:sp>
    </p:spTree>
    <p:extLst>
      <p:ext uri="{BB962C8B-B14F-4D97-AF65-F5344CB8AC3E}">
        <p14:creationId xmlns:p14="http://schemas.microsoft.com/office/powerpoint/2010/main" val="301806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53DA-27DC-4779-A53D-2320185C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F8ABA-E74C-40F7-ADBE-90BDBE96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Lightning Network</a:t>
            </a:r>
          </a:p>
          <a:p>
            <a:pPr lvl="1"/>
            <a:r>
              <a:rPr lang="en-US" altLang="zh-CN" dirty="0"/>
              <a:t>Scalable Oﬀ-Chain Instant Payments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lightning network</a:t>
            </a:r>
            <a:endParaRPr lang="en-US" altLang="zh-CN" dirty="0"/>
          </a:p>
          <a:p>
            <a:pPr lvl="1"/>
            <a:r>
              <a:rPr lang="zh-CN" altLang="en-US" dirty="0"/>
              <a:t>闪电网络技术规范 </a:t>
            </a:r>
            <a:r>
              <a:rPr lang="en-US" altLang="zh-CN" dirty="0">
                <a:hlinkClick r:id="rId3"/>
              </a:rPr>
              <a:t>Basis of Lightning Technology(BOLT)</a:t>
            </a:r>
            <a:endParaRPr lang="en-US" altLang="zh-CN" dirty="0"/>
          </a:p>
          <a:p>
            <a:pPr lvl="1"/>
            <a:r>
              <a:rPr lang="en-US" altLang="zh-CN" dirty="0"/>
              <a:t>Poon</a:t>
            </a:r>
            <a:r>
              <a:rPr lang="zh-CN" altLang="zh-CN" dirty="0"/>
              <a:t>和</a:t>
            </a:r>
            <a:r>
              <a:rPr lang="en-US" altLang="zh-CN" dirty="0" err="1"/>
              <a:t>Dryja</a:t>
            </a:r>
            <a:r>
              <a:rPr lang="zh-CN" altLang="zh-CN" dirty="0"/>
              <a:t>的</a:t>
            </a:r>
            <a:r>
              <a:rPr lang="en-US" altLang="zh-CN" u="sng" dirty="0">
                <a:hlinkClick r:id="rId4"/>
              </a:rPr>
              <a:t>Lightning</a:t>
            </a:r>
            <a:r>
              <a:rPr lang="zh-CN" altLang="zh-CN" dirty="0"/>
              <a:t>、</a:t>
            </a:r>
            <a:r>
              <a:rPr lang="en-US" altLang="zh-CN" u="sng" dirty="0" err="1">
                <a:hlinkClick r:id="rId5"/>
              </a:rPr>
              <a:t>Blockstream</a:t>
            </a:r>
            <a:r>
              <a:rPr lang="zh-CN" altLang="zh-CN" dirty="0"/>
              <a:t>和</a:t>
            </a:r>
            <a:r>
              <a:rPr lang="en-US" altLang="zh-CN" u="sng" dirty="0">
                <a:hlinkClick r:id="rId6"/>
              </a:rPr>
              <a:t>Blockchain</a:t>
            </a:r>
            <a:endParaRPr lang="en-US" altLang="zh-CN" u="sng" dirty="0"/>
          </a:p>
          <a:p>
            <a:pPr lvl="1"/>
            <a:endParaRPr lang="en-US" altLang="zh-CN" dirty="0"/>
          </a:p>
          <a:p>
            <a:r>
              <a:rPr lang="en-US" altLang="zh-CN" dirty="0"/>
              <a:t>Raiden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lvl="1"/>
            <a:r>
              <a:rPr lang="en-US" altLang="zh-CN" dirty="0"/>
              <a:t>Fast, cheap, scalable token transfers for Ethereum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Liquidity Network</a:t>
            </a:r>
          </a:p>
        </p:txBody>
      </p:sp>
    </p:spTree>
    <p:extLst>
      <p:ext uri="{BB962C8B-B14F-4D97-AF65-F5344CB8AC3E}">
        <p14:creationId xmlns:p14="http://schemas.microsoft.com/office/powerpoint/2010/main" val="4406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B1A84-D790-400C-930E-CD9DFF4A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F0F6E-1384-4B1C-B43F-C6B44A71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60843" cy="13255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能够理解</a:t>
            </a:r>
            <a:r>
              <a:rPr lang="en-US" altLang="zh-CN" dirty="0"/>
              <a:t>App</a:t>
            </a:r>
            <a:r>
              <a:rPr lang="zh-CN" altLang="en-US" dirty="0"/>
              <a:t>规则的智能合约</a:t>
            </a:r>
            <a:endParaRPr lang="en-US" altLang="zh-CN" dirty="0"/>
          </a:p>
          <a:p>
            <a:r>
              <a:rPr lang="zh-CN" altLang="en-US" dirty="0"/>
              <a:t>双方链下进行进行轮次并对最新状态签名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App</a:t>
            </a:r>
            <a:r>
              <a:rPr lang="zh-CN" altLang="en-US" dirty="0"/>
              <a:t>状态解决支付问题</a:t>
            </a:r>
          </a:p>
        </p:txBody>
      </p:sp>
      <p:pic>
        <p:nvPicPr>
          <p:cNvPr id="10242" name="Picture 2" descr="https://upyun-assets.ethfans.org/uploads/photo/image/5695ff3dbfd24ef893ac940d29fffef0.png">
            <a:extLst>
              <a:ext uri="{FF2B5EF4-FFF2-40B4-BE49-F238E27FC236}">
                <a16:creationId xmlns:a16="http://schemas.microsoft.com/office/drawing/2014/main" id="{90EC9289-9A36-4521-9DC7-8E27F044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8924"/>
            <a:ext cx="7842044" cy="38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6B49F-2475-4490-9D82-6915E661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1DD9-A6D2-4F21-B7E0-77107E5F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什么是状态通道</a:t>
            </a:r>
            <a:endParaRPr lang="en-US" altLang="zh-CN" dirty="0"/>
          </a:p>
          <a:p>
            <a:r>
              <a:rPr lang="zh-CN" altLang="en-US" dirty="0"/>
              <a:t>支付通道</a:t>
            </a:r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状态通道</a:t>
            </a:r>
          </a:p>
        </p:txBody>
      </p:sp>
    </p:spTree>
    <p:extLst>
      <p:ext uri="{BB962C8B-B14F-4D97-AF65-F5344CB8AC3E}">
        <p14:creationId xmlns:p14="http://schemas.microsoft.com/office/powerpoint/2010/main" val="40982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25E4-12B7-4E1D-A88E-6467F366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76B15-0984-4F16-8E4E-7EC11C57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5961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每个签名状态的</a:t>
            </a:r>
            <a:r>
              <a:rPr lang="en-US" altLang="zh-CN" dirty="0"/>
              <a:t>Nonce</a:t>
            </a:r>
            <a:r>
              <a:rPr lang="zh-CN" altLang="en-US" dirty="0"/>
              <a:t>是排序的</a:t>
            </a:r>
            <a:endParaRPr lang="en-US" altLang="zh-CN" dirty="0"/>
          </a:p>
          <a:p>
            <a:r>
              <a:rPr lang="en-US" altLang="zh-CN" dirty="0"/>
              <a:t>Bob</a:t>
            </a:r>
            <a:r>
              <a:rPr lang="zh-CN" altLang="en-US" dirty="0"/>
              <a:t>提交签名的状态，通道进入挑战期，等待一个更高</a:t>
            </a:r>
            <a:r>
              <a:rPr lang="en-US" altLang="zh-CN" dirty="0"/>
              <a:t>Nonce</a:t>
            </a:r>
            <a:r>
              <a:rPr lang="zh-CN" altLang="en-US" dirty="0"/>
              <a:t>的新状态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挑战期内没有新状态提交，根据提交的状态解决支付问题</a:t>
            </a:r>
          </a:p>
        </p:txBody>
      </p:sp>
      <p:pic>
        <p:nvPicPr>
          <p:cNvPr id="11266" name="Picture 2" descr="https://upyun-assets.ethfans.org/uploads/photo/image/8e2cbbeb39e0440e97d6121caf6593b4.png">
            <a:extLst>
              <a:ext uri="{FF2B5EF4-FFF2-40B4-BE49-F238E27FC236}">
                <a16:creationId xmlns:a16="http://schemas.microsoft.com/office/drawing/2014/main" id="{81D79911-4A72-490B-AB3C-DEDA4983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285240"/>
            <a:ext cx="8792041" cy="379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3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B30AC-8DD7-40FB-9892-E46F84BD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A88E5-A70E-4C3A-BAC5-0581E9B7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5027"/>
          </a:xfrm>
        </p:spPr>
        <p:txBody>
          <a:bodyPr/>
          <a:lstStyle/>
          <a:p>
            <a:r>
              <a:rPr lang="zh-CN" altLang="en-US" dirty="0"/>
              <a:t>挑战期内</a:t>
            </a:r>
            <a:r>
              <a:rPr lang="en-US" altLang="zh-CN" dirty="0"/>
              <a:t>Alice</a:t>
            </a:r>
            <a:r>
              <a:rPr lang="zh-CN" altLang="en-US" dirty="0"/>
              <a:t>提交一个更高</a:t>
            </a:r>
            <a:r>
              <a:rPr lang="en-US" altLang="zh-CN" dirty="0"/>
              <a:t>nonce</a:t>
            </a:r>
            <a:r>
              <a:rPr lang="zh-CN" altLang="en-US" dirty="0"/>
              <a:t>的状态</a:t>
            </a:r>
          </a:p>
        </p:txBody>
      </p:sp>
      <p:pic>
        <p:nvPicPr>
          <p:cNvPr id="12290" name="Picture 2" descr="https://upyun-assets.ethfans.org/uploads/photo/image/bd6f542a14b04d68bd9b52f9d19b4a8d.png">
            <a:extLst>
              <a:ext uri="{FF2B5EF4-FFF2-40B4-BE49-F238E27FC236}">
                <a16:creationId xmlns:a16="http://schemas.microsoft.com/office/drawing/2014/main" id="{AE7815B0-8E7B-4E25-B9D7-7552FA47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0653"/>
            <a:ext cx="9371029" cy="430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8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867F9-F60E-40F4-B2D6-AB800CDD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339C-36FE-4BCD-B07F-7BEB3663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513"/>
          </a:xfrm>
        </p:spPr>
        <p:txBody>
          <a:bodyPr/>
          <a:lstStyle/>
          <a:p>
            <a:r>
              <a:rPr lang="zh-CN" altLang="en-US" dirty="0"/>
              <a:t>挑战期结束，根据状态和规则解决支付问题</a:t>
            </a:r>
          </a:p>
        </p:txBody>
      </p:sp>
      <p:pic>
        <p:nvPicPr>
          <p:cNvPr id="13314" name="Picture 2" descr="https://upyun-assets.ethfans.org/uploads/photo/image/2782566903134bd6a2c20b2b6e5717b7.png">
            <a:extLst>
              <a:ext uri="{FF2B5EF4-FFF2-40B4-BE49-F238E27FC236}">
                <a16:creationId xmlns:a16="http://schemas.microsoft.com/office/drawing/2014/main" id="{883D4F37-8B5F-49C6-B57F-3D56F25D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7274"/>
            <a:ext cx="952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1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DE9D0-7953-4620-9BE3-D1892721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9E49-FAF6-423D-AF6C-20D5979B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Celer</a:t>
            </a:r>
            <a:r>
              <a:rPr lang="en-US" altLang="zh-CN" dirty="0"/>
              <a:t> Network</a:t>
            </a:r>
          </a:p>
          <a:p>
            <a:pPr lvl="1"/>
            <a:r>
              <a:rPr lang="en-US" altLang="zh-CN" dirty="0"/>
              <a:t>Bring Internet Scale to Every Blockchain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Counterfactual</a:t>
            </a:r>
          </a:p>
          <a:p>
            <a:pPr lvl="1"/>
            <a:r>
              <a:rPr lang="en-US" altLang="zh-CN" dirty="0"/>
              <a:t>a protocol for scalable blockchain applications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0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31DF4-7008-4207-9307-64B85420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公链扩容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9C89A-6C09-4196-B604-66343643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5167"/>
          </a:xfrm>
        </p:spPr>
        <p:txBody>
          <a:bodyPr/>
          <a:lstStyle/>
          <a:p>
            <a:r>
              <a:rPr lang="zh-CN" altLang="en-US" dirty="0"/>
              <a:t>如果每个节点不需要并行处理每个操作会怎么样？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Layer1</a:t>
            </a:r>
            <a:r>
              <a:rPr lang="zh-CN" altLang="en-US" dirty="0"/>
              <a:t>：分片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如果我们能用已有的容量做更多的事情会怎样</a:t>
            </a:r>
            <a:r>
              <a:rPr lang="zh-CN" altLang="en-US" dirty="0"/>
              <a:t>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Layer2</a:t>
            </a:r>
            <a:r>
              <a:rPr lang="zh-CN" altLang="en-US" dirty="0"/>
              <a:t>：状态通道、侧链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D509B0-896E-4E5D-8735-C3D1D7AB2638}"/>
              </a:ext>
            </a:extLst>
          </p:cNvPr>
          <p:cNvSpPr txBox="1">
            <a:spLocks/>
          </p:cNvSpPr>
          <p:nvPr/>
        </p:nvSpPr>
        <p:spPr>
          <a:xfrm>
            <a:off x="838200" y="5561814"/>
            <a:ext cx="10515600" cy="49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Layer1</a:t>
            </a:r>
            <a:r>
              <a:rPr lang="zh-CN" altLang="en-US" dirty="0"/>
              <a:t>保证去中心化和安全性，</a:t>
            </a:r>
            <a:r>
              <a:rPr lang="en-US" altLang="zh-CN" dirty="0"/>
              <a:t>Layer2</a:t>
            </a:r>
            <a:r>
              <a:rPr lang="zh-CN" altLang="en-US" dirty="0"/>
              <a:t>保证区块链可扩展性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39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C4F71-967D-49D2-9DB2-2F056978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0E78F-FCEA-4F32-B63F-7EF799DB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不是所有的内容都需要链上共识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链上做需要链上做的事情，其他在链下完成</a:t>
            </a:r>
          </a:p>
        </p:txBody>
      </p:sp>
    </p:spTree>
    <p:extLst>
      <p:ext uri="{BB962C8B-B14F-4D97-AF65-F5344CB8AC3E}">
        <p14:creationId xmlns:p14="http://schemas.microsoft.com/office/powerpoint/2010/main" val="184635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83EF9-AE94-4876-BB68-4F16545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251E-1315-40BF-8851-EFAB3B80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 </a:t>
            </a:r>
            <a:r>
              <a:rPr lang="en-US" altLang="zh-CN" dirty="0"/>
              <a:t>Jeff Coleman</a:t>
            </a:r>
            <a:r>
              <a:rPr lang="zh-CN" altLang="en-US" dirty="0"/>
              <a:t>首次描述状态通道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https://www.jeffcoleman.ca/state-channels/</a:t>
            </a:r>
            <a:endParaRPr lang="zh-CN" altLang="en-US" dirty="0"/>
          </a:p>
        </p:txBody>
      </p:sp>
      <p:pic>
        <p:nvPicPr>
          <p:cNvPr id="3074" name="Picture 2" descr="ç¶æééä¸é¢ç ç©¶">
            <a:extLst>
              <a:ext uri="{FF2B5EF4-FFF2-40B4-BE49-F238E27FC236}">
                <a16:creationId xmlns:a16="http://schemas.microsoft.com/office/drawing/2014/main" id="{3CE8F073-B2D9-48B5-972E-93ED9E5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42" y="3070342"/>
            <a:ext cx="5715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6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1C01E-B5CD-4A8C-B4C6-EA8E594E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支付通道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53726-7104-409C-9919-D5B095AE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97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双方在链上智能合约中抵押一定量的</a:t>
            </a:r>
            <a:r>
              <a:rPr lang="en-US" altLang="zh-CN" dirty="0"/>
              <a:t>Token</a:t>
            </a:r>
          </a:p>
          <a:p>
            <a:r>
              <a:rPr lang="zh-CN" altLang="en-US" dirty="0"/>
              <a:t>双方链下签名交易</a:t>
            </a:r>
            <a:endParaRPr lang="en-US" altLang="zh-CN" dirty="0"/>
          </a:p>
          <a:p>
            <a:r>
              <a:rPr lang="zh-CN" altLang="en-US" dirty="0"/>
              <a:t>提交最新交易给智能合约，智能合约更新并向双方支付</a:t>
            </a:r>
          </a:p>
        </p:txBody>
      </p:sp>
      <p:pic>
        <p:nvPicPr>
          <p:cNvPr id="1026" name="Picture 2" descr="3">
            <a:extLst>
              <a:ext uri="{FF2B5EF4-FFF2-40B4-BE49-F238E27FC236}">
                <a16:creationId xmlns:a16="http://schemas.microsoft.com/office/drawing/2014/main" id="{1153349E-9B4C-46A9-87A4-3E44DFB4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8901"/>
            <a:ext cx="8814848" cy="39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0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D667-817C-4C19-BEA2-9C306906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支付通道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94A15-69DA-4125-8E9D-47C45DC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9441" cy="144914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每个签名交易的</a:t>
            </a:r>
            <a:r>
              <a:rPr lang="en-US" altLang="zh-CN" dirty="0"/>
              <a:t>Nonce</a:t>
            </a:r>
            <a:r>
              <a:rPr lang="zh-CN" altLang="en-US" dirty="0"/>
              <a:t>是排序的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提交一个交易，通道进入挑战期，等待一个更高</a:t>
            </a:r>
            <a:r>
              <a:rPr lang="en-US" altLang="zh-CN" dirty="0"/>
              <a:t>Nonce</a:t>
            </a:r>
            <a:r>
              <a:rPr lang="zh-CN" altLang="en-US" dirty="0"/>
              <a:t>的交易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挑战期内没有新交易提交，智能合约对双方进行支付</a:t>
            </a:r>
          </a:p>
        </p:txBody>
      </p:sp>
      <p:pic>
        <p:nvPicPr>
          <p:cNvPr id="2050" name="Picture 2" descr="4">
            <a:extLst>
              <a:ext uri="{FF2B5EF4-FFF2-40B4-BE49-F238E27FC236}">
                <a16:creationId xmlns:a16="http://schemas.microsoft.com/office/drawing/2014/main" id="{72751FBE-E58F-403D-91EF-C0BD7AD5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2157"/>
            <a:ext cx="8009641" cy="36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0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0C891-B6B9-4C90-AE3C-8E0A7179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支付通道</a:t>
            </a:r>
          </a:p>
        </p:txBody>
      </p:sp>
      <p:pic>
        <p:nvPicPr>
          <p:cNvPr id="3074" name="Picture 2" descr="5">
            <a:extLst>
              <a:ext uri="{FF2B5EF4-FFF2-40B4-BE49-F238E27FC236}">
                <a16:creationId xmlns:a16="http://schemas.microsoft.com/office/drawing/2014/main" id="{50698F4F-6DD8-4A98-843D-8CB3F5945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062"/>
            <a:ext cx="952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C98AE1-3461-4983-ADA7-692985FAD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挑战期内</a:t>
            </a:r>
            <a:r>
              <a:rPr lang="en-US" altLang="zh-CN" dirty="0"/>
              <a:t>Bob</a:t>
            </a:r>
            <a:r>
              <a:rPr lang="zh-CN" altLang="en-US" dirty="0"/>
              <a:t>提交一个</a:t>
            </a:r>
            <a:r>
              <a:rPr lang="en-US" altLang="zh-CN" dirty="0"/>
              <a:t>Nonce</a:t>
            </a:r>
            <a:r>
              <a:rPr lang="zh-CN" altLang="en-US" dirty="0"/>
              <a:t>更高的交易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01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1FFD-391C-4D4A-A46E-CBDF094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E3900-DCFD-448A-9ECD-134396AA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0759"/>
          </a:xfrm>
        </p:spPr>
        <p:txBody>
          <a:bodyPr/>
          <a:lstStyle/>
          <a:p>
            <a:r>
              <a:rPr lang="zh-CN" altLang="en-US" dirty="0"/>
              <a:t>挑战期结束，智能合约对双方进行支付</a:t>
            </a:r>
          </a:p>
        </p:txBody>
      </p:sp>
      <p:pic>
        <p:nvPicPr>
          <p:cNvPr id="4098" name="Picture 2" descr="6">
            <a:extLst>
              <a:ext uri="{FF2B5EF4-FFF2-40B4-BE49-F238E27FC236}">
                <a16:creationId xmlns:a16="http://schemas.microsoft.com/office/drawing/2014/main" id="{99CD1587-F9F0-470D-9398-12805FE0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0371"/>
            <a:ext cx="952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7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671</Words>
  <Application>Microsoft Office PowerPoint</Application>
  <PresentationFormat>宽屏</PresentationFormat>
  <Paragraphs>104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了解状态通道</vt:lpstr>
      <vt:lpstr>了解状态通道</vt:lpstr>
      <vt:lpstr>公链扩容</vt:lpstr>
      <vt:lpstr>Layer2</vt:lpstr>
      <vt:lpstr>状态通道</vt:lpstr>
      <vt:lpstr>支付通道</vt:lpstr>
      <vt:lpstr>支付通道</vt:lpstr>
      <vt:lpstr>支付通道</vt:lpstr>
      <vt:lpstr>支付通道</vt:lpstr>
      <vt:lpstr>支付通道</vt:lpstr>
      <vt:lpstr>支付网络</vt:lpstr>
      <vt:lpstr>支付网络</vt:lpstr>
      <vt:lpstr>支付网络</vt:lpstr>
      <vt:lpstr>支付网络</vt:lpstr>
      <vt:lpstr>支付网络</vt:lpstr>
      <vt:lpstr>支付网络</vt:lpstr>
      <vt:lpstr>支付网络</vt:lpstr>
      <vt:lpstr>支付网络</vt:lpstr>
      <vt:lpstr>App状态通道</vt:lpstr>
      <vt:lpstr>App状态通道</vt:lpstr>
      <vt:lpstr>App状态通道</vt:lpstr>
      <vt:lpstr>App状态通道</vt:lpstr>
      <vt:lpstr>广义状态通道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Layer2 &amp; 状态通道</dc:title>
  <dc:creator>tan gaoyuan</dc:creator>
  <cp:lastModifiedBy>tan gaoyuan</cp:lastModifiedBy>
  <cp:revision>80</cp:revision>
  <dcterms:created xsi:type="dcterms:W3CDTF">2019-03-09T13:29:05Z</dcterms:created>
  <dcterms:modified xsi:type="dcterms:W3CDTF">2019-03-12T02:01:59Z</dcterms:modified>
</cp:coreProperties>
</file>