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8"/>
  </p:handoutMasterIdLst>
  <p:sldIdLst>
    <p:sldId id="256" r:id="rId3"/>
    <p:sldId id="266" r:id="rId4"/>
    <p:sldId id="265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1" autoAdjust="0"/>
    <p:restoredTop sz="96654" autoAdjust="0"/>
  </p:normalViewPr>
  <p:slideViewPr>
    <p:cSldViewPr snapToGrid="0" snapToObjects="1">
      <p:cViewPr varScale="1">
        <p:scale>
          <a:sx n="113" d="100"/>
          <a:sy n="113" d="100"/>
        </p:scale>
        <p:origin x="-19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Autofit/>
          </a:bodyPr>
          <a:lstStyle/>
          <a:p>
            <a:pPr algn="l"/>
            <a:r>
              <a:rPr lang="en-US" sz="6000" dirty="0" err="1" smtClean="0">
                <a:latin typeface="Arial"/>
                <a:cs typeface="Arial"/>
              </a:rPr>
              <a:t>Blockchain</a:t>
            </a:r>
            <a:r>
              <a:rPr lang="en-US" sz="6000" dirty="0" smtClean="0">
                <a:latin typeface="Arial"/>
                <a:cs typeface="Arial"/>
              </a:rPr>
              <a:t> and Logistic Innovation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Zhijie</a:t>
            </a:r>
            <a:r>
              <a:rPr lang="en-US" dirty="0" smtClean="0">
                <a:latin typeface="Arial"/>
                <a:cs typeface="Arial"/>
              </a:rPr>
              <a:t> Ren</a:t>
            </a:r>
          </a:p>
          <a:p>
            <a:pPr algn="l"/>
            <a:r>
              <a:rPr lang="en-US" dirty="0" smtClean="0"/>
              <a:t>Cyber Security </a:t>
            </a:r>
            <a:r>
              <a:rPr lang="en-US" dirty="0" smtClean="0"/>
              <a:t>Group</a:t>
            </a:r>
          </a:p>
          <a:p>
            <a:pPr algn="l"/>
            <a:r>
              <a:rPr lang="en-US" dirty="0" smtClean="0"/>
              <a:t>15-2-2016</a:t>
            </a:r>
            <a:endParaRPr lang="en-US" dirty="0" smtClean="0"/>
          </a:p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Case 2 – Asset Based Inventory finance</a:t>
            </a:r>
            <a:endParaRPr lang="nl-NL" dirty="0"/>
          </a:p>
        </p:txBody>
      </p:sp>
      <p:pic>
        <p:nvPicPr>
          <p:cNvPr id="4" name="Picture 6" descr="C:\Users\zhijieren\AppData\Local\Microsoft\Windows\Temporary Internet Files\Content.IE5\1H5FG9ZQ\Factory_1b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709" y="1630450"/>
            <a:ext cx="1491546" cy="12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00754" y="12610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Owner</a:t>
            </a:r>
          </a:p>
        </p:txBody>
      </p:sp>
      <p:pic>
        <p:nvPicPr>
          <p:cNvPr id="4098" name="Picture 2" descr="C:\Users\zhijieren\AppData\Local\Microsoft\Windows\Temporary Internet Files\Content.IE5\S23D4YDU\Warehouse_Loading_Dock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79" y="4312341"/>
            <a:ext cx="1618206" cy="121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82648" y="387784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Warehouse</a:t>
            </a:r>
          </a:p>
        </p:txBody>
      </p:sp>
      <p:pic>
        <p:nvPicPr>
          <p:cNvPr id="4099" name="Picture 3" descr="C:\Users\zhijieren\AppData\Local\Microsoft\Windows\Temporary Internet Files\Content.IE5\S23D4YDU\Map_symbol_museum_0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2" y="2857232"/>
            <a:ext cx="1378367" cy="13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99159" y="2571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Bank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52398" y="2091559"/>
            <a:ext cx="2124204" cy="9180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8876" y="2059175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Money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10482" y="2857232"/>
            <a:ext cx="1" cy="1020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59712" y="2857232"/>
            <a:ext cx="0" cy="1020614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3" descr="C:\Users\zhijieren\AppData\Local\Microsoft\Windows\Temporary Internet Files\Content.IE5\1H5FG9ZQ\Blockchain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89192" y="2746704"/>
            <a:ext cx="526411" cy="139874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89751" y="31828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Goods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40166" y="3346074"/>
            <a:ext cx="1736436" cy="20034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24168" y="3009632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41663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Case 3 – Enabling a Circular Economy</a:t>
            </a:r>
            <a:endParaRPr lang="nl-NL" dirty="0"/>
          </a:p>
        </p:txBody>
      </p:sp>
      <p:pic>
        <p:nvPicPr>
          <p:cNvPr id="5123" name="Picture 3" descr="C:\Users\zhijieren\AppData\Local\Microsoft\Windows\Temporary Internet Files\Content.IE5\WPADOT71\14336-illustration-of-a-carton-of-milk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43" y="4403834"/>
            <a:ext cx="898062" cy="10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zhijieren\AppData\Local\Microsoft\Windows\Temporary Internet Files\Content.IE5\1H5FG9ZQ\20071207-recycle-bin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4595205"/>
            <a:ext cx="939879" cy="97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395016" y="4992568"/>
            <a:ext cx="23646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31" name="Picture 11" descr="C:\Users\zhijieren\AppData\Local\Microsoft\Windows\Temporary Internet Files\Content.IE5\S23D4YDU\322261_6846a686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12" y="1803639"/>
            <a:ext cx="1364265" cy="9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998008" y="3918307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Product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6191" y="4102973"/>
            <a:ext cx="76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Waste</a:t>
            </a:r>
          </a:p>
        </p:txBody>
      </p:sp>
      <p:cxnSp>
        <p:nvCxnSpPr>
          <p:cNvPr id="9" name="Straight Arrow Connector 8"/>
          <p:cNvCxnSpPr>
            <a:endCxn id="29" idx="3"/>
          </p:cNvCxnSpPr>
          <p:nvPr/>
        </p:nvCxnSpPr>
        <p:spPr>
          <a:xfrm flipH="1">
            <a:off x="3203747" y="2257654"/>
            <a:ext cx="2555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56549" y="1307220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Material</a:t>
            </a:r>
          </a:p>
        </p:txBody>
      </p:sp>
      <p:pic>
        <p:nvPicPr>
          <p:cNvPr id="29" name="Picture 6" descr="C:\Users\zhijieren\AppData\Local\Microsoft\Windows\Temporary Internet Files\Content.IE5\1H5FG9ZQ\Factory_1b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01" y="1644263"/>
            <a:ext cx="1491546" cy="12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020619" y="1232972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Factory</a:t>
            </a:r>
          </a:p>
        </p:txBody>
      </p:sp>
      <p:cxnSp>
        <p:nvCxnSpPr>
          <p:cNvPr id="15" name="Straight Arrow Connector 14"/>
          <p:cNvCxnSpPr>
            <a:stCxn id="29" idx="2"/>
            <a:endCxn id="18" idx="0"/>
          </p:cNvCxnSpPr>
          <p:nvPr/>
        </p:nvCxnSpPr>
        <p:spPr>
          <a:xfrm>
            <a:off x="2457974" y="2871045"/>
            <a:ext cx="0" cy="104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570943" y="2871045"/>
            <a:ext cx="1" cy="123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6365992" y="3313505"/>
            <a:ext cx="388882" cy="368027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1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Case 3 – Enabling a Circular Economy</a:t>
            </a:r>
            <a:endParaRPr lang="nl-NL" dirty="0"/>
          </a:p>
        </p:txBody>
      </p:sp>
      <p:pic>
        <p:nvPicPr>
          <p:cNvPr id="5123" name="Picture 3" descr="C:\Users\zhijieren\AppData\Local\Microsoft\Windows\Temporary Internet Files\Content.IE5\WPADOT71\14336-illustration-of-a-carton-of-milk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43" y="4403834"/>
            <a:ext cx="898062" cy="10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zhijieren\AppData\Local\Microsoft\Windows\Temporary Internet Files\Content.IE5\1H5FG9ZQ\20071207-recycle-bin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4595205"/>
            <a:ext cx="939879" cy="97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395016" y="4992568"/>
            <a:ext cx="2364653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31" name="Picture 11" descr="C:\Users\zhijieren\AppData\Local\Microsoft\Windows\Temporary Internet Files\Content.IE5\S23D4YDU\322261_6846a686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12" y="1803639"/>
            <a:ext cx="1364265" cy="9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998008" y="3918307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Product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6191" y="4102973"/>
            <a:ext cx="76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Waste</a:t>
            </a:r>
          </a:p>
        </p:txBody>
      </p:sp>
      <p:cxnSp>
        <p:nvCxnSpPr>
          <p:cNvPr id="9" name="Straight Arrow Connector 8"/>
          <p:cNvCxnSpPr>
            <a:endCxn id="29" idx="3"/>
          </p:cNvCxnSpPr>
          <p:nvPr/>
        </p:nvCxnSpPr>
        <p:spPr>
          <a:xfrm flipH="1">
            <a:off x="3203747" y="2257654"/>
            <a:ext cx="2555922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56549" y="1307220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Material</a:t>
            </a:r>
          </a:p>
        </p:txBody>
      </p:sp>
      <p:pic>
        <p:nvPicPr>
          <p:cNvPr id="29" name="Picture 6" descr="C:\Users\zhijieren\AppData\Local\Microsoft\Windows\Temporary Internet Files\Content.IE5\1H5FG9ZQ\Factory_1b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01" y="1644263"/>
            <a:ext cx="1491546" cy="12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020619" y="1232972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Factory</a:t>
            </a:r>
          </a:p>
        </p:txBody>
      </p:sp>
      <p:cxnSp>
        <p:nvCxnSpPr>
          <p:cNvPr id="15" name="Straight Arrow Connector 14"/>
          <p:cNvCxnSpPr>
            <a:stCxn id="29" idx="2"/>
            <a:endCxn id="18" idx="0"/>
          </p:cNvCxnSpPr>
          <p:nvPr/>
        </p:nvCxnSpPr>
        <p:spPr>
          <a:xfrm>
            <a:off x="2457974" y="2871045"/>
            <a:ext cx="0" cy="104726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570943" y="2871045"/>
            <a:ext cx="1" cy="123192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C:\Users\zhijieren\AppData\Local\Microsoft\Windows\Temporary Internet Files\Content.IE5\1H5FG9ZQ\Blockchain.svg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18502" y="2871045"/>
            <a:ext cx="526411" cy="139874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88725" y="3918307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Blockchain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032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 – Consensus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consensus model based on the </a:t>
            </a:r>
            <a:r>
              <a:rPr lang="en-GB" dirty="0" err="1" smtClean="0"/>
              <a:t>TrustChain</a:t>
            </a:r>
            <a:r>
              <a:rPr lang="en-GB" dirty="0" smtClean="0"/>
              <a:t> infrastructure.</a:t>
            </a:r>
          </a:p>
          <a:p>
            <a:r>
              <a:rPr lang="en-GB" dirty="0" smtClean="0"/>
              <a:t>No POW (use BFT).</a:t>
            </a:r>
          </a:p>
          <a:p>
            <a:r>
              <a:rPr lang="en-GB" dirty="0" smtClean="0"/>
              <a:t>Secure and reliable for applications involving real money.</a:t>
            </a:r>
          </a:p>
          <a:p>
            <a:r>
              <a:rPr lang="en-GB" dirty="0" smtClean="0"/>
              <a:t>Support smart contract.</a:t>
            </a:r>
          </a:p>
          <a:p>
            <a:r>
              <a:rPr lang="en-GB" dirty="0" smtClean="0"/>
              <a:t>High throughput.</a:t>
            </a:r>
          </a:p>
          <a:p>
            <a:r>
              <a:rPr lang="en-GB" dirty="0" smtClean="0"/>
              <a:t>Cost efficiency.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44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Challenges – </a:t>
            </a:r>
            <a:r>
              <a:rPr lang="en-GB" dirty="0" err="1" smtClean="0"/>
              <a:t>Blockchain</a:t>
            </a:r>
            <a:r>
              <a:rPr lang="en-GB" dirty="0" smtClean="0"/>
              <a:t> Security and Anonymity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Privacy issues for real-money involving </a:t>
            </a:r>
            <a:r>
              <a:rPr lang="en-GB" dirty="0" err="1" smtClean="0"/>
              <a:t>blockchain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Some techniques to be considered:</a:t>
            </a:r>
          </a:p>
          <a:p>
            <a:pPr lvl="1"/>
            <a:r>
              <a:rPr lang="en-GB" dirty="0" smtClean="0"/>
              <a:t>Commitment Scheme</a:t>
            </a:r>
          </a:p>
          <a:p>
            <a:pPr lvl="1"/>
            <a:r>
              <a:rPr lang="en-GB" dirty="0" smtClean="0"/>
              <a:t>Zero-knowledge Proof</a:t>
            </a:r>
          </a:p>
          <a:p>
            <a:pPr lvl="1"/>
            <a:r>
              <a:rPr lang="en-GB" dirty="0" smtClean="0"/>
              <a:t>Homomorphic Encryption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01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-32400"/>
            <a:ext cx="9193470" cy="6951600"/>
          </a:xfrm>
        </p:spPr>
      </p:pic>
      <p:sp>
        <p:nvSpPr>
          <p:cNvPr id="5" name="Rectangle 4"/>
          <p:cNvSpPr/>
          <p:nvPr/>
        </p:nvSpPr>
        <p:spPr>
          <a:xfrm>
            <a:off x="751293" y="420700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"/>
                <a:cs typeface="Arial"/>
                <a:sym typeface="Tahoma" charset="0"/>
              </a:rPr>
              <a:t>Thank you!</a:t>
            </a:r>
            <a:endParaRPr lang="en-US" sz="3600" dirty="0"/>
          </a:p>
        </p:txBody>
      </p:sp>
      <p:pic>
        <p:nvPicPr>
          <p:cNvPr id="8" name="Afbeelding 2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 smtClean="0"/>
              <a:t>-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Group Consensus</a:t>
            </a:r>
            <a:endParaRPr lang="en-US" dirty="0" smtClean="0"/>
          </a:p>
          <a:p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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New technologies  New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</a:t>
            </a:r>
            <a:r>
              <a:rPr lang="en-GB" dirty="0" smtClean="0"/>
              <a:t>- </a:t>
            </a:r>
            <a:r>
              <a:rPr lang="en-GB" dirty="0" err="1" smtClean="0"/>
              <a:t>TrustChain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up-and-running </a:t>
            </a:r>
            <a:r>
              <a:rPr lang="en-GB" dirty="0" err="1" smtClean="0"/>
              <a:t>blockchain</a:t>
            </a:r>
            <a:r>
              <a:rPr lang="en-GB" dirty="0" smtClean="0"/>
              <a:t> applied with video sharing software </a:t>
            </a:r>
            <a:r>
              <a:rPr lang="en-GB" dirty="0" err="1" smtClean="0"/>
              <a:t>Tribler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Multiple </a:t>
            </a:r>
            <a:r>
              <a:rPr lang="en-GB" dirty="0" err="1" smtClean="0"/>
              <a:t>blockchains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Sybil attack </a:t>
            </a:r>
            <a:r>
              <a:rPr lang="en-GB" dirty="0" err="1" smtClean="0"/>
              <a:t>resillient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Lacking of consensus model.</a:t>
            </a:r>
          </a:p>
          <a:p>
            <a:r>
              <a:rPr lang="en-GB" dirty="0" smtClean="0"/>
              <a:t>Will be used as test-bed for new schemes.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83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Case 1 – Smart Contract for Carriers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228060" y="231973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Seller</a:t>
            </a:r>
          </a:p>
        </p:txBody>
      </p:sp>
      <p:pic>
        <p:nvPicPr>
          <p:cNvPr id="1029" name="Picture 5" descr="C:\Users\zhijieren\AppData\Local\Microsoft\Windows\Temporary Internet Files\Content.IE5\WPADOT71\truck-158539_kopie_20140926_184787320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89" y="3173611"/>
            <a:ext cx="1186191" cy="7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08382" y="231973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Carrier</a:t>
            </a:r>
          </a:p>
        </p:txBody>
      </p:sp>
      <p:pic>
        <p:nvPicPr>
          <p:cNvPr id="1030" name="Picture 6" descr="C:\Users\zhijieren\AppData\Local\Microsoft\Windows\Temporary Internet Files\Content.IE5\1H5FG9ZQ\Factory_1b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9" y="2689067"/>
            <a:ext cx="1491546" cy="12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41757" y="2319735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Buyer</a:t>
            </a:r>
          </a:p>
        </p:txBody>
      </p:sp>
      <p:pic>
        <p:nvPicPr>
          <p:cNvPr id="1031" name="Picture 7" descr="C:\Users\zhijieren\AppData\Local\Microsoft\Windows\Temporary Internet Files\Content.IE5\WPADOT71\egore911_market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05" y="3000170"/>
            <a:ext cx="1344771" cy="113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469931" y="3489434"/>
            <a:ext cx="12822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49766" y="3489434"/>
            <a:ext cx="12822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7326" y="300384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Goods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7999" y="300319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Goods</a:t>
            </a:r>
          </a:p>
        </p:txBody>
      </p:sp>
    </p:spTree>
    <p:extLst>
      <p:ext uri="{BB962C8B-B14F-4D97-AF65-F5344CB8AC3E}">
        <p14:creationId xmlns:p14="http://schemas.microsoft.com/office/powerpoint/2010/main" val="16202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Case 1 – Smart Contract for Carriers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228060" y="231973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Seller</a:t>
            </a:r>
          </a:p>
        </p:txBody>
      </p:sp>
      <p:pic>
        <p:nvPicPr>
          <p:cNvPr id="1029" name="Picture 5" descr="C:\Users\zhijieren\AppData\Local\Microsoft\Windows\Temporary Internet Files\Content.IE5\WPADOT71\truck-158539_kopie_20140926_184787320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89" y="3173611"/>
            <a:ext cx="1186191" cy="7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08382" y="231973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Carrier</a:t>
            </a:r>
          </a:p>
        </p:txBody>
      </p:sp>
      <p:pic>
        <p:nvPicPr>
          <p:cNvPr id="1030" name="Picture 6" descr="C:\Users\zhijieren\AppData\Local\Microsoft\Windows\Temporary Internet Files\Content.IE5\1H5FG9ZQ\Factory_1b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9" y="2689067"/>
            <a:ext cx="1491546" cy="12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41757" y="2319735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Buyer</a:t>
            </a:r>
          </a:p>
        </p:txBody>
      </p:sp>
      <p:pic>
        <p:nvPicPr>
          <p:cNvPr id="1031" name="Picture 7" descr="C:\Users\zhijieren\AppData\Local\Microsoft\Windows\Temporary Internet Files\Content.IE5\WPADOT71\egore911_market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05" y="3000170"/>
            <a:ext cx="1344771" cy="113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469931" y="3489434"/>
            <a:ext cx="12822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49766" y="3489434"/>
            <a:ext cx="12822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7326" y="300384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Goods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7999" y="300319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Goods</a:t>
            </a:r>
          </a:p>
        </p:txBody>
      </p:sp>
      <p:cxnSp>
        <p:nvCxnSpPr>
          <p:cNvPr id="13" name="Elbow Connector 12"/>
          <p:cNvCxnSpPr>
            <a:stCxn id="1031" idx="2"/>
          </p:cNvCxnSpPr>
          <p:nvPr/>
        </p:nvCxnSpPr>
        <p:spPr>
          <a:xfrm rot="5400000">
            <a:off x="4100789" y="1618742"/>
            <a:ext cx="886099" cy="592430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30" idx="2"/>
          </p:cNvCxnSpPr>
          <p:nvPr/>
        </p:nvCxnSpPr>
        <p:spPr>
          <a:xfrm flipH="1" flipV="1">
            <a:off x="1581682" y="3915849"/>
            <a:ext cx="1" cy="1108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69931" y="3964405"/>
            <a:ext cx="128226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13987" y="4580895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Money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68407" y="4100565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112827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Case 1 – Smart Contract for Carriers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228060" y="231973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Seller</a:t>
            </a:r>
          </a:p>
        </p:txBody>
      </p:sp>
      <p:pic>
        <p:nvPicPr>
          <p:cNvPr id="1029" name="Picture 5" descr="C:\Users\zhijieren\AppData\Local\Microsoft\Windows\Temporary Internet Files\Content.IE5\WPADOT71\truck-158539_kopie_20140926_184787320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89" y="3173611"/>
            <a:ext cx="1186191" cy="7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08382" y="231973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Carrier</a:t>
            </a:r>
          </a:p>
        </p:txBody>
      </p:sp>
      <p:pic>
        <p:nvPicPr>
          <p:cNvPr id="1030" name="Picture 6" descr="C:\Users\zhijieren\AppData\Local\Microsoft\Windows\Temporary Internet Files\Content.IE5\1H5FG9ZQ\Factory_1b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9" y="2689067"/>
            <a:ext cx="1491546" cy="12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41757" y="2319735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Buyer</a:t>
            </a:r>
          </a:p>
        </p:txBody>
      </p:sp>
      <p:pic>
        <p:nvPicPr>
          <p:cNvPr id="1031" name="Picture 7" descr="C:\Users\zhijieren\AppData\Local\Microsoft\Windows\Temporary Internet Files\Content.IE5\WPADOT71\egore911_market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05" y="3000170"/>
            <a:ext cx="1344771" cy="113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469931" y="3489434"/>
            <a:ext cx="12822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49766" y="3489434"/>
            <a:ext cx="12822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7326" y="300384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Goods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7999" y="300319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Goods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19590" y="4138740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Money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67433" y="4580750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Money</a:t>
            </a:r>
          </a:p>
        </p:txBody>
      </p:sp>
      <p:pic>
        <p:nvPicPr>
          <p:cNvPr id="2050" name="Picture 2" descr="C:\Users\zhijieren\AppData\Local\Microsoft\Windows\Temporary Internet Files\Content.IE5\S23D4YDU\rspp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38" y="4580750"/>
            <a:ext cx="791494" cy="10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111138" y="5619840"/>
            <a:ext cx="97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</a:t>
            </a:r>
          </a:p>
        </p:txBody>
      </p:sp>
      <p:cxnSp>
        <p:nvCxnSpPr>
          <p:cNvPr id="8" name="Elbow Connector 7"/>
          <p:cNvCxnSpPr>
            <a:stCxn id="1030" idx="2"/>
            <a:endCxn id="2050" idx="1"/>
          </p:cNvCxnSpPr>
          <p:nvPr/>
        </p:nvCxnSpPr>
        <p:spPr>
          <a:xfrm rot="16200000" flipH="1">
            <a:off x="2254187" y="3243344"/>
            <a:ext cx="1184446" cy="252945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29" idx="2"/>
          </p:cNvCxnSpPr>
          <p:nvPr/>
        </p:nvCxnSpPr>
        <p:spPr>
          <a:xfrm flipV="1">
            <a:off x="4506884" y="3964405"/>
            <a:ext cx="1" cy="543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31" idx="2"/>
            <a:endCxn id="2050" idx="3"/>
          </p:cNvCxnSpPr>
          <p:nvPr/>
        </p:nvCxnSpPr>
        <p:spPr>
          <a:xfrm rot="5400000">
            <a:off x="5723088" y="3317391"/>
            <a:ext cx="962449" cy="260335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8399" y="4579884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5604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Case 1 – Smart Contract for Carriers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228060" y="231973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Seller</a:t>
            </a:r>
          </a:p>
        </p:txBody>
      </p:sp>
      <p:pic>
        <p:nvPicPr>
          <p:cNvPr id="1029" name="Picture 5" descr="C:\Users\zhijieren\AppData\Local\Microsoft\Windows\Temporary Internet Files\Content.IE5\WPADOT71\truck-158539_kopie_20140926_184787320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89" y="3173611"/>
            <a:ext cx="1186191" cy="7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08382" y="231973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Carrier</a:t>
            </a:r>
          </a:p>
        </p:txBody>
      </p:sp>
      <p:pic>
        <p:nvPicPr>
          <p:cNvPr id="1030" name="Picture 6" descr="C:\Users\zhijieren\AppData\Local\Microsoft\Windows\Temporary Internet Files\Content.IE5\1H5FG9ZQ\Factory_1b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9" y="2689067"/>
            <a:ext cx="1491546" cy="12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41757" y="2319735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Buyer</a:t>
            </a:r>
          </a:p>
        </p:txBody>
      </p:sp>
      <p:pic>
        <p:nvPicPr>
          <p:cNvPr id="1031" name="Picture 7" descr="C:\Users\zhijieren\AppData\Local\Microsoft\Windows\Temporary Internet Files\Content.IE5\WPADOT71\egore911_market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05" y="3000170"/>
            <a:ext cx="1344771" cy="113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469931" y="3489434"/>
            <a:ext cx="12822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49766" y="3489434"/>
            <a:ext cx="12822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7326" y="300384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Goods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7999" y="300319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Goods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1195" y="4041744"/>
            <a:ext cx="98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Smart</a:t>
            </a:r>
          </a:p>
          <a:p>
            <a:r>
              <a:rPr lang="en-GB" dirty="0" smtClean="0"/>
              <a:t>Contract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9607" y="5537489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Blockchain</a:t>
            </a:r>
            <a:endParaRPr lang="en-GB" dirty="0" smtClean="0"/>
          </a:p>
        </p:txBody>
      </p:sp>
      <p:cxnSp>
        <p:nvCxnSpPr>
          <p:cNvPr id="8" name="Elbow Connector 7"/>
          <p:cNvCxnSpPr>
            <a:stCxn id="1030" idx="2"/>
          </p:cNvCxnSpPr>
          <p:nvPr/>
        </p:nvCxnSpPr>
        <p:spPr>
          <a:xfrm rot="16200000" flipH="1">
            <a:off x="2074713" y="3422817"/>
            <a:ext cx="1184450" cy="2170513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31" idx="2"/>
          </p:cNvCxnSpPr>
          <p:nvPr/>
        </p:nvCxnSpPr>
        <p:spPr>
          <a:xfrm rot="5400000">
            <a:off x="6003380" y="3597685"/>
            <a:ext cx="962451" cy="2042772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zhijieren\AppData\Local\Microsoft\Windows\Temporary Internet Files\Content.IE5\1H5FG9ZQ\Blockchain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09442" y="4508071"/>
            <a:ext cx="526411" cy="139874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029" idx="2"/>
          </p:cNvCxnSpPr>
          <p:nvPr/>
        </p:nvCxnSpPr>
        <p:spPr>
          <a:xfrm flipH="1">
            <a:off x="4506884" y="3964405"/>
            <a:ext cx="1" cy="80101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0944" y="4386392"/>
            <a:ext cx="98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Smart</a:t>
            </a:r>
          </a:p>
          <a:p>
            <a:r>
              <a:rPr lang="en-GB" dirty="0" smtClean="0"/>
              <a:t>Contract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96402" y="4386391"/>
            <a:ext cx="98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Smart</a:t>
            </a:r>
          </a:p>
          <a:p>
            <a:r>
              <a:rPr lang="en-GB" dirty="0" smtClean="0"/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5402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 Case 2 – Asset Based Inventory finance</a:t>
            </a:r>
            <a:endParaRPr lang="nl-NL" dirty="0"/>
          </a:p>
        </p:txBody>
      </p:sp>
      <p:pic>
        <p:nvPicPr>
          <p:cNvPr id="4" name="Picture 6" descr="C:\Users\zhijieren\AppData\Local\Microsoft\Windows\Temporary Internet Files\Content.IE5\1H5FG9ZQ\Factory_1b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709" y="1630450"/>
            <a:ext cx="1491546" cy="12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00754" y="12610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Owner</a:t>
            </a:r>
          </a:p>
        </p:txBody>
      </p:sp>
      <p:pic>
        <p:nvPicPr>
          <p:cNvPr id="4098" name="Picture 2" descr="C:\Users\zhijieren\AppData\Local\Microsoft\Windows\Temporary Internet Files\Content.IE5\S23D4YDU\Warehouse_Loading_Dock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79" y="4312341"/>
            <a:ext cx="1618206" cy="121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82648" y="387784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Warehouse</a:t>
            </a:r>
          </a:p>
        </p:txBody>
      </p:sp>
      <p:pic>
        <p:nvPicPr>
          <p:cNvPr id="4099" name="Picture 3" descr="C:\Users\zhijieren\AppData\Local\Microsoft\Windows\Temporary Internet Files\Content.IE5\S23D4YDU\Map_symbol_museum_0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2" y="2857232"/>
            <a:ext cx="1378367" cy="13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99159" y="2571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Bank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52398" y="2428507"/>
            <a:ext cx="2124204" cy="91756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9751" y="31828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Goods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410482" y="2857232"/>
            <a:ext cx="1" cy="1020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52398" y="2091559"/>
            <a:ext cx="2124204" cy="9180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7383" y="2954848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Proofs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8876" y="2059175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40792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253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Blockchain and Logistic Innovation</vt:lpstr>
      <vt:lpstr>Outline</vt:lpstr>
      <vt:lpstr>Background - Blockchain</vt:lpstr>
      <vt:lpstr>Background - TrustChain</vt:lpstr>
      <vt:lpstr>Use Case 1 – Smart Contract for Carriers</vt:lpstr>
      <vt:lpstr>Use Case 1 – Smart Contract for Carriers</vt:lpstr>
      <vt:lpstr>Use Case 1 – Smart Contract for Carriers</vt:lpstr>
      <vt:lpstr>Use Case 1 – Smart Contract for Carriers</vt:lpstr>
      <vt:lpstr>Use Case 2 – Asset Based Inventory finance</vt:lpstr>
      <vt:lpstr>Use Case 2 – Asset Based Inventory finance</vt:lpstr>
      <vt:lpstr>Use Case 3 – Enabling a Circular Economy</vt:lpstr>
      <vt:lpstr>Use Case 3 – Enabling a Circular Economy</vt:lpstr>
      <vt:lpstr>Challenges – Consensus Model</vt:lpstr>
      <vt:lpstr>Challenges – Blockchain Security and Anonymity</vt:lpstr>
      <vt:lpstr>PowerPoint Presentation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Zhijie Ren - EWI</cp:lastModifiedBy>
  <cp:revision>33</cp:revision>
  <dcterms:created xsi:type="dcterms:W3CDTF">2015-07-09T11:57:30Z</dcterms:created>
  <dcterms:modified xsi:type="dcterms:W3CDTF">2017-02-15T08:56:22Z</dcterms:modified>
</cp:coreProperties>
</file>