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handoutMasterIdLst>
    <p:handoutMasterId r:id="rId66"/>
  </p:handoutMasterIdLst>
  <p:sldIdLst>
    <p:sldId id="256" r:id="rId3"/>
    <p:sldId id="266" r:id="rId4"/>
    <p:sldId id="314" r:id="rId5"/>
    <p:sldId id="329" r:id="rId6"/>
    <p:sldId id="333" r:id="rId7"/>
    <p:sldId id="330" r:id="rId8"/>
    <p:sldId id="313" r:id="rId9"/>
    <p:sldId id="334" r:id="rId10"/>
    <p:sldId id="335" r:id="rId11"/>
    <p:sldId id="336" r:id="rId12"/>
    <p:sldId id="337" r:id="rId13"/>
    <p:sldId id="338" r:id="rId14"/>
    <p:sldId id="270" r:id="rId15"/>
    <p:sldId id="272" r:id="rId16"/>
    <p:sldId id="344" r:id="rId17"/>
    <p:sldId id="341" r:id="rId18"/>
    <p:sldId id="339" r:id="rId19"/>
    <p:sldId id="340" r:id="rId20"/>
    <p:sldId id="343" r:id="rId21"/>
    <p:sldId id="342" r:id="rId22"/>
    <p:sldId id="271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317" r:id="rId32"/>
    <p:sldId id="281" r:id="rId33"/>
    <p:sldId id="311" r:id="rId34"/>
    <p:sldId id="285" r:id="rId35"/>
    <p:sldId id="286" r:id="rId36"/>
    <p:sldId id="287" r:id="rId37"/>
    <p:sldId id="288" r:id="rId38"/>
    <p:sldId id="289" r:id="rId39"/>
    <p:sldId id="290" r:id="rId40"/>
    <p:sldId id="293" r:id="rId41"/>
    <p:sldId id="294" r:id="rId42"/>
    <p:sldId id="295" r:id="rId43"/>
    <p:sldId id="296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22" r:id="rId57"/>
    <p:sldId id="323" r:id="rId58"/>
    <p:sldId id="315" r:id="rId59"/>
    <p:sldId id="345" r:id="rId60"/>
    <p:sldId id="319" r:id="rId61"/>
    <p:sldId id="320" r:id="rId62"/>
    <p:sldId id="325" r:id="rId63"/>
    <p:sldId id="326" r:id="rId64"/>
    <p:sldId id="269" r:id="rId6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4040"/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71" autoAdjust="0"/>
    <p:restoredTop sz="96654" autoAdjust="0"/>
  </p:normalViewPr>
  <p:slideViewPr>
    <p:cSldViewPr snapToGrid="0" snapToObjects="1">
      <p:cViewPr varScale="1">
        <p:scale>
          <a:sx n="113" d="100"/>
          <a:sy n="113" d="100"/>
        </p:scale>
        <p:origin x="-194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E3B3E-782A-9745-8E84-372F7B6771BF}" type="datetimeFigureOut">
              <a:rPr lang="en-US" smtClean="0"/>
              <a:t>2/23/2017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71C0A-6FC9-E54E-92BE-11816E6C8A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06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822995"/>
            <a:ext cx="7265534" cy="2972717"/>
          </a:xfrm>
        </p:spPr>
        <p:txBody>
          <a:bodyPr>
            <a:noAutofit/>
          </a:bodyPr>
          <a:lstStyle>
            <a:lvl1pPr algn="l">
              <a:defRPr sz="7800">
                <a:solidFill>
                  <a:srgbClr val="00A6D6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92" y="4271063"/>
            <a:ext cx="7067378" cy="1367736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83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74336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Afbeelding 2" descr="TUDelft_LogoZWAR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6218336"/>
            <a:ext cx="1104294" cy="430675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651560" y="6420935"/>
            <a:ext cx="2316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3990281" y="558212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5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2A2416-1570-3849-86F9-07F78746E1B2}" type="datetimeFigureOut">
              <a:rPr lang="en-US" smtClean="0"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832CF66-B496-874C-8E08-71A5E0622B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68579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5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3106" y="274638"/>
            <a:ext cx="710646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106" y="1600200"/>
            <a:ext cx="7106464" cy="4648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Rectangle 28"/>
          <p:cNvSpPr>
            <a:spLocks noChangeArrowheads="1"/>
          </p:cNvSpPr>
          <p:nvPr userDrawn="1"/>
        </p:nvSpPr>
        <p:spPr bwMode="auto">
          <a:xfrm>
            <a:off x="-1" y="13"/>
            <a:ext cx="1576384" cy="6857987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 dirty="0">
              <a:latin typeface="Tahoma" pitchFamily="34" charset="0"/>
            </a:endParaRPr>
          </a:p>
        </p:txBody>
      </p:sp>
      <p:pic>
        <p:nvPicPr>
          <p:cNvPr id="8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3" y="6108245"/>
            <a:ext cx="1368883" cy="843232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651560" y="6420935"/>
            <a:ext cx="2316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24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583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35832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7" name="Afbeelding 2" descr="TUDelft_LogoZWART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6218336"/>
            <a:ext cx="1104294" cy="430675"/>
          </a:xfrm>
          <a:prstGeom prst="rect">
            <a:avLst/>
          </a:prstGeom>
        </p:spPr>
      </p:pic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651560" y="6420935"/>
            <a:ext cx="2316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44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0240" y="674005"/>
            <a:ext cx="6577959" cy="2926445"/>
          </a:xfrm>
        </p:spPr>
        <p:txBody>
          <a:bodyPr>
            <a:normAutofit/>
          </a:bodyPr>
          <a:lstStyle/>
          <a:p>
            <a:pPr algn="l"/>
            <a:r>
              <a:rPr lang="en-US" sz="6600" dirty="0" err="1" smtClean="0">
                <a:latin typeface="Arial"/>
                <a:cs typeface="Arial"/>
              </a:rPr>
              <a:t>Blockchain</a:t>
            </a:r>
            <a:r>
              <a:rPr lang="en-US" sz="6600" dirty="0" smtClean="0">
                <a:latin typeface="Arial"/>
                <a:cs typeface="Arial"/>
              </a:rPr>
              <a:t>:</a:t>
            </a:r>
            <a:br>
              <a:rPr lang="en-US" sz="6600" dirty="0" smtClean="0">
                <a:latin typeface="Arial"/>
                <a:cs typeface="Arial"/>
              </a:rPr>
            </a:br>
            <a:r>
              <a:rPr lang="en-US" sz="3600" i="1" dirty="0" smtClean="0">
                <a:latin typeface="Arial"/>
                <a:cs typeface="Arial"/>
              </a:rPr>
              <a:t>From Byzantine Generals to Distributed Trust</a:t>
            </a:r>
            <a:endParaRPr lang="en-US" sz="3600" i="1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0240" y="3886200"/>
            <a:ext cx="5892160" cy="17526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 smtClean="0">
                <a:latin typeface="Arial"/>
                <a:cs typeface="Arial"/>
              </a:rPr>
              <a:t>Dr. </a:t>
            </a:r>
            <a:r>
              <a:rPr lang="en-US" dirty="0" err="1" smtClean="0">
                <a:latin typeface="Arial"/>
                <a:cs typeface="Arial"/>
              </a:rPr>
              <a:t>ir.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Zhijie</a:t>
            </a:r>
            <a:r>
              <a:rPr lang="en-US" dirty="0" smtClean="0">
                <a:latin typeface="Arial"/>
                <a:cs typeface="Arial"/>
              </a:rPr>
              <a:t> Ren</a:t>
            </a:r>
          </a:p>
          <a:p>
            <a:pPr algn="l"/>
            <a:r>
              <a:rPr lang="en-US" dirty="0" smtClean="0"/>
              <a:t>Cyber Security Group</a:t>
            </a:r>
          </a:p>
          <a:p>
            <a:pPr algn="l"/>
            <a:r>
              <a:rPr lang="en-US" dirty="0" smtClean="0"/>
              <a:t>Dep. Intelligent Systems</a:t>
            </a:r>
          </a:p>
          <a:p>
            <a:pPr algn="l"/>
            <a:r>
              <a:rPr lang="en-US" dirty="0" smtClean="0"/>
              <a:t>Delft University of Technology</a:t>
            </a:r>
          </a:p>
        </p:txBody>
      </p:sp>
    </p:spTree>
    <p:extLst>
      <p:ext uri="{BB962C8B-B14F-4D97-AF65-F5344CB8AC3E}">
        <p14:creationId xmlns:p14="http://schemas.microsoft.com/office/powerpoint/2010/main" val="308795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money </a:t>
            </a:r>
            <a:r>
              <a:rPr lang="en-GB" dirty="0" smtClean="0"/>
              <a:t>work </a:t>
            </a:r>
            <a:r>
              <a:rPr lang="en-GB" dirty="0"/>
              <a:t>in digital world?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Digital “Cash”?</a:t>
            </a:r>
          </a:p>
          <a:p>
            <a:r>
              <a:rPr lang="en-GB" dirty="0" smtClean="0"/>
              <a:t>Account balance?</a:t>
            </a:r>
          </a:p>
          <a:p>
            <a:r>
              <a:rPr lang="en-GB" dirty="0" smtClean="0"/>
              <a:t>Transactions?</a:t>
            </a:r>
          </a:p>
        </p:txBody>
      </p:sp>
      <p:pic>
        <p:nvPicPr>
          <p:cNvPr id="4" name="Picture 2" descr="C:\Users\zhijieren\AppData\Local\Microsoft\Windows\Temporary Internet Files\Content.IE5\S23D4YDU\rspp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215" y="2773097"/>
            <a:ext cx="921836" cy="1210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zhijieren\AppData\Local\Microsoft\Windows\Temporary Internet Files\Content.IE5\S23D4YDU\rspp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949" y="2773097"/>
            <a:ext cx="921836" cy="1210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347776" y="3983302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Alice</a:t>
            </a:r>
            <a:endParaRPr lang="nl-NL" dirty="0"/>
          </a:p>
        </p:txBody>
      </p:sp>
      <p:sp>
        <p:nvSpPr>
          <p:cNvPr id="7" name="TextBox 6"/>
          <p:cNvSpPr txBox="1"/>
          <p:nvPr/>
        </p:nvSpPr>
        <p:spPr>
          <a:xfrm>
            <a:off x="8283188" y="3983302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Bob</a:t>
            </a:r>
            <a:endParaRPr lang="nl-NL" dirty="0"/>
          </a:p>
        </p:txBody>
      </p:sp>
      <p:sp>
        <p:nvSpPr>
          <p:cNvPr id="8" name="Curved Down Arrow 7"/>
          <p:cNvSpPr/>
          <p:nvPr/>
        </p:nvSpPr>
        <p:spPr>
          <a:xfrm>
            <a:off x="3984489" y="2341298"/>
            <a:ext cx="4220293" cy="626534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9" name="Curved Down Arrow 8"/>
          <p:cNvSpPr/>
          <p:nvPr/>
        </p:nvSpPr>
        <p:spPr>
          <a:xfrm>
            <a:off x="3984489" y="4039367"/>
            <a:ext cx="4220293" cy="626534"/>
          </a:xfrm>
          <a:prstGeom prst="curvedDownArrow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6200000" scaled="0"/>
          </a:gradFill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pic>
        <p:nvPicPr>
          <p:cNvPr id="10" name="Picture 4" descr="C:\Users\zhijieren\AppData\Local\Microsoft\Windows\Temporary Internet Files\Content.IE5\1H5FG9ZQ\travel-car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331" y="2546349"/>
            <a:ext cx="1317774" cy="45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858501" y="4826000"/>
            <a:ext cx="247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Bob </a:t>
            </a:r>
            <a:r>
              <a:rPr lang="en-GB" dirty="0" smtClean="0">
                <a:sym typeface="Wingdings" panose="05000000000000000000" pitchFamily="2" charset="2"/>
              </a:rPr>
              <a:t> Alice: 5000 Euros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2739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money </a:t>
            </a:r>
            <a:r>
              <a:rPr lang="en-GB" dirty="0" smtClean="0"/>
              <a:t>work </a:t>
            </a:r>
            <a:r>
              <a:rPr lang="en-GB" dirty="0"/>
              <a:t>in digital world?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Digital “Cash”?</a:t>
            </a:r>
          </a:p>
          <a:p>
            <a:r>
              <a:rPr lang="en-GB" dirty="0" smtClean="0"/>
              <a:t>Account balance?</a:t>
            </a:r>
          </a:p>
          <a:p>
            <a:r>
              <a:rPr lang="en-GB" dirty="0" smtClean="0"/>
              <a:t>Transactions?</a:t>
            </a:r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2" descr="C:\Users\zhijieren\AppData\Local\Microsoft\Windows\Temporary Internet Files\Content.IE5\S23D4YDU\rspp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215" y="2773097"/>
            <a:ext cx="921836" cy="1210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zhijieren\AppData\Local\Microsoft\Windows\Temporary Internet Files\Content.IE5\S23D4YDU\rspp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949" y="2773097"/>
            <a:ext cx="921836" cy="1210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347776" y="3983302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Alice</a:t>
            </a:r>
            <a:endParaRPr lang="nl-NL" dirty="0"/>
          </a:p>
        </p:txBody>
      </p:sp>
      <p:sp>
        <p:nvSpPr>
          <p:cNvPr id="7" name="TextBox 6"/>
          <p:cNvSpPr txBox="1"/>
          <p:nvPr/>
        </p:nvSpPr>
        <p:spPr>
          <a:xfrm>
            <a:off x="8283188" y="3983302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Bob</a:t>
            </a:r>
            <a:endParaRPr lang="nl-NL" dirty="0"/>
          </a:p>
        </p:txBody>
      </p:sp>
      <p:sp>
        <p:nvSpPr>
          <p:cNvPr id="8" name="Curved Down Arrow 7"/>
          <p:cNvSpPr/>
          <p:nvPr/>
        </p:nvSpPr>
        <p:spPr>
          <a:xfrm>
            <a:off x="3984489" y="2341298"/>
            <a:ext cx="4220293" cy="626534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9" name="Curved Down Arrow 8"/>
          <p:cNvSpPr/>
          <p:nvPr/>
        </p:nvSpPr>
        <p:spPr>
          <a:xfrm>
            <a:off x="3984489" y="4039367"/>
            <a:ext cx="4220293" cy="626534"/>
          </a:xfrm>
          <a:prstGeom prst="curvedDownArrow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6200000" scaled="0"/>
          </a:gradFill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pic>
        <p:nvPicPr>
          <p:cNvPr id="10" name="Picture 4" descr="C:\Users\zhijieren\AppData\Local\Microsoft\Windows\Temporary Internet Files\Content.IE5\1H5FG9ZQ\travel-car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331" y="2546349"/>
            <a:ext cx="1317774" cy="45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858501" y="4826000"/>
            <a:ext cx="2472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Bob </a:t>
            </a:r>
            <a:r>
              <a:rPr lang="en-GB" dirty="0" smtClean="0">
                <a:sym typeface="Wingdings" panose="05000000000000000000" pitchFamily="2" charset="2"/>
              </a:rPr>
              <a:t> Alice: 5000 Euros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(Signature of Bob)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6747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money </a:t>
            </a:r>
            <a:r>
              <a:rPr lang="en-GB" dirty="0" smtClean="0"/>
              <a:t>work </a:t>
            </a:r>
            <a:r>
              <a:rPr lang="en-GB" dirty="0"/>
              <a:t>in digital world?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Digital “Cash”?</a:t>
            </a:r>
          </a:p>
          <a:p>
            <a:r>
              <a:rPr lang="en-GB" dirty="0" smtClean="0"/>
              <a:t>Account balance?</a:t>
            </a:r>
          </a:p>
          <a:p>
            <a:r>
              <a:rPr lang="en-GB" dirty="0" smtClean="0"/>
              <a:t>Transactions?</a:t>
            </a:r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2" descr="C:\Users\zhijieren\AppData\Local\Microsoft\Windows\Temporary Internet Files\Content.IE5\S23D4YDU\rspp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215" y="2773097"/>
            <a:ext cx="921836" cy="1210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zhijieren\AppData\Local\Microsoft\Windows\Temporary Internet Files\Content.IE5\S23D4YDU\rspp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949" y="2773097"/>
            <a:ext cx="921836" cy="1210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347776" y="3983302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Alice</a:t>
            </a:r>
            <a:endParaRPr lang="nl-NL" dirty="0"/>
          </a:p>
        </p:txBody>
      </p:sp>
      <p:sp>
        <p:nvSpPr>
          <p:cNvPr id="7" name="TextBox 6"/>
          <p:cNvSpPr txBox="1"/>
          <p:nvPr/>
        </p:nvSpPr>
        <p:spPr>
          <a:xfrm>
            <a:off x="8283188" y="3983302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Bob</a:t>
            </a:r>
            <a:endParaRPr lang="nl-NL" dirty="0"/>
          </a:p>
        </p:txBody>
      </p:sp>
      <p:sp>
        <p:nvSpPr>
          <p:cNvPr id="8" name="Curved Down Arrow 7"/>
          <p:cNvSpPr/>
          <p:nvPr/>
        </p:nvSpPr>
        <p:spPr>
          <a:xfrm>
            <a:off x="3984489" y="2341298"/>
            <a:ext cx="4220293" cy="626534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9" name="Curved Down Arrow 8"/>
          <p:cNvSpPr/>
          <p:nvPr/>
        </p:nvSpPr>
        <p:spPr>
          <a:xfrm>
            <a:off x="3984489" y="4039367"/>
            <a:ext cx="4220293" cy="626534"/>
          </a:xfrm>
          <a:prstGeom prst="curvedDownArrow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6200000" scaled="0"/>
          </a:gradFill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pic>
        <p:nvPicPr>
          <p:cNvPr id="10" name="Picture 4" descr="C:\Users\zhijieren\AppData\Local\Microsoft\Windows\Temporary Internet Files\Content.IE5\1H5FG9ZQ\travel-car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331" y="2546349"/>
            <a:ext cx="1317774" cy="45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858501" y="4826000"/>
            <a:ext cx="2472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Bob </a:t>
            </a:r>
            <a:r>
              <a:rPr lang="en-GB" dirty="0" smtClean="0">
                <a:sym typeface="Wingdings" panose="05000000000000000000" pitchFamily="2" charset="2"/>
              </a:rPr>
              <a:t> Alice: 5000 Euros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(Signature of Bob)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(Source:tx#18ab9e1…..)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7656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money work in digital world?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GoofyCoin</a:t>
            </a:r>
            <a:r>
              <a:rPr lang="en-GB" dirty="0" smtClean="0"/>
              <a:t> – Cryptocurrency with public-private key for transaction.</a:t>
            </a:r>
          </a:p>
          <a:p>
            <a:pPr lvl="1"/>
            <a:r>
              <a:rPr lang="en-GB" dirty="0" smtClean="0"/>
              <a:t>Double Spending</a:t>
            </a:r>
            <a:endParaRPr lang="en-GB" dirty="0"/>
          </a:p>
          <a:p>
            <a:r>
              <a:rPr lang="en-GB" dirty="0" err="1" smtClean="0"/>
              <a:t>ScroogeCoin</a:t>
            </a:r>
            <a:r>
              <a:rPr lang="en-GB" dirty="0" smtClean="0"/>
              <a:t> – “</a:t>
            </a:r>
            <a:r>
              <a:rPr lang="en-GB" dirty="0" err="1" smtClean="0"/>
              <a:t>Blockchain</a:t>
            </a:r>
            <a:r>
              <a:rPr lang="en-GB" dirty="0" smtClean="0"/>
              <a:t>” and Scrooge is used to prevent double spending.</a:t>
            </a:r>
          </a:p>
          <a:p>
            <a:pPr lvl="1"/>
            <a:r>
              <a:rPr lang="en-GB" dirty="0" smtClean="0"/>
              <a:t>Centralized</a:t>
            </a:r>
          </a:p>
          <a:p>
            <a:r>
              <a:rPr lang="en-GB" dirty="0" smtClean="0"/>
              <a:t>Bitcoin – Double spending solved by a decentralized consensus scheme (proof-of-work)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6399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Blockchain</a:t>
            </a:r>
            <a:r>
              <a:rPr lang="en-US" dirty="0"/>
              <a:t>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system</a:t>
            </a:r>
          </a:p>
          <a:p>
            <a:pPr lvl="1"/>
            <a:r>
              <a:rPr lang="en-US" dirty="0" smtClean="0"/>
              <a:t>Backbone.</a:t>
            </a:r>
            <a:endParaRPr lang="en-US" dirty="0"/>
          </a:p>
          <a:p>
            <a:r>
              <a:rPr lang="en-US" dirty="0" smtClean="0"/>
              <a:t>Tamper-proof data structure</a:t>
            </a:r>
          </a:p>
          <a:p>
            <a:pPr lvl="1"/>
            <a:r>
              <a:rPr lang="en-US" dirty="0" smtClean="0"/>
              <a:t>Tools: cryptographic hash function, </a:t>
            </a:r>
            <a:r>
              <a:rPr lang="en-US" dirty="0"/>
              <a:t>asymmetric encryption, </a:t>
            </a:r>
            <a:r>
              <a:rPr lang="en-US" dirty="0" smtClean="0"/>
              <a:t>digital signature.</a:t>
            </a:r>
          </a:p>
          <a:p>
            <a:pPr lvl="1"/>
            <a:r>
              <a:rPr lang="en-US" dirty="0" smtClean="0"/>
              <a:t>Provides: Authentication, integrity, tamper-prove.</a:t>
            </a:r>
            <a:endParaRPr lang="en-US" dirty="0"/>
          </a:p>
          <a:p>
            <a:r>
              <a:rPr lang="en-US" dirty="0"/>
              <a:t>Consensus protocol</a:t>
            </a:r>
          </a:p>
          <a:p>
            <a:pPr lvl="1"/>
            <a:r>
              <a:rPr lang="en-GB" dirty="0" smtClean="0"/>
              <a:t>Prevent double spending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0906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can </a:t>
            </a:r>
            <a:r>
              <a:rPr lang="en-GB" dirty="0" err="1" smtClean="0"/>
              <a:t>blockchain</a:t>
            </a:r>
            <a:r>
              <a:rPr lang="en-GB" dirty="0" smtClean="0"/>
              <a:t> do?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968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does Uber or </a:t>
            </a:r>
            <a:r>
              <a:rPr lang="en-GB" dirty="0" err="1" smtClean="0"/>
              <a:t>airbnb</a:t>
            </a:r>
            <a:r>
              <a:rPr lang="en-GB" dirty="0" smtClean="0"/>
              <a:t> do? 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3</a:t>
            </a:r>
            <a:r>
              <a:rPr lang="en-GB" baseline="30000" dirty="0"/>
              <a:t>rd</a:t>
            </a:r>
            <a:r>
              <a:rPr lang="en-GB" dirty="0"/>
              <a:t> </a:t>
            </a:r>
            <a:r>
              <a:rPr lang="en-GB" dirty="0" smtClean="0"/>
              <a:t>Party</a:t>
            </a:r>
          </a:p>
        </p:txBody>
      </p:sp>
      <p:pic>
        <p:nvPicPr>
          <p:cNvPr id="4098" name="Picture 2" descr="C:\Users\zhijieren\AppData\Local\Microsoft\Windows\Temporary Internet Files\Content.IE5\S23D4YDU\20121231new_uber_logo2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713" y="1417636"/>
            <a:ext cx="1363959" cy="767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zhijieren\AppData\Local\Microsoft\Windows\Temporary Internet Files\Content.IE5\1H5FG9ZQ\AIRBNB-FEAT-150x150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672" y="1532467"/>
            <a:ext cx="536044" cy="536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27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does Uber or </a:t>
            </a:r>
            <a:r>
              <a:rPr lang="en-GB" dirty="0" err="1" smtClean="0"/>
              <a:t>airbnb</a:t>
            </a:r>
            <a:r>
              <a:rPr lang="en-GB" dirty="0" smtClean="0"/>
              <a:t> do? 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3</a:t>
            </a:r>
            <a:r>
              <a:rPr lang="en-GB" baseline="30000" dirty="0"/>
              <a:t>rd</a:t>
            </a:r>
            <a:r>
              <a:rPr lang="en-GB" dirty="0"/>
              <a:t> </a:t>
            </a:r>
            <a:r>
              <a:rPr lang="en-GB" dirty="0" smtClean="0"/>
              <a:t>Party</a:t>
            </a:r>
          </a:p>
          <a:p>
            <a:pPr lvl="1"/>
            <a:r>
              <a:rPr lang="en-GB" dirty="0" smtClean="0"/>
              <a:t>Reliable Rating</a:t>
            </a:r>
          </a:p>
          <a:p>
            <a:pPr lvl="1"/>
            <a:r>
              <a:rPr lang="en-GB" dirty="0" smtClean="0"/>
              <a:t>Secure Payment</a:t>
            </a:r>
          </a:p>
          <a:p>
            <a:pPr lvl="1"/>
            <a:r>
              <a:rPr lang="en-GB" dirty="0" smtClean="0"/>
              <a:t>Guarantee</a:t>
            </a:r>
          </a:p>
          <a:p>
            <a:pPr lvl="1"/>
            <a:r>
              <a:rPr lang="en-GB" dirty="0" smtClean="0"/>
              <a:t>Accessible Platform</a:t>
            </a:r>
            <a:endParaRPr lang="nl-NL" dirty="0"/>
          </a:p>
        </p:txBody>
      </p:sp>
      <p:pic>
        <p:nvPicPr>
          <p:cNvPr id="4098" name="Picture 2" descr="C:\Users\zhijieren\AppData\Local\Microsoft\Windows\Temporary Internet Files\Content.IE5\S23D4YDU\20121231new_uber_logo2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713" y="1417636"/>
            <a:ext cx="1363959" cy="767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zhijieren\AppData\Local\Microsoft\Windows\Temporary Internet Files\Content.IE5\1H5FG9ZQ\AIRBNB-FEAT-150x150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672" y="1532467"/>
            <a:ext cx="536044" cy="536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402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does Uber or </a:t>
            </a:r>
            <a:r>
              <a:rPr lang="en-GB" dirty="0" err="1" smtClean="0"/>
              <a:t>airbnb</a:t>
            </a:r>
            <a:r>
              <a:rPr lang="en-GB" dirty="0" smtClean="0"/>
              <a:t> do? 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140201" cy="4525963"/>
          </a:xfrm>
        </p:spPr>
        <p:txBody>
          <a:bodyPr/>
          <a:lstStyle/>
          <a:p>
            <a:r>
              <a:rPr lang="en-GB" dirty="0" smtClean="0"/>
              <a:t>3</a:t>
            </a:r>
            <a:r>
              <a:rPr lang="en-GB" baseline="30000" dirty="0" smtClean="0"/>
              <a:t>rd</a:t>
            </a:r>
            <a:r>
              <a:rPr lang="en-GB" dirty="0" smtClean="0"/>
              <a:t> Party</a:t>
            </a:r>
          </a:p>
          <a:p>
            <a:pPr lvl="1"/>
            <a:r>
              <a:rPr lang="en-GB" dirty="0" smtClean="0"/>
              <a:t>Reliable Rating</a:t>
            </a:r>
          </a:p>
          <a:p>
            <a:pPr lvl="1"/>
            <a:r>
              <a:rPr lang="en-GB" dirty="0" smtClean="0"/>
              <a:t>Secure Payment</a:t>
            </a:r>
          </a:p>
          <a:p>
            <a:pPr lvl="1"/>
            <a:r>
              <a:rPr lang="en-GB" dirty="0" smtClean="0"/>
              <a:t>Guarantee</a:t>
            </a:r>
          </a:p>
          <a:p>
            <a:pPr lvl="1"/>
            <a:r>
              <a:rPr lang="en-GB" dirty="0" smtClean="0"/>
              <a:t>Accessible Platform</a:t>
            </a:r>
            <a:endParaRPr lang="nl-NL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88763" y="1600200"/>
            <a:ext cx="4179165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Blockchain</a:t>
            </a:r>
            <a:endParaRPr lang="en-US" dirty="0" smtClean="0"/>
          </a:p>
          <a:p>
            <a:pPr lvl="1"/>
            <a:r>
              <a:rPr lang="en-US" dirty="0" smtClean="0"/>
              <a:t>Distributed System</a:t>
            </a:r>
          </a:p>
          <a:p>
            <a:pPr lvl="1"/>
            <a:r>
              <a:rPr lang="en-US" dirty="0" smtClean="0"/>
              <a:t>Tamper-Proof </a:t>
            </a:r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S</a:t>
            </a:r>
            <a:r>
              <a:rPr lang="en-US" dirty="0" smtClean="0"/>
              <a:t>tructure</a:t>
            </a:r>
          </a:p>
          <a:p>
            <a:pPr lvl="1"/>
            <a:r>
              <a:rPr lang="en-US" dirty="0" smtClean="0"/>
              <a:t>Consensus Protocol</a:t>
            </a:r>
          </a:p>
        </p:txBody>
      </p:sp>
      <p:pic>
        <p:nvPicPr>
          <p:cNvPr id="26" name="Picture 2" descr="C:\Users\zhijieren\AppData\Local\Microsoft\Windows\Temporary Internet Files\Content.IE5\S23D4YDU\20121231new_uber_logo2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713" y="1417636"/>
            <a:ext cx="1363959" cy="767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C:\Users\zhijieren\AppData\Local\Microsoft\Windows\Temporary Internet Files\Content.IE5\1H5FG9ZQ\AIRBNB-FEAT-150x150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672" y="1532467"/>
            <a:ext cx="536044" cy="536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79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does Uber or </a:t>
            </a:r>
            <a:r>
              <a:rPr lang="en-GB" dirty="0" err="1" smtClean="0"/>
              <a:t>airbnb</a:t>
            </a:r>
            <a:r>
              <a:rPr lang="en-GB" dirty="0" smtClean="0"/>
              <a:t> do? 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140201" cy="4525963"/>
          </a:xfrm>
        </p:spPr>
        <p:txBody>
          <a:bodyPr/>
          <a:lstStyle/>
          <a:p>
            <a:r>
              <a:rPr lang="en-GB" dirty="0" smtClean="0"/>
              <a:t>3</a:t>
            </a:r>
            <a:r>
              <a:rPr lang="en-GB" baseline="30000" dirty="0" smtClean="0"/>
              <a:t>rd</a:t>
            </a:r>
            <a:r>
              <a:rPr lang="en-GB" dirty="0" smtClean="0"/>
              <a:t> Party</a:t>
            </a:r>
          </a:p>
          <a:p>
            <a:pPr lvl="1"/>
            <a:r>
              <a:rPr lang="en-GB" dirty="0" smtClean="0"/>
              <a:t>Reliable Rating</a:t>
            </a:r>
          </a:p>
          <a:p>
            <a:pPr lvl="1"/>
            <a:r>
              <a:rPr lang="en-GB" dirty="0" smtClean="0"/>
              <a:t>Secure Payment</a:t>
            </a:r>
          </a:p>
          <a:p>
            <a:pPr lvl="1"/>
            <a:r>
              <a:rPr lang="en-GB" dirty="0" smtClean="0"/>
              <a:t>Guarantee</a:t>
            </a:r>
          </a:p>
          <a:p>
            <a:pPr lvl="1"/>
            <a:r>
              <a:rPr lang="en-GB" dirty="0" smtClean="0"/>
              <a:t>Accessible Platform</a:t>
            </a:r>
            <a:endParaRPr lang="nl-NL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88763" y="1600200"/>
            <a:ext cx="4179165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Blockchain</a:t>
            </a:r>
            <a:endParaRPr lang="en-US" dirty="0" smtClean="0"/>
          </a:p>
          <a:p>
            <a:pPr lvl="1"/>
            <a:r>
              <a:rPr lang="en-US" dirty="0" smtClean="0"/>
              <a:t>Distributed System</a:t>
            </a:r>
          </a:p>
          <a:p>
            <a:pPr lvl="1"/>
            <a:r>
              <a:rPr lang="en-US" dirty="0" smtClean="0"/>
              <a:t>Tamper-Proof </a:t>
            </a:r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S</a:t>
            </a:r>
            <a:r>
              <a:rPr lang="en-US" dirty="0" smtClean="0"/>
              <a:t>tructure</a:t>
            </a:r>
          </a:p>
          <a:p>
            <a:pPr lvl="1"/>
            <a:r>
              <a:rPr lang="en-US" dirty="0" smtClean="0"/>
              <a:t>Consensus Protocol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072467" y="2396067"/>
            <a:ext cx="1049866" cy="393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072467" y="1896533"/>
            <a:ext cx="1049866" cy="1786468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072467" y="2789767"/>
            <a:ext cx="1117600" cy="7831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072467" y="2789767"/>
            <a:ext cx="104986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072467" y="2789767"/>
            <a:ext cx="1049866" cy="391583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106334" y="3181350"/>
            <a:ext cx="1083733" cy="391583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" descr="C:\Users\zhijieren\AppData\Local\Microsoft\Windows\Temporary Internet Files\Content.IE5\S23D4YDU\20121231new_uber_logo2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713" y="1417636"/>
            <a:ext cx="1363959" cy="767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C:\Users\zhijieren\AppData\Local\Microsoft\Windows\Temporary Internet Files\Content.IE5\1H5FG9ZQ\AIRBNB-FEAT-150x150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672" y="1532467"/>
            <a:ext cx="536044" cy="536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654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GB" sz="2800" dirty="0"/>
              <a:t>What is </a:t>
            </a:r>
            <a:r>
              <a:rPr lang="en-GB" sz="2800" dirty="0" err="1"/>
              <a:t>blockchain</a:t>
            </a:r>
            <a:r>
              <a:rPr lang="en-GB" sz="2800" dirty="0"/>
              <a:t>?</a:t>
            </a:r>
            <a:endParaRPr lang="en-US" sz="2800" dirty="0"/>
          </a:p>
          <a:p>
            <a:r>
              <a:rPr lang="en-US" dirty="0" smtClean="0"/>
              <a:t>Some stories</a:t>
            </a:r>
          </a:p>
          <a:p>
            <a:r>
              <a:rPr lang="en-US" dirty="0" smtClean="0"/>
              <a:t>Basic concepts</a:t>
            </a:r>
          </a:p>
          <a:p>
            <a:pPr lvl="1"/>
            <a:r>
              <a:rPr lang="en-US" dirty="0" smtClean="0"/>
              <a:t>Cryptographic Hash Function</a:t>
            </a:r>
          </a:p>
          <a:p>
            <a:pPr lvl="1"/>
            <a:r>
              <a:rPr lang="en-US" dirty="0" smtClean="0"/>
              <a:t>Asymmetric Encryption</a:t>
            </a:r>
          </a:p>
          <a:p>
            <a:pPr lvl="1"/>
            <a:r>
              <a:rPr lang="en-US" dirty="0" smtClean="0"/>
              <a:t>Digital Signature</a:t>
            </a:r>
          </a:p>
          <a:p>
            <a:pPr lvl="1"/>
            <a:r>
              <a:rPr lang="en-US" dirty="0" smtClean="0"/>
              <a:t>Byzantine Fault Tolerance</a:t>
            </a:r>
          </a:p>
          <a:p>
            <a:r>
              <a:rPr lang="en-US" dirty="0" smtClean="0"/>
              <a:t>What can block chain (not) do?</a:t>
            </a:r>
          </a:p>
          <a:p>
            <a:r>
              <a:rPr lang="en-US" dirty="0" smtClean="0"/>
              <a:t>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82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Basic Concepts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Cryptographic </a:t>
            </a:r>
            <a:r>
              <a:rPr lang="en-US" dirty="0"/>
              <a:t>Hash Function</a:t>
            </a:r>
          </a:p>
          <a:p>
            <a:r>
              <a:rPr lang="en-US" dirty="0"/>
              <a:t>Asymmetric Encryption</a:t>
            </a:r>
          </a:p>
          <a:p>
            <a:r>
              <a:rPr lang="en-US" dirty="0"/>
              <a:t>Digital Signature</a:t>
            </a:r>
          </a:p>
          <a:p>
            <a:r>
              <a:rPr lang="en-US" dirty="0"/>
              <a:t>Byzantine Fault Tolerance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8582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Cryptographic Hash Function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203" y="1600200"/>
            <a:ext cx="8358329" cy="4525963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Conceptually: A meat grinder.</a:t>
            </a:r>
            <a:endParaRPr lang="en-GB" dirty="0"/>
          </a:p>
          <a:p>
            <a:r>
              <a:rPr lang="en-GB" dirty="0" smtClean="0"/>
              <a:t>Actually: A function Y=H(X).</a:t>
            </a:r>
            <a:endParaRPr lang="nl-NL" dirty="0"/>
          </a:p>
        </p:txBody>
      </p:sp>
      <p:grpSp>
        <p:nvGrpSpPr>
          <p:cNvPr id="12" name="Group 11"/>
          <p:cNvGrpSpPr/>
          <p:nvPr/>
        </p:nvGrpSpPr>
        <p:grpSpPr>
          <a:xfrm>
            <a:off x="1106368" y="2169553"/>
            <a:ext cx="6526306" cy="1210235"/>
            <a:chOff x="726141" y="2626660"/>
            <a:chExt cx="6526306" cy="1210235"/>
          </a:xfrm>
        </p:grpSpPr>
        <p:sp>
          <p:nvSpPr>
            <p:cNvPr id="4" name="Rectangle 3"/>
            <p:cNvSpPr/>
            <p:nvPr/>
          </p:nvSpPr>
          <p:spPr>
            <a:xfrm>
              <a:off x="726141" y="2626660"/>
              <a:ext cx="2124635" cy="121023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Message</a:t>
              </a:r>
            </a:p>
            <a:p>
              <a:pPr algn="ctr"/>
              <a:r>
                <a:rPr lang="en-GB" dirty="0" smtClean="0"/>
                <a:t>(Arbitrary size)</a:t>
              </a:r>
              <a:endParaRPr lang="nl-NL" dirty="0"/>
            </a:p>
          </p:txBody>
        </p:sp>
        <p:cxnSp>
          <p:nvCxnSpPr>
            <p:cNvPr id="6" name="Straight Arrow Connector 5"/>
            <p:cNvCxnSpPr>
              <a:stCxn id="4" idx="3"/>
            </p:cNvCxnSpPr>
            <p:nvPr/>
          </p:nvCxnSpPr>
          <p:spPr>
            <a:xfrm flipV="1">
              <a:off x="2850776" y="3231776"/>
              <a:ext cx="797859" cy="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lowchart: Manual Operation 6"/>
            <p:cNvSpPr/>
            <p:nvPr/>
          </p:nvSpPr>
          <p:spPr>
            <a:xfrm>
              <a:off x="3200400" y="2720788"/>
              <a:ext cx="1909482" cy="1021977"/>
            </a:xfrm>
            <a:prstGeom prst="flowChartManualOperation">
              <a:avLst/>
            </a:prstGeom>
            <a:gradFill>
              <a:gsLst>
                <a:gs pos="0">
                  <a:srgbClr val="92D050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dirty="0" smtClean="0"/>
                <a:t>Hash</a:t>
              </a:r>
              <a:endParaRPr lang="nl-NL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4688541" y="3231778"/>
              <a:ext cx="12640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5952565" y="2796988"/>
              <a:ext cx="1299882" cy="833718"/>
            </a:xfrm>
            <a:prstGeom prst="rect">
              <a:avLst/>
            </a:prstGeom>
            <a:gradFill>
              <a:gsLst>
                <a:gs pos="0">
                  <a:srgbClr val="92D050"/>
                </a:gs>
                <a:gs pos="100000">
                  <a:srgbClr val="00B050"/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Digest</a:t>
              </a:r>
            </a:p>
            <a:p>
              <a:pPr algn="ctr"/>
              <a:r>
                <a:rPr lang="en-GB" dirty="0" smtClean="0"/>
                <a:t>(Fixed size)</a:t>
              </a:r>
              <a:endParaRPr lang="nl-NL" dirty="0"/>
            </a:p>
          </p:txBody>
        </p:sp>
      </p:grpSp>
      <p:pic>
        <p:nvPicPr>
          <p:cNvPr id="1026" name="Picture 2" descr="C:\Users\zhijieren\AppData\Local\Microsoft\Windows\Temporary Internet Files\Content.IE5\1H5FG9ZQ\meat-grinder-18787199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792" y="3702517"/>
            <a:ext cx="1104900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20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Cryptographic Hash Function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Properties of the hash function Y=H(X)</a:t>
            </a:r>
          </a:p>
          <a:p>
            <a:pPr lvl="1"/>
            <a:r>
              <a:rPr lang="en-GB" dirty="0" smtClean="0"/>
              <a:t>Given X, it is easy to compute H(X).</a:t>
            </a:r>
          </a:p>
          <a:p>
            <a:pPr lvl="1"/>
            <a:r>
              <a:rPr lang="en-GB" dirty="0" smtClean="0"/>
              <a:t>Given Y, it is impossible to find X.</a:t>
            </a:r>
          </a:p>
          <a:p>
            <a:pPr lvl="1"/>
            <a:r>
              <a:rPr lang="en-GB" dirty="0" smtClean="0"/>
              <a:t>Given H(X1)=Y, it is impossible to find X2 such that H(X2)=Y.</a:t>
            </a:r>
          </a:p>
          <a:p>
            <a:pPr lvl="2"/>
            <a:r>
              <a:rPr lang="en-GB" dirty="0" smtClean="0"/>
              <a:t>Given X1 and X2 that are only differ in 1 bit, H(X1) and H(X2) looks completely different.</a:t>
            </a:r>
          </a:p>
          <a:p>
            <a:r>
              <a:rPr lang="en-GB" dirty="0" smtClean="0"/>
              <a:t>Widely used for integrity check.</a:t>
            </a:r>
          </a:p>
        </p:txBody>
      </p:sp>
    </p:spTree>
    <p:extLst>
      <p:ext uri="{BB962C8B-B14F-4D97-AF65-F5344CB8AC3E}">
        <p14:creationId xmlns:p14="http://schemas.microsoft.com/office/powerpoint/2010/main" val="48869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Cryptographic Hash Function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Some famous hashes:</a:t>
            </a:r>
          </a:p>
          <a:p>
            <a:pPr lvl="1"/>
            <a:r>
              <a:rPr lang="en-GB" dirty="0" smtClean="0"/>
              <a:t>MD5 (broken)</a:t>
            </a:r>
          </a:p>
          <a:p>
            <a:pPr lvl="1"/>
            <a:r>
              <a:rPr lang="en-GB" dirty="0" smtClean="0"/>
              <a:t>SHA (Secure Hash Algorithm) family</a:t>
            </a:r>
          </a:p>
          <a:p>
            <a:pPr lvl="2"/>
            <a:r>
              <a:rPr lang="en-GB" dirty="0" smtClean="0"/>
              <a:t>SHA-1 (broken)</a:t>
            </a:r>
          </a:p>
          <a:p>
            <a:pPr lvl="2"/>
            <a:r>
              <a:rPr lang="en-GB" dirty="0" smtClean="0"/>
              <a:t>SHA-2 (</a:t>
            </a:r>
            <a:r>
              <a:rPr lang="en-US" dirty="0"/>
              <a:t>SHA-224, SHA-256, SHA-384, SHA-512, SHA-512/224, SHA-512/256</a:t>
            </a:r>
            <a:r>
              <a:rPr lang="en-US" dirty="0" smtClean="0"/>
              <a:t>.)</a:t>
            </a:r>
          </a:p>
          <a:p>
            <a:pPr lvl="2"/>
            <a:r>
              <a:rPr lang="en-US" dirty="0" smtClean="0"/>
              <a:t>SHA-3 (faster)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44674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Asymmetric Encryption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Symmetric Encryption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Asymmetric Encryption</a:t>
            </a:r>
          </a:p>
          <a:p>
            <a:endParaRPr lang="nl-NL" dirty="0"/>
          </a:p>
        </p:txBody>
      </p:sp>
      <p:grpSp>
        <p:nvGrpSpPr>
          <p:cNvPr id="22" name="Group 21"/>
          <p:cNvGrpSpPr/>
          <p:nvPr/>
        </p:nvGrpSpPr>
        <p:grpSpPr>
          <a:xfrm>
            <a:off x="944284" y="2171535"/>
            <a:ext cx="7800030" cy="1511598"/>
            <a:chOff x="944284" y="2358464"/>
            <a:chExt cx="7800030" cy="1511598"/>
          </a:xfrm>
        </p:grpSpPr>
        <p:sp>
          <p:nvSpPr>
            <p:cNvPr id="4" name="Rectangle 3"/>
            <p:cNvSpPr/>
            <p:nvPr/>
          </p:nvSpPr>
          <p:spPr>
            <a:xfrm>
              <a:off x="944284" y="2384612"/>
              <a:ext cx="1057834" cy="73510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Plaintext</a:t>
              </a:r>
              <a:endParaRPr lang="nl-NL" dirty="0"/>
            </a:p>
          </p:txBody>
        </p:sp>
        <p:cxnSp>
          <p:nvCxnSpPr>
            <p:cNvPr id="6" name="Straight Arrow Connector 5"/>
            <p:cNvCxnSpPr>
              <a:stCxn id="4" idx="3"/>
            </p:cNvCxnSpPr>
            <p:nvPr/>
          </p:nvCxnSpPr>
          <p:spPr>
            <a:xfrm flipV="1">
              <a:off x="2002118" y="2752165"/>
              <a:ext cx="427815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Diamond 8"/>
            <p:cNvSpPr/>
            <p:nvPr/>
          </p:nvSpPr>
          <p:spPr>
            <a:xfrm>
              <a:off x="2429933" y="2358466"/>
              <a:ext cx="1303866" cy="787400"/>
            </a:xfrm>
            <a:prstGeom prst="diamond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rgbClr val="FF0000"/>
                </a:gs>
              </a:gsLst>
              <a:lin ang="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Enc</a:t>
              </a:r>
              <a:r>
                <a:rPr lang="en-GB" dirty="0"/>
                <a:t>.</a:t>
              </a:r>
              <a:endParaRPr lang="nl-NL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61614" y="2358465"/>
              <a:ext cx="1350185" cy="735107"/>
            </a:xfrm>
            <a:prstGeom prst="rect">
              <a:avLst/>
            </a:prstGeom>
            <a:gradFill flip="none" rotWithShape="1">
              <a:gsLst>
                <a:gs pos="0">
                  <a:srgbClr val="FF0000"/>
                </a:gs>
                <a:gs pos="50000">
                  <a:srgbClr val="C00000"/>
                </a:gs>
                <a:gs pos="100000">
                  <a:srgbClr val="FF0000"/>
                </a:gs>
                <a:gs pos="100000">
                  <a:srgbClr val="FFEBFA"/>
                </a:gs>
              </a:gsLst>
              <a:lin ang="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 smtClean="0"/>
                <a:t>Cyphertext</a:t>
              </a:r>
              <a:endParaRPr lang="nl-NL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3733799" y="2752164"/>
              <a:ext cx="427815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5530972" y="2752166"/>
              <a:ext cx="427815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Diamond 16"/>
            <p:cNvSpPr/>
            <p:nvPr/>
          </p:nvSpPr>
          <p:spPr>
            <a:xfrm>
              <a:off x="5958787" y="2358466"/>
              <a:ext cx="1303866" cy="787400"/>
            </a:xfrm>
            <a:prstGeom prst="diamond">
              <a:avLst/>
            </a:prstGeom>
            <a:gradFill flip="none" rotWithShape="1">
              <a:gsLst>
                <a:gs pos="0">
                  <a:srgbClr val="FF0000"/>
                </a:gs>
                <a:gs pos="100000">
                  <a:schemeClr val="accent1"/>
                </a:gs>
              </a:gsLst>
              <a:lin ang="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Dec.</a:t>
              </a:r>
              <a:endParaRPr lang="nl-NL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686480" y="2358464"/>
              <a:ext cx="1057834" cy="73510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Plaintext</a:t>
              </a:r>
              <a:endParaRPr lang="nl-NL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7258665" y="2752167"/>
              <a:ext cx="427815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052" name="Picture 4" descr="C:\Users\zhijieren\AppData\Local\Microsoft\Windows\Temporary Internet Files\Content.IE5\WPADOT71\Key-yellow[1]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5544" y="3496204"/>
              <a:ext cx="772641" cy="3738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4" descr="C:\Users\zhijieren\AppData\Local\Microsoft\Windows\Temporary Internet Files\Content.IE5\WPADOT71\Key-yellow[1]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4399" y="3496204"/>
              <a:ext cx="772641" cy="3738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1" name="Straight Arrow Connector 20"/>
            <p:cNvCxnSpPr>
              <a:stCxn id="2052" idx="0"/>
              <a:endCxn id="9" idx="2"/>
            </p:cNvCxnSpPr>
            <p:nvPr/>
          </p:nvCxnSpPr>
          <p:spPr>
            <a:xfrm flipV="1">
              <a:off x="3081865" y="3145866"/>
              <a:ext cx="1" cy="35033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6619184" y="3145866"/>
              <a:ext cx="1" cy="35033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944284" y="4427636"/>
            <a:ext cx="7800030" cy="1511598"/>
            <a:chOff x="944284" y="4614565"/>
            <a:chExt cx="7800030" cy="1511598"/>
          </a:xfrm>
        </p:grpSpPr>
        <p:pic>
          <p:nvPicPr>
            <p:cNvPr id="2051" name="Picture 3" descr="C:\Users\zhijieren\AppData\Local\Microsoft\Windows\Temporary Internet Files\Content.IE5\6BLH25P6\1299375751[1]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9399" y="5752305"/>
              <a:ext cx="772641" cy="3738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Rectangle 39"/>
            <p:cNvSpPr/>
            <p:nvPr/>
          </p:nvSpPr>
          <p:spPr>
            <a:xfrm>
              <a:off x="944284" y="4640713"/>
              <a:ext cx="1057834" cy="73510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Plaintext</a:t>
              </a:r>
              <a:endParaRPr lang="nl-NL" dirty="0"/>
            </a:p>
          </p:txBody>
        </p:sp>
        <p:cxnSp>
          <p:nvCxnSpPr>
            <p:cNvPr id="41" name="Straight Arrow Connector 40"/>
            <p:cNvCxnSpPr>
              <a:stCxn id="40" idx="3"/>
            </p:cNvCxnSpPr>
            <p:nvPr/>
          </p:nvCxnSpPr>
          <p:spPr>
            <a:xfrm flipV="1">
              <a:off x="2002118" y="5008266"/>
              <a:ext cx="427815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Diamond 41"/>
            <p:cNvSpPr/>
            <p:nvPr/>
          </p:nvSpPr>
          <p:spPr>
            <a:xfrm>
              <a:off x="2429933" y="4614567"/>
              <a:ext cx="1303866" cy="787400"/>
            </a:xfrm>
            <a:prstGeom prst="diamond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rgbClr val="FF0000"/>
                </a:gs>
              </a:gsLst>
              <a:lin ang="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Enc</a:t>
              </a:r>
              <a:r>
                <a:rPr lang="en-GB" dirty="0"/>
                <a:t>.</a:t>
              </a:r>
              <a:endParaRPr lang="nl-NL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161614" y="4614566"/>
              <a:ext cx="1350185" cy="735107"/>
            </a:xfrm>
            <a:prstGeom prst="rect">
              <a:avLst/>
            </a:prstGeom>
            <a:gradFill flip="none" rotWithShape="1">
              <a:gsLst>
                <a:gs pos="0">
                  <a:srgbClr val="FF0000"/>
                </a:gs>
                <a:gs pos="50000">
                  <a:srgbClr val="C00000"/>
                </a:gs>
                <a:gs pos="100000">
                  <a:srgbClr val="FF0000"/>
                </a:gs>
                <a:gs pos="100000">
                  <a:srgbClr val="FFEBFA"/>
                </a:gs>
              </a:gsLst>
              <a:lin ang="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 smtClean="0"/>
                <a:t>Cyphertext</a:t>
              </a:r>
              <a:endParaRPr lang="nl-NL" dirty="0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V="1">
              <a:off x="3733799" y="5008265"/>
              <a:ext cx="427815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5530972" y="5008267"/>
              <a:ext cx="427815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Diamond 45"/>
            <p:cNvSpPr/>
            <p:nvPr/>
          </p:nvSpPr>
          <p:spPr>
            <a:xfrm>
              <a:off x="5958787" y="4614567"/>
              <a:ext cx="1303866" cy="787400"/>
            </a:xfrm>
            <a:prstGeom prst="diamond">
              <a:avLst/>
            </a:prstGeom>
            <a:gradFill flip="none" rotWithShape="1">
              <a:gsLst>
                <a:gs pos="0">
                  <a:srgbClr val="FF0000"/>
                </a:gs>
                <a:gs pos="100000">
                  <a:schemeClr val="accent1"/>
                </a:gs>
              </a:gsLst>
              <a:lin ang="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Dec.</a:t>
              </a:r>
              <a:endParaRPr lang="nl-NL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686480" y="4614565"/>
              <a:ext cx="1057834" cy="73510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Plaintext</a:t>
              </a:r>
              <a:endParaRPr lang="nl-NL" dirty="0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V="1">
              <a:off x="7258665" y="5008268"/>
              <a:ext cx="427815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9" name="Picture 4" descr="C:\Users\zhijieren\AppData\Local\Microsoft\Windows\Temporary Internet Files\Content.IE5\WPADOT71\Key-yellow[1]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5544" y="5752305"/>
              <a:ext cx="772641" cy="3738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1" name="Straight Arrow Connector 50"/>
            <p:cNvCxnSpPr>
              <a:stCxn id="49" idx="0"/>
              <a:endCxn id="42" idx="2"/>
            </p:cNvCxnSpPr>
            <p:nvPr/>
          </p:nvCxnSpPr>
          <p:spPr>
            <a:xfrm flipV="1">
              <a:off x="3081865" y="5401967"/>
              <a:ext cx="1" cy="35033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V="1">
              <a:off x="6619184" y="5401967"/>
              <a:ext cx="1" cy="35033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2054319" y="3309275"/>
            <a:ext cx="64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Key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638174" y="3309275"/>
            <a:ext cx="64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Key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16925" y="5290640"/>
            <a:ext cx="1751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Public </a:t>
            </a:r>
          </a:p>
          <a:p>
            <a:r>
              <a:rPr lang="en-GB" dirty="0" smtClean="0"/>
              <a:t>(Private)</a:t>
            </a:r>
          </a:p>
          <a:p>
            <a:r>
              <a:rPr lang="en-GB" dirty="0" smtClean="0"/>
              <a:t>Key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300780" y="5290640"/>
            <a:ext cx="1751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Private</a:t>
            </a:r>
          </a:p>
          <a:p>
            <a:r>
              <a:rPr lang="en-GB" dirty="0" smtClean="0"/>
              <a:t>(Public)</a:t>
            </a:r>
          </a:p>
          <a:p>
            <a:r>
              <a:rPr lang="en-GB" dirty="0" smtClean="0"/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20131834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Asymmetric Encryption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Some famous schemes:</a:t>
            </a:r>
          </a:p>
          <a:p>
            <a:pPr lvl="1"/>
            <a:r>
              <a:rPr lang="en-GB" dirty="0" err="1" smtClean="0"/>
              <a:t>Diffie</a:t>
            </a:r>
            <a:r>
              <a:rPr lang="en-GB" dirty="0" smtClean="0"/>
              <a:t>-Hellman Key Exchange (discrete </a:t>
            </a:r>
            <a:r>
              <a:rPr lang="en-GB" dirty="0"/>
              <a:t>l</a:t>
            </a:r>
            <a:r>
              <a:rPr lang="en-GB" dirty="0" smtClean="0"/>
              <a:t>ogarithm problem)</a:t>
            </a:r>
          </a:p>
          <a:p>
            <a:pPr lvl="1"/>
            <a:r>
              <a:rPr lang="en-GB" dirty="0" smtClean="0"/>
              <a:t>RSA (factoring problem)</a:t>
            </a:r>
          </a:p>
          <a:p>
            <a:pPr lvl="1"/>
            <a:r>
              <a:rPr lang="en-GB" dirty="0" smtClean="0"/>
              <a:t>ECC (</a:t>
            </a:r>
            <a:r>
              <a:rPr lang="nl-NL" dirty="0" err="1" smtClean="0"/>
              <a:t>elliptic</a:t>
            </a:r>
            <a:r>
              <a:rPr lang="nl-NL" dirty="0" smtClean="0"/>
              <a:t> </a:t>
            </a:r>
            <a:r>
              <a:rPr lang="nl-NL" dirty="0"/>
              <a:t>curve discrete </a:t>
            </a:r>
            <a:r>
              <a:rPr lang="nl-NL" dirty="0" err="1"/>
              <a:t>logarithm</a:t>
            </a:r>
            <a:r>
              <a:rPr lang="nl-NL" dirty="0"/>
              <a:t> </a:t>
            </a:r>
            <a:r>
              <a:rPr lang="nl-NL" dirty="0" err="1" smtClean="0"/>
              <a:t>problem</a:t>
            </a:r>
            <a:r>
              <a:rPr lang="nl-NL" dirty="0" smtClean="0"/>
              <a:t>)</a:t>
            </a:r>
          </a:p>
          <a:p>
            <a:r>
              <a:rPr lang="en-GB" dirty="0" smtClean="0"/>
              <a:t>Applications:</a:t>
            </a:r>
          </a:p>
          <a:p>
            <a:pPr lvl="1"/>
            <a:r>
              <a:rPr lang="en-GB" dirty="0" smtClean="0"/>
              <a:t>Confidentiality (mostly encryption of the session key)</a:t>
            </a:r>
          </a:p>
          <a:p>
            <a:pPr lvl="1"/>
            <a:r>
              <a:rPr lang="en-GB" dirty="0" smtClean="0"/>
              <a:t>Authentication</a:t>
            </a:r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07652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Digital Signature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message is received from an insecure channel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pPr lvl="1"/>
            <a:r>
              <a:rPr lang="en-GB" dirty="0" smtClean="0"/>
              <a:t>Authentication</a:t>
            </a:r>
          </a:p>
          <a:p>
            <a:pPr lvl="1"/>
            <a:r>
              <a:rPr lang="en-GB" dirty="0" smtClean="0"/>
              <a:t>Integrity</a:t>
            </a:r>
          </a:p>
          <a:p>
            <a:pPr lvl="1"/>
            <a:r>
              <a:rPr lang="nl-NL" dirty="0"/>
              <a:t>Non-</a:t>
            </a:r>
            <a:r>
              <a:rPr lang="nl-NL" dirty="0" err="1"/>
              <a:t>repudiation</a:t>
            </a:r>
            <a:endParaRPr lang="nl-NL" dirty="0"/>
          </a:p>
          <a:p>
            <a:pPr lvl="1"/>
            <a:endParaRPr lang="en-GB" dirty="0" smtClean="0"/>
          </a:p>
          <a:p>
            <a:pPr lvl="1"/>
            <a:endParaRPr lang="nl-NL" dirty="0"/>
          </a:p>
        </p:txBody>
      </p:sp>
      <p:sp>
        <p:nvSpPr>
          <p:cNvPr id="4" name="Rectangle 3"/>
          <p:cNvSpPr/>
          <p:nvPr/>
        </p:nvSpPr>
        <p:spPr>
          <a:xfrm>
            <a:off x="1159934" y="2573867"/>
            <a:ext cx="1388533" cy="863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M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548467" y="2895600"/>
            <a:ext cx="4258733" cy="220133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tangle 5"/>
          <p:cNvSpPr/>
          <p:nvPr/>
        </p:nvSpPr>
        <p:spPr>
          <a:xfrm>
            <a:off x="6807200" y="2573866"/>
            <a:ext cx="1388533" cy="863600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M’</a:t>
            </a:r>
            <a:endParaRPr lang="nl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8952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message is received from an insecure channel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Tools: </a:t>
            </a:r>
          </a:p>
          <a:p>
            <a:pPr lvl="1"/>
            <a:r>
              <a:rPr lang="en-GB" dirty="0" smtClean="0"/>
              <a:t>Hash function: Y=H(X)</a:t>
            </a:r>
          </a:p>
          <a:p>
            <a:pPr lvl="1"/>
            <a:r>
              <a:rPr lang="en-GB" dirty="0" smtClean="0"/>
              <a:t>Encryption with private key: Y=E(X)</a:t>
            </a:r>
          </a:p>
          <a:p>
            <a:pPr lvl="1"/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Digital Signature</a:t>
            </a:r>
            <a:endParaRPr lang="nl-NL" dirty="0"/>
          </a:p>
        </p:txBody>
      </p:sp>
      <p:sp>
        <p:nvSpPr>
          <p:cNvPr id="10" name="Rectangle 9"/>
          <p:cNvSpPr/>
          <p:nvPr/>
        </p:nvSpPr>
        <p:spPr>
          <a:xfrm>
            <a:off x="1159934" y="2573867"/>
            <a:ext cx="880533" cy="863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M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2988734" y="2895600"/>
            <a:ext cx="3378199" cy="220133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tangle 11"/>
          <p:cNvSpPr/>
          <p:nvPr/>
        </p:nvSpPr>
        <p:spPr>
          <a:xfrm>
            <a:off x="2040467" y="2573867"/>
            <a:ext cx="1041399" cy="86360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E[H(M)]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66933" y="2573867"/>
            <a:ext cx="880533" cy="863600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M’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247466" y="2573866"/>
            <a:ext cx="1041399" cy="86360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E[H(M)]</a:t>
            </a:r>
            <a:endParaRPr lang="nl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4466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message is received from an insecure channel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Receiver:</a:t>
            </a:r>
          </a:p>
          <a:p>
            <a:pPr lvl="1"/>
            <a:r>
              <a:rPr lang="en-GB" dirty="0" smtClean="0"/>
              <a:t>Decrypt with the public key: D{E[H(M)]}=H(M) </a:t>
            </a:r>
          </a:p>
          <a:p>
            <a:pPr lvl="1"/>
            <a:r>
              <a:rPr lang="en-GB" dirty="0" smtClean="0"/>
              <a:t>Hash the message: H(M’)</a:t>
            </a:r>
          </a:p>
          <a:p>
            <a:pPr lvl="1"/>
            <a:r>
              <a:rPr lang="en-GB" dirty="0" smtClean="0"/>
              <a:t>Compare the two results</a:t>
            </a:r>
            <a:r>
              <a:rPr lang="nl-NL" dirty="0" smtClean="0"/>
              <a:t>.</a:t>
            </a:r>
            <a:endParaRPr lang="en-GB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Digital Signature</a:t>
            </a:r>
            <a:endParaRPr lang="nl-NL" dirty="0"/>
          </a:p>
        </p:txBody>
      </p:sp>
      <p:sp>
        <p:nvSpPr>
          <p:cNvPr id="4" name="Rectangle 3"/>
          <p:cNvSpPr/>
          <p:nvPr/>
        </p:nvSpPr>
        <p:spPr>
          <a:xfrm>
            <a:off x="1159934" y="2573867"/>
            <a:ext cx="880533" cy="863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M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988734" y="2895600"/>
            <a:ext cx="3378199" cy="220133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tangle 6"/>
          <p:cNvSpPr/>
          <p:nvPr/>
        </p:nvSpPr>
        <p:spPr>
          <a:xfrm>
            <a:off x="2040467" y="2573867"/>
            <a:ext cx="1041399" cy="86360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E[H(M)]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66933" y="2573867"/>
            <a:ext cx="880533" cy="863600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M’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247466" y="2573866"/>
            <a:ext cx="1041399" cy="86360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E[H(M)]</a:t>
            </a:r>
            <a:endParaRPr lang="nl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0440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Digital Signature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message is received from an insecure channel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pPr lvl="1"/>
            <a:r>
              <a:rPr lang="en-GB" dirty="0" smtClean="0"/>
              <a:t>H(M’)=D{E[H(M)]}</a:t>
            </a:r>
          </a:p>
          <a:p>
            <a:pPr lvl="2"/>
            <a:r>
              <a:rPr lang="en-GB" dirty="0" smtClean="0"/>
              <a:t>Authentication</a:t>
            </a:r>
          </a:p>
          <a:p>
            <a:pPr lvl="2"/>
            <a:r>
              <a:rPr lang="en-GB" dirty="0" smtClean="0"/>
              <a:t>Integrity</a:t>
            </a:r>
          </a:p>
          <a:p>
            <a:pPr lvl="2"/>
            <a:r>
              <a:rPr lang="nl-NL" dirty="0"/>
              <a:t>Non-</a:t>
            </a:r>
            <a:r>
              <a:rPr lang="nl-NL" dirty="0" err="1"/>
              <a:t>repudiation</a:t>
            </a:r>
            <a:endParaRPr lang="nl-NL" dirty="0"/>
          </a:p>
          <a:p>
            <a:pPr lvl="1"/>
            <a:endParaRPr lang="en-GB" dirty="0" smtClean="0"/>
          </a:p>
          <a:p>
            <a:pPr lvl="1"/>
            <a:endParaRPr lang="nl-NL" dirty="0"/>
          </a:p>
        </p:txBody>
      </p:sp>
      <p:sp>
        <p:nvSpPr>
          <p:cNvPr id="7" name="Rectangle 6"/>
          <p:cNvSpPr/>
          <p:nvPr/>
        </p:nvSpPr>
        <p:spPr>
          <a:xfrm>
            <a:off x="1159934" y="2573867"/>
            <a:ext cx="880533" cy="863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M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988734" y="2895600"/>
            <a:ext cx="3378199" cy="220133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tangle 8"/>
          <p:cNvSpPr/>
          <p:nvPr/>
        </p:nvSpPr>
        <p:spPr>
          <a:xfrm>
            <a:off x="2040467" y="2573867"/>
            <a:ext cx="1041399" cy="86360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E[H(M)]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66933" y="2573867"/>
            <a:ext cx="880533" cy="863600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M’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47466" y="2573866"/>
            <a:ext cx="1041399" cy="86360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E[H(M)]</a:t>
            </a:r>
            <a:endParaRPr lang="nl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848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Scope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Things that will be talked about:</a:t>
            </a:r>
          </a:p>
          <a:p>
            <a:pPr lvl="1"/>
            <a:r>
              <a:rPr lang="en-GB" dirty="0" smtClean="0"/>
              <a:t>What is </a:t>
            </a:r>
            <a:r>
              <a:rPr lang="en-GB" dirty="0" err="1" smtClean="0"/>
              <a:t>blockchain</a:t>
            </a:r>
            <a:r>
              <a:rPr lang="en-GB" dirty="0" smtClean="0"/>
              <a:t>?</a:t>
            </a:r>
          </a:p>
          <a:p>
            <a:pPr lvl="1"/>
            <a:r>
              <a:rPr lang="en-GB" dirty="0" smtClean="0"/>
              <a:t>Basic theories behind </a:t>
            </a:r>
            <a:r>
              <a:rPr lang="en-GB" dirty="0" err="1" smtClean="0"/>
              <a:t>blockchain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What can </a:t>
            </a:r>
            <a:r>
              <a:rPr lang="en-GB" dirty="0" err="1" smtClean="0"/>
              <a:t>blockchain</a:t>
            </a:r>
            <a:r>
              <a:rPr lang="en-GB" dirty="0" smtClean="0"/>
              <a:t> do?</a:t>
            </a:r>
          </a:p>
          <a:p>
            <a:pPr lvl="1"/>
            <a:r>
              <a:rPr lang="en-GB" dirty="0" smtClean="0"/>
              <a:t>What are the challenges in the research field?</a:t>
            </a:r>
          </a:p>
          <a:p>
            <a:r>
              <a:rPr lang="en-GB" dirty="0"/>
              <a:t>Things that will </a:t>
            </a:r>
            <a:r>
              <a:rPr lang="en-GB" dirty="0" smtClean="0"/>
              <a:t>not be talked about:</a:t>
            </a:r>
            <a:endParaRPr lang="en-GB" dirty="0"/>
          </a:p>
          <a:p>
            <a:pPr lvl="1"/>
            <a:r>
              <a:rPr lang="en-GB" dirty="0" smtClean="0"/>
              <a:t>Details of Bitcoin.</a:t>
            </a:r>
          </a:p>
          <a:p>
            <a:pPr lvl="1"/>
            <a:r>
              <a:rPr lang="en-GB" dirty="0" smtClean="0"/>
              <a:t>Variants of </a:t>
            </a:r>
            <a:r>
              <a:rPr lang="en-GB" dirty="0" err="1" smtClean="0"/>
              <a:t>blockchains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Applications.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5981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Structure of </a:t>
            </a:r>
            <a:r>
              <a:rPr lang="en-GB" dirty="0" err="1" smtClean="0"/>
              <a:t>Blockchain</a:t>
            </a:r>
            <a:endParaRPr lang="nl-NL" dirty="0"/>
          </a:p>
        </p:txBody>
      </p:sp>
      <p:grpSp>
        <p:nvGrpSpPr>
          <p:cNvPr id="22" name="Group 21"/>
          <p:cNvGrpSpPr/>
          <p:nvPr/>
        </p:nvGrpSpPr>
        <p:grpSpPr>
          <a:xfrm>
            <a:off x="1102995" y="1541145"/>
            <a:ext cx="6819900" cy="4080510"/>
            <a:chOff x="1062990" y="2701290"/>
            <a:chExt cx="6819900" cy="4080510"/>
          </a:xfrm>
        </p:grpSpPr>
        <p:grpSp>
          <p:nvGrpSpPr>
            <p:cNvPr id="12" name="Group 11"/>
            <p:cNvGrpSpPr/>
            <p:nvPr/>
          </p:nvGrpSpPr>
          <p:grpSpPr>
            <a:xfrm>
              <a:off x="1062990" y="2705100"/>
              <a:ext cx="6819900" cy="4076700"/>
              <a:chOff x="990600" y="2705100"/>
              <a:chExt cx="6819900" cy="40767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990600" y="2705100"/>
                <a:ext cx="1303020" cy="124206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3394710" y="2707004"/>
                <a:ext cx="735330" cy="124015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5238750" y="2707004"/>
                <a:ext cx="735330" cy="124015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7075170" y="2707004"/>
                <a:ext cx="735330" cy="124015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cxnSp>
            <p:nvCxnSpPr>
              <p:cNvPr id="9" name="Straight Arrow Connector 8"/>
              <p:cNvCxnSpPr>
                <a:stCxn id="5" idx="1"/>
                <a:endCxn id="4" idx="3"/>
              </p:cNvCxnSpPr>
              <p:nvPr/>
            </p:nvCxnSpPr>
            <p:spPr>
              <a:xfrm flipH="1" flipV="1">
                <a:off x="2293620" y="3326130"/>
                <a:ext cx="1101090" cy="952"/>
              </a:xfrm>
              <a:prstGeom prst="straightConnector1">
                <a:avLst/>
              </a:prstGeom>
              <a:ln>
                <a:solidFill>
                  <a:srgbClr val="FFC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flipH="1">
                <a:off x="4137660" y="3329940"/>
                <a:ext cx="533400" cy="0"/>
              </a:xfrm>
              <a:prstGeom prst="straightConnector1">
                <a:avLst/>
              </a:prstGeom>
              <a:ln>
                <a:solidFill>
                  <a:srgbClr val="FFC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flipH="1">
                <a:off x="5974080" y="3329940"/>
                <a:ext cx="533400" cy="0"/>
              </a:xfrm>
              <a:prstGeom prst="straightConnector1">
                <a:avLst/>
              </a:prstGeom>
              <a:ln>
                <a:solidFill>
                  <a:srgbClr val="FFC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/>
              <p:cNvSpPr/>
              <p:nvPr/>
            </p:nvSpPr>
            <p:spPr>
              <a:xfrm>
                <a:off x="4857750" y="4459605"/>
                <a:ext cx="2049780" cy="232219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Trans.1 E[H</a:t>
                </a:r>
                <a:r>
                  <a:rPr lang="nl-NL" dirty="0" smtClean="0"/>
                  <a:t>(Trans.1)</a:t>
                </a:r>
              </a:p>
              <a:p>
                <a:pPr algn="ctr"/>
                <a:r>
                  <a:rPr lang="en-GB" dirty="0" smtClean="0"/>
                  <a:t>Trans.2 </a:t>
                </a:r>
                <a:r>
                  <a:rPr lang="en-GB" dirty="0"/>
                  <a:t>E[H</a:t>
                </a:r>
                <a:r>
                  <a:rPr lang="nl-NL" dirty="0" smtClean="0"/>
                  <a:t>(Trans.2)</a:t>
                </a:r>
                <a:endParaRPr lang="en-GB" dirty="0"/>
              </a:p>
              <a:p>
                <a:pPr algn="ctr"/>
                <a:r>
                  <a:rPr lang="en-GB" dirty="0" smtClean="0"/>
                  <a:t>Trans.3 </a:t>
                </a:r>
                <a:r>
                  <a:rPr lang="en-GB" dirty="0"/>
                  <a:t>E[H</a:t>
                </a:r>
                <a:r>
                  <a:rPr lang="nl-NL" dirty="0" smtClean="0"/>
                  <a:t>(Trans.3)</a:t>
                </a:r>
                <a:endParaRPr lang="en-GB" dirty="0"/>
              </a:p>
              <a:p>
                <a:pPr algn="ctr"/>
                <a:r>
                  <a:rPr lang="en-GB" dirty="0" smtClean="0"/>
                  <a:t>Trans.4 </a:t>
                </a:r>
                <a:r>
                  <a:rPr lang="en-GB" dirty="0"/>
                  <a:t>E[H</a:t>
                </a:r>
                <a:r>
                  <a:rPr lang="nl-NL" dirty="0" smtClean="0"/>
                  <a:t>(Trans.4)</a:t>
                </a:r>
                <a:endParaRPr lang="en-GB" dirty="0"/>
              </a:p>
              <a:p>
                <a:pPr algn="ctr"/>
                <a:r>
                  <a:rPr lang="en-GB" dirty="0" smtClean="0"/>
                  <a:t>⁞</a:t>
                </a: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899410" y="2705100"/>
              <a:ext cx="567690" cy="1245870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81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H</a:t>
              </a:r>
            </a:p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(B1)</a:t>
              </a:r>
              <a:endParaRPr lang="nl-NL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63040" y="3964424"/>
              <a:ext cx="502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B1</a:t>
              </a:r>
              <a:endParaRPr lang="nl-NL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299460" y="3964424"/>
              <a:ext cx="502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B2</a:t>
              </a:r>
              <a:endParaRPr lang="nl-NL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43500" y="3964424"/>
              <a:ext cx="502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B3</a:t>
              </a:r>
              <a:endParaRPr lang="nl-NL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979920" y="3964424"/>
              <a:ext cx="502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B4</a:t>
              </a:r>
              <a:endParaRPr lang="nl-NL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743450" y="2707005"/>
              <a:ext cx="567690" cy="1245870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81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H</a:t>
              </a:r>
            </a:p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(B2)</a:t>
              </a:r>
              <a:endParaRPr lang="nl-NL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579870" y="2701290"/>
              <a:ext cx="567690" cy="1245870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81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H</a:t>
              </a:r>
            </a:p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(B3)</a:t>
              </a:r>
              <a:endParaRPr lang="nl-NL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Straight Arrow Connector 24"/>
          <p:cNvCxnSpPr>
            <a:stCxn id="5" idx="2"/>
            <a:endCxn id="27" idx="0"/>
          </p:cNvCxnSpPr>
          <p:nvPr/>
        </p:nvCxnSpPr>
        <p:spPr>
          <a:xfrm>
            <a:off x="3874770" y="2787014"/>
            <a:ext cx="2120265" cy="5124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6" idx="0"/>
            <a:endCxn id="34" idx="1"/>
          </p:cNvCxnSpPr>
          <p:nvPr/>
        </p:nvCxnSpPr>
        <p:spPr>
          <a:xfrm>
            <a:off x="1754505" y="2804279"/>
            <a:ext cx="914400" cy="11764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668905" y="3657600"/>
            <a:ext cx="1205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Genesis Block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628407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Break</a:t>
            </a:r>
            <a:endParaRPr lang="nl-NL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38640" y="1417638"/>
            <a:ext cx="7106464" cy="4648162"/>
          </a:xfrm>
        </p:spPr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GB" sz="2800" dirty="0">
                <a:solidFill>
                  <a:schemeClr val="bg1">
                    <a:lumMod val="65000"/>
                  </a:schemeClr>
                </a:solidFill>
              </a:rPr>
              <a:t>What is </a:t>
            </a:r>
            <a:r>
              <a:rPr lang="en-GB" sz="2800" dirty="0" err="1">
                <a:solidFill>
                  <a:schemeClr val="bg1">
                    <a:lumMod val="65000"/>
                  </a:schemeClr>
                </a:solidFill>
              </a:rPr>
              <a:t>blockchain</a:t>
            </a:r>
            <a:r>
              <a:rPr lang="en-GB" sz="2800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n-US" sz="2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Some stories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Basic concepts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Cryptographic Hash Function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Asymmetric Encryption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Digital Signature</a:t>
            </a:r>
          </a:p>
          <a:p>
            <a:pPr lvl="1"/>
            <a:r>
              <a:rPr lang="en-US" dirty="0"/>
              <a:t>Byzantine Fault Tolerance</a:t>
            </a:r>
          </a:p>
          <a:p>
            <a:r>
              <a:rPr lang="en-US" dirty="0"/>
              <a:t>What can block chain (not) do?</a:t>
            </a:r>
          </a:p>
          <a:p>
            <a:r>
              <a:rPr lang="en-US" dirty="0"/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31073934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Byzantine Generals Problem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Firstly stated in 1982 by L. </a:t>
            </a:r>
            <a:r>
              <a:rPr lang="en-US" dirty="0" err="1"/>
              <a:t>Lamport</a:t>
            </a:r>
            <a:r>
              <a:rPr lang="en-US" dirty="0"/>
              <a:t> et. al, “The Byzantine Generals Problem”.</a:t>
            </a:r>
          </a:p>
          <a:p>
            <a:pPr lvl="1"/>
            <a:r>
              <a:rPr lang="en-US" dirty="0" smtClean="0"/>
              <a:t>N </a:t>
            </a:r>
            <a:r>
              <a:rPr lang="en-US" dirty="0"/>
              <a:t>Byzantine generals want to reach agreement on when to attack an enemy city. </a:t>
            </a:r>
          </a:p>
          <a:p>
            <a:pPr lvl="1"/>
            <a:r>
              <a:rPr lang="en-US" dirty="0" smtClean="0"/>
              <a:t>They </a:t>
            </a:r>
            <a:r>
              <a:rPr lang="en-US" dirty="0"/>
              <a:t>can only communicate by sending out messengers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Some of the generals might be traitors. They can do anything to prevent the agreement.</a:t>
            </a:r>
          </a:p>
          <a:p>
            <a:r>
              <a:rPr lang="en-GB" dirty="0"/>
              <a:t>N byzantine generals want to reach agreement.</a:t>
            </a:r>
          </a:p>
          <a:p>
            <a:pPr lvl="1"/>
            <a:r>
              <a:rPr lang="en-GB" dirty="0"/>
              <a:t>= N nodes want to have some consensus.</a:t>
            </a:r>
          </a:p>
          <a:p>
            <a:pPr lvl="1"/>
            <a:r>
              <a:rPr lang="en-GB" dirty="0"/>
              <a:t>= N parties establish trust.</a:t>
            </a:r>
            <a:endParaRPr lang="nl-NL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47964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Generals Problem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3 g</a:t>
            </a:r>
            <a:r>
              <a:rPr lang="en-US" dirty="0" smtClean="0"/>
              <a:t>enerals problem:</a:t>
            </a:r>
            <a:endParaRPr lang="en-US" dirty="0"/>
          </a:p>
          <a:p>
            <a:pPr lvl="1"/>
            <a:r>
              <a:rPr lang="en-US" dirty="0"/>
              <a:t>3 </a:t>
            </a:r>
            <a:r>
              <a:rPr lang="en-US" dirty="0" smtClean="0"/>
              <a:t>generals, 1 commander and 2 lieutenants.</a:t>
            </a:r>
            <a:endParaRPr lang="en-US" dirty="0"/>
          </a:p>
          <a:p>
            <a:pPr lvl="1"/>
            <a:r>
              <a:rPr lang="en-US" dirty="0"/>
              <a:t>1 of them is a traitor (don’t know which one</a:t>
            </a:r>
            <a:r>
              <a:rPr lang="en-US" dirty="0" smtClean="0"/>
              <a:t>).</a:t>
            </a:r>
            <a:endParaRPr lang="en-US" dirty="0"/>
          </a:p>
          <a:p>
            <a:pPr lvl="1"/>
            <a:r>
              <a:rPr lang="en-US" dirty="0" smtClean="0"/>
              <a:t>2 honest parties want to reach agreement on “attack” or “retreat”.</a:t>
            </a:r>
          </a:p>
          <a:p>
            <a:r>
              <a:rPr lang="en-GB" dirty="0" smtClean="0"/>
              <a:t>More precisely – Conditions:</a:t>
            </a:r>
          </a:p>
          <a:p>
            <a:pPr lvl="1"/>
            <a:r>
              <a:rPr lang="en-GB" dirty="0" smtClean="0"/>
              <a:t>I, All loyal lieutenants reaches agreement.</a:t>
            </a:r>
          </a:p>
          <a:p>
            <a:pPr lvl="1"/>
            <a:r>
              <a:rPr lang="en-GB" dirty="0" smtClean="0"/>
              <a:t>II, If the commander is loyal, then the loyal lieutenant(s) obey his order.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2422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Generals Problem – Case 1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679" y="1667435"/>
            <a:ext cx="997415" cy="916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9" y="4446493"/>
            <a:ext cx="997415" cy="916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057" y="4446492"/>
            <a:ext cx="997415" cy="916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089" y="4448174"/>
            <a:ext cx="10001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149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Generals Problem – Case 1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679" y="1667435"/>
            <a:ext cx="997415" cy="916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9" y="4446493"/>
            <a:ext cx="997415" cy="916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2402541" y="2583516"/>
            <a:ext cx="1174377" cy="1710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199529" y="2583516"/>
            <a:ext cx="1290918" cy="17822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787836" y="3069440"/>
            <a:ext cx="20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</a:t>
            </a:r>
            <a:endParaRPr lang="nl-NL" dirty="0"/>
          </a:p>
        </p:txBody>
      </p:sp>
      <p:sp>
        <p:nvSpPr>
          <p:cNvPr id="9" name="TextBox 8"/>
          <p:cNvSpPr txBox="1"/>
          <p:nvPr/>
        </p:nvSpPr>
        <p:spPr>
          <a:xfrm>
            <a:off x="5744041" y="3105332"/>
            <a:ext cx="20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</a:t>
            </a:r>
            <a:endParaRPr lang="nl-NL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089" y="4448174"/>
            <a:ext cx="10001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913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Generals Problem – Case 1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679" y="1667435"/>
            <a:ext cx="997415" cy="916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9" y="4446493"/>
            <a:ext cx="997415" cy="916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057" y="4446492"/>
            <a:ext cx="997415" cy="916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2402541" y="2583516"/>
            <a:ext cx="1174377" cy="1710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199529" y="2583516"/>
            <a:ext cx="1290918" cy="17822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787836" y="3069440"/>
            <a:ext cx="20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</a:t>
            </a:r>
            <a:endParaRPr lang="nl-NL" dirty="0"/>
          </a:p>
        </p:txBody>
      </p:sp>
      <p:sp>
        <p:nvSpPr>
          <p:cNvPr id="9" name="TextBox 8"/>
          <p:cNvSpPr txBox="1"/>
          <p:nvPr/>
        </p:nvSpPr>
        <p:spPr>
          <a:xfrm>
            <a:off x="5744041" y="3105332"/>
            <a:ext cx="20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</a:t>
            </a:r>
            <a:endParaRPr lang="nl-NL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716306" y="4904532"/>
            <a:ext cx="36307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089" y="4448174"/>
            <a:ext cx="10001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Straight Arrow Connector 15"/>
          <p:cNvCxnSpPr/>
          <p:nvPr/>
        </p:nvCxnSpPr>
        <p:spPr>
          <a:xfrm flipH="1">
            <a:off x="2716306" y="5093629"/>
            <a:ext cx="359914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313983" y="4462462"/>
            <a:ext cx="20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</a:t>
            </a:r>
            <a:endParaRPr lang="nl-NL" dirty="0"/>
          </a:p>
        </p:txBody>
      </p:sp>
      <p:sp>
        <p:nvSpPr>
          <p:cNvPr id="19" name="TextBox 18"/>
          <p:cNvSpPr txBox="1"/>
          <p:nvPr/>
        </p:nvSpPr>
        <p:spPr>
          <a:xfrm>
            <a:off x="4313983" y="5177908"/>
            <a:ext cx="20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1896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Generals Problem – Case 2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679" y="1667435"/>
            <a:ext cx="997415" cy="916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9" y="4446493"/>
            <a:ext cx="997415" cy="916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2402541" y="2583516"/>
            <a:ext cx="1174377" cy="1710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199529" y="2583516"/>
            <a:ext cx="1290918" cy="17822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787836" y="3069440"/>
            <a:ext cx="20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</a:t>
            </a:r>
            <a:endParaRPr lang="nl-NL" dirty="0"/>
          </a:p>
        </p:txBody>
      </p:sp>
      <p:sp>
        <p:nvSpPr>
          <p:cNvPr id="9" name="TextBox 8"/>
          <p:cNvSpPr txBox="1"/>
          <p:nvPr/>
        </p:nvSpPr>
        <p:spPr>
          <a:xfrm>
            <a:off x="5744041" y="3105332"/>
            <a:ext cx="20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</a:t>
            </a:r>
            <a:endParaRPr lang="nl-NL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969" y="1669116"/>
            <a:ext cx="10001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057" y="4446492"/>
            <a:ext cx="997415" cy="916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941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Generals Problem – Case 2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679" y="1667435"/>
            <a:ext cx="997415" cy="916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9" y="4446493"/>
            <a:ext cx="997415" cy="916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057" y="4446492"/>
            <a:ext cx="997415" cy="916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2402541" y="2583516"/>
            <a:ext cx="1174377" cy="1710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199529" y="2583516"/>
            <a:ext cx="1290918" cy="17822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787836" y="3069440"/>
            <a:ext cx="20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</a:t>
            </a:r>
            <a:endParaRPr lang="nl-NL" dirty="0"/>
          </a:p>
        </p:txBody>
      </p:sp>
      <p:sp>
        <p:nvSpPr>
          <p:cNvPr id="9" name="TextBox 8"/>
          <p:cNvSpPr txBox="1"/>
          <p:nvPr/>
        </p:nvSpPr>
        <p:spPr>
          <a:xfrm>
            <a:off x="5744041" y="3105332"/>
            <a:ext cx="20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</a:t>
            </a:r>
            <a:endParaRPr lang="nl-NL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716306" y="4904532"/>
            <a:ext cx="36307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716306" y="5093629"/>
            <a:ext cx="359914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313983" y="4462462"/>
            <a:ext cx="20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</a:t>
            </a:r>
            <a:endParaRPr lang="nl-NL" dirty="0"/>
          </a:p>
        </p:txBody>
      </p:sp>
      <p:sp>
        <p:nvSpPr>
          <p:cNvPr id="19" name="TextBox 18"/>
          <p:cNvSpPr txBox="1"/>
          <p:nvPr/>
        </p:nvSpPr>
        <p:spPr>
          <a:xfrm>
            <a:off x="4313983" y="5177908"/>
            <a:ext cx="20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</a:t>
            </a:r>
            <a:endParaRPr lang="nl-NL" dirty="0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969" y="1669116"/>
            <a:ext cx="10001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014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Byzantine Fault 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Questions:</a:t>
            </a:r>
          </a:p>
          <a:p>
            <a:pPr lvl="1"/>
            <a:r>
              <a:rPr lang="en-US" dirty="0" smtClean="0"/>
              <a:t>Signed messages?</a:t>
            </a:r>
          </a:p>
        </p:txBody>
      </p:sp>
    </p:spTree>
    <p:extLst>
      <p:ext uri="{BB962C8B-B14F-4D97-AF65-F5344CB8AC3E}">
        <p14:creationId xmlns:p14="http://schemas.microsoft.com/office/powerpoint/2010/main" val="399416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Blockchain</a:t>
            </a:r>
            <a:r>
              <a:rPr lang="en-US" dirty="0"/>
              <a:t>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855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 Generals Problem – Signed Messages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679" y="1667435"/>
            <a:ext cx="997415" cy="916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9" y="4446493"/>
            <a:ext cx="997415" cy="916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057" y="4446492"/>
            <a:ext cx="997415" cy="916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679" y="1667435"/>
            <a:ext cx="997415" cy="916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9" y="4446493"/>
            <a:ext cx="997415" cy="916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057" y="4446492"/>
            <a:ext cx="997415" cy="916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Straight Arrow Connector 23"/>
          <p:cNvCxnSpPr/>
          <p:nvPr/>
        </p:nvCxnSpPr>
        <p:spPr>
          <a:xfrm flipH="1">
            <a:off x="2402541" y="2583516"/>
            <a:ext cx="1174377" cy="1710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199529" y="2583516"/>
            <a:ext cx="1290918" cy="17822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492189" y="3055021"/>
            <a:ext cx="587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A:0</a:t>
            </a:r>
            <a:endParaRPr lang="nl-NL" dirty="0"/>
          </a:p>
        </p:txBody>
      </p:sp>
      <p:sp>
        <p:nvSpPr>
          <p:cNvPr id="27" name="TextBox 26"/>
          <p:cNvSpPr txBox="1"/>
          <p:nvPr/>
        </p:nvSpPr>
        <p:spPr>
          <a:xfrm>
            <a:off x="5744041" y="3055021"/>
            <a:ext cx="57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A:1</a:t>
            </a:r>
            <a:endParaRPr lang="nl-NL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716306" y="4904532"/>
            <a:ext cx="36307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716306" y="5093629"/>
            <a:ext cx="359914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073291" y="4446493"/>
            <a:ext cx="885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</a:t>
            </a:r>
            <a:r>
              <a:rPr lang="en-GB" dirty="0" smtClean="0">
                <a:sym typeface="Wingdings" panose="05000000000000000000" pitchFamily="2" charset="2"/>
              </a:rPr>
              <a:t>:(</a:t>
            </a:r>
            <a:r>
              <a:rPr lang="en-GB" dirty="0" smtClean="0"/>
              <a:t>A:0)</a:t>
            </a:r>
            <a:endParaRPr lang="nl-NL" dirty="0"/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969" y="1669116"/>
            <a:ext cx="10001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4213036" y="1232972"/>
            <a:ext cx="20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</a:t>
            </a:r>
            <a:endParaRPr lang="nl-NL" dirty="0"/>
          </a:p>
        </p:txBody>
      </p:sp>
      <p:sp>
        <p:nvSpPr>
          <p:cNvPr id="34" name="TextBox 33"/>
          <p:cNvSpPr txBox="1"/>
          <p:nvPr/>
        </p:nvSpPr>
        <p:spPr>
          <a:xfrm>
            <a:off x="1650111" y="3996480"/>
            <a:ext cx="20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</a:t>
            </a:r>
            <a:endParaRPr lang="nl-NL" dirty="0"/>
          </a:p>
        </p:txBody>
      </p:sp>
      <p:sp>
        <p:nvSpPr>
          <p:cNvPr id="35" name="TextBox 34"/>
          <p:cNvSpPr txBox="1"/>
          <p:nvPr/>
        </p:nvSpPr>
        <p:spPr>
          <a:xfrm>
            <a:off x="6878871" y="3996480"/>
            <a:ext cx="20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</a:t>
            </a:r>
            <a:endParaRPr lang="nl-NL" dirty="0"/>
          </a:p>
        </p:txBody>
      </p:sp>
      <p:sp>
        <p:nvSpPr>
          <p:cNvPr id="37" name="TextBox 36"/>
          <p:cNvSpPr txBox="1"/>
          <p:nvPr/>
        </p:nvSpPr>
        <p:spPr>
          <a:xfrm>
            <a:off x="4089074" y="5177908"/>
            <a:ext cx="885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ym typeface="Wingdings" panose="05000000000000000000" pitchFamily="2" charset="2"/>
              </a:rPr>
              <a:t>C</a:t>
            </a:r>
            <a:r>
              <a:rPr lang="en-GB" dirty="0" smtClean="0">
                <a:sym typeface="Wingdings" panose="05000000000000000000" pitchFamily="2" charset="2"/>
              </a:rPr>
              <a:t>:(</a:t>
            </a:r>
            <a:r>
              <a:rPr lang="en-GB" dirty="0" smtClean="0"/>
              <a:t>A:1)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6974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Byzantine Fault 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Questions:</a:t>
            </a:r>
          </a:p>
          <a:p>
            <a:pPr lvl="1"/>
            <a:r>
              <a:rPr lang="en-US" dirty="0" smtClean="0"/>
              <a:t>Signed messages? (tolerant N-2 traitors)</a:t>
            </a:r>
          </a:p>
        </p:txBody>
      </p:sp>
    </p:spTree>
    <p:extLst>
      <p:ext uri="{BB962C8B-B14F-4D97-AF65-F5344CB8AC3E}">
        <p14:creationId xmlns:p14="http://schemas.microsoft.com/office/powerpoint/2010/main" val="205877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Byzantine Fault 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Questions:</a:t>
            </a:r>
          </a:p>
          <a:p>
            <a:pPr lvl="1"/>
            <a:r>
              <a:rPr lang="en-US" dirty="0" smtClean="0"/>
              <a:t>Signed messages? (tolerant N-2 traitors)</a:t>
            </a:r>
          </a:p>
          <a:p>
            <a:pPr lvl="1"/>
            <a:r>
              <a:rPr lang="en-US" dirty="0" smtClean="0"/>
              <a:t>Asynchronous?</a:t>
            </a:r>
          </a:p>
        </p:txBody>
      </p:sp>
    </p:spTree>
    <p:extLst>
      <p:ext uri="{BB962C8B-B14F-4D97-AF65-F5344CB8AC3E}">
        <p14:creationId xmlns:p14="http://schemas.microsoft.com/office/powerpoint/2010/main" val="308374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Asynchronous Byzantine Generals Problem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Conditions:</a:t>
            </a:r>
          </a:p>
          <a:p>
            <a:pPr lvl="1"/>
            <a:r>
              <a:rPr lang="en-GB" dirty="0" smtClean="0"/>
              <a:t>I, All loyal lieutenants reaches agreement.</a:t>
            </a:r>
          </a:p>
          <a:p>
            <a:pPr lvl="1"/>
            <a:r>
              <a:rPr lang="en-GB" dirty="0" smtClean="0"/>
              <a:t>II, If the commander is loyal, then the loyal lieutenant(s) obey his order.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III, The decisions should be made before time t.</a:t>
            </a:r>
            <a:endParaRPr lang="nl-N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38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 Generals Problem – Case </a:t>
            </a:r>
            <a:r>
              <a:rPr lang="en-US" dirty="0" smtClean="0"/>
              <a:t>1 </a:t>
            </a:r>
            <a:r>
              <a:rPr lang="en-US" dirty="0"/>
              <a:t>(Asynchronous)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679" y="1667435"/>
            <a:ext cx="997415" cy="916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9" y="4446493"/>
            <a:ext cx="997415" cy="916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969" y="1669116"/>
            <a:ext cx="10001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057" y="4446492"/>
            <a:ext cx="997415" cy="916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086193" y="3600219"/>
            <a:ext cx="2859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Faulty commander sends nothing at all.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329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 Generals Problem – Case </a:t>
            </a:r>
            <a:r>
              <a:rPr lang="en-US" dirty="0" smtClean="0"/>
              <a:t>1 </a:t>
            </a:r>
            <a:r>
              <a:rPr lang="en-US" dirty="0"/>
              <a:t>(Asynchronous)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679" y="1667435"/>
            <a:ext cx="997415" cy="916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9" y="4446493"/>
            <a:ext cx="997415" cy="916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969" y="1669116"/>
            <a:ext cx="10001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057" y="4446492"/>
            <a:ext cx="997415" cy="916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086193" y="3600219"/>
            <a:ext cx="28597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Faulty commander sends nothing at all.</a:t>
            </a:r>
          </a:p>
          <a:p>
            <a:r>
              <a:rPr lang="en-GB" dirty="0" smtClean="0"/>
              <a:t>To satisfy the termination condition, two lieutenants must decide after a period of t.</a:t>
            </a:r>
            <a:endParaRPr lang="nl-NL" dirty="0"/>
          </a:p>
        </p:txBody>
      </p:sp>
      <p:sp>
        <p:nvSpPr>
          <p:cNvPr id="8" name="TextBox 7"/>
          <p:cNvSpPr txBox="1"/>
          <p:nvPr/>
        </p:nvSpPr>
        <p:spPr>
          <a:xfrm>
            <a:off x="1726499" y="5489911"/>
            <a:ext cx="20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</a:t>
            </a:r>
            <a:endParaRPr lang="nl-NL" dirty="0"/>
          </a:p>
        </p:txBody>
      </p:sp>
      <p:sp>
        <p:nvSpPr>
          <p:cNvPr id="9" name="TextBox 8"/>
          <p:cNvSpPr txBox="1"/>
          <p:nvPr/>
        </p:nvSpPr>
        <p:spPr>
          <a:xfrm>
            <a:off x="6979817" y="5489911"/>
            <a:ext cx="20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0436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 Generals Problem – Case 2 (Asynchronous)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679" y="1667435"/>
            <a:ext cx="997415" cy="916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9" y="4446493"/>
            <a:ext cx="997415" cy="916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057" y="4446492"/>
            <a:ext cx="997415" cy="916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089" y="4448174"/>
            <a:ext cx="10001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89729" y="3600219"/>
            <a:ext cx="305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message has a delay T&gt;t.</a:t>
            </a:r>
            <a:endParaRPr lang="nl-NL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402541" y="2583516"/>
            <a:ext cx="1174377" cy="1710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199529" y="2583516"/>
            <a:ext cx="1290918" cy="17822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787836" y="3069440"/>
            <a:ext cx="20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</a:t>
            </a:r>
            <a:endParaRPr lang="nl-NL" dirty="0"/>
          </a:p>
        </p:txBody>
      </p:sp>
      <p:sp>
        <p:nvSpPr>
          <p:cNvPr id="15" name="TextBox 14"/>
          <p:cNvSpPr txBox="1"/>
          <p:nvPr/>
        </p:nvSpPr>
        <p:spPr>
          <a:xfrm>
            <a:off x="5744041" y="3105332"/>
            <a:ext cx="20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4918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Byzantine Fault 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Questions:</a:t>
            </a:r>
          </a:p>
          <a:p>
            <a:pPr lvl="1"/>
            <a:r>
              <a:rPr lang="en-US" dirty="0" smtClean="0"/>
              <a:t>Signed messages? (tolerant N-2 traitors)</a:t>
            </a:r>
          </a:p>
          <a:p>
            <a:pPr lvl="1"/>
            <a:r>
              <a:rPr lang="en-US" dirty="0" smtClean="0"/>
              <a:t>Asynchronous? (no solution)</a:t>
            </a:r>
          </a:p>
        </p:txBody>
      </p:sp>
    </p:spTree>
    <p:extLst>
      <p:ext uri="{BB962C8B-B14F-4D97-AF65-F5344CB8AC3E}">
        <p14:creationId xmlns:p14="http://schemas.microsoft.com/office/powerpoint/2010/main" val="429119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Asynchronous Byzantine Generals Problem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Conditions:</a:t>
            </a:r>
          </a:p>
          <a:p>
            <a:pPr lvl="1"/>
            <a:r>
              <a:rPr lang="en-GB" dirty="0" smtClean="0"/>
              <a:t>I, All loyal lieutenants reaches agreement.</a:t>
            </a:r>
          </a:p>
          <a:p>
            <a:pPr lvl="1"/>
            <a:r>
              <a:rPr lang="en-GB" dirty="0" smtClean="0"/>
              <a:t>II, If the commander is loyal, then the loyal lieutenant(s) obey his order.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III, (Weak termination) The decisions should be made before time t if the commander is not faulty. (If the commander is faulty, then either some decision is made or no decision is made are both valid)</a:t>
            </a:r>
            <a:endParaRPr lang="nl-N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72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 Generals Problem – Case 1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(Asynchronous, Weak Termination)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679" y="1667435"/>
            <a:ext cx="997415" cy="916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9" y="4446493"/>
            <a:ext cx="997415" cy="916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2402541" y="2583516"/>
            <a:ext cx="1174377" cy="1710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199529" y="2583516"/>
            <a:ext cx="1290918" cy="17822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787836" y="3069440"/>
            <a:ext cx="20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</a:t>
            </a:r>
            <a:endParaRPr lang="nl-NL" dirty="0"/>
          </a:p>
        </p:txBody>
      </p:sp>
      <p:sp>
        <p:nvSpPr>
          <p:cNvPr id="9" name="TextBox 8"/>
          <p:cNvSpPr txBox="1"/>
          <p:nvPr/>
        </p:nvSpPr>
        <p:spPr>
          <a:xfrm>
            <a:off x="5744041" y="3105332"/>
            <a:ext cx="20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</a:t>
            </a:r>
            <a:endParaRPr lang="nl-NL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089" y="4448174"/>
            <a:ext cx="10001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086193" y="3442482"/>
            <a:ext cx="28597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Faulty lieutenant sends nothing. Honest generals decides 0.</a:t>
            </a:r>
          </a:p>
          <a:p>
            <a:r>
              <a:rPr lang="en-GB" dirty="0" smtClean="0"/>
              <a:t>To meet the conditions, A and B must decide 0 at some time t1.</a:t>
            </a: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3491753" y="1775851"/>
            <a:ext cx="58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</a:t>
            </a:r>
            <a:endParaRPr lang="nl-NL" dirty="0"/>
          </a:p>
        </p:txBody>
      </p:sp>
      <p:sp>
        <p:nvSpPr>
          <p:cNvPr id="12" name="TextBox 11"/>
          <p:cNvSpPr txBox="1"/>
          <p:nvPr/>
        </p:nvSpPr>
        <p:spPr>
          <a:xfrm>
            <a:off x="1037386" y="4720708"/>
            <a:ext cx="58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</a:t>
            </a:r>
            <a:endParaRPr lang="nl-NL" dirty="0"/>
          </a:p>
        </p:txBody>
      </p:sp>
      <p:sp>
        <p:nvSpPr>
          <p:cNvPr id="14" name="TextBox 13"/>
          <p:cNvSpPr txBox="1"/>
          <p:nvPr/>
        </p:nvSpPr>
        <p:spPr>
          <a:xfrm>
            <a:off x="7599550" y="4719867"/>
            <a:ext cx="58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6070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Blockchain</a:t>
            </a:r>
            <a:r>
              <a:rPr lang="en-US" dirty="0"/>
              <a:t>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Blockchain</a:t>
            </a:r>
            <a:r>
              <a:rPr lang="en-US" dirty="0"/>
              <a:t> = Bitcoin?</a:t>
            </a:r>
          </a:p>
          <a:p>
            <a:r>
              <a:rPr lang="en-US" dirty="0" err="1"/>
              <a:t>Blockchain</a:t>
            </a:r>
            <a:r>
              <a:rPr lang="en-US" dirty="0"/>
              <a:t> = Proof-of-Work?</a:t>
            </a:r>
          </a:p>
          <a:p>
            <a:r>
              <a:rPr lang="en-US" dirty="0" err="1"/>
              <a:t>Blockchain</a:t>
            </a:r>
            <a:r>
              <a:rPr lang="en-US" dirty="0"/>
              <a:t> = Distributed Database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56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 Generals Problem – Case </a:t>
            </a:r>
            <a:r>
              <a:rPr lang="en-US" dirty="0" smtClean="0"/>
              <a:t>2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(Asynchronous, Weak Termination)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679" y="1667435"/>
            <a:ext cx="997415" cy="916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9" y="4446493"/>
            <a:ext cx="997415" cy="916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2402541" y="2583516"/>
            <a:ext cx="1174377" cy="1710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199529" y="2583516"/>
            <a:ext cx="1290918" cy="17822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787836" y="3069440"/>
            <a:ext cx="20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</a:t>
            </a:r>
            <a:endParaRPr lang="nl-NL" dirty="0"/>
          </a:p>
        </p:txBody>
      </p:sp>
      <p:sp>
        <p:nvSpPr>
          <p:cNvPr id="9" name="TextBox 8"/>
          <p:cNvSpPr txBox="1"/>
          <p:nvPr/>
        </p:nvSpPr>
        <p:spPr>
          <a:xfrm>
            <a:off x="5744041" y="3105332"/>
            <a:ext cx="20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</a:t>
            </a:r>
            <a:endParaRPr lang="nl-NL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969" y="1669116"/>
            <a:ext cx="10001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057" y="4446492"/>
            <a:ext cx="997415" cy="916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H="1">
            <a:off x="2716306" y="5093629"/>
            <a:ext cx="359914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750373" y="5177908"/>
            <a:ext cx="1531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1, delayed T</a:t>
            </a:r>
            <a:endParaRPr lang="nl-NL" dirty="0"/>
          </a:p>
        </p:txBody>
      </p:sp>
      <p:sp>
        <p:nvSpPr>
          <p:cNvPr id="18" name="TextBox 17"/>
          <p:cNvSpPr txBox="1"/>
          <p:nvPr/>
        </p:nvSpPr>
        <p:spPr>
          <a:xfrm>
            <a:off x="3491753" y="1775851"/>
            <a:ext cx="58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</a:t>
            </a:r>
            <a:endParaRPr lang="nl-NL" dirty="0"/>
          </a:p>
        </p:txBody>
      </p:sp>
      <p:sp>
        <p:nvSpPr>
          <p:cNvPr id="19" name="TextBox 18"/>
          <p:cNvSpPr txBox="1"/>
          <p:nvPr/>
        </p:nvSpPr>
        <p:spPr>
          <a:xfrm>
            <a:off x="1037386" y="4720708"/>
            <a:ext cx="58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</a:t>
            </a:r>
            <a:endParaRPr lang="nl-NL" dirty="0"/>
          </a:p>
        </p:txBody>
      </p:sp>
      <p:sp>
        <p:nvSpPr>
          <p:cNvPr id="20" name="TextBox 19"/>
          <p:cNvSpPr txBox="1"/>
          <p:nvPr/>
        </p:nvSpPr>
        <p:spPr>
          <a:xfrm>
            <a:off x="7599550" y="4719867"/>
            <a:ext cx="58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</a:t>
            </a:r>
            <a:endParaRPr lang="nl-NL" dirty="0"/>
          </a:p>
        </p:txBody>
      </p:sp>
      <p:sp>
        <p:nvSpPr>
          <p:cNvPr id="21" name="TextBox 20"/>
          <p:cNvSpPr txBox="1"/>
          <p:nvPr/>
        </p:nvSpPr>
        <p:spPr>
          <a:xfrm>
            <a:off x="3015874" y="3379646"/>
            <a:ext cx="2859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 this case, B have to decide 0 at t1.</a:t>
            </a:r>
          </a:p>
        </p:txBody>
      </p:sp>
    </p:spTree>
    <p:extLst>
      <p:ext uri="{BB962C8B-B14F-4D97-AF65-F5344CB8AC3E}">
        <p14:creationId xmlns:p14="http://schemas.microsoft.com/office/powerpoint/2010/main" val="265730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 Generals Problem – Case </a:t>
            </a:r>
            <a:r>
              <a:rPr lang="en-US" dirty="0" smtClean="0"/>
              <a:t>2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(Asynchronous, Weak Termination)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679" y="1667435"/>
            <a:ext cx="997415" cy="916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9" y="4446493"/>
            <a:ext cx="997415" cy="916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2402541" y="2583516"/>
            <a:ext cx="1174377" cy="1710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199529" y="2583516"/>
            <a:ext cx="1290918" cy="17822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787836" y="3069440"/>
            <a:ext cx="20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</a:t>
            </a:r>
            <a:endParaRPr lang="nl-NL" dirty="0"/>
          </a:p>
        </p:txBody>
      </p:sp>
      <p:sp>
        <p:nvSpPr>
          <p:cNvPr id="9" name="TextBox 8"/>
          <p:cNvSpPr txBox="1"/>
          <p:nvPr/>
        </p:nvSpPr>
        <p:spPr>
          <a:xfrm>
            <a:off x="5744041" y="3105332"/>
            <a:ext cx="20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</a:t>
            </a:r>
            <a:endParaRPr lang="nl-NL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969" y="1669116"/>
            <a:ext cx="10001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057" y="4446492"/>
            <a:ext cx="997415" cy="916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H="1">
            <a:off x="2716306" y="5093629"/>
            <a:ext cx="359914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07976" y="5177908"/>
            <a:ext cx="243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1, delayed T&gt;max(t1,t2)</a:t>
            </a:r>
            <a:endParaRPr lang="nl-NL" dirty="0"/>
          </a:p>
        </p:txBody>
      </p:sp>
      <p:sp>
        <p:nvSpPr>
          <p:cNvPr id="16" name="TextBox 15"/>
          <p:cNvSpPr txBox="1"/>
          <p:nvPr/>
        </p:nvSpPr>
        <p:spPr>
          <a:xfrm>
            <a:off x="3015874" y="3379646"/>
            <a:ext cx="2859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 this case, B have to decide 0 at t1.</a:t>
            </a:r>
          </a:p>
          <a:p>
            <a:r>
              <a:rPr lang="en-GB" dirty="0" smtClean="0"/>
              <a:t>Similarly, C decides 1 at t2.</a:t>
            </a:r>
            <a:endParaRPr lang="nl-NL" dirty="0"/>
          </a:p>
        </p:txBody>
      </p:sp>
      <p:sp>
        <p:nvSpPr>
          <p:cNvPr id="18" name="TextBox 17"/>
          <p:cNvSpPr txBox="1"/>
          <p:nvPr/>
        </p:nvSpPr>
        <p:spPr>
          <a:xfrm>
            <a:off x="3491753" y="1775851"/>
            <a:ext cx="58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</a:t>
            </a:r>
            <a:endParaRPr lang="nl-NL" dirty="0"/>
          </a:p>
        </p:txBody>
      </p:sp>
      <p:sp>
        <p:nvSpPr>
          <p:cNvPr id="19" name="TextBox 18"/>
          <p:cNvSpPr txBox="1"/>
          <p:nvPr/>
        </p:nvSpPr>
        <p:spPr>
          <a:xfrm>
            <a:off x="1037386" y="4720708"/>
            <a:ext cx="58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</a:t>
            </a:r>
            <a:endParaRPr lang="nl-NL" dirty="0"/>
          </a:p>
        </p:txBody>
      </p:sp>
      <p:sp>
        <p:nvSpPr>
          <p:cNvPr id="20" name="TextBox 19"/>
          <p:cNvSpPr txBox="1"/>
          <p:nvPr/>
        </p:nvSpPr>
        <p:spPr>
          <a:xfrm>
            <a:off x="7599550" y="4719867"/>
            <a:ext cx="58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</a:t>
            </a:r>
            <a:endParaRPr lang="nl-NL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716306" y="4904532"/>
            <a:ext cx="36307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307976" y="4453315"/>
            <a:ext cx="2537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0, delayed T&gt;max(t1,t2)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5673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Byzantine Fault 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Questions:</a:t>
            </a:r>
          </a:p>
          <a:p>
            <a:pPr lvl="1"/>
            <a:r>
              <a:rPr lang="en-US" dirty="0" smtClean="0"/>
              <a:t>Signed messages? (tolerant N-2 traitors)</a:t>
            </a:r>
          </a:p>
          <a:p>
            <a:pPr lvl="1"/>
            <a:r>
              <a:rPr lang="en-US" dirty="0" smtClean="0"/>
              <a:t>Asynchronous? (no solution)</a:t>
            </a:r>
          </a:p>
          <a:p>
            <a:pPr lvl="1"/>
            <a:r>
              <a:rPr lang="en-US" dirty="0" smtClean="0"/>
              <a:t>Asynchronous with weak termination? (tolerant less than N/3) traitors.</a:t>
            </a:r>
          </a:p>
        </p:txBody>
      </p:sp>
    </p:spTree>
    <p:extLst>
      <p:ext uri="{BB962C8B-B14F-4D97-AF65-F5344CB8AC3E}">
        <p14:creationId xmlns:p14="http://schemas.microsoft.com/office/powerpoint/2010/main" val="34424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Byzantine Fault 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Questions:</a:t>
            </a:r>
          </a:p>
          <a:p>
            <a:pPr lvl="1"/>
            <a:r>
              <a:rPr lang="en-US" dirty="0" smtClean="0"/>
              <a:t>Signed messages? (tolerant N-2 traitors)</a:t>
            </a:r>
          </a:p>
          <a:p>
            <a:pPr lvl="1"/>
            <a:r>
              <a:rPr lang="en-US" dirty="0" smtClean="0"/>
              <a:t>Asynchronous? (no solution)</a:t>
            </a:r>
          </a:p>
          <a:p>
            <a:pPr lvl="1"/>
            <a:r>
              <a:rPr lang="en-US" dirty="0" smtClean="0"/>
              <a:t>Asynchronous with weak termination? (tolerant less than N/3) traitors.</a:t>
            </a:r>
          </a:p>
          <a:p>
            <a:pPr lvl="2"/>
            <a:r>
              <a:rPr lang="en-US" dirty="0" smtClean="0"/>
              <a:t>Basic idea: N-f≥2f+1</a:t>
            </a:r>
          </a:p>
        </p:txBody>
      </p:sp>
    </p:spTree>
    <p:extLst>
      <p:ext uri="{BB962C8B-B14F-4D97-AF65-F5344CB8AC3E}">
        <p14:creationId xmlns:p14="http://schemas.microsoft.com/office/powerpoint/2010/main" val="411704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Byzantine Fault 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Questions:</a:t>
            </a:r>
          </a:p>
          <a:p>
            <a:pPr lvl="1"/>
            <a:r>
              <a:rPr lang="en-US" dirty="0" smtClean="0"/>
              <a:t>Signed messages? (tolerant N-2 traitors)</a:t>
            </a:r>
          </a:p>
          <a:p>
            <a:pPr lvl="1"/>
            <a:r>
              <a:rPr lang="en-US" dirty="0" smtClean="0"/>
              <a:t>Asynchronous? (no solution)</a:t>
            </a:r>
          </a:p>
          <a:p>
            <a:pPr lvl="1"/>
            <a:r>
              <a:rPr lang="en-US" dirty="0" smtClean="0"/>
              <a:t>Asynchronous with weak termination? (tolerant less than N/3) traitors.</a:t>
            </a:r>
          </a:p>
          <a:p>
            <a:pPr lvl="2"/>
            <a:r>
              <a:rPr lang="en-US" dirty="0"/>
              <a:t>Basic idea: N-f≥</a:t>
            </a:r>
            <a:r>
              <a:rPr lang="en-US" dirty="0" smtClean="0"/>
              <a:t>2f+1</a:t>
            </a:r>
          </a:p>
          <a:p>
            <a:r>
              <a:rPr lang="en-US" dirty="0" smtClean="0"/>
              <a:t>BGP = BFT?</a:t>
            </a:r>
          </a:p>
          <a:p>
            <a:pPr lvl="1"/>
            <a:r>
              <a:rPr lang="en-US" dirty="0" smtClean="0"/>
              <a:t>Yes (Synchronous)</a:t>
            </a:r>
          </a:p>
          <a:p>
            <a:pPr lvl="1"/>
            <a:r>
              <a:rPr lang="en-US" dirty="0" smtClean="0"/>
              <a:t>No, might need many iterations of BGP algorithms (Asynchronous)</a:t>
            </a:r>
          </a:p>
        </p:txBody>
      </p:sp>
    </p:spTree>
    <p:extLst>
      <p:ext uri="{BB962C8B-B14F-4D97-AF65-F5344CB8AC3E}">
        <p14:creationId xmlns:p14="http://schemas.microsoft.com/office/powerpoint/2010/main" val="185151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Proof-of-Work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dirty="0" smtClean="0"/>
                  <a:t>Incentives and costs</a:t>
                </a:r>
                <a:endParaRPr lang="en-GB" dirty="0" smtClean="0"/>
              </a:p>
              <a:p>
                <a:r>
                  <a:rPr lang="en-GB" dirty="0" smtClean="0"/>
                  <a:t>All </a:t>
                </a:r>
                <a:r>
                  <a:rPr lang="en-GB" dirty="0" smtClean="0"/>
                  <a:t>nodes solve a puzzle (find a Y such that H(Y)&lt;c).</a:t>
                </a:r>
              </a:p>
              <a:p>
                <a:pPr lvl="1"/>
                <a:r>
                  <a:rPr lang="en-GB" dirty="0" smtClean="0"/>
                  <a:t>If H(Y) has 20 bits, c=1000, it needs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GB" b="0" i="1" smtClean="0">
                            <a:latin typeface="Cambria Math"/>
                          </a:rPr>
                          <m:t>17</m:t>
                        </m:r>
                      </m:sup>
                    </m:sSup>
                  </m:oMath>
                </a14:m>
                <a:r>
                  <a:rPr lang="nl-NL" dirty="0" smtClean="0"/>
                  <a:t> </a:t>
                </a:r>
                <a:r>
                  <a:rPr lang="nl-NL" dirty="0" err="1" smtClean="0"/>
                  <a:t>tries</a:t>
                </a:r>
                <a:r>
                  <a:rPr lang="nl-NL" dirty="0" smtClean="0"/>
                  <a:t>.</a:t>
                </a:r>
              </a:p>
              <a:p>
                <a:pPr lvl="1"/>
                <a:r>
                  <a:rPr lang="en-GB" dirty="0" smtClean="0"/>
                  <a:t>For Bitcoin, the difficulty is set to 1 node is able to solve it in every 10 minutes.</a:t>
                </a:r>
              </a:p>
              <a:p>
                <a:pPr lvl="1"/>
                <a:r>
                  <a:rPr lang="en-GB" dirty="0" smtClean="0"/>
                  <a:t>The one who solve this puzzle can append 1 block.</a:t>
                </a:r>
              </a:p>
              <a:p>
                <a:r>
                  <a:rPr lang="en-GB" dirty="0" smtClean="0"/>
                  <a:t>Consensus is not final</a:t>
                </a:r>
              </a:p>
              <a:p>
                <a:pPr lvl="1"/>
                <a:r>
                  <a:rPr lang="en-GB" dirty="0" smtClean="0"/>
                  <a:t>Nodes always accept the longest chain and discards others.</a:t>
                </a:r>
              </a:p>
              <a:p>
                <a:pPr lvl="1"/>
                <a:r>
                  <a:rPr lang="en-GB" dirty="0" smtClean="0"/>
                  <a:t>Longest = More computation power = </a:t>
                </a:r>
                <a:r>
                  <a:rPr lang="en-GB" dirty="0" smtClean="0"/>
                  <a:t>Majority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40" t="-2291" b="-188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27952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Proof-of-Stake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Still POW, but the difficulty of the puzzle depends on the amount of money you have.</a:t>
            </a:r>
          </a:p>
          <a:p>
            <a:pPr lvl="1"/>
            <a:r>
              <a:rPr lang="en-GB" dirty="0" smtClean="0"/>
              <a:t>More money = Easier puzzle.</a:t>
            </a:r>
          </a:p>
          <a:p>
            <a:r>
              <a:rPr lang="en-GB" dirty="0" smtClean="0"/>
              <a:t>PROS:</a:t>
            </a:r>
          </a:p>
          <a:p>
            <a:pPr lvl="1"/>
            <a:r>
              <a:rPr lang="en-GB" dirty="0" smtClean="0"/>
              <a:t>Less energy consumption.</a:t>
            </a:r>
          </a:p>
          <a:p>
            <a:pPr lvl="1"/>
            <a:r>
              <a:rPr lang="en-GB" dirty="0" smtClean="0"/>
              <a:t>More protection to majority attack.</a:t>
            </a:r>
          </a:p>
          <a:p>
            <a:r>
              <a:rPr lang="en-GB" dirty="0" smtClean="0"/>
              <a:t>CONS:</a:t>
            </a:r>
          </a:p>
          <a:p>
            <a:pPr lvl="1"/>
            <a:r>
              <a:rPr lang="en-GB" dirty="0" smtClean="0"/>
              <a:t>There must be a stake.</a:t>
            </a:r>
          </a:p>
          <a:p>
            <a:pPr lvl="1"/>
            <a:r>
              <a:rPr lang="en-GB" dirty="0" smtClean="0"/>
              <a:t>Nothing-at-stake attack.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390239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BFT algorithms vs. POW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BFT algorithms: permissioned, small set of nodes, high performance, provable BFT, final consensus, tolerant &lt;N/3 adversaries, not scalable.</a:t>
            </a:r>
          </a:p>
          <a:p>
            <a:r>
              <a:rPr lang="en-GB" dirty="0" smtClean="0"/>
              <a:t>POW: </a:t>
            </a:r>
            <a:r>
              <a:rPr lang="en-GB" dirty="0" err="1" smtClean="0"/>
              <a:t>permissionless</a:t>
            </a:r>
            <a:r>
              <a:rPr lang="en-GB" dirty="0" smtClean="0"/>
              <a:t>, thousands of nodes, low performance, not provable BFT, no final consensus, tolerant adversaries with ¼ computational power, energy consuming.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257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can </a:t>
            </a:r>
            <a:r>
              <a:rPr lang="en-GB" dirty="0" err="1"/>
              <a:t>blockchain</a:t>
            </a:r>
            <a:r>
              <a:rPr lang="en-GB" dirty="0"/>
              <a:t> </a:t>
            </a:r>
            <a:r>
              <a:rPr lang="en-GB" dirty="0" smtClean="0"/>
              <a:t>do?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283852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can </a:t>
            </a:r>
            <a:r>
              <a:rPr lang="en-GB" dirty="0" err="1"/>
              <a:t>blockchain</a:t>
            </a:r>
            <a:r>
              <a:rPr lang="en-GB" dirty="0"/>
              <a:t> </a:t>
            </a:r>
            <a:r>
              <a:rPr lang="en-GB" dirty="0" smtClean="0"/>
              <a:t>do?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Decentralization (What can we decentralize?)</a:t>
            </a:r>
          </a:p>
          <a:p>
            <a:pPr lvl="1"/>
            <a:r>
              <a:rPr lang="en-GB" dirty="0" smtClean="0"/>
              <a:t>Existing centralization:</a:t>
            </a:r>
          </a:p>
          <a:p>
            <a:pPr lvl="2"/>
            <a:r>
              <a:rPr lang="en-GB" dirty="0" smtClean="0"/>
              <a:t>Central authority: cryptocurrency</a:t>
            </a:r>
          </a:p>
          <a:p>
            <a:pPr lvl="2"/>
            <a:r>
              <a:rPr lang="en-GB" dirty="0" smtClean="0"/>
              <a:t>3</a:t>
            </a:r>
            <a:r>
              <a:rPr lang="en-GB" baseline="30000" dirty="0" smtClean="0"/>
              <a:t>rd</a:t>
            </a:r>
            <a:r>
              <a:rPr lang="en-GB" dirty="0" smtClean="0"/>
              <a:t> parties: </a:t>
            </a:r>
            <a:r>
              <a:rPr lang="en-GB" dirty="0" smtClean="0"/>
              <a:t>Airbnb, </a:t>
            </a:r>
            <a:r>
              <a:rPr lang="en-GB" dirty="0" smtClean="0"/>
              <a:t>Uber</a:t>
            </a:r>
          </a:p>
          <a:p>
            <a:pPr lvl="1"/>
            <a:r>
              <a:rPr lang="en-GB" dirty="0" smtClean="0"/>
              <a:t>No centralization, but require trust:</a:t>
            </a:r>
          </a:p>
          <a:p>
            <a:pPr lvl="2"/>
            <a:r>
              <a:rPr lang="en-GB" dirty="0" smtClean="0"/>
              <a:t>Consortiums</a:t>
            </a:r>
          </a:p>
          <a:p>
            <a:pPr lvl="1"/>
            <a:r>
              <a:rPr lang="en-GB" dirty="0" smtClean="0"/>
              <a:t>Enable new applications:</a:t>
            </a:r>
          </a:p>
          <a:p>
            <a:pPr lvl="2"/>
            <a:r>
              <a:rPr lang="en-GB" dirty="0" smtClean="0"/>
              <a:t>Smart contract</a:t>
            </a:r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04912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Blockchain</a:t>
            </a:r>
            <a:r>
              <a:rPr lang="en-US" dirty="0"/>
              <a:t>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Blockchain</a:t>
            </a:r>
            <a:r>
              <a:rPr lang="en-US" dirty="0"/>
              <a:t> = Bitcoin?</a:t>
            </a:r>
          </a:p>
          <a:p>
            <a:r>
              <a:rPr lang="en-US" dirty="0" err="1"/>
              <a:t>Blockchain</a:t>
            </a:r>
            <a:r>
              <a:rPr lang="en-US" dirty="0"/>
              <a:t> = Proof-of-Work?</a:t>
            </a:r>
          </a:p>
          <a:p>
            <a:r>
              <a:rPr lang="en-US" dirty="0" err="1"/>
              <a:t>Blockchain</a:t>
            </a:r>
            <a:r>
              <a:rPr lang="en-US" dirty="0"/>
              <a:t> = Distributed Database?</a:t>
            </a:r>
          </a:p>
          <a:p>
            <a:r>
              <a:rPr lang="en-US" dirty="0" err="1"/>
              <a:t>Blockchain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Distributed system</a:t>
            </a:r>
          </a:p>
          <a:p>
            <a:pPr lvl="1"/>
            <a:r>
              <a:rPr lang="en-US" dirty="0" smtClean="0"/>
              <a:t>Tamper-proof </a:t>
            </a:r>
            <a:r>
              <a:rPr lang="en-US" dirty="0"/>
              <a:t>data structure</a:t>
            </a:r>
          </a:p>
          <a:p>
            <a:pPr lvl="1"/>
            <a:r>
              <a:rPr lang="en-US" dirty="0"/>
              <a:t>Consensus protocol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5617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can </a:t>
            </a:r>
            <a:r>
              <a:rPr lang="en-GB" dirty="0" err="1"/>
              <a:t>blockchain</a:t>
            </a:r>
            <a:r>
              <a:rPr lang="en-GB" dirty="0"/>
              <a:t> </a:t>
            </a:r>
            <a:r>
              <a:rPr lang="en-GB" dirty="0" smtClean="0"/>
              <a:t>not do</a:t>
            </a:r>
            <a:r>
              <a:rPr lang="en-GB" dirty="0"/>
              <a:t>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GB" dirty="0" smtClean="0"/>
              <a:t>entral control is inevitable.</a:t>
            </a:r>
          </a:p>
          <a:p>
            <a:pPr lvl="1"/>
            <a:r>
              <a:rPr lang="en-GB" dirty="0" smtClean="0"/>
              <a:t>Collecting data for deep learning.</a:t>
            </a:r>
          </a:p>
          <a:p>
            <a:r>
              <a:rPr lang="en-GB" dirty="0"/>
              <a:t>N</a:t>
            </a:r>
            <a:r>
              <a:rPr lang="en-GB" dirty="0" smtClean="0"/>
              <a:t>o trust/byzantine node issue.</a:t>
            </a:r>
          </a:p>
          <a:p>
            <a:pPr lvl="1"/>
            <a:r>
              <a:rPr lang="en-GB" dirty="0" smtClean="0"/>
              <a:t>Sensors in a secure environment.</a:t>
            </a:r>
          </a:p>
          <a:p>
            <a:pPr lvl="1"/>
            <a:r>
              <a:rPr lang="en-GB" dirty="0" smtClean="0"/>
              <a:t>No secure infrastructure.</a:t>
            </a:r>
          </a:p>
          <a:p>
            <a:r>
              <a:rPr lang="en-GB" dirty="0" smtClean="0"/>
              <a:t>Don’t need agreement.</a:t>
            </a:r>
          </a:p>
          <a:p>
            <a:pPr lvl="1"/>
            <a:r>
              <a:rPr lang="en-GB" dirty="0" smtClean="0"/>
              <a:t>Variant house-holding devices.</a:t>
            </a:r>
          </a:p>
          <a:p>
            <a:r>
              <a:rPr lang="en-GB" dirty="0" smtClean="0"/>
              <a:t>Things that beyond </a:t>
            </a:r>
            <a:r>
              <a:rPr lang="en-GB" dirty="0" err="1" smtClean="0"/>
              <a:t>blockchain’s</a:t>
            </a:r>
            <a:r>
              <a:rPr lang="en-GB" dirty="0" smtClean="0"/>
              <a:t> capability.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6122440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How good is </a:t>
            </a:r>
            <a:r>
              <a:rPr lang="en-GB" dirty="0" err="1"/>
              <a:t>blockchain</a:t>
            </a:r>
            <a:r>
              <a:rPr lang="en-GB" dirty="0" smtClean="0"/>
              <a:t>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Throughput</a:t>
            </a:r>
          </a:p>
          <a:p>
            <a:pPr lvl="1"/>
            <a:r>
              <a:rPr lang="en-GB" dirty="0" smtClean="0"/>
              <a:t>Public </a:t>
            </a:r>
            <a:r>
              <a:rPr lang="en-GB" dirty="0" err="1" smtClean="0"/>
              <a:t>blockchains</a:t>
            </a:r>
            <a:r>
              <a:rPr lang="en-GB" dirty="0" smtClean="0"/>
              <a:t>:</a:t>
            </a:r>
          </a:p>
          <a:p>
            <a:pPr lvl="2"/>
            <a:r>
              <a:rPr lang="en-GB" dirty="0" smtClean="0"/>
              <a:t>Bitcoin (1MB/10min or 7 </a:t>
            </a:r>
            <a:r>
              <a:rPr lang="en-GB" dirty="0" err="1" smtClean="0"/>
              <a:t>tx</a:t>
            </a:r>
            <a:r>
              <a:rPr lang="en-GB" dirty="0" smtClean="0"/>
              <a:t>/sec)</a:t>
            </a:r>
          </a:p>
          <a:p>
            <a:pPr lvl="2"/>
            <a:r>
              <a:rPr lang="en-GB" dirty="0" err="1" smtClean="0"/>
              <a:t>Ethereum</a:t>
            </a:r>
            <a:r>
              <a:rPr lang="en-GB" dirty="0" smtClean="0"/>
              <a:t> (15 </a:t>
            </a:r>
            <a:r>
              <a:rPr lang="en-GB" dirty="0" err="1" smtClean="0"/>
              <a:t>tx</a:t>
            </a:r>
            <a:r>
              <a:rPr lang="en-GB" dirty="0" smtClean="0"/>
              <a:t>/sec, increasing)</a:t>
            </a:r>
          </a:p>
          <a:p>
            <a:pPr lvl="1"/>
            <a:r>
              <a:rPr lang="en-GB" dirty="0" smtClean="0"/>
              <a:t>Trade-off between performance and number of nodes.</a:t>
            </a:r>
          </a:p>
          <a:p>
            <a:r>
              <a:rPr lang="en-GB" dirty="0" smtClean="0"/>
              <a:t>Latency</a:t>
            </a:r>
          </a:p>
          <a:p>
            <a:r>
              <a:rPr lang="en-GB" dirty="0" smtClean="0"/>
              <a:t>Security</a:t>
            </a:r>
          </a:p>
          <a:p>
            <a:pPr lvl="1"/>
            <a:r>
              <a:rPr lang="en-GB" dirty="0" smtClean="0"/>
              <a:t>Majority attack (POW)/ Nothing-at-stake attack (POS)/ Sybil attack (BFT)</a:t>
            </a:r>
          </a:p>
          <a:p>
            <a:r>
              <a:rPr lang="en-GB" dirty="0" smtClean="0"/>
              <a:t>Privacy</a:t>
            </a:r>
          </a:p>
          <a:p>
            <a:r>
              <a:rPr lang="en-GB" dirty="0" smtClean="0"/>
              <a:t>Management</a:t>
            </a:r>
          </a:p>
          <a:p>
            <a:pPr lvl="1"/>
            <a:r>
              <a:rPr lang="en-GB" dirty="0" smtClean="0"/>
              <a:t>Hard forking</a:t>
            </a:r>
          </a:p>
          <a:p>
            <a:r>
              <a:rPr lang="en-GB" dirty="0" smtClean="0"/>
              <a:t>Side effects</a:t>
            </a:r>
          </a:p>
          <a:p>
            <a:pPr lvl="1"/>
            <a:r>
              <a:rPr lang="en-GB" dirty="0" smtClean="0"/>
              <a:t>Energy consumption of mining.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6637402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Challenges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Improve the throughput</a:t>
            </a:r>
          </a:p>
          <a:p>
            <a:pPr lvl="1"/>
            <a:r>
              <a:rPr lang="en-GB" dirty="0" smtClean="0"/>
              <a:t>Improve the throughput of POW and POS (restricted by transmission speed)</a:t>
            </a:r>
          </a:p>
          <a:p>
            <a:pPr lvl="1"/>
            <a:r>
              <a:rPr lang="en-GB" dirty="0" smtClean="0"/>
              <a:t>Improve the scalability of BFT protocols</a:t>
            </a:r>
          </a:p>
          <a:p>
            <a:r>
              <a:rPr lang="en-GB" dirty="0" smtClean="0"/>
              <a:t>Enhance the security and privacy</a:t>
            </a:r>
          </a:p>
          <a:p>
            <a:r>
              <a:rPr lang="en-GB" dirty="0" smtClean="0"/>
              <a:t>Enable more applications</a:t>
            </a:r>
          </a:p>
          <a:p>
            <a:r>
              <a:rPr lang="en-GB" dirty="0" smtClean="0"/>
              <a:t>Build an applicable </a:t>
            </a:r>
            <a:r>
              <a:rPr lang="en-GB" dirty="0" err="1" smtClean="0"/>
              <a:t>blockchain</a:t>
            </a:r>
            <a:r>
              <a:rPr lang="en-GB" dirty="0" smtClean="0"/>
              <a:t> for industry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0586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_LNS3501.jpg"/>
          <p:cNvPicPr>
            <a:picLocks noGrp="1" noChangeAspect="1"/>
          </p:cNvPicPr>
          <p:nvPr>
            <p:ph type="pic"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2543820" y="293702"/>
            <a:ext cx="41236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Thank you!</a:t>
            </a:r>
          </a:p>
          <a:p>
            <a:r>
              <a:rPr lang="en-US" sz="6000" dirty="0" smtClean="0">
                <a:latin typeface="Arial"/>
                <a:cs typeface="Arial"/>
                <a:sym typeface="Tahoma" charset="0"/>
              </a:rPr>
              <a:t>Questions?</a:t>
            </a:r>
            <a:endParaRPr lang="en-US" sz="6000" dirty="0"/>
          </a:p>
        </p:txBody>
      </p:sp>
      <p:pic>
        <p:nvPicPr>
          <p:cNvPr id="7" name="Picture 3" descr="TU_P5#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3" y="6108245"/>
            <a:ext cx="1368883" cy="84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92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money </a:t>
            </a:r>
            <a:r>
              <a:rPr lang="en-GB" dirty="0" smtClean="0"/>
              <a:t>work </a:t>
            </a:r>
            <a:r>
              <a:rPr lang="en-GB" dirty="0"/>
              <a:t>in digital world?</a:t>
            </a:r>
          </a:p>
        </p:txBody>
      </p:sp>
      <p:pic>
        <p:nvPicPr>
          <p:cNvPr id="4" name="Picture 2" descr="C:\Users\zhijieren\AppData\Local\Microsoft\Windows\Temporary Internet Files\Content.IE5\S23D4YDU\rspp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215" y="2773097"/>
            <a:ext cx="921836" cy="1210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zhijieren\AppData\Local\Microsoft\Windows\Temporary Internet Files\Content.IE5\S23D4YDU\rspp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949" y="2773097"/>
            <a:ext cx="921836" cy="1210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347776" y="3983302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Alice</a:t>
            </a:r>
            <a:endParaRPr lang="nl-NL" dirty="0"/>
          </a:p>
        </p:txBody>
      </p:sp>
      <p:sp>
        <p:nvSpPr>
          <p:cNvPr id="7" name="TextBox 6"/>
          <p:cNvSpPr txBox="1"/>
          <p:nvPr/>
        </p:nvSpPr>
        <p:spPr>
          <a:xfrm>
            <a:off x="8283188" y="3983302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Bob</a:t>
            </a:r>
            <a:endParaRPr lang="nl-NL" dirty="0"/>
          </a:p>
        </p:txBody>
      </p:sp>
      <p:sp>
        <p:nvSpPr>
          <p:cNvPr id="8" name="Curved Down Arrow 7"/>
          <p:cNvSpPr/>
          <p:nvPr/>
        </p:nvSpPr>
        <p:spPr>
          <a:xfrm>
            <a:off x="3984489" y="2341298"/>
            <a:ext cx="4220293" cy="626534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9" name="Curved Down Arrow 8"/>
          <p:cNvSpPr/>
          <p:nvPr/>
        </p:nvSpPr>
        <p:spPr>
          <a:xfrm>
            <a:off x="3984489" y="4039367"/>
            <a:ext cx="4220293" cy="626534"/>
          </a:xfrm>
          <a:prstGeom prst="curvedDownArrow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6200000" scaled="0"/>
          </a:gradFill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pic>
        <p:nvPicPr>
          <p:cNvPr id="10" name="Picture 4" descr="C:\Users\zhijieren\AppData\Local\Microsoft\Windows\Temporary Internet Files\Content.IE5\1H5FG9ZQ\travel-car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331" y="2546349"/>
            <a:ext cx="1317774" cy="45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 descr="C:\Users\zhijieren\AppData\Local\Microsoft\Windows\Temporary Internet Files\Content.IE5\1H5FG9ZQ\500_Euro_Banknoten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718" y="4805099"/>
            <a:ext cx="1039433" cy="732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73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money </a:t>
            </a:r>
            <a:r>
              <a:rPr lang="en-GB" dirty="0" smtClean="0"/>
              <a:t>work </a:t>
            </a:r>
            <a:r>
              <a:rPr lang="en-GB" dirty="0"/>
              <a:t>in digital world?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Digital “Cash”?</a:t>
            </a:r>
          </a:p>
        </p:txBody>
      </p:sp>
      <p:pic>
        <p:nvPicPr>
          <p:cNvPr id="4" name="Picture 2" descr="C:\Users\zhijieren\AppData\Local\Microsoft\Windows\Temporary Internet Files\Content.IE5\S23D4YDU\rspp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215" y="2773097"/>
            <a:ext cx="921836" cy="1210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zhijieren\AppData\Local\Microsoft\Windows\Temporary Internet Files\Content.IE5\S23D4YDU\rspp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949" y="2773097"/>
            <a:ext cx="921836" cy="1210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347776" y="3983302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Alice</a:t>
            </a:r>
            <a:endParaRPr lang="nl-NL" dirty="0"/>
          </a:p>
        </p:txBody>
      </p:sp>
      <p:sp>
        <p:nvSpPr>
          <p:cNvPr id="7" name="TextBox 6"/>
          <p:cNvSpPr txBox="1"/>
          <p:nvPr/>
        </p:nvSpPr>
        <p:spPr>
          <a:xfrm>
            <a:off x="8283188" y="3983302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Bob</a:t>
            </a:r>
            <a:endParaRPr lang="nl-NL" dirty="0"/>
          </a:p>
        </p:txBody>
      </p:sp>
      <p:sp>
        <p:nvSpPr>
          <p:cNvPr id="8" name="Curved Down Arrow 7"/>
          <p:cNvSpPr/>
          <p:nvPr/>
        </p:nvSpPr>
        <p:spPr>
          <a:xfrm>
            <a:off x="3984489" y="2341298"/>
            <a:ext cx="4220293" cy="626534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9" name="Curved Down Arrow 8"/>
          <p:cNvSpPr/>
          <p:nvPr/>
        </p:nvSpPr>
        <p:spPr>
          <a:xfrm>
            <a:off x="3984489" y="4039367"/>
            <a:ext cx="4220293" cy="626534"/>
          </a:xfrm>
          <a:prstGeom prst="curvedDownArrow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6200000" scaled="0"/>
          </a:gradFill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pic>
        <p:nvPicPr>
          <p:cNvPr id="10" name="Picture 4" descr="C:\Users\zhijieren\AppData\Local\Microsoft\Windows\Temporary Internet Files\Content.IE5\1H5FG9ZQ\travel-car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331" y="2546349"/>
            <a:ext cx="1317774" cy="45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zhijieren\AppData\Local\Microsoft\Windows\Temporary Internet Files\Content.IE5\WPADOT71\Binary-icon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703" y="4732865"/>
            <a:ext cx="677863" cy="67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39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zhijieren\AppData\Local\Microsoft\Windows\Temporary Internet Files\Content.IE5\S23D4YDU\Y8yAE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635" y="3878500"/>
            <a:ext cx="2466000" cy="205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money </a:t>
            </a:r>
            <a:r>
              <a:rPr lang="en-GB" dirty="0" smtClean="0"/>
              <a:t>work </a:t>
            </a:r>
            <a:r>
              <a:rPr lang="en-GB" dirty="0"/>
              <a:t>in digital world?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Digital “Cash”?</a:t>
            </a:r>
          </a:p>
          <a:p>
            <a:r>
              <a:rPr lang="en-GB" dirty="0" smtClean="0"/>
              <a:t>Account balance?</a:t>
            </a:r>
          </a:p>
        </p:txBody>
      </p:sp>
      <p:pic>
        <p:nvPicPr>
          <p:cNvPr id="4" name="Picture 2" descr="C:\Users\zhijieren\AppData\Local\Microsoft\Windows\Temporary Internet Files\Content.IE5\S23D4YDU\rspp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215" y="2773097"/>
            <a:ext cx="921836" cy="1210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zhijieren\AppData\Local\Microsoft\Windows\Temporary Internet Files\Content.IE5\S23D4YDU\rspp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949" y="2773097"/>
            <a:ext cx="921836" cy="1210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347776" y="3983302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Alice</a:t>
            </a:r>
            <a:endParaRPr lang="nl-NL" dirty="0"/>
          </a:p>
        </p:txBody>
      </p:sp>
      <p:sp>
        <p:nvSpPr>
          <p:cNvPr id="7" name="TextBox 6"/>
          <p:cNvSpPr txBox="1"/>
          <p:nvPr/>
        </p:nvSpPr>
        <p:spPr>
          <a:xfrm>
            <a:off x="8283188" y="3983302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Bob</a:t>
            </a:r>
            <a:endParaRPr lang="nl-NL" dirty="0"/>
          </a:p>
        </p:txBody>
      </p:sp>
      <p:sp>
        <p:nvSpPr>
          <p:cNvPr id="8" name="Curved Down Arrow 7"/>
          <p:cNvSpPr/>
          <p:nvPr/>
        </p:nvSpPr>
        <p:spPr>
          <a:xfrm>
            <a:off x="3984489" y="2341298"/>
            <a:ext cx="4220293" cy="626534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9" name="Curved Down Arrow 8"/>
          <p:cNvSpPr/>
          <p:nvPr/>
        </p:nvSpPr>
        <p:spPr>
          <a:xfrm>
            <a:off x="3984489" y="4039367"/>
            <a:ext cx="4220293" cy="626534"/>
          </a:xfrm>
          <a:prstGeom prst="curvedDownArrow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6200000" scaled="0"/>
          </a:gradFill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pic>
        <p:nvPicPr>
          <p:cNvPr id="10" name="Picture 4" descr="C:\Users\zhijieren\AppData\Local\Microsoft\Windows\Temporary Internet Files\Content.IE5\1H5FG9ZQ\travel-car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331" y="2546349"/>
            <a:ext cx="1317774" cy="45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39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17175</TotalTime>
  <Words>1917</Words>
  <Application>Microsoft Office PowerPoint</Application>
  <PresentationFormat>On-screen Show (4:3)</PresentationFormat>
  <Paragraphs>443</Paragraphs>
  <Slides>63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63</vt:i4>
      </vt:variant>
    </vt:vector>
  </HeadingPairs>
  <TitlesOfParts>
    <vt:vector size="65" baseType="lpstr">
      <vt:lpstr>Office Theme</vt:lpstr>
      <vt:lpstr>Custom Design</vt:lpstr>
      <vt:lpstr>Blockchain: From Byzantine Generals to Distributed Trust</vt:lpstr>
      <vt:lpstr>Outline</vt:lpstr>
      <vt:lpstr>Scope</vt:lpstr>
      <vt:lpstr>What is Blockchain?</vt:lpstr>
      <vt:lpstr>What is Blockchain?</vt:lpstr>
      <vt:lpstr>What is Blockchain?</vt:lpstr>
      <vt:lpstr>How does money work in digital world?</vt:lpstr>
      <vt:lpstr>How does money work in digital world?</vt:lpstr>
      <vt:lpstr>How does money work in digital world?</vt:lpstr>
      <vt:lpstr>How does money work in digital world?</vt:lpstr>
      <vt:lpstr>How does money work in digital world?</vt:lpstr>
      <vt:lpstr>How does money work in digital world?</vt:lpstr>
      <vt:lpstr>How does money work in digital world?</vt:lpstr>
      <vt:lpstr>What is Blockchain?</vt:lpstr>
      <vt:lpstr>What can blockchain do?</vt:lpstr>
      <vt:lpstr>What does Uber or airbnb do? </vt:lpstr>
      <vt:lpstr>What does Uber or airbnb do? </vt:lpstr>
      <vt:lpstr>What does Uber or airbnb do? </vt:lpstr>
      <vt:lpstr>What does Uber or airbnb do? </vt:lpstr>
      <vt:lpstr>Basic Concepts</vt:lpstr>
      <vt:lpstr>Cryptographic Hash Function</vt:lpstr>
      <vt:lpstr>Cryptographic Hash Function</vt:lpstr>
      <vt:lpstr>Cryptographic Hash Function</vt:lpstr>
      <vt:lpstr>Asymmetric Encryption</vt:lpstr>
      <vt:lpstr>Asymmetric Encryption</vt:lpstr>
      <vt:lpstr>Digital Signature</vt:lpstr>
      <vt:lpstr>Digital Signature</vt:lpstr>
      <vt:lpstr>Digital Signature</vt:lpstr>
      <vt:lpstr>Digital Signature</vt:lpstr>
      <vt:lpstr>Data Structure of Blockchain</vt:lpstr>
      <vt:lpstr>Break</vt:lpstr>
      <vt:lpstr>Byzantine Generals Problem</vt:lpstr>
      <vt:lpstr>3 Generals Problem</vt:lpstr>
      <vt:lpstr>3 Generals Problem – Case 1</vt:lpstr>
      <vt:lpstr>3 Generals Problem – Case 1</vt:lpstr>
      <vt:lpstr>3 Generals Problem – Case 1</vt:lpstr>
      <vt:lpstr>3 Generals Problem – Case 2</vt:lpstr>
      <vt:lpstr>3 Generals Problem – Case 2</vt:lpstr>
      <vt:lpstr>Byzantine Fault Tolerance</vt:lpstr>
      <vt:lpstr>3 Generals Problem – Signed Messages</vt:lpstr>
      <vt:lpstr>Byzantine Fault Tolerance</vt:lpstr>
      <vt:lpstr>Byzantine Fault Tolerance</vt:lpstr>
      <vt:lpstr>Asynchronous Byzantine Generals Problem</vt:lpstr>
      <vt:lpstr>3 Generals Problem – Case 1 (Asynchronous)</vt:lpstr>
      <vt:lpstr>3 Generals Problem – Case 1 (Asynchronous)</vt:lpstr>
      <vt:lpstr>3 Generals Problem – Case 2 (Asynchronous)</vt:lpstr>
      <vt:lpstr>Byzantine Fault Tolerance</vt:lpstr>
      <vt:lpstr>Asynchronous Byzantine Generals Problem</vt:lpstr>
      <vt:lpstr>3 Generals Problem – Case 1  (Asynchronous, Weak Termination)</vt:lpstr>
      <vt:lpstr>3 Generals Problem – Case 2  (Asynchronous, Weak Termination)</vt:lpstr>
      <vt:lpstr>3 Generals Problem – Case 2  (Asynchronous, Weak Termination)</vt:lpstr>
      <vt:lpstr>Byzantine Fault Tolerance</vt:lpstr>
      <vt:lpstr>Byzantine Fault Tolerance</vt:lpstr>
      <vt:lpstr>Byzantine Fault Tolerance</vt:lpstr>
      <vt:lpstr>Proof-of-Work</vt:lpstr>
      <vt:lpstr>Proof-of-Stake</vt:lpstr>
      <vt:lpstr>BFT algorithms vs. POW</vt:lpstr>
      <vt:lpstr>What can blockchain do?</vt:lpstr>
      <vt:lpstr>What can blockchain do?</vt:lpstr>
      <vt:lpstr>What can blockchain not do?</vt:lpstr>
      <vt:lpstr>How good is blockchain?</vt:lpstr>
      <vt:lpstr>Challenges</vt:lpstr>
      <vt:lpstr>PowerPoint Presentation</vt:lpstr>
    </vt:vector>
  </TitlesOfParts>
  <Company>TU Delft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Saskia de Been</dc:creator>
  <cp:lastModifiedBy>Zhijie Ren - EWI</cp:lastModifiedBy>
  <cp:revision>90</cp:revision>
  <dcterms:created xsi:type="dcterms:W3CDTF">2015-07-09T11:57:30Z</dcterms:created>
  <dcterms:modified xsi:type="dcterms:W3CDTF">2017-02-23T15:30:42Z</dcterms:modified>
</cp:coreProperties>
</file>