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52"/>
  </p:handoutMasterIdLst>
  <p:sldIdLst>
    <p:sldId id="256" r:id="rId3"/>
    <p:sldId id="265" r:id="rId4"/>
    <p:sldId id="271" r:id="rId5"/>
    <p:sldId id="276" r:id="rId6"/>
    <p:sldId id="270" r:id="rId7"/>
    <p:sldId id="274" r:id="rId8"/>
    <p:sldId id="275" r:id="rId9"/>
    <p:sldId id="277" r:id="rId10"/>
    <p:sldId id="278" r:id="rId11"/>
    <p:sldId id="284" r:id="rId12"/>
    <p:sldId id="283" r:id="rId13"/>
    <p:sldId id="282" r:id="rId14"/>
    <p:sldId id="273" r:id="rId15"/>
    <p:sldId id="285" r:id="rId16"/>
    <p:sldId id="286" r:id="rId17"/>
    <p:sldId id="279" r:id="rId18"/>
    <p:sldId id="287" r:id="rId19"/>
    <p:sldId id="288" r:id="rId20"/>
    <p:sldId id="290" r:id="rId21"/>
    <p:sldId id="291" r:id="rId22"/>
    <p:sldId id="292" r:id="rId23"/>
    <p:sldId id="293" r:id="rId24"/>
    <p:sldId id="289" r:id="rId25"/>
    <p:sldId id="294" r:id="rId26"/>
    <p:sldId id="295" r:id="rId27"/>
    <p:sldId id="296" r:id="rId28"/>
    <p:sldId id="297" r:id="rId29"/>
    <p:sldId id="298" r:id="rId30"/>
    <p:sldId id="326" r:id="rId31"/>
    <p:sldId id="299" r:id="rId32"/>
    <p:sldId id="300" r:id="rId33"/>
    <p:sldId id="301" r:id="rId34"/>
    <p:sldId id="302" r:id="rId35"/>
    <p:sldId id="305" r:id="rId36"/>
    <p:sldId id="307" r:id="rId37"/>
    <p:sldId id="308" r:id="rId38"/>
    <p:sldId id="309" r:id="rId39"/>
    <p:sldId id="312" r:id="rId40"/>
    <p:sldId id="311" r:id="rId41"/>
    <p:sldId id="310" r:id="rId42"/>
    <p:sldId id="313" r:id="rId43"/>
    <p:sldId id="306" r:id="rId44"/>
    <p:sldId id="314" r:id="rId45"/>
    <p:sldId id="315" r:id="rId46"/>
    <p:sldId id="316" r:id="rId47"/>
    <p:sldId id="329" r:id="rId48"/>
    <p:sldId id="327" r:id="rId49"/>
    <p:sldId id="328" r:id="rId50"/>
    <p:sldId id="268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1" autoAdjust="0"/>
    <p:restoredTop sz="96654" autoAdjust="0"/>
  </p:normalViewPr>
  <p:slideViewPr>
    <p:cSldViewPr snapToGrid="0" snapToObjects="1">
      <p:cViewPr varScale="1">
        <p:scale>
          <a:sx n="106" d="100"/>
          <a:sy n="106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674005"/>
            <a:ext cx="6577959" cy="2926445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/>
              <a:t>Byzantine Fault Tolerance – A Brief Introduction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886200"/>
            <a:ext cx="5892160" cy="1752600"/>
          </a:xfrm>
        </p:spPr>
        <p:txBody>
          <a:bodyPr/>
          <a:lstStyle/>
          <a:p>
            <a:pPr algn="l"/>
            <a:r>
              <a:rPr lang="en-US" dirty="0" err="1" smtClean="0">
                <a:latin typeface="Arial"/>
                <a:cs typeface="Arial"/>
              </a:rPr>
              <a:t>Zhijie</a:t>
            </a:r>
            <a:r>
              <a:rPr lang="en-US" dirty="0" smtClean="0">
                <a:latin typeface="Arial"/>
                <a:cs typeface="Arial"/>
              </a:rPr>
              <a:t> Ren</a:t>
            </a:r>
          </a:p>
          <a:p>
            <a:pPr algn="l"/>
            <a:r>
              <a:rPr lang="en-US" dirty="0" smtClean="0">
                <a:latin typeface="Arial"/>
                <a:cs typeface="Arial"/>
              </a:rPr>
              <a:t>Cyber Security Group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</a:t>
            </a:r>
            <a:r>
              <a:rPr lang="en-US" dirty="0"/>
              <a:t>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 Generals: no agreement can be made with 1 traitor.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19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</a:t>
            </a:r>
            <a:r>
              <a:rPr lang="en-US" dirty="0"/>
              <a:t>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 Generals: no agreement can be made with 1 traitor.</a:t>
            </a:r>
          </a:p>
          <a:p>
            <a:r>
              <a:rPr lang="en-GB" dirty="0" smtClean="0"/>
              <a:t>N Generals: no agreement can be made with N/3 traitors.</a:t>
            </a:r>
          </a:p>
        </p:txBody>
      </p:sp>
    </p:spTree>
    <p:extLst>
      <p:ext uri="{BB962C8B-B14F-4D97-AF65-F5344CB8AC3E}">
        <p14:creationId xmlns:p14="http://schemas.microsoft.com/office/powerpoint/2010/main" val="7932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</a:t>
            </a:r>
            <a:r>
              <a:rPr lang="en-US" dirty="0"/>
              <a:t>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 Generals: no agreement can be made with 1 traitor.</a:t>
            </a:r>
          </a:p>
          <a:p>
            <a:r>
              <a:rPr lang="en-GB" dirty="0" smtClean="0"/>
              <a:t>N Generals: no agreement can be made with N/3 traitors.</a:t>
            </a:r>
          </a:p>
          <a:p>
            <a:pPr lvl="1"/>
            <a:r>
              <a:rPr lang="en-GB" dirty="0" smtClean="0"/>
              <a:t>Prove by contradiction.</a:t>
            </a:r>
          </a:p>
          <a:p>
            <a:pPr lvl="1"/>
            <a:r>
              <a:rPr lang="en-GB" dirty="0" smtClean="0"/>
              <a:t>If we have an algorithm which solve this problem with N/3 traitors.</a:t>
            </a:r>
          </a:p>
          <a:p>
            <a:pPr lvl="1"/>
            <a:r>
              <a:rPr lang="en-GB" dirty="0" smtClean="0"/>
              <a:t>We consider a 3 </a:t>
            </a:r>
            <a:r>
              <a:rPr lang="en-GB" dirty="0" smtClean="0">
                <a:solidFill>
                  <a:srgbClr val="FF0000"/>
                </a:solidFill>
              </a:rPr>
              <a:t>generals</a:t>
            </a:r>
            <a:r>
              <a:rPr lang="en-GB" dirty="0" smtClean="0"/>
              <a:t> problem with each </a:t>
            </a:r>
            <a:r>
              <a:rPr lang="en-GB" dirty="0" smtClean="0">
                <a:solidFill>
                  <a:srgbClr val="FF0000"/>
                </a:solidFill>
              </a:rPr>
              <a:t>general</a:t>
            </a:r>
            <a:r>
              <a:rPr lang="en-GB" dirty="0" smtClean="0"/>
              <a:t> representing N/3 generals.</a:t>
            </a:r>
          </a:p>
          <a:p>
            <a:pPr lvl="1"/>
            <a:r>
              <a:rPr lang="en-GB" dirty="0" smtClean="0"/>
              <a:t>3 generals problem solved (contradiction).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01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solve Byzantine Fault Tolerance problem?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1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solve Byzantine Fault Tolerance problem?</a:t>
            </a:r>
          </a:p>
          <a:p>
            <a:pPr lvl="1"/>
            <a:r>
              <a:rPr lang="en-US" dirty="0" smtClean="0"/>
              <a:t>Not even close yet…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0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solve Byzantine Fault Tolerance problem?</a:t>
            </a:r>
          </a:p>
          <a:p>
            <a:pPr lvl="1"/>
            <a:r>
              <a:rPr lang="en-US" dirty="0" smtClean="0"/>
              <a:t>Not even close yet…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</a:t>
            </a:r>
          </a:p>
        </p:txBody>
      </p:sp>
    </p:spTree>
    <p:extLst>
      <p:ext uri="{BB962C8B-B14F-4D97-AF65-F5344CB8AC3E}">
        <p14:creationId xmlns:p14="http://schemas.microsoft.com/office/powerpoint/2010/main" val="33400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Generals Problem – Signed Messages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2189" y="3055021"/>
            <a:ext cx="58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A:0</a:t>
            </a:r>
            <a:endParaRPr lang="nl-NL" dirty="0"/>
          </a:p>
        </p:txBody>
      </p:sp>
      <p:sp>
        <p:nvSpPr>
          <p:cNvPr id="27" name="TextBox 26"/>
          <p:cNvSpPr txBox="1"/>
          <p:nvPr/>
        </p:nvSpPr>
        <p:spPr>
          <a:xfrm>
            <a:off x="5744041" y="3055021"/>
            <a:ext cx="57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A:1</a:t>
            </a:r>
            <a:endParaRPr lang="nl-NL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16306" y="4904532"/>
            <a:ext cx="3630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3291" y="4446493"/>
            <a:ext cx="8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r>
              <a:rPr lang="en-GB" dirty="0" smtClean="0">
                <a:sym typeface="Wingdings" panose="05000000000000000000" pitchFamily="2" charset="2"/>
              </a:rPr>
              <a:t>:(</a:t>
            </a:r>
            <a:r>
              <a:rPr lang="en-GB" dirty="0" smtClean="0"/>
              <a:t>A:0)</a:t>
            </a:r>
            <a:endParaRPr lang="nl-NL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213036" y="123297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1650111" y="399648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nl-NL" dirty="0"/>
          </a:p>
        </p:txBody>
      </p:sp>
      <p:sp>
        <p:nvSpPr>
          <p:cNvPr id="35" name="TextBox 34"/>
          <p:cNvSpPr txBox="1"/>
          <p:nvPr/>
        </p:nvSpPr>
        <p:spPr>
          <a:xfrm>
            <a:off x="6878871" y="399648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4089074" y="5177908"/>
            <a:ext cx="88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</a:t>
            </a:r>
            <a:r>
              <a:rPr lang="en-GB" dirty="0" smtClean="0">
                <a:sym typeface="Wingdings" panose="05000000000000000000" pitchFamily="2" charset="2"/>
              </a:rPr>
              <a:t>:(</a:t>
            </a:r>
            <a:r>
              <a:rPr lang="en-GB" dirty="0" smtClean="0"/>
              <a:t>A:1)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11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solve Byzantine Fault Tolerance problem?</a:t>
            </a:r>
          </a:p>
          <a:p>
            <a:pPr lvl="1"/>
            <a:r>
              <a:rPr lang="en-US" dirty="0" smtClean="0"/>
              <a:t>Not even close yet…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</p:txBody>
      </p:sp>
    </p:spTree>
    <p:extLst>
      <p:ext uri="{BB962C8B-B14F-4D97-AF65-F5344CB8AC3E}">
        <p14:creationId xmlns:p14="http://schemas.microsoft.com/office/powerpoint/2010/main" val="21309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solve Byzantine Fault Tolerance problem?</a:t>
            </a:r>
          </a:p>
          <a:p>
            <a:pPr lvl="1"/>
            <a:r>
              <a:rPr lang="en-US" dirty="0" smtClean="0"/>
              <a:t>Not even close yet…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</a:t>
            </a:r>
          </a:p>
        </p:txBody>
      </p:sp>
    </p:spTree>
    <p:extLst>
      <p:ext uri="{BB962C8B-B14F-4D97-AF65-F5344CB8AC3E}">
        <p14:creationId xmlns:p14="http://schemas.microsoft.com/office/powerpoint/2010/main" val="20681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Byzantine 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Conditions:</a:t>
            </a:r>
          </a:p>
          <a:p>
            <a:pPr lvl="1"/>
            <a:r>
              <a:rPr lang="en-GB" dirty="0" smtClean="0"/>
              <a:t>I, All loyal lieutenants reaches agreement.</a:t>
            </a:r>
          </a:p>
          <a:p>
            <a:pPr lvl="1"/>
            <a:r>
              <a:rPr lang="en-GB" dirty="0" smtClean="0"/>
              <a:t>II, If the commander is loyal, then the loyal lieutenant(s) obey his order.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8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stated in 1982 by L. </a:t>
            </a:r>
            <a:r>
              <a:rPr lang="en-US" dirty="0" err="1" smtClean="0"/>
              <a:t>Lamport</a:t>
            </a:r>
            <a:r>
              <a:rPr lang="en-US" dirty="0" smtClean="0"/>
              <a:t> et. al, “The Byzantine Generals Problem”.</a:t>
            </a:r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Byzantine 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Conditions:</a:t>
            </a:r>
          </a:p>
          <a:p>
            <a:pPr lvl="1"/>
            <a:r>
              <a:rPr lang="en-GB" dirty="0" smtClean="0"/>
              <a:t>I, All loyal lieutenants reaches agreement.</a:t>
            </a:r>
          </a:p>
          <a:p>
            <a:pPr lvl="1"/>
            <a:r>
              <a:rPr lang="en-GB" dirty="0" smtClean="0"/>
              <a:t>II, If the commander is loyal, then the loyal lieutenant(s) obey his order.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III, The decisions should be made before </a:t>
            </a:r>
            <a:r>
              <a:rPr lang="en-GB" dirty="0" smtClean="0">
                <a:solidFill>
                  <a:srgbClr val="FF0000"/>
                </a:solidFill>
              </a:rPr>
              <a:t>time t.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</a:t>
            </a:r>
            <a:r>
              <a:rPr lang="en-US" dirty="0" smtClean="0"/>
              <a:t>1 </a:t>
            </a:r>
            <a:r>
              <a:rPr lang="en-US" dirty="0"/>
              <a:t>(Asynchronous)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86193" y="3600219"/>
            <a:ext cx="28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Faulty commander sends nothing at all.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29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</a:t>
            </a:r>
            <a:r>
              <a:rPr lang="en-US" dirty="0" smtClean="0"/>
              <a:t>1 </a:t>
            </a:r>
            <a:r>
              <a:rPr lang="en-US" dirty="0"/>
              <a:t>(Asynchronous)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86193" y="3600219"/>
            <a:ext cx="285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Faulty commander sends nothing at all.</a:t>
            </a:r>
          </a:p>
          <a:p>
            <a:r>
              <a:rPr lang="en-GB" dirty="0" smtClean="0"/>
              <a:t>To satisfy the termination condition, two lieutenants must decide after a period of t.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1726499" y="5489911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6979817" y="5489911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5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Generals Problem – Case 2 (Asynchronous)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9729" y="3600219"/>
            <a:ext cx="305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message has a delay T&gt;t.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0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solve Byzantine Fault Tolerance problem?</a:t>
            </a:r>
          </a:p>
          <a:p>
            <a:pPr lvl="1"/>
            <a:r>
              <a:rPr lang="en-US" dirty="0" smtClean="0"/>
              <a:t>Not even close yet…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 (no solution)</a:t>
            </a:r>
          </a:p>
        </p:txBody>
      </p:sp>
    </p:spTree>
    <p:extLst>
      <p:ext uri="{BB962C8B-B14F-4D97-AF65-F5344CB8AC3E}">
        <p14:creationId xmlns:p14="http://schemas.microsoft.com/office/powerpoint/2010/main" val="18058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Byzantine 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Conditions:</a:t>
            </a:r>
          </a:p>
          <a:p>
            <a:pPr lvl="1"/>
            <a:r>
              <a:rPr lang="en-GB" dirty="0" smtClean="0"/>
              <a:t>I, All loyal lieutenants reaches agreement.</a:t>
            </a:r>
          </a:p>
          <a:p>
            <a:pPr lvl="1"/>
            <a:r>
              <a:rPr lang="en-GB" dirty="0" smtClean="0"/>
              <a:t>II, If the commander is loyal, then the loyal lieutenant(s) obey his order.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III, (Weak termination) The decisions should be made before </a:t>
            </a:r>
            <a:r>
              <a:rPr lang="en-GB" dirty="0" smtClean="0">
                <a:solidFill>
                  <a:srgbClr val="FF0000"/>
                </a:solidFill>
              </a:rPr>
              <a:t>time t if </a:t>
            </a:r>
            <a:r>
              <a:rPr lang="en-GB" dirty="0" smtClean="0">
                <a:solidFill>
                  <a:srgbClr val="FF0000"/>
                </a:solidFill>
              </a:rPr>
              <a:t>the commander is not faulty. (If the commander is faulty, then either some decision is made or no decision is made are both valid)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(Asynchronous, Weak Termination)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193" y="3442482"/>
            <a:ext cx="285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Faulty lieutenant sends nothing. Honest generals decides 0.</a:t>
            </a:r>
          </a:p>
          <a:p>
            <a:r>
              <a:rPr lang="en-GB" dirty="0" smtClean="0"/>
              <a:t>To meet the conditions, A and B must decide 0 at some time t1.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491753" y="1775851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1037386" y="4720708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7599550" y="4719867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9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</a:t>
            </a:r>
            <a:r>
              <a:rPr lang="en-US" dirty="0" smtClean="0"/>
              <a:t>2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(Asynchronous, Weak Termination)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0373" y="5177908"/>
            <a:ext cx="153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1, delayed T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3491753" y="1775851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1037386" y="4720708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7599550" y="4719867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3015874" y="3379646"/>
            <a:ext cx="28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this case, B have to decide 0 at t1.</a:t>
            </a:r>
          </a:p>
        </p:txBody>
      </p:sp>
    </p:spTree>
    <p:extLst>
      <p:ext uri="{BB962C8B-B14F-4D97-AF65-F5344CB8AC3E}">
        <p14:creationId xmlns:p14="http://schemas.microsoft.com/office/powerpoint/2010/main" val="16896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Generals Problem – Case </a:t>
            </a:r>
            <a:r>
              <a:rPr lang="en-US" dirty="0" smtClean="0"/>
              <a:t>2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(Asynchronous, Weak Termination)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7976" y="5177908"/>
            <a:ext cx="243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1, delayed T&gt;max(t1,t2)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3015874" y="3379646"/>
            <a:ext cx="285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this case, B have to decide 0 at t1.</a:t>
            </a:r>
          </a:p>
          <a:p>
            <a:r>
              <a:rPr lang="en-GB" dirty="0" smtClean="0"/>
              <a:t>Similarly, C decides 1 at t2.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3491753" y="1775851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1037386" y="4720708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7599550" y="4719867"/>
            <a:ext cx="5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nl-NL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16306" y="4904532"/>
            <a:ext cx="3630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07976" y="4453315"/>
            <a:ext cx="253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0, delayed T&gt;max(t1,t2)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82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solve Byzantine Fault Tolerance problem?</a:t>
            </a:r>
          </a:p>
          <a:p>
            <a:pPr lvl="1"/>
            <a:r>
              <a:rPr lang="en-US" dirty="0" smtClean="0"/>
              <a:t>Not even close yet…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 (no solution)</a:t>
            </a:r>
          </a:p>
          <a:p>
            <a:pPr lvl="1"/>
            <a:r>
              <a:rPr lang="en-US" dirty="0" smtClean="0"/>
              <a:t>Asynchronous with weak termination? (tolerant less than N/3) traitors.</a:t>
            </a:r>
          </a:p>
        </p:txBody>
      </p:sp>
    </p:spTree>
    <p:extLst>
      <p:ext uri="{BB962C8B-B14F-4D97-AF65-F5344CB8AC3E}">
        <p14:creationId xmlns:p14="http://schemas.microsoft.com/office/powerpoint/2010/main" val="282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stated in 1982 by L. </a:t>
            </a:r>
            <a:r>
              <a:rPr lang="en-US" dirty="0" err="1" smtClean="0"/>
              <a:t>Lamport</a:t>
            </a:r>
            <a:r>
              <a:rPr lang="en-US" dirty="0" smtClean="0"/>
              <a:t> et. al, “The Byzantine Generals Problem”.</a:t>
            </a:r>
          </a:p>
          <a:p>
            <a:r>
              <a:rPr lang="en-US" dirty="0" smtClean="0"/>
              <a:t>3 Byzantine generals want to reach agreement on when to attack an enemy city. They can only communicate by sending out messengers.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5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solve Byzantine Fault Tolerance problem?</a:t>
            </a:r>
          </a:p>
          <a:p>
            <a:pPr lvl="1"/>
            <a:r>
              <a:rPr lang="en-US" dirty="0" smtClean="0"/>
              <a:t>Not even close yet…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 (no solution)</a:t>
            </a:r>
          </a:p>
          <a:p>
            <a:pPr lvl="1"/>
            <a:r>
              <a:rPr lang="en-US" dirty="0" smtClean="0"/>
              <a:t>Asynchronous with weak termination? (tolerant less than N/3) traitors.</a:t>
            </a:r>
          </a:p>
          <a:p>
            <a:pPr lvl="2"/>
            <a:r>
              <a:rPr lang="en-US" dirty="0" smtClean="0"/>
              <a:t>Basic idea: N-f≥2f+1</a:t>
            </a:r>
          </a:p>
        </p:txBody>
      </p:sp>
    </p:spTree>
    <p:extLst>
      <p:ext uri="{BB962C8B-B14F-4D97-AF65-F5344CB8AC3E}">
        <p14:creationId xmlns:p14="http://schemas.microsoft.com/office/powerpoint/2010/main" val="16266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we solve Byzantine Fault Tolerance problem?</a:t>
            </a:r>
          </a:p>
          <a:p>
            <a:pPr lvl="1"/>
            <a:r>
              <a:rPr lang="en-US" dirty="0" smtClean="0"/>
              <a:t>Not even close yet…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Signed messages? (tolerant N-2 traitors)</a:t>
            </a:r>
          </a:p>
          <a:p>
            <a:pPr lvl="1"/>
            <a:r>
              <a:rPr lang="en-US" dirty="0" smtClean="0"/>
              <a:t>Asynchronous? (no solution)</a:t>
            </a:r>
          </a:p>
          <a:p>
            <a:pPr lvl="1"/>
            <a:r>
              <a:rPr lang="en-US" dirty="0" smtClean="0"/>
              <a:t>Asynchronous with weak termination? (tolerant less than N/3) traitors.</a:t>
            </a:r>
          </a:p>
          <a:p>
            <a:pPr lvl="2"/>
            <a:r>
              <a:rPr lang="en-US" dirty="0"/>
              <a:t>Basic idea: N-f≥</a:t>
            </a:r>
            <a:r>
              <a:rPr lang="en-US" dirty="0" smtClean="0"/>
              <a:t>2f+1</a:t>
            </a:r>
          </a:p>
          <a:p>
            <a:r>
              <a:rPr lang="en-US" dirty="0" smtClean="0"/>
              <a:t>BGP = BFT?</a:t>
            </a:r>
          </a:p>
        </p:txBody>
      </p:sp>
    </p:spTree>
    <p:extLst>
      <p:ext uri="{BB962C8B-B14F-4D97-AF65-F5344CB8AC3E}">
        <p14:creationId xmlns:p14="http://schemas.microsoft.com/office/powerpoint/2010/main" val="42519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Fault type: Fail-stop (crash)</a:t>
            </a:r>
            <a:endParaRPr lang="nl-NL" dirty="0"/>
          </a:p>
        </p:txBody>
      </p:sp>
      <p:pic>
        <p:nvPicPr>
          <p:cNvPr id="3077" name="Picture 5" descr="C:\Users\zhijieren\AppData\Local\Microsoft\Windows\Temporary Internet Files\Content.IE5\1H5FG9ZQ\large-flying-plane-66.6-5959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86" y="2913118"/>
            <a:ext cx="3875902" cy="155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6421437" y="1600200"/>
            <a:ext cx="98835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" name="computr1"/>
          <p:cNvSpPr>
            <a:spLocks noEditPoints="1" noChangeArrowheads="1"/>
          </p:cNvSpPr>
          <p:nvPr/>
        </p:nvSpPr>
        <p:spPr bwMode="auto">
          <a:xfrm>
            <a:off x="6421436" y="3084652"/>
            <a:ext cx="98835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" name="computr1"/>
          <p:cNvSpPr>
            <a:spLocks noEditPoints="1" noChangeArrowheads="1"/>
          </p:cNvSpPr>
          <p:nvPr/>
        </p:nvSpPr>
        <p:spPr bwMode="auto">
          <a:xfrm>
            <a:off x="6421435" y="4766306"/>
            <a:ext cx="98835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Multiply 5"/>
          <p:cNvSpPr/>
          <p:nvPr/>
        </p:nvSpPr>
        <p:spPr>
          <a:xfrm>
            <a:off x="5917131" y="4319752"/>
            <a:ext cx="1996966" cy="201798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4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Fault type: Byzantine</a:t>
            </a:r>
            <a:endParaRPr lang="nl-NL" dirty="0"/>
          </a:p>
        </p:txBody>
      </p:sp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6085106" y="1917018"/>
            <a:ext cx="98835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" name="computr1"/>
          <p:cNvSpPr>
            <a:spLocks noEditPoints="1" noChangeArrowheads="1"/>
          </p:cNvSpPr>
          <p:nvPr/>
        </p:nvSpPr>
        <p:spPr bwMode="auto">
          <a:xfrm>
            <a:off x="7609105" y="4766306"/>
            <a:ext cx="98835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" name="computr1"/>
          <p:cNvSpPr>
            <a:spLocks noEditPoints="1" noChangeArrowheads="1"/>
          </p:cNvSpPr>
          <p:nvPr/>
        </p:nvSpPr>
        <p:spPr bwMode="auto">
          <a:xfrm>
            <a:off x="6085105" y="4766306"/>
            <a:ext cx="98835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Multiply 5"/>
          <p:cNvSpPr/>
          <p:nvPr/>
        </p:nvSpPr>
        <p:spPr>
          <a:xfrm>
            <a:off x="5580799" y="4319752"/>
            <a:ext cx="1996966" cy="2017986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362" name="Picture 2" descr="C:\Users\zhijieren\AppData\Local\Microsoft\Windows\Temporary Internet Files\Content.IE5\1H5FG9ZQ\1138px-P_Space_Shuttle_grey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3" y="1417638"/>
            <a:ext cx="5552748" cy="499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mputr1"/>
          <p:cNvSpPr>
            <a:spLocks noEditPoints="1" noChangeArrowheads="1"/>
          </p:cNvSpPr>
          <p:nvPr/>
        </p:nvSpPr>
        <p:spPr bwMode="auto">
          <a:xfrm>
            <a:off x="7609105" y="1917018"/>
            <a:ext cx="98835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3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vs BFT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= Command, or reliable broadcast.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84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vs BFT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= Command, or reliable broadcast.</a:t>
            </a:r>
          </a:p>
          <a:p>
            <a:pPr lvl="1"/>
            <a:r>
              <a:rPr lang="en-GB" dirty="0"/>
              <a:t>I, All </a:t>
            </a:r>
            <a:r>
              <a:rPr lang="en-GB" dirty="0" smtClean="0"/>
              <a:t>nodes reaches </a:t>
            </a:r>
            <a:r>
              <a:rPr lang="en-GB" dirty="0"/>
              <a:t>agreement.</a:t>
            </a:r>
          </a:p>
          <a:p>
            <a:pPr lvl="1"/>
            <a:r>
              <a:rPr lang="en-GB" dirty="0"/>
              <a:t>II, If </a:t>
            </a:r>
            <a:r>
              <a:rPr lang="en-GB" dirty="0" smtClean="0"/>
              <a:t>sender is correct and send v, </a:t>
            </a:r>
            <a:r>
              <a:rPr lang="en-GB" dirty="0"/>
              <a:t>then the </a:t>
            </a:r>
            <a:r>
              <a:rPr lang="en-GB" dirty="0" smtClean="0"/>
              <a:t>correct nodes agree v.</a:t>
            </a:r>
            <a:endParaRPr lang="en-GB" dirty="0"/>
          </a:p>
          <a:p>
            <a:pPr lvl="1"/>
            <a:r>
              <a:rPr lang="en-GB" dirty="0"/>
              <a:t>III, The decisions should be made before round r</a:t>
            </a:r>
            <a:r>
              <a:rPr lang="en-GB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5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vs BFT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= Command, or reliable broadcast.</a:t>
            </a:r>
          </a:p>
          <a:p>
            <a:pPr lvl="1"/>
            <a:r>
              <a:rPr lang="en-GB" dirty="0"/>
              <a:t>I, All </a:t>
            </a:r>
            <a:r>
              <a:rPr lang="en-GB" dirty="0" smtClean="0"/>
              <a:t>nodes reaches </a:t>
            </a:r>
            <a:r>
              <a:rPr lang="en-GB" dirty="0"/>
              <a:t>agreement.</a:t>
            </a:r>
          </a:p>
          <a:p>
            <a:pPr lvl="1"/>
            <a:r>
              <a:rPr lang="en-GB" dirty="0"/>
              <a:t>II, If </a:t>
            </a:r>
            <a:r>
              <a:rPr lang="en-GB" dirty="0" smtClean="0"/>
              <a:t>sender is correct and send v, </a:t>
            </a:r>
            <a:r>
              <a:rPr lang="en-GB" dirty="0"/>
              <a:t>then the </a:t>
            </a:r>
            <a:r>
              <a:rPr lang="en-GB" dirty="0" smtClean="0"/>
              <a:t>correct nodes agree v.</a:t>
            </a:r>
            <a:endParaRPr lang="en-GB" dirty="0"/>
          </a:p>
          <a:p>
            <a:pPr lvl="1"/>
            <a:r>
              <a:rPr lang="en-GB" dirty="0"/>
              <a:t>III, The decisions should be made before round r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US" dirty="0" smtClean="0"/>
              <a:t>BFT = Vote, distributed consensus.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5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vs BFT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BGP = Command, or reliable broadcast.</a:t>
            </a:r>
          </a:p>
          <a:p>
            <a:pPr lvl="1"/>
            <a:r>
              <a:rPr lang="en-GB" dirty="0"/>
              <a:t>I, All </a:t>
            </a:r>
            <a:r>
              <a:rPr lang="en-GB" dirty="0" smtClean="0"/>
              <a:t>nodes reaches </a:t>
            </a:r>
            <a:r>
              <a:rPr lang="en-GB" dirty="0"/>
              <a:t>agreement.</a:t>
            </a:r>
          </a:p>
          <a:p>
            <a:pPr lvl="1"/>
            <a:r>
              <a:rPr lang="en-GB" dirty="0"/>
              <a:t>II, If </a:t>
            </a:r>
            <a:r>
              <a:rPr lang="en-GB" dirty="0" smtClean="0"/>
              <a:t>sender is correct and send v, </a:t>
            </a:r>
            <a:r>
              <a:rPr lang="en-GB" dirty="0"/>
              <a:t>then the </a:t>
            </a:r>
            <a:r>
              <a:rPr lang="en-GB" dirty="0" smtClean="0"/>
              <a:t>correct nodes agree v.</a:t>
            </a:r>
            <a:endParaRPr lang="en-GB" dirty="0"/>
          </a:p>
          <a:p>
            <a:pPr lvl="1"/>
            <a:r>
              <a:rPr lang="en-GB" dirty="0"/>
              <a:t>III, The decisions should be made before </a:t>
            </a:r>
            <a:r>
              <a:rPr lang="en-GB" dirty="0" smtClean="0"/>
              <a:t>time t. (if the commander is not faulty)</a:t>
            </a:r>
            <a:endParaRPr lang="en-US" dirty="0" smtClean="0"/>
          </a:p>
          <a:p>
            <a:r>
              <a:rPr lang="en-US" dirty="0" smtClean="0"/>
              <a:t>BFT = Vote, distributed consensus.</a:t>
            </a:r>
          </a:p>
          <a:p>
            <a:pPr lvl="1"/>
            <a:r>
              <a:rPr lang="en-US" dirty="0" smtClean="0"/>
              <a:t>I, All nodes agree on the same value.</a:t>
            </a:r>
          </a:p>
          <a:p>
            <a:pPr lvl="1"/>
            <a:r>
              <a:rPr lang="en-US" dirty="0" smtClean="0"/>
              <a:t>II, If all correct node vote v, then all correct nodes should agree v.</a:t>
            </a:r>
          </a:p>
          <a:p>
            <a:pPr lvl="1"/>
            <a:r>
              <a:rPr lang="en-US" dirty="0" smtClean="0"/>
              <a:t>III, System should response before time 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5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pPr lvl="1"/>
            <a:r>
              <a:rPr lang="en-US" dirty="0"/>
              <a:t>identical to BGP.</a:t>
            </a:r>
          </a:p>
        </p:txBody>
      </p:sp>
    </p:spTree>
    <p:extLst>
      <p:ext uri="{BB962C8B-B14F-4D97-AF65-F5344CB8AC3E}">
        <p14:creationId xmlns:p14="http://schemas.microsoft.com/office/powerpoint/2010/main" val="12435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identical to BGP.</a:t>
            </a:r>
          </a:p>
          <a:p>
            <a:r>
              <a:rPr lang="en-US" dirty="0" smtClean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2435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Generals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problem:</a:t>
            </a:r>
          </a:p>
          <a:p>
            <a:pPr lvl="1"/>
            <a:r>
              <a:rPr lang="en-US" dirty="0"/>
              <a:t>3 </a:t>
            </a:r>
            <a:r>
              <a:rPr lang="en-US" dirty="0" smtClean="0"/>
              <a:t>generals, 1 commander and 2 lieutenants.</a:t>
            </a:r>
            <a:endParaRPr lang="en-US" dirty="0"/>
          </a:p>
          <a:p>
            <a:pPr lvl="1"/>
            <a:r>
              <a:rPr lang="en-US" dirty="0"/>
              <a:t>1 of them is a traitor (don’t know which one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2 honest parties want to reach agreement on “attack” or “retreat”.</a:t>
            </a:r>
          </a:p>
          <a:p>
            <a:r>
              <a:rPr lang="en-GB" dirty="0" smtClean="0"/>
              <a:t>More precisely:</a:t>
            </a:r>
          </a:p>
          <a:p>
            <a:pPr lvl="1"/>
            <a:r>
              <a:rPr lang="en-GB" dirty="0" smtClean="0"/>
              <a:t>I, All loyal lieutenants reaches agreement.</a:t>
            </a:r>
          </a:p>
          <a:p>
            <a:pPr lvl="1"/>
            <a:r>
              <a:rPr lang="en-GB" dirty="0" smtClean="0"/>
              <a:t>II, If the commander is loyal, then the loyal lieutenant(s) obey his order.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78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identical to BGP.</a:t>
            </a:r>
          </a:p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2435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identical to BGP.</a:t>
            </a:r>
          </a:p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How to start?</a:t>
            </a:r>
          </a:p>
          <a:p>
            <a:pPr lvl="1"/>
            <a:r>
              <a:rPr lang="en-US" dirty="0" smtClean="0"/>
              <a:t>How to end?</a:t>
            </a:r>
          </a:p>
        </p:txBody>
      </p:sp>
    </p:spTree>
    <p:extLst>
      <p:ext uri="{BB962C8B-B14F-4D97-AF65-F5344CB8AC3E}">
        <p14:creationId xmlns:p14="http://schemas.microsoft.com/office/powerpoint/2010/main" val="27108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identical to BGP.</a:t>
            </a:r>
          </a:p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How to start?</a:t>
            </a:r>
          </a:p>
          <a:p>
            <a:pPr lvl="1"/>
            <a:r>
              <a:rPr lang="en-US" dirty="0" smtClean="0"/>
              <a:t>How to end?</a:t>
            </a:r>
          </a:p>
          <a:p>
            <a:pPr lvl="1"/>
            <a:r>
              <a:rPr lang="en-US" dirty="0" smtClean="0"/>
              <a:t>FLP impossibility: no asynchronous distributed system can reach consensus with the existence of even 1 FAULTY node – they could always deadlocked.</a:t>
            </a:r>
          </a:p>
        </p:txBody>
      </p:sp>
    </p:spTree>
    <p:extLst>
      <p:ext uri="{BB962C8B-B14F-4D97-AF65-F5344CB8AC3E}">
        <p14:creationId xmlns:p14="http://schemas.microsoft.com/office/powerpoint/2010/main" val="12165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for Asynchronous </a:t>
            </a:r>
            <a:r>
              <a:rPr lang="en-US" dirty="0" smtClean="0"/>
              <a:t>BFT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Weak asynchronous</a:t>
            </a:r>
          </a:p>
          <a:p>
            <a:pPr lvl="1"/>
            <a:r>
              <a:rPr lang="en-GB" dirty="0" smtClean="0"/>
              <a:t>Add timeout: Practical BFT.</a:t>
            </a:r>
          </a:p>
        </p:txBody>
      </p:sp>
    </p:spTree>
    <p:extLst>
      <p:ext uri="{BB962C8B-B14F-4D97-AF65-F5344CB8AC3E}">
        <p14:creationId xmlns:p14="http://schemas.microsoft.com/office/powerpoint/2010/main" val="11306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for Asynchronous </a:t>
            </a:r>
            <a:r>
              <a:rPr lang="en-US" dirty="0" smtClean="0"/>
              <a:t>BFT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Weak asynchronous</a:t>
            </a:r>
          </a:p>
          <a:p>
            <a:pPr lvl="1"/>
            <a:r>
              <a:rPr lang="en-GB" dirty="0" smtClean="0"/>
              <a:t>Add timeout: Practical BFT.</a:t>
            </a:r>
          </a:p>
          <a:p>
            <a:r>
              <a:rPr lang="en-GB" dirty="0" smtClean="0"/>
              <a:t>Randomize BFT</a:t>
            </a:r>
          </a:p>
          <a:p>
            <a:pPr lvl="1"/>
            <a:r>
              <a:rPr lang="en-GB" dirty="0" smtClean="0"/>
              <a:t>If not enough response, randomize a result (for termination).</a:t>
            </a:r>
          </a:p>
        </p:txBody>
      </p:sp>
    </p:spTree>
    <p:extLst>
      <p:ext uri="{BB962C8B-B14F-4D97-AF65-F5344CB8AC3E}">
        <p14:creationId xmlns:p14="http://schemas.microsoft.com/office/powerpoint/2010/main" val="2507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for Asynchronous </a:t>
            </a:r>
            <a:r>
              <a:rPr lang="en-US" dirty="0" smtClean="0"/>
              <a:t>BFT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Weak asynchronous</a:t>
            </a:r>
          </a:p>
          <a:p>
            <a:pPr lvl="1"/>
            <a:r>
              <a:rPr lang="en-GB" dirty="0" smtClean="0"/>
              <a:t>Add timeout: Practical BFT.</a:t>
            </a:r>
          </a:p>
          <a:p>
            <a:r>
              <a:rPr lang="en-GB" dirty="0" smtClean="0"/>
              <a:t>Randomize BFT</a:t>
            </a:r>
          </a:p>
          <a:p>
            <a:pPr lvl="1"/>
            <a:r>
              <a:rPr lang="en-GB" dirty="0" smtClean="0"/>
              <a:t>If not enough response, randomize a result (for termination).</a:t>
            </a:r>
          </a:p>
          <a:p>
            <a:r>
              <a:rPr lang="en-GB" dirty="0" smtClean="0"/>
              <a:t>Proof-of-Work (POW) and Proof-of-Stake (POS)</a:t>
            </a:r>
          </a:p>
          <a:p>
            <a:pPr lvl="1"/>
            <a:r>
              <a:rPr lang="en-GB" dirty="0" smtClean="0"/>
              <a:t>Instead of tolerant the faulty nodes, POW and POS reward the correct ones and punish the faulty ones.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7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BFT algorithms vs. POW(POS)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BFT algorithms: permissioned, small set of nodes, high performance, provable BFT, final consensus, tolerant &lt;N/3 adversaries, not scalable.</a:t>
            </a:r>
          </a:p>
        </p:txBody>
      </p:sp>
    </p:spTree>
    <p:extLst>
      <p:ext uri="{BB962C8B-B14F-4D97-AF65-F5344CB8AC3E}">
        <p14:creationId xmlns:p14="http://schemas.microsoft.com/office/powerpoint/2010/main" val="12581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BFT algorithms vs. POW(POS)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BFT algorithms: permissioned, small set of nodes, high performance, provable BFT, final consensus, tolerant &lt;N/3 adversaries, not scalable.</a:t>
            </a:r>
          </a:p>
          <a:p>
            <a:r>
              <a:rPr lang="en-GB" dirty="0" smtClean="0"/>
              <a:t>POW(POS): </a:t>
            </a:r>
            <a:r>
              <a:rPr lang="en-GB" dirty="0" err="1" smtClean="0"/>
              <a:t>permissionless</a:t>
            </a:r>
            <a:r>
              <a:rPr lang="en-GB" dirty="0" smtClean="0"/>
              <a:t>, thousands of nodes, low performance, not provable BFT, no final consensus, tolerant adversaries with ¼ computational power, energy consuming.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37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Challenges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POW(POS): Improve throughput, reduce energy consumption.</a:t>
            </a:r>
          </a:p>
          <a:p>
            <a:r>
              <a:rPr lang="en-GB" dirty="0" smtClean="0"/>
              <a:t>BFT: Improve scalability.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6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32400"/>
            <a:ext cx="9193470" cy="6951600"/>
          </a:xfrm>
        </p:spPr>
      </p:pic>
      <p:sp>
        <p:nvSpPr>
          <p:cNvPr id="5" name="Rectangle 4"/>
          <p:cNvSpPr/>
          <p:nvPr/>
        </p:nvSpPr>
        <p:spPr>
          <a:xfrm>
            <a:off x="1019820" y="896328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Thank you!</a:t>
            </a:r>
            <a:endParaRPr lang="en-US" sz="3600" dirty="0"/>
          </a:p>
        </p:txBody>
      </p:sp>
      <p:pic>
        <p:nvPicPr>
          <p:cNvPr id="8" name="Afbeelding 2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1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4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1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5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1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16306" y="4904532"/>
            <a:ext cx="3630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9" y="4448174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13983" y="446246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4313983" y="5177908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55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2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3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Generals Problem – Case 2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9" y="1667435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9" y="4446493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57" y="4446492"/>
            <a:ext cx="997415" cy="9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402541" y="2583516"/>
            <a:ext cx="1174377" cy="171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529" y="2583516"/>
            <a:ext cx="1290918" cy="1782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87836" y="3069440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744041" y="310533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16306" y="4904532"/>
            <a:ext cx="36307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16306" y="5093629"/>
            <a:ext cx="35991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13983" y="4462462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4313983" y="5177908"/>
            <a:ext cx="2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nl-NL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9" y="1669116"/>
            <a:ext cx="1000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10208</TotalTime>
  <Words>1438</Words>
  <Application>Microsoft Office PowerPoint</Application>
  <PresentationFormat>On-screen Show (4:3)</PresentationFormat>
  <Paragraphs>230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Custom Design</vt:lpstr>
      <vt:lpstr>Byzantine Fault Tolerance – A Brief Introduction</vt:lpstr>
      <vt:lpstr>3 Generals Problem</vt:lpstr>
      <vt:lpstr>3 Generals Problem</vt:lpstr>
      <vt:lpstr>3 Generals Problem</vt:lpstr>
      <vt:lpstr>3 Generals Problem – Case 1</vt:lpstr>
      <vt:lpstr>3 Generals Problem – Case 1</vt:lpstr>
      <vt:lpstr>3 Generals Problem – Case 1</vt:lpstr>
      <vt:lpstr>3 Generals Problem – Case 2</vt:lpstr>
      <vt:lpstr>3 Generals Problem – Case 2</vt:lpstr>
      <vt:lpstr>Byzantine Generals Problem</vt:lpstr>
      <vt:lpstr>Byzantine Generals Problem</vt:lpstr>
      <vt:lpstr>Byzantine Generals Problem</vt:lpstr>
      <vt:lpstr>Byzantine Fault Tolerance</vt:lpstr>
      <vt:lpstr>Byzantine Fault Tolerance</vt:lpstr>
      <vt:lpstr>Byzantine Fault Tolerance</vt:lpstr>
      <vt:lpstr>3 Generals Problem – Signed Messages</vt:lpstr>
      <vt:lpstr>Byzantine Fault Tolerance</vt:lpstr>
      <vt:lpstr>Byzantine Fault Tolerance</vt:lpstr>
      <vt:lpstr>Asynchronous Byzantine Generals Problem</vt:lpstr>
      <vt:lpstr>Asynchronous Byzantine Generals Problem</vt:lpstr>
      <vt:lpstr>3 Generals Problem – Case 1 (Asynchronous)</vt:lpstr>
      <vt:lpstr>3 Generals Problem – Case 1 (Asynchronous)</vt:lpstr>
      <vt:lpstr>3 Generals Problem – Case 2 (Asynchronous)</vt:lpstr>
      <vt:lpstr>Byzantine Fault Tolerance</vt:lpstr>
      <vt:lpstr>Asynchronous Byzantine Generals Problem</vt:lpstr>
      <vt:lpstr>3 Generals Problem – Case 1  (Asynchronous, Weak Termination)</vt:lpstr>
      <vt:lpstr>3 Generals Problem – Case 2  (Asynchronous, Weak Termination)</vt:lpstr>
      <vt:lpstr>3 Generals Problem – Case 2  (Asynchronous, Weak Termination)</vt:lpstr>
      <vt:lpstr>Byzantine Fault Tolerance</vt:lpstr>
      <vt:lpstr>Byzantine Fault Tolerance</vt:lpstr>
      <vt:lpstr>Byzantine Fault Tolerance</vt:lpstr>
      <vt:lpstr>Distributed System</vt:lpstr>
      <vt:lpstr>Distributed System</vt:lpstr>
      <vt:lpstr>BGP vs BFT</vt:lpstr>
      <vt:lpstr>BGP vs BFT</vt:lpstr>
      <vt:lpstr>BGP vs BFT</vt:lpstr>
      <vt:lpstr>BGP vs BFT</vt:lpstr>
      <vt:lpstr>Byzantine Fault Tolerance</vt:lpstr>
      <vt:lpstr>Byzantine Fault Tolerance</vt:lpstr>
      <vt:lpstr>Byzantine Fault Tolerance</vt:lpstr>
      <vt:lpstr>Byzantine Fault Tolerance</vt:lpstr>
      <vt:lpstr>Byzantine Fault Tolerance</vt:lpstr>
      <vt:lpstr>Solution for Asynchronous BFT</vt:lpstr>
      <vt:lpstr>Solution for Asynchronous BFT</vt:lpstr>
      <vt:lpstr>Solution for Asynchronous BFT</vt:lpstr>
      <vt:lpstr>BFT algorithms vs. POW(POS)</vt:lpstr>
      <vt:lpstr>BFT algorithms vs. POW(POS)</vt:lpstr>
      <vt:lpstr>Future Challenges</vt:lpstr>
      <vt:lpstr>PowerPoint Presentation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Zhijie Ren - EWI</cp:lastModifiedBy>
  <cp:revision>77</cp:revision>
  <dcterms:created xsi:type="dcterms:W3CDTF">2015-07-09T11:57:30Z</dcterms:created>
  <dcterms:modified xsi:type="dcterms:W3CDTF">2017-02-09T10:13:38Z</dcterms:modified>
</cp:coreProperties>
</file>