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66" r:id="rId4"/>
    <p:sldId id="267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395" autoAdjust="0"/>
  </p:normalViewPr>
  <p:slideViewPr>
    <p:cSldViewPr snapToGrid="0" snapToObjects="1">
      <p:cViewPr>
        <p:scale>
          <a:sx n="134" d="100"/>
          <a:sy n="134" d="100"/>
        </p:scale>
        <p:origin x="144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578CF-D427-3E4D-A7EE-3E988FA5CC66}" type="datetimeFigureOut">
              <a:rPr lang="nl-NL" smtClean="0"/>
              <a:t>19-03-17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F8C76-B463-2F44-A4C0-C67B6901A9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07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 smtClean="0"/>
              <a:t>Good</a:t>
            </a:r>
            <a:r>
              <a:rPr lang="nl-NL" smtClean="0"/>
              <a:t> </a:t>
            </a:r>
            <a:r>
              <a:rPr lang="nl-NL" err="1" smtClean="0"/>
              <a:t>afternoon</a:t>
            </a:r>
            <a:r>
              <a:rPr lang="nl-NL" baseline="0" smtClean="0"/>
              <a:t> </a:t>
            </a:r>
            <a:r>
              <a:rPr lang="nl-NL" baseline="0" err="1" smtClean="0"/>
              <a:t>everyone</a:t>
            </a:r>
            <a:r>
              <a:rPr lang="nl-NL" baseline="0" smtClean="0"/>
              <a:t>,</a:t>
            </a:r>
          </a:p>
          <a:p>
            <a:endParaRPr lang="nl-NL" baseline="0" smtClean="0"/>
          </a:p>
          <a:p>
            <a:r>
              <a:rPr lang="nl-NL" baseline="0" smtClean="0"/>
              <a:t>I </a:t>
            </a:r>
            <a:r>
              <a:rPr lang="nl-NL" baseline="0" err="1" smtClean="0"/>
              <a:t>am</a:t>
            </a:r>
            <a:r>
              <a:rPr lang="nl-NL" baseline="0" smtClean="0"/>
              <a:t> Martijn de Vos </a:t>
            </a:r>
            <a:r>
              <a:rPr lang="nl-NL" baseline="0" err="1" smtClean="0"/>
              <a:t>and</a:t>
            </a:r>
            <a:r>
              <a:rPr lang="nl-NL" baseline="0" smtClean="0"/>
              <a:t> </a:t>
            </a:r>
            <a:r>
              <a:rPr lang="nl-NL" baseline="0" err="1" smtClean="0"/>
              <a:t>today</a:t>
            </a:r>
            <a:r>
              <a:rPr lang="nl-NL" baseline="0" smtClean="0"/>
              <a:t> I present </a:t>
            </a:r>
            <a:r>
              <a:rPr lang="nl-NL" baseline="0" err="1" smtClean="0"/>
              <a:t>our</a:t>
            </a:r>
            <a:r>
              <a:rPr lang="nl-NL" baseline="0" smtClean="0"/>
              <a:t> recent </a:t>
            </a:r>
            <a:r>
              <a:rPr lang="nl-NL" baseline="0" err="1" smtClean="0"/>
              <a:t>work</a:t>
            </a:r>
            <a:r>
              <a:rPr lang="nl-NL" baseline="0" smtClean="0"/>
              <a:t> on </a:t>
            </a:r>
            <a:r>
              <a:rPr lang="nl-NL" baseline="0" err="1" smtClean="0"/>
              <a:t>the</a:t>
            </a:r>
            <a:r>
              <a:rPr lang="nl-NL" baseline="0" smtClean="0"/>
              <a:t> Trustchain, a </a:t>
            </a:r>
            <a:r>
              <a:rPr lang="nl-NL" baseline="0" err="1" smtClean="0"/>
              <a:t>distributed</a:t>
            </a:r>
            <a:r>
              <a:rPr lang="nl-NL" baseline="0" smtClean="0"/>
              <a:t> blockchain-</a:t>
            </a:r>
            <a:r>
              <a:rPr lang="nl-NL" baseline="0" err="1" smtClean="0"/>
              <a:t>based</a:t>
            </a:r>
            <a:r>
              <a:rPr lang="nl-NL" baseline="0" smtClean="0"/>
              <a:t> </a:t>
            </a:r>
            <a:r>
              <a:rPr lang="nl-NL" baseline="0" err="1" smtClean="0"/>
              <a:t>ledger</a:t>
            </a:r>
            <a:r>
              <a:rPr lang="nl-NL" baseline="0" smtClean="0"/>
              <a:t> </a:t>
            </a:r>
            <a:r>
              <a:rPr lang="nl-NL" baseline="0" err="1" smtClean="0"/>
              <a:t>that</a:t>
            </a:r>
            <a:r>
              <a:rPr lang="nl-NL" baseline="0" smtClean="0"/>
              <a:t> </a:t>
            </a:r>
            <a:r>
              <a:rPr lang="nl-NL" baseline="0" err="1" smtClean="0"/>
              <a:t>can</a:t>
            </a:r>
            <a:r>
              <a:rPr lang="nl-NL" baseline="0" smtClean="0"/>
              <a:t> </a:t>
            </a:r>
            <a:r>
              <a:rPr lang="nl-NL" baseline="0" err="1" smtClean="0"/>
              <a:t>be</a:t>
            </a:r>
            <a:r>
              <a:rPr lang="nl-NL" baseline="0" smtClean="0"/>
              <a:t> </a:t>
            </a:r>
            <a:r>
              <a:rPr lang="nl-NL" baseline="0" err="1" smtClean="0"/>
              <a:t>used</a:t>
            </a:r>
            <a:r>
              <a:rPr lang="nl-NL" baseline="0" smtClean="0"/>
              <a:t> </a:t>
            </a:r>
            <a:r>
              <a:rPr lang="nl-NL" baseline="0" err="1" smtClean="0"/>
              <a:t>to</a:t>
            </a:r>
            <a:r>
              <a:rPr lang="nl-NL" baseline="0" smtClean="0"/>
              <a:t> </a:t>
            </a:r>
            <a:r>
              <a:rPr lang="nl-NL" baseline="0" err="1" smtClean="0"/>
              <a:t>build</a:t>
            </a:r>
            <a:r>
              <a:rPr lang="nl-NL" baseline="0" smtClean="0"/>
              <a:t> trust.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F8C76-B463-2F44-A4C0-C67B6901A9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5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Before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architecture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, I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shortly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 </a:t>
            </a:r>
            <a:r>
              <a:rPr lang="nl-NL" baseline="0" dirty="0" smtClean="0"/>
              <a:t>blockchain </a:t>
            </a:r>
            <a:r>
              <a:rPr lang="nl-NL" baseline="0" dirty="0" err="1" smtClean="0"/>
              <a:t>exactly</a:t>
            </a:r>
            <a:r>
              <a:rPr lang="nl-NL" baseline="0" dirty="0" smtClean="0"/>
              <a:t> </a:t>
            </a:r>
            <a:r>
              <a:rPr lang="nl-NL" baseline="0" dirty="0" smtClean="0"/>
              <a:t>is. In essence, a blockchain is a </a:t>
            </a:r>
            <a:r>
              <a:rPr lang="nl-NL" baseline="0" dirty="0" err="1" smtClean="0"/>
              <a:t>chained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transaction. An </a:t>
            </a:r>
            <a:r>
              <a:rPr lang="nl-NL" baseline="0" dirty="0" err="1" smtClean="0"/>
              <a:t>example</a:t>
            </a:r>
            <a:r>
              <a:rPr lang="nl-NL" baseline="0" dirty="0" smtClean="0"/>
              <a:t> of a blockchain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seen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figure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right side.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figure</a:t>
            </a:r>
            <a:r>
              <a:rPr lang="nl-NL" baseline="0" dirty="0" smtClean="0"/>
              <a:t> shows a chain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consists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three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blocks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block </a:t>
            </a:r>
            <a:r>
              <a:rPr lang="nl-NL" baseline="0" dirty="0" err="1" smtClean="0"/>
              <a:t>contains</a:t>
            </a:r>
            <a:r>
              <a:rPr lang="nl-NL" baseline="0" dirty="0" smtClean="0"/>
              <a:t> information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or more transactions. In </a:t>
            </a:r>
            <a:r>
              <a:rPr lang="nl-NL" baseline="0" dirty="0" err="1" smtClean="0"/>
              <a:t>addition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block </a:t>
            </a:r>
            <a:r>
              <a:rPr lang="nl-NL" baseline="0" dirty="0" err="1" smtClean="0"/>
              <a:t>contains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hash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previous</a:t>
            </a:r>
            <a:r>
              <a:rPr lang="nl-NL" baseline="0" dirty="0" smtClean="0"/>
              <a:t> block, making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tamper-proof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since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easily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modify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historical</a:t>
            </a:r>
            <a:r>
              <a:rPr lang="nl-NL" baseline="0" dirty="0" smtClean="0"/>
              <a:t> block.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F8C76-B463-2F44-A4C0-C67B6901A95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23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exist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various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blockchain as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underlying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. For </a:t>
            </a:r>
            <a:r>
              <a:rPr lang="nl-NL" baseline="0" dirty="0" err="1" smtClean="0"/>
              <a:t>instance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cryptocurrency</a:t>
            </a:r>
            <a:r>
              <a:rPr lang="nl-NL" baseline="0" dirty="0" smtClean="0"/>
              <a:t> like </a:t>
            </a:r>
            <a:r>
              <a:rPr lang="nl-NL" baseline="0" dirty="0" err="1" smtClean="0"/>
              <a:t>Bitcoin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litecoin</a:t>
            </a:r>
            <a:r>
              <a:rPr lang="nl-NL" baseline="0" dirty="0" smtClean="0"/>
              <a:t>. Applications like </a:t>
            </a:r>
            <a:r>
              <a:rPr lang="nl-NL" baseline="0" dirty="0" err="1" smtClean="0"/>
              <a:t>Ethereums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blockchain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digital </a:t>
            </a:r>
            <a:r>
              <a:rPr lang="nl-NL" baseline="0" dirty="0" err="1" smtClean="0"/>
              <a:t>contractual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agreements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called</a:t>
            </a:r>
            <a:r>
              <a:rPr lang="nl-NL" baseline="0" dirty="0" smtClean="0"/>
              <a:t> smart </a:t>
            </a:r>
            <a:r>
              <a:rPr lang="nl-NL" baseline="0" dirty="0" err="1" smtClean="0"/>
              <a:t>contracts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However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various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problems</a:t>
            </a:r>
            <a:r>
              <a:rPr lang="nl-NL" baseline="0" dirty="0" smtClean="0"/>
              <a:t> of traditional blockchain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. First of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often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scalable</a:t>
            </a:r>
            <a:r>
              <a:rPr lang="nl-NL" baseline="0" dirty="0" smtClean="0"/>
              <a:t>. For </a:t>
            </a:r>
            <a:r>
              <a:rPr lang="nl-NL" baseline="0" dirty="0" err="1" smtClean="0"/>
              <a:t>instance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transaction </a:t>
            </a:r>
            <a:r>
              <a:rPr lang="nl-NL" baseline="0" dirty="0" err="1" smtClean="0"/>
              <a:t>throughput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Bitcoin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limited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around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seven</a:t>
            </a:r>
            <a:r>
              <a:rPr lang="nl-NL" baseline="0" dirty="0" smtClean="0"/>
              <a:t> transactions per second. In </a:t>
            </a:r>
            <a:r>
              <a:rPr lang="nl-NL" baseline="0" dirty="0" err="1" smtClean="0"/>
              <a:t>addition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blockchains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grow</a:t>
            </a:r>
            <a:r>
              <a:rPr lang="nl-NL" baseline="0" dirty="0" smtClean="0"/>
              <a:t> large, </a:t>
            </a:r>
            <a:r>
              <a:rPr lang="nl-NL" baseline="0" dirty="0" err="1" smtClean="0"/>
              <a:t>allocating</a:t>
            </a:r>
            <a:r>
              <a:rPr lang="nl-NL" baseline="0" dirty="0" smtClean="0"/>
              <a:t> large </a:t>
            </a:r>
            <a:r>
              <a:rPr lang="nl-NL" baseline="0" dirty="0" err="1" smtClean="0"/>
              <a:t>amounts</a:t>
            </a:r>
            <a:r>
              <a:rPr lang="nl-NL" baseline="0" dirty="0" smtClean="0"/>
              <a:t> of disk </a:t>
            </a:r>
            <a:r>
              <a:rPr lang="nl-NL" baseline="0" dirty="0" err="1" smtClean="0"/>
              <a:t>space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users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verify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validity</a:t>
            </a:r>
            <a:r>
              <a:rPr lang="nl-NL" baseline="0" dirty="0" smtClean="0"/>
              <a:t> of a chain.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F8C76-B463-2F44-A4C0-C67B6901A95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84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pictures </a:t>
            </a:r>
            <a:r>
              <a:rPr lang="nl-NL" dirty="0" err="1" smtClean="0"/>
              <a:t>illustrates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architecture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Compared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Bitcoin</a:t>
            </a:r>
            <a:r>
              <a:rPr lang="nl-NL" baseline="0" dirty="0" smtClean="0"/>
              <a:t> blockchain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there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, shared chain, in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user </a:t>
            </a:r>
            <a:r>
              <a:rPr lang="nl-NL" baseline="0" dirty="0" err="1" smtClean="0"/>
              <a:t>maintains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their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chain of transactions.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block has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incoming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edges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outgoing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edges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edge</a:t>
            </a:r>
            <a:r>
              <a:rPr lang="nl-NL" baseline="0" dirty="0" smtClean="0"/>
              <a:t> points </a:t>
            </a:r>
            <a:r>
              <a:rPr lang="nl-NL" baseline="0" dirty="0" err="1" smtClean="0"/>
              <a:t>towards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previous</a:t>
            </a:r>
            <a:r>
              <a:rPr lang="nl-NL" baseline="0" dirty="0" smtClean="0"/>
              <a:t> block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user’s</a:t>
            </a:r>
            <a:r>
              <a:rPr lang="nl-NL" baseline="0" dirty="0" smtClean="0"/>
              <a:t> chain. The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edge</a:t>
            </a:r>
            <a:r>
              <a:rPr lang="nl-NL" baseline="0" dirty="0" smtClean="0"/>
              <a:t> points </a:t>
            </a:r>
            <a:r>
              <a:rPr lang="nl-NL" baseline="0" dirty="0" err="1" smtClean="0"/>
              <a:t>towards</a:t>
            </a:r>
            <a:r>
              <a:rPr lang="nl-NL" baseline="0" dirty="0" smtClean="0"/>
              <a:t> a block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chain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party </a:t>
            </a:r>
            <a:r>
              <a:rPr lang="nl-NL" baseline="0" dirty="0" err="1" smtClean="0"/>
              <a:t>involved</a:t>
            </a:r>
            <a:r>
              <a:rPr lang="nl-NL" baseline="0" dirty="0" smtClean="0"/>
              <a:t> in a transaction. The </a:t>
            </a:r>
            <a:r>
              <a:rPr lang="nl-NL" baseline="0" dirty="0" err="1" smtClean="0"/>
              <a:t>chains</a:t>
            </a:r>
            <a:r>
              <a:rPr lang="nl-NL" baseline="0" dirty="0" smtClean="0"/>
              <a:t> of these </a:t>
            </a:r>
            <a:r>
              <a:rPr lang="nl-NL" baseline="0" dirty="0" err="1" smtClean="0"/>
              <a:t>two</a:t>
            </a:r>
            <a:r>
              <a:rPr lang="nl-NL" baseline="0" dirty="0" smtClean="0"/>
              <a:t> users are </a:t>
            </a:r>
            <a:r>
              <a:rPr lang="nl-NL" baseline="0" dirty="0" err="1" smtClean="0"/>
              <a:t>now</a:t>
            </a:r>
            <a:r>
              <a:rPr lang="nl-NL" baseline="0" dirty="0" smtClean="0"/>
              <a:t> “</a:t>
            </a:r>
            <a:r>
              <a:rPr lang="nl-NL" baseline="0" dirty="0" err="1" smtClean="0"/>
              <a:t>entangled</a:t>
            </a:r>
            <a:r>
              <a:rPr lang="nl-NL" baseline="0" dirty="0" smtClean="0"/>
              <a:t>”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say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property </a:t>
            </a:r>
            <a:r>
              <a:rPr lang="nl-NL" baseline="0" dirty="0" err="1" smtClean="0"/>
              <a:t>makes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harder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tamper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chains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easier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detect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fraudulent</a:t>
            </a:r>
            <a:r>
              <a:rPr lang="nl-NL" baseline="0" dirty="0" smtClean="0"/>
              <a:t> operations.</a:t>
            </a:r>
          </a:p>
          <a:p>
            <a:endParaRPr lang="nl-NL" baseline="0" dirty="0" smtClean="0"/>
          </a:p>
          <a:p>
            <a:r>
              <a:rPr lang="nl-NL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novel</a:t>
            </a:r>
            <a:r>
              <a:rPr lang="nl-NL" baseline="0" dirty="0" smtClean="0"/>
              <a:t> Sybil-</a:t>
            </a:r>
            <a:r>
              <a:rPr lang="nl-NL" baseline="0" dirty="0" err="1" smtClean="0"/>
              <a:t>resistant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reputation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mechanism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graph</a:t>
            </a:r>
            <a:r>
              <a:rPr lang="nl-NL" baseline="0" dirty="0" smtClean="0"/>
              <a:t> as input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computation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F8C76-B463-2F44-A4C0-C67B6901A9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45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 have </a:t>
            </a:r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TrustChain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in </a:t>
            </a:r>
            <a:r>
              <a:rPr lang="nl-NL" dirty="0" err="1" smtClean="0"/>
              <a:t>our</a:t>
            </a:r>
            <a:r>
              <a:rPr lang="nl-NL" dirty="0" smtClean="0"/>
              <a:t> P2P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file-sharing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Tribler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consider</a:t>
            </a:r>
            <a:r>
              <a:rPr lang="nl-NL" baseline="0" dirty="0" smtClean="0"/>
              <a:t> upload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download of files as </a:t>
            </a:r>
            <a:r>
              <a:rPr lang="nl-NL" baseline="0" dirty="0" err="1" smtClean="0"/>
              <a:t>interactions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between</a:t>
            </a:r>
            <a:r>
              <a:rPr lang="nl-NL" baseline="0" dirty="0" smtClean="0"/>
              <a:t> users.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reputation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mechanism</a:t>
            </a:r>
            <a:r>
              <a:rPr lang="nl-NL" baseline="0" dirty="0" smtClean="0"/>
              <a:t>, we </a:t>
            </a:r>
            <a:r>
              <a:rPr lang="nl-NL" baseline="0" dirty="0" err="1" smtClean="0"/>
              <a:t>were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detect</a:t>
            </a:r>
            <a:r>
              <a:rPr lang="nl-NL" baseline="0" dirty="0" smtClean="0"/>
              <a:t> free-</a:t>
            </a:r>
            <a:r>
              <a:rPr lang="nl-NL" baseline="0" dirty="0" err="1" smtClean="0"/>
              <a:t>riders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as is </a:t>
            </a:r>
            <a:r>
              <a:rPr lang="nl-NL" baseline="0" dirty="0" err="1" smtClean="0"/>
              <a:t>somewhat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visible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left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figure</a:t>
            </a:r>
            <a:r>
              <a:rPr lang="nl-NL" baseline="0" dirty="0" smtClean="0"/>
              <a:t>. The </a:t>
            </a:r>
            <a:r>
              <a:rPr lang="nl-NL" baseline="0" dirty="0" err="1" smtClean="0"/>
              <a:t>horizontal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axis</a:t>
            </a:r>
            <a:r>
              <a:rPr lang="nl-NL" baseline="0" dirty="0" smtClean="0"/>
              <a:t> presents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downloaded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vertical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axis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uploaded</a:t>
            </a:r>
            <a:r>
              <a:rPr lang="nl-NL" baseline="0" dirty="0" smtClean="0"/>
              <a:t> data. The </a:t>
            </a:r>
            <a:r>
              <a:rPr lang="nl-NL" baseline="0" dirty="0" err="1" smtClean="0"/>
              <a:t>size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bubble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reputation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user.</a:t>
            </a:r>
          </a:p>
          <a:p>
            <a:endParaRPr lang="nl-NL" baseline="0" dirty="0" smtClean="0"/>
          </a:p>
          <a:p>
            <a:r>
              <a:rPr lang="nl-NL" baseline="0" dirty="0" smtClean="0"/>
              <a:t>Next, we </a:t>
            </a:r>
            <a:r>
              <a:rPr lang="nl-NL" baseline="0" dirty="0" err="1" smtClean="0"/>
              <a:t>performed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scalability</a:t>
            </a:r>
            <a:r>
              <a:rPr lang="nl-NL" baseline="0" dirty="0" smtClean="0"/>
              <a:t> experiment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determined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amount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blocks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created</a:t>
            </a:r>
            <a:r>
              <a:rPr lang="nl-NL" baseline="0" dirty="0" smtClean="0"/>
              <a:t> over time. We </a:t>
            </a:r>
            <a:r>
              <a:rPr lang="nl-NL" baseline="0" dirty="0" err="1" smtClean="0"/>
              <a:t>performed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experiment on mobile </a:t>
            </a:r>
            <a:r>
              <a:rPr lang="nl-NL" baseline="0" dirty="0" err="1" smtClean="0"/>
              <a:t>devices</a:t>
            </a:r>
            <a:r>
              <a:rPr lang="nl-NL" baseline="0" dirty="0" smtClean="0"/>
              <a:t> running Android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concluded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transaction </a:t>
            </a:r>
            <a:r>
              <a:rPr lang="nl-NL" baseline="0" dirty="0" err="1" smtClean="0"/>
              <a:t>throughput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higher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than</a:t>
            </a:r>
            <a:r>
              <a:rPr lang="nl-NL" baseline="0" dirty="0" smtClean="0"/>
              <a:t> traditional blockchain </a:t>
            </a:r>
            <a:r>
              <a:rPr lang="nl-NL" baseline="0" dirty="0" err="1" smtClean="0"/>
              <a:t>applications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Note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graph</a:t>
            </a:r>
            <a:r>
              <a:rPr lang="nl-NL" baseline="0" dirty="0" smtClean="0"/>
              <a:t> does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consider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latency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between</a:t>
            </a:r>
            <a:r>
              <a:rPr lang="nl-NL" baseline="0" dirty="0" smtClean="0"/>
              <a:t> users.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current</a:t>
            </a:r>
            <a:r>
              <a:rPr lang="nl-NL" baseline="0" dirty="0" smtClean="0"/>
              <a:t> research is </a:t>
            </a:r>
            <a:r>
              <a:rPr lang="nl-NL" baseline="0" dirty="0" err="1" smtClean="0"/>
              <a:t>focussed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decentralized</a:t>
            </a:r>
            <a:r>
              <a:rPr lang="nl-NL" baseline="0" dirty="0" smtClean="0"/>
              <a:t> market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supports </a:t>
            </a:r>
            <a:r>
              <a:rPr lang="nl-NL" baseline="0" dirty="0" err="1" smtClean="0"/>
              <a:t>general</a:t>
            </a:r>
            <a:r>
              <a:rPr lang="nl-NL" baseline="0" dirty="0" smtClean="0"/>
              <a:t> asset </a:t>
            </a:r>
            <a:r>
              <a:rPr lang="nl-NL" baseline="0" dirty="0" err="1" smtClean="0"/>
              <a:t>trading</a:t>
            </a:r>
            <a:r>
              <a:rPr lang="nl-NL" baseline="0" dirty="0" smtClean="0"/>
              <a:t>. In </a:t>
            </a:r>
            <a:r>
              <a:rPr lang="nl-NL" baseline="0" dirty="0" err="1" smtClean="0"/>
              <a:t>addition</a:t>
            </a:r>
            <a:r>
              <a:rPr lang="nl-NL" baseline="0" dirty="0" smtClean="0"/>
              <a:t>, we are </a:t>
            </a:r>
            <a:r>
              <a:rPr lang="nl-NL" baseline="0" dirty="0" err="1" smtClean="0"/>
              <a:t>currently</a:t>
            </a:r>
            <a:r>
              <a:rPr lang="nl-NL" baseline="0" dirty="0" smtClean="0"/>
              <a:t> building a consensus </a:t>
            </a:r>
            <a:r>
              <a:rPr lang="nl-NL" baseline="0" dirty="0" err="1" smtClean="0"/>
              <a:t>algorithm</a:t>
            </a:r>
            <a:r>
              <a:rPr lang="nl-NL" baseline="0" dirty="0" smtClean="0"/>
              <a:t> on top of </a:t>
            </a:r>
            <a:r>
              <a:rPr lang="nl-NL" baseline="0" dirty="0" err="1" smtClean="0"/>
              <a:t>TrustChain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if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want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more </a:t>
            </a:r>
            <a:r>
              <a:rPr lang="nl-NL" baseline="0" dirty="0" err="1" smtClean="0"/>
              <a:t>about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please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visit</a:t>
            </a:r>
            <a:r>
              <a:rPr lang="nl-NL" baseline="0" dirty="0" smtClean="0"/>
              <a:t> me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poster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have a talk.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Thank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attention.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F8C76-B463-2F44-A4C0-C67B6901A95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64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TrustChain</a:t>
            </a:r>
            <a:r>
              <a:rPr lang="en-US" sz="4000" b="1"/>
              <a:t>: Building Trust with Distributed Ledgers 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err="1" smtClean="0">
                <a:latin typeface="Arial"/>
                <a:cs typeface="Arial"/>
              </a:rPr>
              <a:t>Martijn</a:t>
            </a:r>
            <a:r>
              <a:rPr lang="en-US" smtClean="0">
                <a:latin typeface="Arial"/>
                <a:cs typeface="Arial"/>
              </a:rPr>
              <a:t> de </a:t>
            </a:r>
            <a:r>
              <a:rPr lang="en-US" err="1" smtClean="0">
                <a:latin typeface="Arial"/>
                <a:cs typeface="Arial"/>
              </a:rPr>
              <a:t>Vos</a:t>
            </a:r>
            <a:r>
              <a:rPr lang="en-US" smtClean="0"/>
              <a:t>, Johan </a:t>
            </a:r>
            <a:r>
              <a:rPr lang="en-US" err="1" smtClean="0"/>
              <a:t>Pouwelse</a:t>
            </a:r>
            <a:r>
              <a:rPr lang="en-US" smtClean="0"/>
              <a:t> and Dick </a:t>
            </a:r>
            <a:r>
              <a:rPr lang="en-US" err="1" smtClean="0"/>
              <a:t>Epema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</a:t>
            </a:r>
            <a:r>
              <a:rPr lang="en-US" err="1" smtClean="0"/>
              <a:t>blockchain</a:t>
            </a:r>
            <a:r>
              <a:rPr lang="en-US" smtClean="0"/>
              <a:t>?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7" y="1200150"/>
            <a:ext cx="4390043" cy="3486122"/>
          </a:xfrm>
        </p:spPr>
        <p:txBody>
          <a:bodyPr/>
          <a:lstStyle/>
          <a:p>
            <a:r>
              <a:rPr lang="en-US"/>
              <a:t>A chained data structure </a:t>
            </a:r>
            <a:r>
              <a:rPr lang="en-US" smtClean="0"/>
              <a:t>to store transactions</a:t>
            </a:r>
          </a:p>
          <a:p>
            <a:pPr lvl="1"/>
            <a:r>
              <a:rPr lang="en-US" smtClean="0"/>
              <a:t>Chain of blocks</a:t>
            </a:r>
          </a:p>
          <a:p>
            <a:pPr lvl="1"/>
            <a:r>
              <a:rPr lang="en-US"/>
              <a:t>Each record contains a hash of the previous record</a:t>
            </a:r>
            <a:endParaRPr lang="en-US" smtClean="0"/>
          </a:p>
          <a:p>
            <a:pPr lvl="1"/>
            <a:r>
              <a:rPr lang="en-US" smtClean="0"/>
              <a:t>Tamper-proof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1063229"/>
            <a:ext cx="272431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</a:t>
            </a:r>
            <a:r>
              <a:rPr lang="en-US" err="1" smtClean="0"/>
              <a:t>blockchain</a:t>
            </a:r>
            <a:r>
              <a:rPr lang="en-US" smtClean="0"/>
              <a:t>? 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562350"/>
          </a:xfrm>
        </p:spPr>
        <p:txBody>
          <a:bodyPr>
            <a:normAutofit/>
          </a:bodyPr>
          <a:lstStyle/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Cryptocurrency: Bitcoin, </a:t>
            </a:r>
            <a:r>
              <a:rPr lang="en-US" err="1"/>
              <a:t>L</a:t>
            </a:r>
            <a:r>
              <a:rPr lang="en-US" err="1" smtClean="0"/>
              <a:t>itecoin</a:t>
            </a:r>
            <a:endParaRPr lang="en-US" smtClean="0"/>
          </a:p>
          <a:p>
            <a:pPr lvl="1"/>
            <a:r>
              <a:rPr lang="en-US" smtClean="0"/>
              <a:t>Smart contracts: </a:t>
            </a:r>
            <a:r>
              <a:rPr lang="en-US" err="1" smtClean="0"/>
              <a:t>Ethereum</a:t>
            </a:r>
            <a:endParaRPr lang="en-US" smtClean="0"/>
          </a:p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Scalability: transaction throughput of Bitcoin is bounded</a:t>
            </a:r>
          </a:p>
          <a:p>
            <a:pPr lvl="1"/>
            <a:r>
              <a:rPr lang="en-US" smtClean="0"/>
              <a:t>Storage: </a:t>
            </a:r>
            <a:r>
              <a:rPr lang="en-US" err="1" smtClean="0"/>
              <a:t>blockchains</a:t>
            </a:r>
            <a:r>
              <a:rPr lang="en-US" smtClean="0"/>
              <a:t> can grow large</a:t>
            </a:r>
          </a:p>
        </p:txBody>
      </p:sp>
    </p:spTree>
    <p:extLst>
      <p:ext uri="{BB962C8B-B14F-4D97-AF65-F5344CB8AC3E}">
        <p14:creationId xmlns:p14="http://schemas.microsoft.com/office/powerpoint/2010/main" val="16377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TrustChain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76" y="1238250"/>
            <a:ext cx="6686300" cy="3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05" y="1477607"/>
            <a:ext cx="3920449" cy="3084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4" y="1476388"/>
            <a:ext cx="3178683" cy="3181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8726" y="1206104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Free-rider detection </a:t>
            </a:r>
            <a:r>
              <a:rPr lang="en-US" sz="1600" b="1" dirty="0" smtClean="0"/>
              <a:t>experiment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1151" y="1206104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Scalability experiment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3181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645</Words>
  <Application>Microsoft Macintosh PowerPoint</Application>
  <PresentationFormat>Diavoorstelling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Tahoma</vt:lpstr>
      <vt:lpstr>Arial</vt:lpstr>
      <vt:lpstr>Office Theme</vt:lpstr>
      <vt:lpstr>Custom Design</vt:lpstr>
      <vt:lpstr>TrustChain: Building Trust with Distributed Ledgers  </vt:lpstr>
      <vt:lpstr>What is a blockchain? (1/2)</vt:lpstr>
      <vt:lpstr>What is a blockchain? (2/2)</vt:lpstr>
      <vt:lpstr>TrustChain</vt:lpstr>
      <vt:lpstr>Results</vt:lpstr>
    </vt:vector>
  </TitlesOfParts>
  <Company>TU Delft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Microsoft Office-gebruiker</cp:lastModifiedBy>
  <cp:revision>40</cp:revision>
  <dcterms:created xsi:type="dcterms:W3CDTF">2015-07-09T11:57:30Z</dcterms:created>
  <dcterms:modified xsi:type="dcterms:W3CDTF">2017-03-19T19:45:48Z</dcterms:modified>
</cp:coreProperties>
</file>