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84" r:id="rId8"/>
    <p:sldId id="275" r:id="rId9"/>
    <p:sldId id="283" r:id="rId10"/>
    <p:sldId id="279" r:id="rId11"/>
    <p:sldId id="277" r:id="rId12"/>
    <p:sldId id="260" r:id="rId13"/>
    <p:sldId id="280" r:id="rId14"/>
    <p:sldId id="285" r:id="rId15"/>
    <p:sldId id="265" r:id="rId16"/>
    <p:sldId id="264" r:id="rId17"/>
    <p:sldId id="266" r:id="rId18"/>
    <p:sldId id="261" r:id="rId19"/>
    <p:sldId id="268" r:id="rId20"/>
    <p:sldId id="272" r:id="rId21"/>
    <p:sldId id="270" r:id="rId22"/>
    <p:sldId id="271" r:id="rId23"/>
    <p:sldId id="267" r:id="rId24"/>
    <p:sldId id="269" r:id="rId25"/>
    <p:sldId id="273" r:id="rId26"/>
    <p:sldId id="281" r:id="rId27"/>
    <p:sldId id="274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34526-D7A7-40ED-9A4D-D9907B6CEF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BC5A8EE-EA46-451C-A833-C3CC8B4AC026}">
      <dgm:prSet phldrT="[Texte]" custT="1"/>
      <dgm:spPr/>
      <dgm:t>
        <a:bodyPr/>
        <a:lstStyle/>
        <a:p>
          <a:r>
            <a:rPr lang="fr-FR" sz="2800" dirty="0"/>
            <a:t>Introduction</a:t>
          </a:r>
        </a:p>
      </dgm:t>
    </dgm:pt>
    <dgm:pt modelId="{E057EB38-0145-4439-A71A-EB11F9395350}" type="parTrans" cxnId="{5AA10BC2-8110-4BEE-88CE-86BA71A462FB}">
      <dgm:prSet/>
      <dgm:spPr/>
      <dgm:t>
        <a:bodyPr/>
        <a:lstStyle/>
        <a:p>
          <a:endParaRPr lang="fr-FR"/>
        </a:p>
      </dgm:t>
    </dgm:pt>
    <dgm:pt modelId="{68D23F02-06A0-4369-BA53-C000A02FC7E2}" type="sibTrans" cxnId="{5AA10BC2-8110-4BEE-88CE-86BA71A462FB}">
      <dgm:prSet/>
      <dgm:spPr/>
      <dgm:t>
        <a:bodyPr/>
        <a:lstStyle/>
        <a:p>
          <a:endParaRPr lang="fr-FR"/>
        </a:p>
      </dgm:t>
    </dgm:pt>
    <dgm:pt modelId="{32B802F8-3C7A-4CD1-86E1-26D47DC4D1D1}">
      <dgm:prSet custT="1"/>
      <dgm:spPr/>
      <dgm:t>
        <a:bodyPr/>
        <a:lstStyle/>
        <a:p>
          <a:r>
            <a:rPr lang="fr-FR" sz="2800" dirty="0"/>
            <a:t>Frontend</a:t>
          </a:r>
        </a:p>
      </dgm:t>
    </dgm:pt>
    <dgm:pt modelId="{FB3D083B-398D-4BA2-AABD-69CA2AB7B5D3}" type="parTrans" cxnId="{6438737A-040F-451F-97C7-0B3024EA15D3}">
      <dgm:prSet/>
      <dgm:spPr/>
      <dgm:t>
        <a:bodyPr/>
        <a:lstStyle/>
        <a:p>
          <a:endParaRPr lang="fr-FR"/>
        </a:p>
      </dgm:t>
    </dgm:pt>
    <dgm:pt modelId="{00D4D0D2-9B61-49C2-8903-3D5059139F89}" type="sibTrans" cxnId="{6438737A-040F-451F-97C7-0B3024EA15D3}">
      <dgm:prSet/>
      <dgm:spPr/>
      <dgm:t>
        <a:bodyPr/>
        <a:lstStyle/>
        <a:p>
          <a:endParaRPr lang="fr-FR"/>
        </a:p>
      </dgm:t>
    </dgm:pt>
    <dgm:pt modelId="{902C5A51-CA82-487D-8054-7E25AFCDF60B}">
      <dgm:prSet custT="1"/>
      <dgm:spPr/>
      <dgm:t>
        <a:bodyPr/>
        <a:lstStyle/>
        <a:p>
          <a:r>
            <a:rPr lang="fr-FR" sz="2800" dirty="0"/>
            <a:t>Evolutions et Conclusion</a:t>
          </a:r>
        </a:p>
      </dgm:t>
    </dgm:pt>
    <dgm:pt modelId="{A4C86753-1420-4644-A398-FD6910DD0DA1}" type="parTrans" cxnId="{48212286-BD4B-467D-8B50-83B253769A35}">
      <dgm:prSet/>
      <dgm:spPr/>
      <dgm:t>
        <a:bodyPr/>
        <a:lstStyle/>
        <a:p>
          <a:endParaRPr lang="fr-FR"/>
        </a:p>
      </dgm:t>
    </dgm:pt>
    <dgm:pt modelId="{CA4024C4-2242-4C3D-8180-0FEFB32544B3}" type="sibTrans" cxnId="{48212286-BD4B-467D-8B50-83B253769A35}">
      <dgm:prSet/>
      <dgm:spPr/>
      <dgm:t>
        <a:bodyPr/>
        <a:lstStyle/>
        <a:p>
          <a:endParaRPr lang="fr-FR"/>
        </a:p>
      </dgm:t>
    </dgm:pt>
    <dgm:pt modelId="{75B6CC03-EB25-420D-AC46-53C60D035E8D}">
      <dgm:prSet custT="1"/>
      <dgm:spPr/>
      <dgm:t>
        <a:bodyPr/>
        <a:lstStyle/>
        <a:p>
          <a:r>
            <a:rPr lang="fr-FR" sz="2800" dirty="0"/>
            <a:t>Backend</a:t>
          </a:r>
        </a:p>
      </dgm:t>
    </dgm:pt>
    <dgm:pt modelId="{879AC29A-C1C7-4664-B8B1-B2178BC28721}" type="parTrans" cxnId="{1F387AFC-BF44-4B62-A57B-ABF02B62F204}">
      <dgm:prSet/>
      <dgm:spPr/>
      <dgm:t>
        <a:bodyPr/>
        <a:lstStyle/>
        <a:p>
          <a:endParaRPr lang="fr-FR"/>
        </a:p>
      </dgm:t>
    </dgm:pt>
    <dgm:pt modelId="{25FED2A6-8CFD-4700-83A4-0CA7A71FB91A}" type="sibTrans" cxnId="{1F387AFC-BF44-4B62-A57B-ABF02B62F204}">
      <dgm:prSet/>
      <dgm:spPr/>
      <dgm:t>
        <a:bodyPr/>
        <a:lstStyle/>
        <a:p>
          <a:endParaRPr lang="fr-FR"/>
        </a:p>
      </dgm:t>
    </dgm:pt>
    <dgm:pt modelId="{19D39F82-B6B6-4B10-A037-F717FB11283D}" type="pres">
      <dgm:prSet presAssocID="{3E434526-D7A7-40ED-9A4D-D9907B6CEF2B}" presName="Name0" presStyleCnt="0">
        <dgm:presLayoutVars>
          <dgm:chMax val="7"/>
          <dgm:chPref val="7"/>
          <dgm:dir/>
        </dgm:presLayoutVars>
      </dgm:prSet>
      <dgm:spPr/>
    </dgm:pt>
    <dgm:pt modelId="{A38FC953-DB48-465D-A53A-A8FB790B4DD3}" type="pres">
      <dgm:prSet presAssocID="{3E434526-D7A7-40ED-9A4D-D9907B6CEF2B}" presName="Name1" presStyleCnt="0"/>
      <dgm:spPr/>
    </dgm:pt>
    <dgm:pt modelId="{0B5FF99B-CAE7-4163-A5D2-95E183D55908}" type="pres">
      <dgm:prSet presAssocID="{3E434526-D7A7-40ED-9A4D-D9907B6CEF2B}" presName="cycle" presStyleCnt="0"/>
      <dgm:spPr/>
    </dgm:pt>
    <dgm:pt modelId="{FBBEE4F0-1F60-49FF-8A8C-B5DA077FDDD9}" type="pres">
      <dgm:prSet presAssocID="{3E434526-D7A7-40ED-9A4D-D9907B6CEF2B}" presName="srcNode" presStyleLbl="node1" presStyleIdx="0" presStyleCnt="4"/>
      <dgm:spPr/>
    </dgm:pt>
    <dgm:pt modelId="{8BC9775F-B6CC-48A6-B645-4CD9383996A4}" type="pres">
      <dgm:prSet presAssocID="{3E434526-D7A7-40ED-9A4D-D9907B6CEF2B}" presName="conn" presStyleLbl="parChTrans1D2" presStyleIdx="0" presStyleCnt="1"/>
      <dgm:spPr/>
    </dgm:pt>
    <dgm:pt modelId="{80E9B582-EE58-46CE-87DD-8209AD7D11B0}" type="pres">
      <dgm:prSet presAssocID="{3E434526-D7A7-40ED-9A4D-D9907B6CEF2B}" presName="extraNode" presStyleLbl="node1" presStyleIdx="0" presStyleCnt="4"/>
      <dgm:spPr/>
    </dgm:pt>
    <dgm:pt modelId="{27210127-365E-48FC-9EA8-8CE3A80469B9}" type="pres">
      <dgm:prSet presAssocID="{3E434526-D7A7-40ED-9A4D-D9907B6CEF2B}" presName="dstNode" presStyleLbl="node1" presStyleIdx="0" presStyleCnt="4"/>
      <dgm:spPr/>
    </dgm:pt>
    <dgm:pt modelId="{EF7CDC86-2FF1-4E4D-9AE8-0D64662F2CA5}" type="pres">
      <dgm:prSet presAssocID="{8BC5A8EE-EA46-451C-A833-C3CC8B4AC026}" presName="text_1" presStyleLbl="node1" presStyleIdx="0" presStyleCnt="4">
        <dgm:presLayoutVars>
          <dgm:bulletEnabled val="1"/>
        </dgm:presLayoutVars>
      </dgm:prSet>
      <dgm:spPr/>
    </dgm:pt>
    <dgm:pt modelId="{1E1C725D-7465-4D30-87BC-30A72EA88957}" type="pres">
      <dgm:prSet presAssocID="{8BC5A8EE-EA46-451C-A833-C3CC8B4AC026}" presName="accent_1" presStyleCnt="0"/>
      <dgm:spPr/>
    </dgm:pt>
    <dgm:pt modelId="{AE66A953-16AC-4914-9AEF-F3E55BB71B20}" type="pres">
      <dgm:prSet presAssocID="{8BC5A8EE-EA46-451C-A833-C3CC8B4AC026}" presName="accentRepeatNode" presStyleLbl="solidFgAcc1" presStyleIdx="0" presStyleCnt="4"/>
      <dgm:spPr/>
    </dgm:pt>
    <dgm:pt modelId="{44E44564-F8D3-4253-8059-8FC971E9A724}" type="pres">
      <dgm:prSet presAssocID="{75B6CC03-EB25-420D-AC46-53C60D035E8D}" presName="text_2" presStyleLbl="node1" presStyleIdx="1" presStyleCnt="4">
        <dgm:presLayoutVars>
          <dgm:bulletEnabled val="1"/>
        </dgm:presLayoutVars>
      </dgm:prSet>
      <dgm:spPr/>
    </dgm:pt>
    <dgm:pt modelId="{A59AC22E-4853-450B-962D-22D96D7AA64A}" type="pres">
      <dgm:prSet presAssocID="{75B6CC03-EB25-420D-AC46-53C60D035E8D}" presName="accent_2" presStyleCnt="0"/>
      <dgm:spPr/>
    </dgm:pt>
    <dgm:pt modelId="{88A9CFD4-0BC7-46F4-966B-A2A40FCAA5E3}" type="pres">
      <dgm:prSet presAssocID="{75B6CC03-EB25-420D-AC46-53C60D035E8D}" presName="accentRepeatNode" presStyleLbl="solidFgAcc1" presStyleIdx="1" presStyleCnt="4"/>
      <dgm:spPr/>
    </dgm:pt>
    <dgm:pt modelId="{F6AF1C8D-DD03-425B-9C22-48BC374B7DC0}" type="pres">
      <dgm:prSet presAssocID="{32B802F8-3C7A-4CD1-86E1-26D47DC4D1D1}" presName="text_3" presStyleLbl="node1" presStyleIdx="2" presStyleCnt="4">
        <dgm:presLayoutVars>
          <dgm:bulletEnabled val="1"/>
        </dgm:presLayoutVars>
      </dgm:prSet>
      <dgm:spPr/>
    </dgm:pt>
    <dgm:pt modelId="{E44B80B8-59B2-457A-A5D0-3901338FE936}" type="pres">
      <dgm:prSet presAssocID="{32B802F8-3C7A-4CD1-86E1-26D47DC4D1D1}" presName="accent_3" presStyleCnt="0"/>
      <dgm:spPr/>
    </dgm:pt>
    <dgm:pt modelId="{D14ACEE5-73E5-42D8-9B4D-DFB432B3A870}" type="pres">
      <dgm:prSet presAssocID="{32B802F8-3C7A-4CD1-86E1-26D47DC4D1D1}" presName="accentRepeatNode" presStyleLbl="solidFgAcc1" presStyleIdx="2" presStyleCnt="4"/>
      <dgm:spPr/>
    </dgm:pt>
    <dgm:pt modelId="{54EBE7DB-CBEF-41A9-9AC4-74F0A17E81A8}" type="pres">
      <dgm:prSet presAssocID="{902C5A51-CA82-487D-8054-7E25AFCDF60B}" presName="text_4" presStyleLbl="node1" presStyleIdx="3" presStyleCnt="4">
        <dgm:presLayoutVars>
          <dgm:bulletEnabled val="1"/>
        </dgm:presLayoutVars>
      </dgm:prSet>
      <dgm:spPr/>
    </dgm:pt>
    <dgm:pt modelId="{5218F743-64AB-41EA-BC57-6A95B49DF067}" type="pres">
      <dgm:prSet presAssocID="{902C5A51-CA82-487D-8054-7E25AFCDF60B}" presName="accent_4" presStyleCnt="0"/>
      <dgm:spPr/>
    </dgm:pt>
    <dgm:pt modelId="{3852AC47-F7A3-4585-BC31-22A6903EF250}" type="pres">
      <dgm:prSet presAssocID="{902C5A51-CA82-487D-8054-7E25AFCDF60B}" presName="accentRepeatNode" presStyleLbl="solidFgAcc1" presStyleIdx="3" presStyleCnt="4"/>
      <dgm:spPr/>
    </dgm:pt>
  </dgm:ptLst>
  <dgm:cxnLst>
    <dgm:cxn modelId="{0B3D2218-FB9D-42B0-BC78-1EEDDAA833DB}" type="presOf" srcId="{32B802F8-3C7A-4CD1-86E1-26D47DC4D1D1}" destId="{F6AF1C8D-DD03-425B-9C22-48BC374B7DC0}" srcOrd="0" destOrd="0" presId="urn:microsoft.com/office/officeart/2008/layout/VerticalCurvedList"/>
    <dgm:cxn modelId="{BB9E4A50-D040-4197-9939-C39C824F85EB}" type="presOf" srcId="{75B6CC03-EB25-420D-AC46-53C60D035E8D}" destId="{44E44564-F8D3-4253-8059-8FC971E9A724}" srcOrd="0" destOrd="0" presId="urn:microsoft.com/office/officeart/2008/layout/VerticalCurvedList"/>
    <dgm:cxn modelId="{3A338072-ACA5-47E8-8A5C-EA063DF41786}" type="presOf" srcId="{68D23F02-06A0-4369-BA53-C000A02FC7E2}" destId="{8BC9775F-B6CC-48A6-B645-4CD9383996A4}" srcOrd="0" destOrd="0" presId="urn:microsoft.com/office/officeart/2008/layout/VerticalCurvedList"/>
    <dgm:cxn modelId="{6438737A-040F-451F-97C7-0B3024EA15D3}" srcId="{3E434526-D7A7-40ED-9A4D-D9907B6CEF2B}" destId="{32B802F8-3C7A-4CD1-86E1-26D47DC4D1D1}" srcOrd="2" destOrd="0" parTransId="{FB3D083B-398D-4BA2-AABD-69CA2AB7B5D3}" sibTransId="{00D4D0D2-9B61-49C2-8903-3D5059139F89}"/>
    <dgm:cxn modelId="{48212286-BD4B-467D-8B50-83B253769A35}" srcId="{3E434526-D7A7-40ED-9A4D-D9907B6CEF2B}" destId="{902C5A51-CA82-487D-8054-7E25AFCDF60B}" srcOrd="3" destOrd="0" parTransId="{A4C86753-1420-4644-A398-FD6910DD0DA1}" sibTransId="{CA4024C4-2242-4C3D-8180-0FEFB32544B3}"/>
    <dgm:cxn modelId="{96A06DA7-7ECA-4EC0-828C-7D5B79746A6A}" type="presOf" srcId="{902C5A51-CA82-487D-8054-7E25AFCDF60B}" destId="{54EBE7DB-CBEF-41A9-9AC4-74F0A17E81A8}" srcOrd="0" destOrd="0" presId="urn:microsoft.com/office/officeart/2008/layout/VerticalCurvedList"/>
    <dgm:cxn modelId="{5AA10BC2-8110-4BEE-88CE-86BA71A462FB}" srcId="{3E434526-D7A7-40ED-9A4D-D9907B6CEF2B}" destId="{8BC5A8EE-EA46-451C-A833-C3CC8B4AC026}" srcOrd="0" destOrd="0" parTransId="{E057EB38-0145-4439-A71A-EB11F9395350}" sibTransId="{68D23F02-06A0-4369-BA53-C000A02FC7E2}"/>
    <dgm:cxn modelId="{F4443ED0-4EA0-470F-B7C2-F8D626E22579}" type="presOf" srcId="{8BC5A8EE-EA46-451C-A833-C3CC8B4AC026}" destId="{EF7CDC86-2FF1-4E4D-9AE8-0D64662F2CA5}" srcOrd="0" destOrd="0" presId="urn:microsoft.com/office/officeart/2008/layout/VerticalCurvedList"/>
    <dgm:cxn modelId="{FB8E33E2-6568-48C3-B2A6-00872C912448}" type="presOf" srcId="{3E434526-D7A7-40ED-9A4D-D9907B6CEF2B}" destId="{19D39F82-B6B6-4B10-A037-F717FB11283D}" srcOrd="0" destOrd="0" presId="urn:microsoft.com/office/officeart/2008/layout/VerticalCurvedList"/>
    <dgm:cxn modelId="{1F387AFC-BF44-4B62-A57B-ABF02B62F204}" srcId="{3E434526-D7A7-40ED-9A4D-D9907B6CEF2B}" destId="{75B6CC03-EB25-420D-AC46-53C60D035E8D}" srcOrd="1" destOrd="0" parTransId="{879AC29A-C1C7-4664-B8B1-B2178BC28721}" sibTransId="{25FED2A6-8CFD-4700-83A4-0CA7A71FB91A}"/>
    <dgm:cxn modelId="{ED774799-BF85-4C7A-ADCB-9DEBF1EFAB4C}" type="presParOf" srcId="{19D39F82-B6B6-4B10-A037-F717FB11283D}" destId="{A38FC953-DB48-465D-A53A-A8FB790B4DD3}" srcOrd="0" destOrd="0" presId="urn:microsoft.com/office/officeart/2008/layout/VerticalCurvedList"/>
    <dgm:cxn modelId="{6684F05D-4164-4943-B96A-6DD10D6A44FC}" type="presParOf" srcId="{A38FC953-DB48-465D-A53A-A8FB790B4DD3}" destId="{0B5FF99B-CAE7-4163-A5D2-95E183D55908}" srcOrd="0" destOrd="0" presId="urn:microsoft.com/office/officeart/2008/layout/VerticalCurvedList"/>
    <dgm:cxn modelId="{4B931194-BE8F-4381-A203-D239A1188E57}" type="presParOf" srcId="{0B5FF99B-CAE7-4163-A5D2-95E183D55908}" destId="{FBBEE4F0-1F60-49FF-8A8C-B5DA077FDDD9}" srcOrd="0" destOrd="0" presId="urn:microsoft.com/office/officeart/2008/layout/VerticalCurvedList"/>
    <dgm:cxn modelId="{E5CAED45-0253-4095-951A-732DBC86D23C}" type="presParOf" srcId="{0B5FF99B-CAE7-4163-A5D2-95E183D55908}" destId="{8BC9775F-B6CC-48A6-B645-4CD9383996A4}" srcOrd="1" destOrd="0" presId="urn:microsoft.com/office/officeart/2008/layout/VerticalCurvedList"/>
    <dgm:cxn modelId="{A2989FDC-749A-4FA9-A1F5-66F045753066}" type="presParOf" srcId="{0B5FF99B-CAE7-4163-A5D2-95E183D55908}" destId="{80E9B582-EE58-46CE-87DD-8209AD7D11B0}" srcOrd="2" destOrd="0" presId="urn:microsoft.com/office/officeart/2008/layout/VerticalCurvedList"/>
    <dgm:cxn modelId="{5D22D3B4-F8BC-4108-8925-39C858DE7C25}" type="presParOf" srcId="{0B5FF99B-CAE7-4163-A5D2-95E183D55908}" destId="{27210127-365E-48FC-9EA8-8CE3A80469B9}" srcOrd="3" destOrd="0" presId="urn:microsoft.com/office/officeart/2008/layout/VerticalCurvedList"/>
    <dgm:cxn modelId="{8E7D7488-8B03-4308-8B0E-4773FC3005C2}" type="presParOf" srcId="{A38FC953-DB48-465D-A53A-A8FB790B4DD3}" destId="{EF7CDC86-2FF1-4E4D-9AE8-0D64662F2CA5}" srcOrd="1" destOrd="0" presId="urn:microsoft.com/office/officeart/2008/layout/VerticalCurvedList"/>
    <dgm:cxn modelId="{57A47D9D-CFFA-433C-B9B7-DFF86658BA05}" type="presParOf" srcId="{A38FC953-DB48-465D-A53A-A8FB790B4DD3}" destId="{1E1C725D-7465-4D30-87BC-30A72EA88957}" srcOrd="2" destOrd="0" presId="urn:microsoft.com/office/officeart/2008/layout/VerticalCurvedList"/>
    <dgm:cxn modelId="{ADBC879E-9089-417F-A58B-F16C18CE53F0}" type="presParOf" srcId="{1E1C725D-7465-4D30-87BC-30A72EA88957}" destId="{AE66A953-16AC-4914-9AEF-F3E55BB71B20}" srcOrd="0" destOrd="0" presId="urn:microsoft.com/office/officeart/2008/layout/VerticalCurvedList"/>
    <dgm:cxn modelId="{7AB3395F-C739-453E-8561-5D38C9ABBCD5}" type="presParOf" srcId="{A38FC953-DB48-465D-A53A-A8FB790B4DD3}" destId="{44E44564-F8D3-4253-8059-8FC971E9A724}" srcOrd="3" destOrd="0" presId="urn:microsoft.com/office/officeart/2008/layout/VerticalCurvedList"/>
    <dgm:cxn modelId="{03926598-D5D4-4E72-9FDD-D8097621A38F}" type="presParOf" srcId="{A38FC953-DB48-465D-A53A-A8FB790B4DD3}" destId="{A59AC22E-4853-450B-962D-22D96D7AA64A}" srcOrd="4" destOrd="0" presId="urn:microsoft.com/office/officeart/2008/layout/VerticalCurvedList"/>
    <dgm:cxn modelId="{BBE36E2D-AD8F-4CC3-A317-C3A5DDE5535D}" type="presParOf" srcId="{A59AC22E-4853-450B-962D-22D96D7AA64A}" destId="{88A9CFD4-0BC7-46F4-966B-A2A40FCAA5E3}" srcOrd="0" destOrd="0" presId="urn:microsoft.com/office/officeart/2008/layout/VerticalCurvedList"/>
    <dgm:cxn modelId="{3F1CC71E-B1DA-4E2C-BC0B-DD527FFA669F}" type="presParOf" srcId="{A38FC953-DB48-465D-A53A-A8FB790B4DD3}" destId="{F6AF1C8D-DD03-425B-9C22-48BC374B7DC0}" srcOrd="5" destOrd="0" presId="urn:microsoft.com/office/officeart/2008/layout/VerticalCurvedList"/>
    <dgm:cxn modelId="{C6E9FB66-ACB3-40B5-BC3E-3AAAF75D30CF}" type="presParOf" srcId="{A38FC953-DB48-465D-A53A-A8FB790B4DD3}" destId="{E44B80B8-59B2-457A-A5D0-3901338FE936}" srcOrd="6" destOrd="0" presId="urn:microsoft.com/office/officeart/2008/layout/VerticalCurvedList"/>
    <dgm:cxn modelId="{376FE891-64DB-456F-8184-4A2BAA5D5900}" type="presParOf" srcId="{E44B80B8-59B2-457A-A5D0-3901338FE936}" destId="{D14ACEE5-73E5-42D8-9B4D-DFB432B3A870}" srcOrd="0" destOrd="0" presId="urn:microsoft.com/office/officeart/2008/layout/VerticalCurvedList"/>
    <dgm:cxn modelId="{AE8371E5-37EA-4A3A-98E3-74F337D64AB9}" type="presParOf" srcId="{A38FC953-DB48-465D-A53A-A8FB790B4DD3}" destId="{54EBE7DB-CBEF-41A9-9AC4-74F0A17E81A8}" srcOrd="7" destOrd="0" presId="urn:microsoft.com/office/officeart/2008/layout/VerticalCurvedList"/>
    <dgm:cxn modelId="{3DE8D368-38C5-40D1-93DC-D074E7F77993}" type="presParOf" srcId="{A38FC953-DB48-465D-A53A-A8FB790B4DD3}" destId="{5218F743-64AB-41EA-BC57-6A95B49DF067}" srcOrd="8" destOrd="0" presId="urn:microsoft.com/office/officeart/2008/layout/VerticalCurvedList"/>
    <dgm:cxn modelId="{EC8CD6D4-CE86-464E-B2D3-780ED0A2622E}" type="presParOf" srcId="{5218F743-64AB-41EA-BC57-6A95B49DF067}" destId="{3852AC47-F7A3-4585-BC31-22A6903EF25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9775F-B6CC-48A6-B645-4CD9383996A4}">
      <dsp:nvSpPr>
        <dsp:cNvPr id="0" name=""/>
        <dsp:cNvSpPr/>
      </dsp:nvSpPr>
      <dsp:spPr>
        <a:xfrm>
          <a:off x="-5690625" y="-871073"/>
          <a:ext cx="6775129" cy="6775129"/>
        </a:xfrm>
        <a:prstGeom prst="blockArc">
          <a:avLst>
            <a:gd name="adj1" fmla="val 18900000"/>
            <a:gd name="adj2" fmla="val 2700000"/>
            <a:gd name="adj3" fmla="val 31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CDC86-2FF1-4E4D-9AE8-0D64662F2CA5}">
      <dsp:nvSpPr>
        <dsp:cNvPr id="0" name=""/>
        <dsp:cNvSpPr/>
      </dsp:nvSpPr>
      <dsp:spPr>
        <a:xfrm>
          <a:off x="567691" y="386935"/>
          <a:ext cx="6278555" cy="774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458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Introduction</a:t>
          </a:r>
        </a:p>
      </dsp:txBody>
      <dsp:txXfrm>
        <a:off x="567691" y="386935"/>
        <a:ext cx="6278555" cy="774274"/>
      </dsp:txXfrm>
    </dsp:sp>
    <dsp:sp modelId="{AE66A953-16AC-4914-9AEF-F3E55BB71B20}">
      <dsp:nvSpPr>
        <dsp:cNvPr id="0" name=""/>
        <dsp:cNvSpPr/>
      </dsp:nvSpPr>
      <dsp:spPr>
        <a:xfrm>
          <a:off x="83770" y="290151"/>
          <a:ext cx="967842" cy="9678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E44564-F8D3-4253-8059-8FC971E9A724}">
      <dsp:nvSpPr>
        <dsp:cNvPr id="0" name=""/>
        <dsp:cNvSpPr/>
      </dsp:nvSpPr>
      <dsp:spPr>
        <a:xfrm>
          <a:off x="1011600" y="1548548"/>
          <a:ext cx="5834646" cy="774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458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Backend</a:t>
          </a:r>
        </a:p>
      </dsp:txBody>
      <dsp:txXfrm>
        <a:off x="1011600" y="1548548"/>
        <a:ext cx="5834646" cy="774274"/>
      </dsp:txXfrm>
    </dsp:sp>
    <dsp:sp modelId="{88A9CFD4-0BC7-46F4-966B-A2A40FCAA5E3}">
      <dsp:nvSpPr>
        <dsp:cNvPr id="0" name=""/>
        <dsp:cNvSpPr/>
      </dsp:nvSpPr>
      <dsp:spPr>
        <a:xfrm>
          <a:off x="527679" y="1451763"/>
          <a:ext cx="967842" cy="9678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F1C8D-DD03-425B-9C22-48BC374B7DC0}">
      <dsp:nvSpPr>
        <dsp:cNvPr id="0" name=""/>
        <dsp:cNvSpPr/>
      </dsp:nvSpPr>
      <dsp:spPr>
        <a:xfrm>
          <a:off x="1011600" y="2710160"/>
          <a:ext cx="5834646" cy="774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458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Frontend</a:t>
          </a:r>
        </a:p>
      </dsp:txBody>
      <dsp:txXfrm>
        <a:off x="1011600" y="2710160"/>
        <a:ext cx="5834646" cy="774274"/>
      </dsp:txXfrm>
    </dsp:sp>
    <dsp:sp modelId="{D14ACEE5-73E5-42D8-9B4D-DFB432B3A870}">
      <dsp:nvSpPr>
        <dsp:cNvPr id="0" name=""/>
        <dsp:cNvSpPr/>
      </dsp:nvSpPr>
      <dsp:spPr>
        <a:xfrm>
          <a:off x="527679" y="2613376"/>
          <a:ext cx="967842" cy="9678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BE7DB-CBEF-41A9-9AC4-74F0A17E81A8}">
      <dsp:nvSpPr>
        <dsp:cNvPr id="0" name=""/>
        <dsp:cNvSpPr/>
      </dsp:nvSpPr>
      <dsp:spPr>
        <a:xfrm>
          <a:off x="567691" y="3871773"/>
          <a:ext cx="6278555" cy="774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458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Evolutions et Conclusion</a:t>
          </a:r>
        </a:p>
      </dsp:txBody>
      <dsp:txXfrm>
        <a:off x="567691" y="3871773"/>
        <a:ext cx="6278555" cy="774274"/>
      </dsp:txXfrm>
    </dsp:sp>
    <dsp:sp modelId="{3852AC47-F7A3-4585-BC31-22A6903EF250}">
      <dsp:nvSpPr>
        <dsp:cNvPr id="0" name=""/>
        <dsp:cNvSpPr/>
      </dsp:nvSpPr>
      <dsp:spPr>
        <a:xfrm>
          <a:off x="83770" y="3774988"/>
          <a:ext cx="967842" cy="9678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FB26A-0915-AA9D-FBE6-98B2FB11B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C99FC1A-F261-04F6-71A0-82DC1DC49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99701E-D8C1-C974-D34C-5E932462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5F3F55-D345-09B0-8038-E459155F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8A27F-48EC-3E6F-7CC7-4FABF789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78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63C7A-3584-31DB-F4B7-2EFDE4C4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16B69F-D551-83C4-727D-AECC88E6A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6A5B5D-BE3E-B35E-17F5-00239226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ED33B2-8DAA-22E8-D172-2566A2A4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15FB61-225E-2B2A-2AA0-AB026AD5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13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4129D8E-3887-E609-7064-13319737D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BB7394-BB28-655B-627D-13810D311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31A24B-8ADB-D9EE-288F-B9895068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9F4C9-71AF-92CA-BE52-0D75C567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EEE9FA-E511-8BBB-C8B0-74D8112A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80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41CD-CE67-9DAC-9F72-7D63DE89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01195F-3B4E-E5DA-7664-3BF006CE0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E07BF2-E1A7-0669-CEE3-B43A83DA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333CF3-DEE8-ECB5-722D-88EB6CC6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345259-D662-87F9-9585-E9D9C928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39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522263-188B-B4F7-7359-41B5ADFA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6634C2-10F8-7E0A-4892-A503A3B4C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146D18-8D62-C3BC-05B1-5018FDD3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7D0145-4CCF-81D7-35D6-0DA5CE07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74C7DC-D2E4-0B93-4154-7F37BAEB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5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2D95E-BA40-8A40-BEF2-E517DEF3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42E558-B715-7D2F-4773-B8B42AB7D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015E9F-F6D7-16A6-8E8A-C97973F84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59CD4B-5832-2025-8080-141143F4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29CAB0-D263-AD4F-0EFB-FD33DE88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C93E16-61FB-979E-D2BF-1AA4F803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29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EA5D2-71F4-989D-4A6C-FD03483A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7AA5C8-EAEF-265D-1D2D-E4B481757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0E74DD-0CC1-98BD-0454-57D4DA16C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50A261-B32E-C00D-E584-9FE49F67D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7F7C4B2-B59D-2100-8D51-5E69066BB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A881B8-2A3D-6183-08DA-FE649C82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3E08988-5DCB-1EDC-4F72-2E55D8D0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3CB8FDD-B2DC-B74C-B154-9D002C13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09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F385B-C3AE-F635-6C10-FE68374C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E8C47C-CD91-C0D9-D181-433DB4A0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E477CE-1A24-BEED-592E-22DFCF79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ACF2A9-D9F8-C1F3-B72B-90680338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23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B94D7D-A44B-7F20-5AAF-581B866B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D7935C-76DB-970B-5EC6-B08F4434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93C084-C439-DFA0-AD15-0E0EC4F3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37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CC25A-78D0-077A-C68B-24108D61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0AB8B6-B1FA-F13B-16F4-E56291ABF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EA99AF-25A2-258B-0788-2F2E20E2D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A751B9-3EA9-677E-5B11-30EF87B5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C20860-FF80-60E7-9FA9-3C273360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4286A9-BD89-F447-F7DA-39A3CBF2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91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F81AB0-517E-3E8D-BC20-865A8C06B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A32D18-BD4A-06CF-5AE2-13FE4E4A3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75ADD5-3AE7-E223-A81D-71CD61423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8EEA14-47EF-5AF9-BD06-A129D573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33826C-D67D-BD94-6A70-7E7D3DFE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CF963C-2256-55EB-51C1-A8E00C25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25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0E15A8-21E5-1449-F331-A41986E4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E6B2C3-6550-7990-E03E-14D23A16F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3BD48-9C50-B314-31D2-4288E4290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9CABC-D7AE-40EF-BB01-0B09EB9AB373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B9C037-7366-CDFA-3DC9-42526E275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FA7969-BD11-A169-BA6E-72740EC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61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7.xml"/><Relationship Id="rId7" Type="http://schemas.openxmlformats.org/officeDocument/2006/relationships/diagramColors" Target="../diagrams/colors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2.jpg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12A4FF1-998F-201E-3FDE-61B91290C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7270" y="2914344"/>
            <a:ext cx="9144000" cy="1745579"/>
          </a:xfrm>
        </p:spPr>
        <p:txBody>
          <a:bodyPr>
            <a:normAutofit lnSpcReduction="10000"/>
          </a:bodyPr>
          <a:lstStyle/>
          <a:p>
            <a:br>
              <a:rPr lang="fr-FR" sz="2800" b="1" dirty="0"/>
            </a:br>
            <a:r>
              <a:rPr lang="fr-FR" sz="2800" b="1" dirty="0"/>
              <a:t>Application Web 3.0</a:t>
            </a:r>
            <a:br>
              <a:rPr lang="fr-FR" sz="2800" b="1" dirty="0"/>
            </a:br>
            <a:endParaRPr lang="fr-FR" sz="2800" b="1" dirty="0"/>
          </a:p>
          <a:p>
            <a:r>
              <a:rPr lang="fr-FR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Jeux Olympiques Paris 2024</a:t>
            </a:r>
            <a:endParaRPr lang="fr-FR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150802-EB61-7076-D1DE-7C935501C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3544"/>
            <a:ext cx="2286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9B95BD24-9112-EB2E-4D9A-ECBBDBA7B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5403544"/>
            <a:ext cx="9715696" cy="1652953"/>
          </a:xfrm>
        </p:spPr>
        <p:txBody>
          <a:bodyPr>
            <a:normAutofit fontScale="90000"/>
          </a:bodyPr>
          <a:lstStyle/>
          <a:p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Franck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Petretto</a:t>
            </a:r>
            <a:b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Acadee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Blockchain Academy</a:t>
            </a:r>
            <a:b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 Avril 2023</a:t>
            </a:r>
            <a:b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fr-F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«certification RS5000 Exploiter la blockchain dans le développement d’applications »</a:t>
            </a:r>
            <a:br>
              <a:rPr lang="fr-F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83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Backend – Id de jeton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C4EC96CE-3631-BD8B-ADAE-14F9D7A4B447}"/>
              </a:ext>
            </a:extLst>
          </p:cNvPr>
          <p:cNvSpPr txBox="1">
            <a:spLocks/>
          </p:cNvSpPr>
          <p:nvPr/>
        </p:nvSpPr>
        <p:spPr>
          <a:xfrm>
            <a:off x="1595437" y="1258042"/>
            <a:ext cx="9001125" cy="4876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5A5B955D-7CC0-B960-18CB-C0AF69D2B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00278"/>
              </p:ext>
            </p:extLst>
          </p:nvPr>
        </p:nvGraphicFramePr>
        <p:xfrm>
          <a:off x="1595437" y="1220041"/>
          <a:ext cx="7981361" cy="45672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4888">
                  <a:extLst>
                    <a:ext uri="{9D8B030D-6E8A-4147-A177-3AD203B41FA5}">
                      <a16:colId xmlns:a16="http://schemas.microsoft.com/office/drawing/2014/main" val="2280890779"/>
                    </a:ext>
                  </a:extLst>
                </a:gridCol>
                <a:gridCol w="2520539">
                  <a:extLst>
                    <a:ext uri="{9D8B030D-6E8A-4147-A177-3AD203B41FA5}">
                      <a16:colId xmlns:a16="http://schemas.microsoft.com/office/drawing/2014/main" val="3407152596"/>
                    </a:ext>
                  </a:extLst>
                </a:gridCol>
                <a:gridCol w="1877967">
                  <a:extLst>
                    <a:ext uri="{9D8B030D-6E8A-4147-A177-3AD203B41FA5}">
                      <a16:colId xmlns:a16="http://schemas.microsoft.com/office/drawing/2014/main" val="1845153444"/>
                    </a:ext>
                  </a:extLst>
                </a:gridCol>
                <a:gridCol w="1877967">
                  <a:extLst>
                    <a:ext uri="{9D8B030D-6E8A-4147-A177-3AD203B41FA5}">
                      <a16:colId xmlns:a16="http://schemas.microsoft.com/office/drawing/2014/main" val="2810638615"/>
                    </a:ext>
                  </a:extLst>
                </a:gridCol>
              </a:tblGrid>
              <a:tr h="105399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 du jeton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Fongible / Non Fongible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Quantité disponible (</a:t>
                      </a:r>
                      <a:r>
                        <a:rPr lang="fr-FR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suppy</a:t>
                      </a: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0560310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Athlétisme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Fongible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0898460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Aviron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Fongible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036852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Escrime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Fongible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6419375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Basketball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Fongible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4384748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Fongible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578009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Athlétisme Unique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 Fongible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1477943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Aviron Unique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 Fongible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2679568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Escrime Unique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 Fongible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403556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Basketball Unique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 Fongible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1583991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Boxe Unique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 Fongible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868914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A3B7573C-5002-A4AC-7EA0-9ACA4CE6D8B3}"/>
              </a:ext>
            </a:extLst>
          </p:cNvPr>
          <p:cNvSpPr txBox="1"/>
          <p:nvPr/>
        </p:nvSpPr>
        <p:spPr>
          <a:xfrm>
            <a:off x="1511737" y="6055665"/>
            <a:ext cx="771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supplies = [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minted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27707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Backend – Echange de jeton Fongible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8A41B8-D8F3-E559-3953-A337F9D4FD82}"/>
              </a:ext>
            </a:extLst>
          </p:cNvPr>
          <p:cNvSpPr/>
          <p:nvPr/>
        </p:nvSpPr>
        <p:spPr>
          <a:xfrm>
            <a:off x="987245" y="1480741"/>
            <a:ext cx="1228725" cy="704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Utilisateur1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A94860-81A9-73E5-D8B5-329A27ABAD66}"/>
              </a:ext>
            </a:extLst>
          </p:cNvPr>
          <p:cNvSpPr/>
          <p:nvPr/>
        </p:nvSpPr>
        <p:spPr>
          <a:xfrm>
            <a:off x="2511245" y="1495425"/>
            <a:ext cx="1228725" cy="7048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Utilisateur2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D8CED3-A85B-3D75-54E2-C44126AE837E}"/>
              </a:ext>
            </a:extLst>
          </p:cNvPr>
          <p:cNvSpPr/>
          <p:nvPr/>
        </p:nvSpPr>
        <p:spPr>
          <a:xfrm>
            <a:off x="5502673" y="1495425"/>
            <a:ext cx="1228725" cy="704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16D2BC-5022-584B-73FB-A599E04FC6A5}"/>
              </a:ext>
            </a:extLst>
          </p:cNvPr>
          <p:cNvSpPr/>
          <p:nvPr/>
        </p:nvSpPr>
        <p:spPr>
          <a:xfrm>
            <a:off x="8001166" y="1495425"/>
            <a:ext cx="1228725" cy="704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120D747-30CA-EB24-C134-3AF0AF276924}"/>
              </a:ext>
            </a:extLst>
          </p:cNvPr>
          <p:cNvCxnSpPr>
            <a:cxnSpLocks/>
          </p:cNvCxnSpPr>
          <p:nvPr/>
        </p:nvCxnSpPr>
        <p:spPr>
          <a:xfrm>
            <a:off x="1601607" y="2600324"/>
            <a:ext cx="4355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8E73E15-64F7-0A9E-167F-2C007B03BDA6}"/>
              </a:ext>
            </a:extLst>
          </p:cNvPr>
          <p:cNvCxnSpPr/>
          <p:nvPr/>
        </p:nvCxnSpPr>
        <p:spPr>
          <a:xfrm>
            <a:off x="6255255" y="2600325"/>
            <a:ext cx="207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444560DA-9B13-CE33-C2A4-066A6DB6E43A}"/>
              </a:ext>
            </a:extLst>
          </p:cNvPr>
          <p:cNvSpPr txBox="1"/>
          <p:nvPr/>
        </p:nvSpPr>
        <p:spPr>
          <a:xfrm>
            <a:off x="1568062" y="2321123"/>
            <a:ext cx="3018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Création d’une demande d’échange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20D194-7573-946D-1009-3B53A4A8EDA9}"/>
              </a:ext>
            </a:extLst>
          </p:cNvPr>
          <p:cNvSpPr txBox="1"/>
          <p:nvPr/>
        </p:nvSpPr>
        <p:spPr>
          <a:xfrm>
            <a:off x="8057408" y="2507927"/>
            <a:ext cx="36468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1400" b="0" dirty="0" err="1">
                <a:solidFill>
                  <a:srgbClr val="795E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setApprovalForAll</a:t>
            </a:r>
            <a:r>
              <a:rPr lang="fr-F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fr-F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8B33E09-DD60-40B5-DD4D-EB46DB750B44}"/>
              </a:ext>
            </a:extLst>
          </p:cNvPr>
          <p:cNvCxnSpPr>
            <a:cxnSpLocks/>
          </p:cNvCxnSpPr>
          <p:nvPr/>
        </p:nvCxnSpPr>
        <p:spPr>
          <a:xfrm>
            <a:off x="3123444" y="3790950"/>
            <a:ext cx="2848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8F9ECCE8-EF36-A6F2-F537-D17F19E77B6D}"/>
              </a:ext>
            </a:extLst>
          </p:cNvPr>
          <p:cNvSpPr txBox="1"/>
          <p:nvPr/>
        </p:nvSpPr>
        <p:spPr>
          <a:xfrm>
            <a:off x="6478499" y="2272451"/>
            <a:ext cx="1857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exchangeStart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1AAB3CD-3C20-7674-52CA-6125DC8B3315}"/>
              </a:ext>
            </a:extLst>
          </p:cNvPr>
          <p:cNvSpPr txBox="1"/>
          <p:nvPr/>
        </p:nvSpPr>
        <p:spPr>
          <a:xfrm>
            <a:off x="8546252" y="2292546"/>
            <a:ext cx="4138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mapToExchange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fr-FR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41BA435-DC9A-5957-9FD3-07A4B2274B56}"/>
              </a:ext>
            </a:extLst>
          </p:cNvPr>
          <p:cNvCxnSpPr>
            <a:cxnSpLocks/>
          </p:cNvCxnSpPr>
          <p:nvPr/>
        </p:nvCxnSpPr>
        <p:spPr>
          <a:xfrm>
            <a:off x="1601607" y="3067050"/>
            <a:ext cx="4370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ADE546B-82E4-5575-A56E-5571B9131402}"/>
              </a:ext>
            </a:extLst>
          </p:cNvPr>
          <p:cNvSpPr txBox="1"/>
          <p:nvPr/>
        </p:nvSpPr>
        <p:spPr>
          <a:xfrm>
            <a:off x="1583851" y="2815704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Annuler l’échange</a:t>
            </a:r>
            <a:endParaRPr lang="fr-FR" dirty="0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3ACA526-0C63-B3CF-2CBD-B3B1455CE24C}"/>
              </a:ext>
            </a:extLst>
          </p:cNvPr>
          <p:cNvCxnSpPr/>
          <p:nvPr/>
        </p:nvCxnSpPr>
        <p:spPr>
          <a:xfrm>
            <a:off x="6230048" y="3095625"/>
            <a:ext cx="207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AF96BEEB-7E23-EC3D-945D-5A61B56B722A}"/>
              </a:ext>
            </a:extLst>
          </p:cNvPr>
          <p:cNvSpPr txBox="1"/>
          <p:nvPr/>
        </p:nvSpPr>
        <p:spPr>
          <a:xfrm>
            <a:off x="6357993" y="2778319"/>
            <a:ext cx="2271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exchangeCancelStart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96E83C4-BD02-B04F-6F07-B9EB057240C9}"/>
              </a:ext>
            </a:extLst>
          </p:cNvPr>
          <p:cNvSpPr txBox="1"/>
          <p:nvPr/>
        </p:nvSpPr>
        <p:spPr>
          <a:xfrm>
            <a:off x="3399669" y="3483173"/>
            <a:ext cx="23567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Valide un échange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2518E3D-A1C1-5611-9C28-62FF83E82A49}"/>
              </a:ext>
            </a:extLst>
          </p:cNvPr>
          <p:cNvCxnSpPr/>
          <p:nvPr/>
        </p:nvCxnSpPr>
        <p:spPr>
          <a:xfrm>
            <a:off x="6280294" y="3738978"/>
            <a:ext cx="207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9494CC75-5615-9D82-9296-8A9728B43782}"/>
              </a:ext>
            </a:extLst>
          </p:cNvPr>
          <p:cNvSpPr txBox="1"/>
          <p:nvPr/>
        </p:nvSpPr>
        <p:spPr>
          <a:xfrm>
            <a:off x="8530795" y="3483173"/>
            <a:ext cx="25795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mapToExchange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[_from].to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8FAA385-E648-8C23-0FEC-3193ADC16E0C}"/>
              </a:ext>
            </a:extLst>
          </p:cNvPr>
          <p:cNvSpPr txBox="1"/>
          <p:nvPr/>
        </p:nvSpPr>
        <p:spPr>
          <a:xfrm>
            <a:off x="8573434" y="3790950"/>
            <a:ext cx="25795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ExchangeEvent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5BE187D-90AC-1396-7ED5-9BD3055358CC}"/>
              </a:ext>
            </a:extLst>
          </p:cNvPr>
          <p:cNvSpPr txBox="1"/>
          <p:nvPr/>
        </p:nvSpPr>
        <p:spPr>
          <a:xfrm>
            <a:off x="8084163" y="4062835"/>
            <a:ext cx="36468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1400" b="0" dirty="0" err="1">
                <a:solidFill>
                  <a:srgbClr val="795E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setApprovalForAll</a:t>
            </a:r>
            <a:r>
              <a:rPr lang="fr-F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fr-F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39" name="Flèche : courbe vers la gauche 38">
            <a:extLst>
              <a:ext uri="{FF2B5EF4-FFF2-40B4-BE49-F238E27FC236}">
                <a16:creationId xmlns:a16="http://schemas.microsoft.com/office/drawing/2014/main" id="{E6426DEE-435E-B7A7-261F-307302BE934A}"/>
              </a:ext>
            </a:extLst>
          </p:cNvPr>
          <p:cNvSpPr/>
          <p:nvPr/>
        </p:nvSpPr>
        <p:spPr>
          <a:xfrm>
            <a:off x="10511004" y="4404344"/>
            <a:ext cx="1022474" cy="66962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86975B1-E147-710C-69A9-0AAF4E7CC0B2}"/>
              </a:ext>
            </a:extLst>
          </p:cNvPr>
          <p:cNvSpPr txBox="1"/>
          <p:nvPr/>
        </p:nvSpPr>
        <p:spPr>
          <a:xfrm>
            <a:off x="8487217" y="4653360"/>
            <a:ext cx="25795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exchangeByContract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108BAB2-87D4-2960-1820-0DA96B64F37F}"/>
              </a:ext>
            </a:extLst>
          </p:cNvPr>
          <p:cNvSpPr txBox="1"/>
          <p:nvPr/>
        </p:nvSpPr>
        <p:spPr>
          <a:xfrm>
            <a:off x="11170616" y="4823354"/>
            <a:ext cx="11323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fr-F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fr-FR" sz="12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0F0AA26-574F-8E8A-43CD-742683C16D71}"/>
              </a:ext>
            </a:extLst>
          </p:cNvPr>
          <p:cNvSpPr txBox="1"/>
          <p:nvPr/>
        </p:nvSpPr>
        <p:spPr>
          <a:xfrm>
            <a:off x="8615527" y="4908099"/>
            <a:ext cx="26979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safeTransferFrom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u1=&gt;u2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8E19174-8B4D-158C-0AA7-DA7851F5BBB3}"/>
              </a:ext>
            </a:extLst>
          </p:cNvPr>
          <p:cNvSpPr txBox="1"/>
          <p:nvPr/>
        </p:nvSpPr>
        <p:spPr>
          <a:xfrm>
            <a:off x="8614041" y="5151998"/>
            <a:ext cx="26979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safeTransferFrom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u2=&gt;u1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8FF9AE1A-97EF-1105-F223-973B969EF2C6}"/>
              </a:ext>
            </a:extLst>
          </p:cNvPr>
          <p:cNvCxnSpPr>
            <a:cxnSpLocks/>
          </p:cNvCxnSpPr>
          <p:nvPr/>
        </p:nvCxnSpPr>
        <p:spPr>
          <a:xfrm flipH="1">
            <a:off x="6270247" y="3944838"/>
            <a:ext cx="2132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C166FF28-A3D4-F722-4272-A59029E6B49D}"/>
              </a:ext>
            </a:extLst>
          </p:cNvPr>
          <p:cNvSpPr txBox="1"/>
          <p:nvPr/>
        </p:nvSpPr>
        <p:spPr>
          <a:xfrm>
            <a:off x="1625713" y="6057849"/>
            <a:ext cx="20092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Clôture l’échange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A9CDD083-B09B-0485-6247-71B6FB08F0E5}"/>
              </a:ext>
            </a:extLst>
          </p:cNvPr>
          <p:cNvCxnSpPr>
            <a:cxnSpLocks/>
          </p:cNvCxnSpPr>
          <p:nvPr/>
        </p:nvCxnSpPr>
        <p:spPr>
          <a:xfrm>
            <a:off x="1655132" y="6381750"/>
            <a:ext cx="4148896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BF86C555-D810-A456-0422-E06EC3889E82}"/>
              </a:ext>
            </a:extLst>
          </p:cNvPr>
          <p:cNvCxnSpPr>
            <a:cxnSpLocks/>
          </p:cNvCxnSpPr>
          <p:nvPr/>
        </p:nvCxnSpPr>
        <p:spPr>
          <a:xfrm>
            <a:off x="6257513" y="6381750"/>
            <a:ext cx="2084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6FD3E334-1367-96B0-B4C5-360BFEB072F3}"/>
              </a:ext>
            </a:extLst>
          </p:cNvPr>
          <p:cNvSpPr txBox="1"/>
          <p:nvPr/>
        </p:nvSpPr>
        <p:spPr>
          <a:xfrm>
            <a:off x="6619991" y="5984626"/>
            <a:ext cx="17725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exchangeClose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7B27408-F6DB-8A52-63F1-FB242CAF368C}"/>
              </a:ext>
            </a:extLst>
          </p:cNvPr>
          <p:cNvSpPr txBox="1"/>
          <p:nvPr/>
        </p:nvSpPr>
        <p:spPr>
          <a:xfrm>
            <a:off x="6606457" y="3406229"/>
            <a:ext cx="19002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exchangeFound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5063A34-228A-B3F1-F1EC-92C7C2399124}"/>
              </a:ext>
            </a:extLst>
          </p:cNvPr>
          <p:cNvSpPr txBox="1"/>
          <p:nvPr/>
        </p:nvSpPr>
        <p:spPr>
          <a:xfrm>
            <a:off x="8472147" y="6056017"/>
            <a:ext cx="3106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mapToExchange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F8F2B29-FE20-601F-0AA0-FA3C51AAA0EA}"/>
              </a:ext>
            </a:extLst>
          </p:cNvPr>
          <p:cNvSpPr txBox="1"/>
          <p:nvPr/>
        </p:nvSpPr>
        <p:spPr>
          <a:xfrm>
            <a:off x="8037311" y="5582523"/>
            <a:ext cx="39091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1200" b="0" dirty="0" err="1">
                <a:solidFill>
                  <a:srgbClr val="795E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setApprovalForAll</a:t>
            </a:r>
            <a:r>
              <a:rPr lang="fr-FR" sz="1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fr-FR" sz="1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dirty="0" err="1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sz="1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fr-FR" sz="1200" b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fr-FR" sz="1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6CDF9D84-6987-11C4-0D23-D87E8FA1C568}"/>
              </a:ext>
            </a:extLst>
          </p:cNvPr>
          <p:cNvSpPr txBox="1"/>
          <p:nvPr/>
        </p:nvSpPr>
        <p:spPr>
          <a:xfrm>
            <a:off x="8021644" y="6290781"/>
            <a:ext cx="39091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1200" b="0" dirty="0" err="1">
                <a:solidFill>
                  <a:srgbClr val="795E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setApprovalForAll</a:t>
            </a:r>
            <a:r>
              <a:rPr lang="fr-FR" sz="1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fr-FR" sz="1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dirty="0" err="1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sz="1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fr-FR" sz="1200" b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fr-FR" sz="1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054C56D3-0C9C-9409-A8FA-DBC01626FCC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601608" y="2185591"/>
            <a:ext cx="0" cy="4486555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7AE93951-47FA-5F5B-583B-1046B559B0CE}"/>
              </a:ext>
            </a:extLst>
          </p:cNvPr>
          <p:cNvCxnSpPr>
            <a:cxnSpLocks/>
          </p:cNvCxnSpPr>
          <p:nvPr/>
        </p:nvCxnSpPr>
        <p:spPr>
          <a:xfrm>
            <a:off x="3115000" y="2214960"/>
            <a:ext cx="0" cy="158771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F4D24086-1EC5-52EF-24AC-2616C6D45528}"/>
              </a:ext>
            </a:extLst>
          </p:cNvPr>
          <p:cNvCxnSpPr>
            <a:cxnSpLocks/>
          </p:cNvCxnSpPr>
          <p:nvPr/>
        </p:nvCxnSpPr>
        <p:spPr>
          <a:xfrm>
            <a:off x="6099393" y="2214960"/>
            <a:ext cx="0" cy="4486555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C697CB43-2A4F-D9CC-34E8-0DF566EDBA60}"/>
              </a:ext>
            </a:extLst>
          </p:cNvPr>
          <p:cNvCxnSpPr>
            <a:cxnSpLocks/>
          </p:cNvCxnSpPr>
          <p:nvPr/>
        </p:nvCxnSpPr>
        <p:spPr>
          <a:xfrm>
            <a:off x="8392561" y="2214960"/>
            <a:ext cx="0" cy="448655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85ACF9EF-42BB-BD0E-4AB4-71C814173E3E}"/>
              </a:ext>
            </a:extLst>
          </p:cNvPr>
          <p:cNvSpPr txBox="1"/>
          <p:nvPr/>
        </p:nvSpPr>
        <p:spPr>
          <a:xfrm>
            <a:off x="8521304" y="2893735"/>
            <a:ext cx="3106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mapToExchange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957E0A89-6A00-5710-BF59-0C998F1B02D2}"/>
              </a:ext>
            </a:extLst>
          </p:cNvPr>
          <p:cNvSpPr txBox="1"/>
          <p:nvPr/>
        </p:nvSpPr>
        <p:spPr>
          <a:xfrm>
            <a:off x="8054019" y="3090912"/>
            <a:ext cx="39091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1200" b="0" dirty="0" err="1">
                <a:solidFill>
                  <a:srgbClr val="795E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setApprovalForAll</a:t>
            </a:r>
            <a:r>
              <a:rPr lang="fr-FR" sz="1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fr-FR" sz="1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dirty="0" err="1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sz="1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fr-FR" sz="1200" b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fr-FR" sz="1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69882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60868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Frontend – Composants Techniques 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F15BAE59-5808-9721-F0F5-A7FA3B15163F}"/>
              </a:ext>
            </a:extLst>
          </p:cNvPr>
          <p:cNvSpPr txBox="1">
            <a:spLocks/>
          </p:cNvSpPr>
          <p:nvPr/>
        </p:nvSpPr>
        <p:spPr>
          <a:xfrm>
            <a:off x="876301" y="1515216"/>
            <a:ext cx="9739312" cy="41045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endParaRPr lang="fr-FR" sz="20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fr-FR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Composants techniques du Frontend :</a:t>
            </a:r>
          </a:p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fr-FR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librairie </a:t>
            </a:r>
            <a:r>
              <a:rPr lang="fr-FR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fr-FR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JS 18.2.0</a:t>
            </a:r>
          </a:p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fr-FR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fr-FR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Next JS 13.3.0</a:t>
            </a:r>
          </a:p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fr-FR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composants graphiques de Chakra UI 2.5.5</a:t>
            </a:r>
          </a:p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fr-FR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composant </a:t>
            </a:r>
            <a:r>
              <a:rPr lang="fr-FR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Rainbowkit</a:t>
            </a:r>
            <a:r>
              <a:rPr lang="fr-FR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0.12.7 pour se connecter au </a:t>
            </a:r>
            <a:r>
              <a:rPr lang="fr-FR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Wallet</a:t>
            </a:r>
            <a:r>
              <a:rPr lang="fr-FR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l’utilisateur installé sur son navigateur. </a:t>
            </a:r>
          </a:p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fr-FR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composant </a:t>
            </a:r>
            <a:r>
              <a:rPr lang="fr-FR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Wagmi</a:t>
            </a:r>
            <a:r>
              <a:rPr lang="fr-FR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0.12.10 pour accéder au provider </a:t>
            </a:r>
            <a:r>
              <a:rPr lang="fr-FR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Alchemy</a:t>
            </a:r>
            <a:r>
              <a:rPr lang="fr-FR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fr-FR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bibliothèque Javascript </a:t>
            </a:r>
            <a:r>
              <a:rPr lang="fr-FR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EthersJS</a:t>
            </a:r>
            <a:r>
              <a:rPr lang="fr-FR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5.4.7 qui permet de communiquer avec le contrat situé sur la blockchain.</a:t>
            </a:r>
          </a:p>
          <a:p>
            <a:pPr lvl="1"/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Logo React JS">
            <a:extLst>
              <a:ext uri="{FF2B5EF4-FFF2-40B4-BE49-F238E27FC236}">
                <a16:creationId xmlns:a16="http://schemas.microsoft.com/office/drawing/2014/main" id="{9B009DCB-F230-3D15-A984-FE88B766E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101" y="1174118"/>
            <a:ext cx="2029408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rmation Next.js">
            <a:extLst>
              <a:ext uri="{FF2B5EF4-FFF2-40B4-BE49-F238E27FC236}">
                <a16:creationId xmlns:a16="http://schemas.microsoft.com/office/drawing/2014/main" id="{BE763426-1D62-00B7-1DA1-946E9E8E2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354" y="2007077"/>
            <a:ext cx="137160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3020971-E86C-5E68-5348-BCF4B7FF4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471" y="5017132"/>
            <a:ext cx="1618830" cy="111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inbow Wallet Reviews">
            <a:extLst>
              <a:ext uri="{FF2B5EF4-FFF2-40B4-BE49-F238E27FC236}">
                <a16:creationId xmlns:a16="http://schemas.microsoft.com/office/drawing/2014/main" id="{E5824648-E5F8-E825-5FA2-8E319A7B2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833" y="3378663"/>
            <a:ext cx="1063732" cy="106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C14F23-88F5-6F29-B85D-63E5F231BC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9830" y="4954439"/>
            <a:ext cx="2370025" cy="922100"/>
          </a:xfrm>
          <a:prstGeom prst="rect">
            <a:avLst/>
          </a:prstGeom>
        </p:spPr>
      </p:pic>
      <p:pic>
        <p:nvPicPr>
          <p:cNvPr id="1038" name="Picture 14" descr="Chakra logo">
            <a:extLst>
              <a:ext uri="{FF2B5EF4-FFF2-40B4-BE49-F238E27FC236}">
                <a16:creationId xmlns:a16="http://schemas.microsoft.com/office/drawing/2014/main" id="{3D89964F-4659-A7E4-BC67-55D10AAA3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411" y="2702774"/>
            <a:ext cx="1627244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361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60868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Frontend – Page Accueil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5EF92010-CE2D-B1F2-2D76-5F26717DB903}"/>
              </a:ext>
            </a:extLst>
          </p:cNvPr>
          <p:cNvSpPr txBox="1">
            <a:spLocks/>
          </p:cNvSpPr>
          <p:nvPr/>
        </p:nvSpPr>
        <p:spPr>
          <a:xfrm>
            <a:off x="1373887" y="5852349"/>
            <a:ext cx="3171826" cy="4953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Fonctions utilisées du Contrat :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mint</a:t>
            </a:r>
            <a:endParaRPr lang="fr-FR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411325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60868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Frontend – Collecte de fongibles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5EF92010-CE2D-B1F2-2D76-5F26717DB903}"/>
              </a:ext>
            </a:extLst>
          </p:cNvPr>
          <p:cNvSpPr txBox="1">
            <a:spLocks/>
          </p:cNvSpPr>
          <p:nvPr/>
        </p:nvSpPr>
        <p:spPr>
          <a:xfrm>
            <a:off x="1373887" y="5852349"/>
            <a:ext cx="3171826" cy="4953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Fonctions utilisées du Contrat :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mint</a:t>
            </a:r>
            <a:endParaRPr lang="fr-FR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fr-FR" sz="14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3D3005B-8F26-A988-42DB-1BC65C4EE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887" y="1253301"/>
            <a:ext cx="9121930" cy="4351397"/>
          </a:xfrm>
          <a:prstGeom prst="rect">
            <a:avLst/>
          </a:prstGeom>
          <a:effectLst>
            <a:glow rad="127000">
              <a:schemeClr val="accent1">
                <a:lumMod val="40000"/>
                <a:lumOff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00996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60868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Frontend – Liste des fongibles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5EF92010-CE2D-B1F2-2D76-5F26717DB903}"/>
              </a:ext>
            </a:extLst>
          </p:cNvPr>
          <p:cNvSpPr txBox="1">
            <a:spLocks/>
          </p:cNvSpPr>
          <p:nvPr/>
        </p:nvSpPr>
        <p:spPr>
          <a:xfrm>
            <a:off x="1889652" y="6134929"/>
            <a:ext cx="8835498" cy="4945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Fonctions utilisées du Contrat :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balanceOf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minted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supplies,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amountToBurn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burn</a:t>
            </a:r>
            <a:endParaRPr lang="fr-FR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fr-FR" sz="1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C33154-379E-4E23-CD88-8356BD17763D}"/>
              </a:ext>
            </a:extLst>
          </p:cNvPr>
          <p:cNvSpPr txBox="1">
            <a:spLocks/>
          </p:cNvSpPr>
          <p:nvPr/>
        </p:nvSpPr>
        <p:spPr>
          <a:xfrm>
            <a:off x="1889651" y="6467512"/>
            <a:ext cx="7123720" cy="3238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Lecture en https des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et images sur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NFTStorage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à partir de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l’uri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du contrat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D145099-6334-77B7-BB55-EE1628798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707" y="1105432"/>
            <a:ext cx="9068586" cy="4968671"/>
          </a:xfrm>
          <a:prstGeom prst="rect">
            <a:avLst/>
          </a:prstGeom>
          <a:effectLst>
            <a:glow rad="127000">
              <a:schemeClr val="accent1">
                <a:lumMod val="40000"/>
                <a:lumOff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16668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60868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Frontend – Echange de fongibles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5EF92010-CE2D-B1F2-2D76-5F26717DB903}"/>
              </a:ext>
            </a:extLst>
          </p:cNvPr>
          <p:cNvSpPr txBox="1">
            <a:spLocks/>
          </p:cNvSpPr>
          <p:nvPr/>
        </p:nvSpPr>
        <p:spPr>
          <a:xfrm>
            <a:off x="1442671" y="5851891"/>
            <a:ext cx="9177704" cy="8286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Fonctions utilisées du Contrat :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exchangeStart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exchangeCancelStart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exchangeState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exchangeClose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getEchangeStart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ExchangeFound</a:t>
            </a:r>
            <a:b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Evènement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EventExchange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46C7BF-146F-6405-DBDD-A16796BEA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445" y="1140116"/>
            <a:ext cx="9121930" cy="4473328"/>
          </a:xfrm>
          <a:prstGeom prst="rect">
            <a:avLst/>
          </a:prstGeom>
          <a:effectLst>
            <a:glow rad="127000">
              <a:schemeClr val="accent1">
                <a:lumMod val="40000"/>
                <a:lumOff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85737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60868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Frontend – Liste des uniques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88640BE7-665E-5AE7-7793-C3DCE96FE045}"/>
              </a:ext>
            </a:extLst>
          </p:cNvPr>
          <p:cNvSpPr txBox="1">
            <a:spLocks/>
          </p:cNvSpPr>
          <p:nvPr/>
        </p:nvSpPr>
        <p:spPr>
          <a:xfrm>
            <a:off x="1819313" y="6024133"/>
            <a:ext cx="8835498" cy="4945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Fonctions utilisées du Contrat :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balanceOf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minted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supplies,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amountToBurn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burn</a:t>
            </a:r>
            <a:endParaRPr lang="fr-FR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fr-FR" sz="1400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43F6C830-C441-3729-A8FC-DC94EFFB2242}"/>
              </a:ext>
            </a:extLst>
          </p:cNvPr>
          <p:cNvSpPr txBox="1">
            <a:spLocks/>
          </p:cNvSpPr>
          <p:nvPr/>
        </p:nvSpPr>
        <p:spPr>
          <a:xfrm>
            <a:off x="1819313" y="6356716"/>
            <a:ext cx="6444723" cy="3238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Lecture des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et images sur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NFTStorage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à partir de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l’uri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du contrat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454A68-7B37-EAB1-EA12-3073ED80F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83" y="1005630"/>
            <a:ext cx="9160034" cy="4846740"/>
          </a:xfrm>
          <a:prstGeom prst="rect">
            <a:avLst/>
          </a:prstGeom>
          <a:effectLst>
            <a:glow rad="127000">
              <a:schemeClr val="accent1">
                <a:lumMod val="40000"/>
                <a:lumOff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44117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dirty="0"/>
                <a:t>Evolutions et Conclusion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C1F3EE86-C464-319E-F7F6-594F627B0EE3}"/>
              </a:ext>
            </a:extLst>
          </p:cNvPr>
          <p:cNvSpPr txBox="1">
            <a:spLocks/>
          </p:cNvSpPr>
          <p:nvPr/>
        </p:nvSpPr>
        <p:spPr>
          <a:xfrm>
            <a:off x="1724025" y="1419225"/>
            <a:ext cx="9001125" cy="44862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Evolutions :</a:t>
            </a:r>
            <a:b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Passage de 5 à 28 sports pour couvrir tous les sports du JO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IHM avec une meilleure expérience utilisateur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Jeu Fantasy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Classement des joueurs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Récompenses (places évènements sportifs …)</a:t>
            </a:r>
          </a:p>
        </p:txBody>
      </p:sp>
    </p:spTree>
    <p:extLst>
      <p:ext uri="{BB962C8B-B14F-4D97-AF65-F5344CB8AC3E}">
        <p14:creationId xmlns:p14="http://schemas.microsoft.com/office/powerpoint/2010/main" val="3422959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dirty="0"/>
                <a:t>Evolutions et Conclusion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C1F3EE86-C464-319E-F7F6-594F627B0EE3}"/>
              </a:ext>
            </a:extLst>
          </p:cNvPr>
          <p:cNvSpPr txBox="1">
            <a:spLocks/>
          </p:cNvSpPr>
          <p:nvPr/>
        </p:nvSpPr>
        <p:spPr>
          <a:xfrm>
            <a:off x="1758463" y="1406769"/>
            <a:ext cx="8832500" cy="45389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Conclusion :</a:t>
            </a:r>
            <a:b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Rythme soutenu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Gros investissement personnel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Formation en quasi autonomie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Petit groupe soudé</a:t>
            </a:r>
          </a:p>
          <a:p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DApp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fonctionnelle</a:t>
            </a:r>
          </a:p>
          <a:p>
            <a:pPr marL="0" indent="0">
              <a:buNone/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							Merci !</a:t>
            </a:r>
          </a:p>
        </p:txBody>
      </p:sp>
    </p:spTree>
    <p:extLst>
      <p:ext uri="{BB962C8B-B14F-4D97-AF65-F5344CB8AC3E}">
        <p14:creationId xmlns:p14="http://schemas.microsoft.com/office/powerpoint/2010/main" val="365044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145142F9-7090-F156-B796-F48BE2A791E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2170872"/>
              </p:ext>
            </p:extLst>
          </p:nvPr>
        </p:nvGraphicFramePr>
        <p:xfrm>
          <a:off x="2443451" y="1038571"/>
          <a:ext cx="6916738" cy="5032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itre 1">
            <a:extLst>
              <a:ext uri="{FF2B5EF4-FFF2-40B4-BE49-F238E27FC236}">
                <a16:creationId xmlns:a16="http://schemas.microsoft.com/office/drawing/2014/main" id="{CE4472B4-BE9F-E280-611F-70CE61168E7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57200" y="115888"/>
            <a:ext cx="7510463" cy="6111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>
                <a:cs typeface="Arial" panose="020B0604020202020204" pitchFamily="34" charset="0"/>
              </a:rPr>
              <a:t>Sommaire</a:t>
            </a:r>
            <a:endParaRPr lang="fr-FR" altLang="fr-FR" dirty="0">
              <a:cs typeface="Arial" panose="020B0604020202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E02B303-7B1B-9C18-4D18-1335AB34D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 descr="Une image contenant jouet, Silhouette d’animal, oiseau&#10;&#10;Description générée automatiquement">
            <a:extLst>
              <a:ext uri="{FF2B5EF4-FFF2-40B4-BE49-F238E27FC236}">
                <a16:creationId xmlns:a16="http://schemas.microsoft.com/office/drawing/2014/main" id="{928E6500-52B9-1A03-0083-0047DA97C6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9" y="2090371"/>
            <a:ext cx="2472928" cy="267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1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dirty="0"/>
                <a:t>Evolutions et Conclusion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C1F3EE86-C464-319E-F7F6-594F627B0EE3}"/>
              </a:ext>
            </a:extLst>
          </p:cNvPr>
          <p:cNvSpPr txBox="1">
            <a:spLocks/>
          </p:cNvSpPr>
          <p:nvPr/>
        </p:nvSpPr>
        <p:spPr>
          <a:xfrm>
            <a:off x="1724025" y="1419225"/>
            <a:ext cx="7973890" cy="27922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fr-F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fr-F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Fin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4144960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CD1BB40-A145-7208-5920-C07239333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17" y="315960"/>
            <a:ext cx="10905165" cy="62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21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EB50390-1528-5459-540E-45DD842C4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14" y="335012"/>
            <a:ext cx="10981372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97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dirty="0"/>
                <a:t>Bonus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FD6DE8F5-1E0D-4EAE-FE46-485C91A5AD22}"/>
              </a:ext>
            </a:extLst>
          </p:cNvPr>
          <p:cNvSpPr txBox="1">
            <a:spLocks/>
          </p:cNvSpPr>
          <p:nvPr/>
        </p:nvSpPr>
        <p:spPr>
          <a:xfrm>
            <a:off x="582804" y="1419225"/>
            <a:ext cx="10791929" cy="448627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Calcul des Gaz (unité qui mesure la quantité d’efforts de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calcauls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pour exécuter des opérations sur la blockchain</a:t>
            </a:r>
          </a:p>
          <a:p>
            <a:pPr marL="0" indent="0">
              <a:buNone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Prix indiqué en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Gwei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, 1 ETH = 1Milliard de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Gwei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1 transaction entre 2 comptes coute 21000 Gaz</a:t>
            </a:r>
          </a:p>
          <a:p>
            <a:pPr marL="0" indent="0">
              <a:buNone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Sur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Coinmarketcap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: 28Gwei/GAZ  1.17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usd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matic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= 3026208gaz = 0.1usd  (si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eth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3026208 x 28 = 84733824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Gwei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= 0,0847eth=140$)</a:t>
            </a:r>
          </a:p>
          <a:p>
            <a:pPr marL="0" indent="0">
              <a:buNone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Mint = 80193</a:t>
            </a:r>
          </a:p>
          <a:p>
            <a:pPr marL="0" indent="0">
              <a:buNone/>
            </a:pP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exchangeStart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= 154693 = 0,01usd</a:t>
            </a:r>
            <a:b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Block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: 30 000 000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gas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= nombre limite de transaction par bloc / 21000 = 1500 transactions</a:t>
            </a:r>
          </a:p>
          <a:p>
            <a:pPr marL="0" indent="0">
              <a:buNone/>
            </a:pP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Validadeur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(Proof of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Stake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/preuve d’enjeu/32eth avant ct Proof of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6977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dirty="0"/>
                <a:t>Bonus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FD6DE8F5-1E0D-4EAE-FE46-485C91A5AD22}"/>
              </a:ext>
            </a:extLst>
          </p:cNvPr>
          <p:cNvSpPr txBox="1">
            <a:spLocks/>
          </p:cNvSpPr>
          <p:nvPr/>
        </p:nvSpPr>
        <p:spPr>
          <a:xfrm>
            <a:off x="582804" y="1419225"/>
            <a:ext cx="10791929" cy="44862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Calcul des slots utilisés du contrat</a:t>
            </a:r>
            <a:b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Console Remix :</a:t>
            </a:r>
          </a:p>
          <a:p>
            <a:pPr marL="0" indent="0">
              <a:buNone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web3.eth.getStorageAt("0xEF0720C94DA0D0c58a9d5FfD3c845d5B2247D2c8",0)</a:t>
            </a:r>
            <a:b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0x0000000000000000000000000000000000000000000000000000000000000000</a:t>
            </a: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0x0000000000000000000000000000000000000000000000000000000000000000</a:t>
            </a: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0x00000000000000000000000000000000000000000000000000000000000000c5 </a:t>
            </a: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0x00000000000000000000007cd33a833dc720acc8d17bc17edc41cc526febb200    addr2 + 00</a:t>
            </a: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0x00000000000000000000000000000000000000000000000000000000000003e8</a:t>
            </a: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0x000000000000000000000000000000000000000000000000000000000000000a</a:t>
            </a: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0x000000000000000000000000000000000000000000000000000000000000000a</a:t>
            </a: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0x0000000000000000000000000000000000000000000000000000000000000000</a:t>
            </a: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0x000000000000000000000000005d71ca579843a1c3eefed02e5909cf77976761  slot 8 addr1= </a:t>
            </a:r>
            <a:r>
              <a:rPr lang="fr-FR" sz="1300" dirty="0" err="1">
                <a:latin typeface="Arial" panose="020B0604020202020204" pitchFamily="34" charset="0"/>
                <a:cs typeface="Arial" panose="020B0604020202020204" pitchFamily="34" charset="0"/>
              </a:rPr>
              <a:t>addressExchangestart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0x0000000000000000000000000000000000000000000000000000000000000000</a:t>
            </a: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0x0000000000000000000000000000000000000000000000000000000000000000</a:t>
            </a: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991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dirty="0"/>
                <a:t>Notes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C1F3EE86-C464-319E-F7F6-594F627B0EE3}"/>
              </a:ext>
            </a:extLst>
          </p:cNvPr>
          <p:cNvSpPr txBox="1">
            <a:spLocks/>
          </p:cNvSpPr>
          <p:nvPr/>
        </p:nvSpPr>
        <p:spPr>
          <a:xfrm>
            <a:off x="1117601" y="1419225"/>
            <a:ext cx="9607550" cy="51085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IPFS : </a:t>
            </a:r>
            <a:r>
              <a:rPr lang="fr-FR" sz="13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 </a:t>
            </a:r>
            <a:r>
              <a:rPr lang="fr-FR" sz="13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système de fichier interplanétaire</a:t>
            </a:r>
            <a:r>
              <a:rPr lang="fr-FR" sz="13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fr-FR" sz="13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InterPlanetary</a:t>
            </a:r>
            <a:r>
              <a:rPr lang="fr-FR" sz="13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 System</a:t>
            </a:r>
            <a:r>
              <a:rPr lang="fr-FR" sz="13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fr-FR" sz="13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IPFS</a:t>
            </a:r>
            <a:r>
              <a:rPr lang="fr-FR" sz="13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)), est un protocole </a:t>
            </a:r>
            <a:r>
              <a:rPr lang="fr-FR" sz="13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pair à pair</a:t>
            </a:r>
            <a:r>
              <a:rPr lang="fr-FR" sz="13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 distribution de contenu adressable par </a:t>
            </a:r>
            <a:r>
              <a:rPr lang="fr-FR" sz="13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hypermédia</a:t>
            </a:r>
            <a:br>
              <a:rPr lang="fr-FR" sz="13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 fonctions de hachage – notamment </a:t>
            </a:r>
            <a:r>
              <a:rPr lang="fr-F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SHA-256 </a:t>
            </a:r>
            <a:r>
              <a:rPr lang="fr-F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sont des fonctions mathématiques qui permettent de transformer une chaine de caractères de longueur indifférente en une autre chaine de longueur fixe (</a:t>
            </a:r>
            <a:r>
              <a:rPr lang="fr-FR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256 bits, soit 64 caractères </a:t>
            </a:r>
            <a:r>
              <a:rPr lang="fr-FR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hexadécimaux 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(sur 4bits) utilisant donc les caractères 0123456789abcdef</a:t>
            </a:r>
            <a:br>
              <a:rPr lang="fr-F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Keccak-256</a:t>
            </a:r>
            <a:endParaRPr lang="fr-FR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Checks-</a:t>
            </a:r>
            <a:r>
              <a:rPr lang="fr-FR" sz="1300" dirty="0" err="1"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-Interactions</a:t>
            </a: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N’utilisez jamais </a:t>
            </a:r>
            <a:r>
              <a:rPr lang="fr-FR" sz="1300" dirty="0" err="1">
                <a:latin typeface="Arial" panose="020B0604020202020204" pitchFamily="34" charset="0"/>
                <a:cs typeface="Arial" panose="020B0604020202020204" pitchFamily="34" charset="0"/>
              </a:rPr>
              <a:t>tx.origin</a:t>
            </a: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 pour l’autorisation mais </a:t>
            </a:r>
            <a:r>
              <a:rPr lang="fr-FR" sz="1300" dirty="0" err="1">
                <a:latin typeface="Arial" panose="020B0604020202020204" pitchFamily="34" charset="0"/>
                <a:cs typeface="Arial" panose="020B0604020202020204" pitchFamily="34" charset="0"/>
              </a:rPr>
              <a:t>msg.sender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Le code suivant provoque un dépassement de capacité parce que le résultat de l’addition est trop grand pour être stocké dans le type uint8 :</a:t>
            </a:r>
            <a:b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uint8 x = 255;</a:t>
            </a:r>
            <a:b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uint8 y = 1;</a:t>
            </a:r>
            <a:b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return x + y;</a:t>
            </a:r>
            <a:b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provider = new ethers.providers.Web3Provider(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window.ethereum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provider.send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eth_requestAccounts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",[]) ;</a:t>
            </a:r>
          </a:p>
          <a:p>
            <a:pPr marL="0" indent="0">
              <a:buNone/>
            </a:pP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signer =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provider.getSigner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ethAddress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signer.getAddress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3581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dirty="0"/>
                <a:t>Notes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C1F3EE86-C464-319E-F7F6-594F627B0EE3}"/>
              </a:ext>
            </a:extLst>
          </p:cNvPr>
          <p:cNvSpPr txBox="1">
            <a:spLocks/>
          </p:cNvSpPr>
          <p:nvPr/>
        </p:nvSpPr>
        <p:spPr>
          <a:xfrm>
            <a:off x="1724025" y="1419225"/>
            <a:ext cx="9001125" cy="526134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Payable  value</a:t>
            </a: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 can send Ether to other contracts by :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transfer (2300 gas, throws error)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send (2300 gas, returns bool)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call (forward all gas or set gas, returns bool)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contract receiving Ether must have at least one of the functions below :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receive() external payable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fallback() external payable</a:t>
            </a:r>
          </a:p>
          <a:p>
            <a:pPr marL="0" indent="0">
              <a:buNone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i="0" dirty="0">
                <a:solidFill>
                  <a:srgbClr val="0F0F0F"/>
                </a:solidFill>
                <a:effectLst/>
                <a:latin typeface="YouTube Sans"/>
              </a:rPr>
              <a:t>faille </a:t>
            </a:r>
            <a:r>
              <a:rPr lang="fr-FR" i="0" dirty="0" err="1">
                <a:solidFill>
                  <a:srgbClr val="0F0F0F"/>
                </a:solidFill>
                <a:effectLst/>
                <a:latin typeface="YouTube Sans"/>
              </a:rPr>
              <a:t>reentrancy</a:t>
            </a:r>
            <a:r>
              <a:rPr lang="fr-FR" i="0" dirty="0">
                <a:solidFill>
                  <a:srgbClr val="0F0F0F"/>
                </a:solidFill>
                <a:effectLst/>
                <a:latin typeface="YouTube Sans"/>
              </a:rPr>
              <a:t> : </a:t>
            </a:r>
            <a:r>
              <a:rPr lang="fr-FR" i="0" dirty="0" err="1">
                <a:solidFill>
                  <a:srgbClr val="0F0F0F"/>
                </a:solidFill>
                <a:effectLst/>
                <a:latin typeface="YouTube Sans"/>
              </a:rPr>
              <a:t>reentrencyGuard</a:t>
            </a:r>
            <a:r>
              <a:rPr lang="fr-FR" i="0" dirty="0">
                <a:solidFill>
                  <a:srgbClr val="0F0F0F"/>
                </a:solidFill>
                <a:effectLst/>
                <a:latin typeface="YouTube Sans"/>
              </a:rPr>
              <a:t> </a:t>
            </a:r>
            <a:r>
              <a:rPr lang="fr-FR" i="0" dirty="0" err="1">
                <a:solidFill>
                  <a:srgbClr val="0F0F0F"/>
                </a:solidFill>
                <a:effectLst/>
                <a:latin typeface="YouTube Sans"/>
              </a:rPr>
              <a:t>Openzeppeline</a:t>
            </a:r>
            <a:br>
              <a:rPr lang="fr-FR" i="0" dirty="0">
                <a:solidFill>
                  <a:srgbClr val="0F0F0F"/>
                </a:solidFill>
                <a:effectLst/>
                <a:latin typeface="YouTube Sans"/>
              </a:rPr>
            </a:br>
            <a:r>
              <a:rPr lang="fr-FR" i="0" dirty="0">
                <a:solidFill>
                  <a:srgbClr val="0F0F0F"/>
                </a:solidFill>
                <a:effectLst/>
                <a:latin typeface="YouTube Sans"/>
              </a:rPr>
              <a:t>modifier </a:t>
            </a:r>
            <a:r>
              <a:rPr lang="fr-FR" i="0" dirty="0" err="1">
                <a:solidFill>
                  <a:srgbClr val="0F0F0F"/>
                </a:solidFill>
                <a:effectLst/>
                <a:latin typeface="YouTube Sans"/>
              </a:rPr>
              <a:t>nonRentrant</a:t>
            </a:r>
            <a:r>
              <a:rPr lang="fr-FR" i="0" dirty="0">
                <a:solidFill>
                  <a:srgbClr val="0F0F0F"/>
                </a:solidFill>
                <a:effectLst/>
                <a:latin typeface="YouTube Sans"/>
              </a:rPr>
              <a:t>  (!</a:t>
            </a:r>
            <a:r>
              <a:rPr lang="fr-FR" i="0" dirty="0" err="1">
                <a:solidFill>
                  <a:srgbClr val="0F0F0F"/>
                </a:solidFill>
                <a:effectLst/>
                <a:latin typeface="YouTube Sans"/>
              </a:rPr>
              <a:t>Defi</a:t>
            </a:r>
            <a:r>
              <a:rPr lang="fr-FR" i="0" dirty="0">
                <a:solidFill>
                  <a:srgbClr val="0F0F0F"/>
                </a:solidFill>
                <a:effectLst/>
                <a:latin typeface="YouTube Sans"/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rgbClr val="0F0F0F"/>
              </a:solidFill>
              <a:latin typeface="YouTube Sans"/>
            </a:endParaRPr>
          </a:p>
          <a:p>
            <a:pPr marL="0" indent="0">
              <a:buNone/>
            </a:pPr>
            <a:r>
              <a:rPr lang="fr-FR" i="0" dirty="0">
                <a:solidFill>
                  <a:srgbClr val="0F0F0F"/>
                </a:solidFill>
                <a:effectLst/>
                <a:latin typeface="YouTube Sans"/>
              </a:rPr>
              <a:t>Librairie </a:t>
            </a:r>
            <a:r>
              <a:rPr lang="fr-FR" i="0" dirty="0" err="1">
                <a:solidFill>
                  <a:srgbClr val="0F0F0F"/>
                </a:solidFill>
                <a:effectLst/>
                <a:latin typeface="YouTube Sans"/>
              </a:rPr>
              <a:t>Counters.sol</a:t>
            </a:r>
            <a:endParaRPr lang="fr-FR" i="0" dirty="0">
              <a:solidFill>
                <a:srgbClr val="0F0F0F"/>
              </a:solidFill>
              <a:effectLst/>
              <a:latin typeface="YouTube Sans"/>
            </a:endParaRPr>
          </a:p>
          <a:p>
            <a:pPr marL="0" indent="0">
              <a:buNone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33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dirty="0"/>
                <a:t>Notes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Understanding Blockchain: A Guide to Ethereum Smart Contract Programming">
            <a:extLst>
              <a:ext uri="{FF2B5EF4-FFF2-40B4-BE49-F238E27FC236}">
                <a16:creationId xmlns:a16="http://schemas.microsoft.com/office/drawing/2014/main" id="{C330B3D8-94F5-7ABF-561B-5424615D5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654204"/>
            <a:ext cx="4841630" cy="495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49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Introduction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ous-titre 2">
            <a:extLst>
              <a:ext uri="{FF2B5EF4-FFF2-40B4-BE49-F238E27FC236}">
                <a16:creationId xmlns:a16="http://schemas.microsoft.com/office/drawing/2014/main" id="{DF08E0ED-26F0-8E9F-D735-C4CC884AD397}"/>
              </a:ext>
            </a:extLst>
          </p:cNvPr>
          <p:cNvSpPr txBox="1">
            <a:spLocks/>
          </p:cNvSpPr>
          <p:nvPr/>
        </p:nvSpPr>
        <p:spPr>
          <a:xfrm>
            <a:off x="1466851" y="1390651"/>
            <a:ext cx="9673004" cy="48482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Dapp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dédiée au Jeux Olympiques Paris 2024</a:t>
            </a:r>
          </a:p>
          <a:p>
            <a:pPr lvl="1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5 sports sur 28 sports (Athlétisme, Aviron, Basketball, Escrime, Boxe)</a:t>
            </a:r>
          </a:p>
          <a:p>
            <a:pPr lvl="1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Collecter des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NFTs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pour gagner des places aux JO</a:t>
            </a:r>
          </a:p>
          <a:p>
            <a:endParaRPr lang="fr-FR" sz="20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Contrat intelligent pour gérer les </a:t>
            </a:r>
            <a:r>
              <a:rPr lang="fr-FR" sz="20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collectibles</a:t>
            </a:r>
            <a:endParaRPr lang="fr-FR" sz="20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sz="20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fr-FR" sz="20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sz="20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Hardhat</a:t>
            </a:r>
            <a:endParaRPr lang="fr-FR" sz="20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sz="20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Polygon</a:t>
            </a:r>
            <a:r>
              <a:rPr lang="fr-FR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Mumbai</a:t>
            </a:r>
          </a:p>
          <a:p>
            <a:endParaRPr lang="fr-FR" sz="20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 utilisateur web </a:t>
            </a:r>
          </a:p>
          <a:p>
            <a:pPr lvl="1"/>
            <a:r>
              <a:rPr lang="fr-FR" sz="20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fr-FR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JS, </a:t>
            </a:r>
            <a:r>
              <a:rPr lang="fr-FR" sz="20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Rainbowkit</a:t>
            </a:r>
            <a:r>
              <a:rPr lang="fr-FR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Ethers JS</a:t>
            </a:r>
          </a:p>
          <a:p>
            <a:pPr lvl="1"/>
            <a:r>
              <a:rPr lang="fr-FR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https://jo2024.vercel.app/</a:t>
            </a:r>
            <a:endParaRPr lang="fr-FR" sz="2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85981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Introduction - Les fonctionnalités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ous-titre 2">
            <a:extLst>
              <a:ext uri="{FF2B5EF4-FFF2-40B4-BE49-F238E27FC236}">
                <a16:creationId xmlns:a16="http://schemas.microsoft.com/office/drawing/2014/main" id="{DF08E0ED-26F0-8E9F-D735-C4CC884AD397}"/>
              </a:ext>
            </a:extLst>
          </p:cNvPr>
          <p:cNvSpPr txBox="1">
            <a:spLocks/>
          </p:cNvSpPr>
          <p:nvPr/>
        </p:nvSpPr>
        <p:spPr>
          <a:xfrm>
            <a:off x="1597270" y="1380392"/>
            <a:ext cx="9144000" cy="53001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Collecter des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NFTs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de manière ludique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Visualiser la liste des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NFTs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disponibles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Identifier sa collection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Echanger un NFT</a:t>
            </a:r>
          </a:p>
          <a:p>
            <a:pPr lvl="1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Proposer un échange d’un NFT à la communauté</a:t>
            </a:r>
          </a:p>
          <a:p>
            <a:pPr lvl="1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Suivre l’état de son échange</a:t>
            </a:r>
          </a:p>
          <a:p>
            <a:pPr lvl="1"/>
            <a:r>
              <a:rPr lang="fr-F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Faire un échange d’un NFT à partir d’une proposition</a:t>
            </a:r>
            <a:br>
              <a:rPr lang="fr-F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Convertir des </a:t>
            </a:r>
            <a:r>
              <a:rPr lang="fr-FR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NFTs</a:t>
            </a:r>
            <a:r>
              <a:rPr lang="fr-F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 un autre NFT unique</a:t>
            </a:r>
            <a:endParaRPr lang="fr-FR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781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Introduction – Architecture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48D90CA-90FE-83F8-2895-E870CB75E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680" y="972028"/>
            <a:ext cx="5953760" cy="565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6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Backend – Fonctions du contrat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EC19765-D7E9-9631-2A47-8AB2E0F27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181" y="1189140"/>
            <a:ext cx="4972050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FC7AD32-08A9-A25D-C2BC-D02051DF560E}"/>
              </a:ext>
            </a:extLst>
          </p:cNvPr>
          <p:cNvSpPr txBox="1"/>
          <p:nvPr/>
        </p:nvSpPr>
        <p:spPr>
          <a:xfrm>
            <a:off x="557773" y="5623922"/>
            <a:ext cx="37856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Norme ERC-1155 (</a:t>
            </a:r>
            <a:r>
              <a:rPr lang="fr-FR" b="1" dirty="0" err="1"/>
              <a:t>openzeppelin</a:t>
            </a:r>
            <a:r>
              <a:rPr lang="fr-FR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Jeton Fongible (ERC-20)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Jeton Non Fongible (ERC-721)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2F3BD33-A007-7D91-B28D-DF04B312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498" y="2613386"/>
            <a:ext cx="3055885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6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Backend - Les fonctionnalités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ous-titre 2">
            <a:extLst>
              <a:ext uri="{FF2B5EF4-FFF2-40B4-BE49-F238E27FC236}">
                <a16:creationId xmlns:a16="http://schemas.microsoft.com/office/drawing/2014/main" id="{DF08E0ED-26F0-8E9F-D735-C4CC884AD397}"/>
              </a:ext>
            </a:extLst>
          </p:cNvPr>
          <p:cNvSpPr txBox="1">
            <a:spLocks/>
          </p:cNvSpPr>
          <p:nvPr/>
        </p:nvSpPr>
        <p:spPr>
          <a:xfrm>
            <a:off x="608136" y="1693984"/>
            <a:ext cx="7697664" cy="49865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Collecter des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NFTs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de manière ludique			</a:t>
            </a:r>
          </a:p>
          <a:p>
            <a:pPr lvl="1"/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Visualiser la liste des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NFTs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disponibles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Identifier sa collection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Echanger un NFT</a:t>
            </a:r>
          </a:p>
          <a:p>
            <a:pPr lvl="1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Proposer un échange d’un NFT à la communauté</a:t>
            </a:r>
          </a:p>
          <a:p>
            <a:pPr lvl="1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Suivre l’état de son échange</a:t>
            </a:r>
          </a:p>
          <a:p>
            <a:pPr lvl="1"/>
            <a:r>
              <a:rPr lang="fr-F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Faire un échange d’un NFT à partir d’une proposition</a:t>
            </a:r>
            <a:br>
              <a:rPr lang="fr-F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Convertir des </a:t>
            </a:r>
            <a:r>
              <a:rPr lang="fr-FR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NFTs</a:t>
            </a:r>
            <a:r>
              <a:rPr lang="fr-F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 un autre NFT unique</a:t>
            </a:r>
            <a:endParaRPr lang="fr-FR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6FACFC-CD14-377B-3F62-4EF241F019D5}"/>
              </a:ext>
            </a:extLst>
          </p:cNvPr>
          <p:cNvSpPr/>
          <p:nvPr/>
        </p:nvSpPr>
        <p:spPr>
          <a:xfrm>
            <a:off x="9586912" y="989134"/>
            <a:ext cx="1228725" cy="704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DD3010-6BCE-0D15-E06D-1D7ABFF8C6DB}"/>
              </a:ext>
            </a:extLst>
          </p:cNvPr>
          <p:cNvSpPr/>
          <p:nvPr/>
        </p:nvSpPr>
        <p:spPr>
          <a:xfrm>
            <a:off x="3685088" y="989134"/>
            <a:ext cx="1820362" cy="7048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Fonctionnalités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2C2F2131-DE0B-1D72-761F-67027C5D4738}"/>
              </a:ext>
            </a:extLst>
          </p:cNvPr>
          <p:cNvSpPr txBox="1">
            <a:spLocks/>
          </p:cNvSpPr>
          <p:nvPr/>
        </p:nvSpPr>
        <p:spPr>
          <a:xfrm>
            <a:off x="8305799" y="1693984"/>
            <a:ext cx="3790950" cy="50256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/>
              <a:t>mint</a:t>
            </a:r>
            <a:br>
              <a:rPr lang="fr-FR" b="1" dirty="0"/>
            </a:br>
            <a:endParaRPr lang="fr-FR" b="1" dirty="0"/>
          </a:p>
          <a:p>
            <a:endParaRPr lang="fr-FR" b="1" dirty="0"/>
          </a:p>
          <a:p>
            <a:r>
              <a:rPr lang="fr-FR" sz="2300" b="1" dirty="0"/>
              <a:t>Lecture </a:t>
            </a:r>
            <a:r>
              <a:rPr lang="fr-FR" sz="2300" b="1" dirty="0" err="1"/>
              <a:t>json</a:t>
            </a:r>
            <a:r>
              <a:rPr lang="fr-FR" sz="2300" b="1" dirty="0"/>
              <a:t>/image NFT Storage</a:t>
            </a:r>
          </a:p>
          <a:p>
            <a:r>
              <a:rPr lang="fr-FR" sz="2300" b="1" dirty="0" err="1"/>
              <a:t>Supplied</a:t>
            </a:r>
            <a:r>
              <a:rPr lang="fr-FR" sz="2300" b="1" dirty="0"/>
              <a:t>, </a:t>
            </a:r>
            <a:r>
              <a:rPr lang="fr-FR" sz="2300" b="1" dirty="0" err="1"/>
              <a:t>minted</a:t>
            </a:r>
            <a:r>
              <a:rPr lang="fr-FR" sz="2300" b="1" dirty="0"/>
              <a:t> </a:t>
            </a:r>
          </a:p>
          <a:p>
            <a:pPr marL="0" indent="0">
              <a:buNone/>
            </a:pPr>
            <a:endParaRPr lang="fr-FR" sz="2300" b="1" dirty="0"/>
          </a:p>
          <a:p>
            <a:r>
              <a:rPr lang="fr-FR" sz="2300" b="1" dirty="0" err="1"/>
              <a:t>balanceOf</a:t>
            </a:r>
            <a:endParaRPr lang="fr-FR" sz="2300" b="1" dirty="0"/>
          </a:p>
          <a:p>
            <a:endParaRPr lang="fr-FR" sz="2300" b="1" dirty="0"/>
          </a:p>
          <a:p>
            <a:r>
              <a:rPr lang="fr-FR" sz="2300" b="1" dirty="0" err="1"/>
              <a:t>exchangeStart</a:t>
            </a:r>
            <a:r>
              <a:rPr lang="fr-FR" sz="2300" b="1" dirty="0"/>
              <a:t> </a:t>
            </a:r>
          </a:p>
          <a:p>
            <a:r>
              <a:rPr lang="fr-FR" sz="2300" b="1" dirty="0" err="1"/>
              <a:t>exchangeCancelStart</a:t>
            </a:r>
            <a:br>
              <a:rPr lang="fr-FR" sz="2300" b="1" dirty="0"/>
            </a:br>
            <a:r>
              <a:rPr lang="fr-FR" sz="2300" b="1" dirty="0" err="1"/>
              <a:t>getExchangeState</a:t>
            </a:r>
            <a:endParaRPr lang="fr-FR" sz="2300" b="1" dirty="0"/>
          </a:p>
          <a:p>
            <a:r>
              <a:rPr lang="fr-FR" sz="2300" b="1" dirty="0" err="1"/>
              <a:t>exchangeFound</a:t>
            </a:r>
            <a:r>
              <a:rPr lang="fr-FR" sz="2300" b="1" dirty="0"/>
              <a:t>  </a:t>
            </a:r>
            <a:r>
              <a:rPr lang="fr-FR" sz="2300" b="1" dirty="0" err="1"/>
              <a:t>EventExchange</a:t>
            </a:r>
            <a:endParaRPr lang="fr-FR" sz="2300" b="1" dirty="0"/>
          </a:p>
          <a:p>
            <a:r>
              <a:rPr lang="fr-FR" sz="2300" b="1" dirty="0" err="1"/>
              <a:t>exchangeByContract</a:t>
            </a:r>
            <a:endParaRPr lang="fr-FR" sz="2300" b="1" dirty="0"/>
          </a:p>
          <a:p>
            <a:pPr marL="0" indent="0">
              <a:buNone/>
            </a:pPr>
            <a:endParaRPr lang="fr-FR" sz="2300" b="1" dirty="0"/>
          </a:p>
          <a:p>
            <a:r>
              <a:rPr lang="fr-FR" sz="2300" b="1" dirty="0" err="1"/>
              <a:t>amountToBurn</a:t>
            </a:r>
            <a:r>
              <a:rPr lang="fr-FR" sz="2300" b="1" dirty="0"/>
              <a:t>, </a:t>
            </a:r>
            <a:r>
              <a:rPr lang="fr-FR" sz="2300" b="1" dirty="0" err="1"/>
              <a:t>burn</a:t>
            </a:r>
            <a:endParaRPr lang="fr-FR" sz="2300" b="1" dirty="0"/>
          </a:p>
        </p:txBody>
      </p:sp>
    </p:spTree>
    <p:extLst>
      <p:ext uri="{BB962C8B-B14F-4D97-AF65-F5344CB8AC3E}">
        <p14:creationId xmlns:p14="http://schemas.microsoft.com/office/powerpoint/2010/main" val="267051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Backend – URI et </a:t>
              </a:r>
              <a:r>
                <a:rPr lang="fr-FR" sz="2800" kern="1200" dirty="0" err="1"/>
                <a:t>Metadata</a:t>
              </a:r>
              <a:endParaRPr lang="fr-FR" sz="2800" kern="1200" dirty="0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CBD6ADEB-14B6-B34A-28BE-FDD7DAA5BE58}"/>
              </a:ext>
            </a:extLst>
          </p:cNvPr>
          <p:cNvSpPr txBox="1">
            <a:spLocks/>
          </p:cNvSpPr>
          <p:nvPr/>
        </p:nvSpPr>
        <p:spPr>
          <a:xfrm>
            <a:off x="1652954" y="1048492"/>
            <a:ext cx="9072196" cy="48570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D349A7D-5390-E8D2-B02E-393F2676D6EE}"/>
              </a:ext>
            </a:extLst>
          </p:cNvPr>
          <p:cNvSpPr txBox="1"/>
          <p:nvPr/>
        </p:nvSpPr>
        <p:spPr>
          <a:xfrm>
            <a:off x="332880" y="2379725"/>
            <a:ext cx="11210192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 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 collection of 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Athletisme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NFTs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Olympic 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games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Paris 2024"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external_url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"https://www.paris2024.org/fr/"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"image"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ipfs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://bafybeib2qiimyx64cuopeceksxbzcejwctofni4s33zsgoqunrk22dczye"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Athletisme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attributes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trait_type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Type"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"value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"Sport"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trait_type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Athletisme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trait_type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"Top"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display_type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"boost_percentage"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trait_type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"JO2024 Fantasy 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"50"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5BBD72F-A0A2-CD94-8655-9F2B9F354A27}"/>
              </a:ext>
            </a:extLst>
          </p:cNvPr>
          <p:cNvSpPr txBox="1"/>
          <p:nvPr/>
        </p:nvSpPr>
        <p:spPr>
          <a:xfrm>
            <a:off x="332881" y="1687031"/>
            <a:ext cx="112101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ipfs://bafybeiftb3tcrv4dp2vbfrzinjxg7ovxmhsad5s6o7pgz2hck5y5dnwnpm/{id}.json</a:t>
            </a:r>
          </a:p>
        </p:txBody>
      </p:sp>
    </p:spTree>
    <p:extLst>
      <p:ext uri="{BB962C8B-B14F-4D97-AF65-F5344CB8AC3E}">
        <p14:creationId xmlns:p14="http://schemas.microsoft.com/office/powerpoint/2010/main" val="65693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Backend – </a:t>
              </a:r>
              <a:r>
                <a:rPr lang="fr-FR" sz="2800" kern="1200" dirty="0" err="1"/>
                <a:t>OpenSea</a:t>
              </a:r>
              <a:endParaRPr lang="fr-FR" sz="2800" kern="1200" dirty="0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C4EC96CE-3631-BD8B-ADAE-14F9D7A4B447}"/>
              </a:ext>
            </a:extLst>
          </p:cNvPr>
          <p:cNvSpPr txBox="1">
            <a:spLocks/>
          </p:cNvSpPr>
          <p:nvPr/>
        </p:nvSpPr>
        <p:spPr>
          <a:xfrm>
            <a:off x="1595437" y="1258042"/>
            <a:ext cx="9001125" cy="4876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CCC5F5F-C27B-0594-1C1B-E4C43D021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396" y="1048492"/>
            <a:ext cx="7903436" cy="5410200"/>
          </a:xfrm>
          <a:prstGeom prst="rect">
            <a:avLst/>
          </a:prstGeom>
          <a:effectLst>
            <a:glow rad="127000">
              <a:schemeClr val="accent1">
                <a:lumMod val="40000"/>
                <a:lumOff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7349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1268</Words>
  <Application>Microsoft Office PowerPoint</Application>
  <PresentationFormat>Grand écran</PresentationFormat>
  <Paragraphs>245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Symbol</vt:lpstr>
      <vt:lpstr>YouTube Sans</vt:lpstr>
      <vt:lpstr>Thème Office</vt:lpstr>
      <vt:lpstr>            Franck Petretto           Acadee Blockchain Academy             19 Avril 2023                     «certification RS5000 Exploiter la blockchain dans le développement d’applications »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Franck Petretto           Acadee Blockchain Academy             19 Avril 2023 </dc:title>
  <dc:creator>Franck PETRETTO</dc:creator>
  <cp:lastModifiedBy>Franck PETRETTO</cp:lastModifiedBy>
  <cp:revision>124</cp:revision>
  <dcterms:created xsi:type="dcterms:W3CDTF">2023-04-15T12:49:46Z</dcterms:created>
  <dcterms:modified xsi:type="dcterms:W3CDTF">2023-04-17T20:35:46Z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2023-04-15T12:49:46Z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8a795fd3-fba4-466e-854d-2ad0d9b7231b</vt:lpwstr>
  </property>
  <property fmtid="{D5CDD505-2E9C-101B-9397-08002B2CF9AE}" pid="8" name="MSIP_Label_e463cba9-5f6c-478d-9329-7b2295e4e8ed_ContentBits">
    <vt:lpwstr>0</vt:lpwstr>
  </property>
</Properties>
</file>