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15" r:id="rId2"/>
    <p:sldId id="292" r:id="rId3"/>
    <p:sldId id="257" r:id="rId4"/>
    <p:sldId id="258" r:id="rId5"/>
    <p:sldId id="296" r:id="rId6"/>
    <p:sldId id="265" r:id="rId7"/>
    <p:sldId id="264" r:id="rId8"/>
    <p:sldId id="267" r:id="rId9"/>
    <p:sldId id="269" r:id="rId10"/>
    <p:sldId id="301" r:id="rId11"/>
    <p:sldId id="271" r:id="rId12"/>
    <p:sldId id="276" r:id="rId13"/>
    <p:sldId id="286" r:id="rId14"/>
    <p:sldId id="316" r:id="rId15"/>
    <p:sldId id="317" r:id="rId16"/>
    <p:sldId id="303" r:id="rId17"/>
    <p:sldId id="304" r:id="rId18"/>
    <p:sldId id="305" r:id="rId19"/>
    <p:sldId id="306" r:id="rId20"/>
    <p:sldId id="318" r:id="rId21"/>
    <p:sldId id="314" r:id="rId22"/>
  </p:sldIdLst>
  <p:sldSz cx="9144000" cy="5143500" type="screen16x9"/>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A5A"/>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038" autoAdjust="0"/>
  </p:normalViewPr>
  <p:slideViewPr>
    <p:cSldViewPr snapToGrid="0">
      <p:cViewPr varScale="1">
        <p:scale>
          <a:sx n="112" d="100"/>
          <a:sy n="112" d="100"/>
        </p:scale>
        <p:origin x="1640" y="184"/>
      </p:cViewPr>
      <p:guideLst>
        <p:guide orient="horz" pos="1620"/>
        <p:guide pos="2880"/>
      </p:guideLst>
    </p:cSldViewPr>
  </p:slideViewPr>
  <p:notesTextViewPr>
    <p:cViewPr>
      <p:scale>
        <a:sx n="1" d="1"/>
        <a:sy n="1" d="1"/>
      </p:scale>
      <p:origin x="0" y="0"/>
    </p:cViewPr>
  </p:notesTextViewPr>
  <p:sorterViewPr>
    <p:cViewPr>
      <p:scale>
        <a:sx n="100" d="100"/>
        <a:sy n="100" d="100"/>
      </p:scale>
      <p:origin x="0" y="765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tags" Target="tags/tag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9936A364-F56D-418B-92EA-B8A9C286C719}" type="datetimeFigureOut">
              <a:rPr lang="zh-CN" altLang="en-US" smtClean="0"/>
              <a:pPr/>
              <a:t>2018/3/10</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621F41D1-EB0D-4857-8E93-8C1C831E6153}" type="slidenum">
              <a:rPr lang="zh-CN" altLang="en-US" smtClean="0"/>
              <a:pPr/>
              <a:t>‹#›</a:t>
            </a:fld>
            <a:endParaRPr lang="zh-CN" altLang="en-US" dirty="0"/>
          </a:p>
        </p:txBody>
      </p:sp>
    </p:spTree>
    <p:extLst>
      <p:ext uri="{BB962C8B-B14F-4D97-AF65-F5344CB8AC3E}">
        <p14:creationId xmlns:p14="http://schemas.microsoft.com/office/powerpoint/2010/main" val="33274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423428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10</a:t>
            </a:fld>
            <a:endParaRPr lang="zh-CN" altLang="en-US"/>
          </a:p>
        </p:txBody>
      </p:sp>
    </p:spTree>
    <p:extLst>
      <p:ext uri="{BB962C8B-B14F-4D97-AF65-F5344CB8AC3E}">
        <p14:creationId xmlns:p14="http://schemas.microsoft.com/office/powerpoint/2010/main" val="3979895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11</a:t>
            </a:fld>
            <a:endParaRPr lang="zh-CN" altLang="en-US"/>
          </a:p>
        </p:txBody>
      </p:sp>
    </p:spTree>
    <p:extLst>
      <p:ext uri="{BB962C8B-B14F-4D97-AF65-F5344CB8AC3E}">
        <p14:creationId xmlns:p14="http://schemas.microsoft.com/office/powerpoint/2010/main" val="1648871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12</a:t>
            </a:fld>
            <a:endParaRPr lang="zh-CN" altLang="en-US"/>
          </a:p>
        </p:txBody>
      </p:sp>
    </p:spTree>
    <p:extLst>
      <p:ext uri="{BB962C8B-B14F-4D97-AF65-F5344CB8AC3E}">
        <p14:creationId xmlns:p14="http://schemas.microsoft.com/office/powerpoint/2010/main" val="2937152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13</a:t>
            </a:fld>
            <a:endParaRPr lang="zh-CN" altLang="en-US"/>
          </a:p>
        </p:txBody>
      </p:sp>
    </p:spTree>
    <p:extLst>
      <p:ext uri="{BB962C8B-B14F-4D97-AF65-F5344CB8AC3E}">
        <p14:creationId xmlns:p14="http://schemas.microsoft.com/office/powerpoint/2010/main" val="1552783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微软雅黑" panose="020B0503020204020204" pitchFamily="34" charset="-122"/>
                <a:cs typeface="+mn-cs"/>
              </a:rPr>
              <a:t>在一个分布式系统中，如何保证集群中所有节点中的数据完全相同并且能够对某个提案（</a:t>
            </a:r>
            <a:r>
              <a:rPr lang="en-US" altLang="zh-CN" sz="1200" b="0" i="0" kern="1200" dirty="0">
                <a:solidFill>
                  <a:schemeClr val="tx1"/>
                </a:solidFill>
                <a:effectLst/>
                <a:latin typeface="+mn-lt"/>
                <a:ea typeface="微软雅黑" panose="020B0503020204020204" pitchFamily="34" charset="-122"/>
                <a:cs typeface="+mn-cs"/>
              </a:rPr>
              <a:t>Proposal</a:t>
            </a:r>
            <a:r>
              <a:rPr lang="zh-CN" altLang="en-US" sz="1200" b="0" i="0" kern="1200" dirty="0">
                <a:solidFill>
                  <a:schemeClr val="tx1"/>
                </a:solidFill>
                <a:effectLst/>
                <a:latin typeface="+mn-lt"/>
                <a:ea typeface="微软雅黑" panose="020B0503020204020204" pitchFamily="34" charset="-122"/>
                <a:cs typeface="+mn-cs"/>
              </a:rPr>
              <a:t>）达成一致是分布式系统正常工作的核心问题，而共识算法就是用来保证分布式系统一致性的方法。然而分布式系统由于引入了多个节点，所以系统中会出现各种非常复杂的情况；随着节点数量的增加，节点失效、故障或者宕机就变成了一件非常常见的事情，解决分布式系统中的各种边界条件和意外情况也增加了解决分布式一致性问题的难度。</a:t>
            </a:r>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14</a:t>
            </a:fld>
            <a:endParaRPr lang="zh-CN" altLang="en-US"/>
          </a:p>
        </p:txBody>
      </p:sp>
    </p:spTree>
    <p:extLst>
      <p:ext uri="{BB962C8B-B14F-4D97-AF65-F5344CB8AC3E}">
        <p14:creationId xmlns:p14="http://schemas.microsoft.com/office/powerpoint/2010/main" val="487441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拜占庭将军问题：</a:t>
            </a:r>
            <a:r>
              <a:rPr lang="en-US" altLang="zh-CN" dirty="0"/>
              <a:t>https://yeasy.gitbooks.io/blockchain_guide/distribute_system/bft.html</a:t>
            </a:r>
          </a:p>
          <a:p>
            <a:r>
              <a:rPr lang="zh-CN" altLang="en-US" sz="1200" b="0" i="0" kern="1200" dirty="0">
                <a:solidFill>
                  <a:schemeClr val="tx1"/>
                </a:solidFill>
                <a:effectLst/>
                <a:latin typeface="+mn-lt"/>
                <a:ea typeface="微软雅黑" panose="020B0503020204020204" pitchFamily="34" charset="-122"/>
                <a:cs typeface="+mn-cs"/>
              </a:rPr>
              <a:t>面向拜占庭问题的容错算法，解决的是网络通信可靠，但节点可能故障情况下的一致性达成。</a:t>
            </a:r>
          </a:p>
          <a:p>
            <a:r>
              <a:rPr lang="zh-CN" altLang="en-US" sz="1200" b="0" i="0" kern="1200" dirty="0">
                <a:solidFill>
                  <a:schemeClr val="tx1"/>
                </a:solidFill>
                <a:effectLst/>
                <a:latin typeface="+mn-lt"/>
                <a:ea typeface="微软雅黑" panose="020B0503020204020204" pitchFamily="34" charset="-122"/>
                <a:cs typeface="+mn-cs"/>
              </a:rPr>
              <a:t>最早由 </a:t>
            </a:r>
            <a:r>
              <a:rPr lang="en-US" altLang="zh-CN" sz="1200" b="0" i="0" kern="1200" dirty="0">
                <a:solidFill>
                  <a:schemeClr val="tx1"/>
                </a:solidFill>
                <a:effectLst/>
                <a:latin typeface="+mn-lt"/>
                <a:ea typeface="微软雅黑" panose="020B0503020204020204" pitchFamily="34" charset="-122"/>
                <a:cs typeface="+mn-cs"/>
              </a:rPr>
              <a:t>Castro </a:t>
            </a:r>
            <a:r>
              <a:rPr lang="zh-CN" altLang="en-US" sz="1200" b="0" i="0" kern="1200" dirty="0">
                <a:solidFill>
                  <a:schemeClr val="tx1"/>
                </a:solidFill>
                <a:effectLst/>
                <a:latin typeface="+mn-lt"/>
                <a:ea typeface="微软雅黑" panose="020B0503020204020204" pitchFamily="34" charset="-122"/>
                <a:cs typeface="+mn-cs"/>
              </a:rPr>
              <a:t>和 </a:t>
            </a:r>
            <a:r>
              <a:rPr lang="en-US" altLang="zh-CN" sz="1200" b="0" i="0" kern="1200" dirty="0" err="1">
                <a:solidFill>
                  <a:schemeClr val="tx1"/>
                </a:solidFill>
                <a:effectLst/>
                <a:latin typeface="+mn-lt"/>
                <a:ea typeface="微软雅黑" panose="020B0503020204020204" pitchFamily="34" charset="-122"/>
                <a:cs typeface="+mn-cs"/>
              </a:rPr>
              <a:t>Liskov</a:t>
            </a:r>
            <a:r>
              <a:rPr lang="en-US" altLang="zh-CN" sz="1200" b="0" i="0" kern="1200" dirty="0">
                <a:solidFill>
                  <a:schemeClr val="tx1"/>
                </a:solidFill>
                <a:effectLst/>
                <a:latin typeface="+mn-lt"/>
                <a:ea typeface="微软雅黑" panose="020B0503020204020204" pitchFamily="34" charset="-122"/>
                <a:cs typeface="+mn-cs"/>
              </a:rPr>
              <a:t> </a:t>
            </a:r>
            <a:r>
              <a:rPr lang="zh-CN" altLang="en-US" sz="1200" b="0" i="0" kern="1200" dirty="0">
                <a:solidFill>
                  <a:schemeClr val="tx1"/>
                </a:solidFill>
                <a:effectLst/>
                <a:latin typeface="+mn-lt"/>
                <a:ea typeface="微软雅黑" panose="020B0503020204020204" pitchFamily="34" charset="-122"/>
                <a:cs typeface="+mn-cs"/>
              </a:rPr>
              <a:t>在 </a:t>
            </a:r>
            <a:r>
              <a:rPr lang="en-US" altLang="zh-CN" sz="1200" b="0" i="0" kern="1200" dirty="0">
                <a:solidFill>
                  <a:schemeClr val="tx1"/>
                </a:solidFill>
                <a:effectLst/>
                <a:latin typeface="+mn-lt"/>
                <a:ea typeface="微软雅黑" panose="020B0503020204020204" pitchFamily="34" charset="-122"/>
                <a:cs typeface="+mn-cs"/>
              </a:rPr>
              <a:t>1999 </a:t>
            </a:r>
            <a:r>
              <a:rPr lang="zh-CN" altLang="en-US" sz="1200" b="0" i="0" kern="1200" dirty="0">
                <a:solidFill>
                  <a:schemeClr val="tx1"/>
                </a:solidFill>
                <a:effectLst/>
                <a:latin typeface="+mn-lt"/>
                <a:ea typeface="微软雅黑" panose="020B0503020204020204" pitchFamily="34" charset="-122"/>
                <a:cs typeface="+mn-cs"/>
              </a:rPr>
              <a:t>年提出的 </a:t>
            </a:r>
            <a:r>
              <a:rPr lang="en-US" altLang="zh-CN" sz="1200" b="0" i="0" kern="1200" dirty="0">
                <a:solidFill>
                  <a:schemeClr val="tx1"/>
                </a:solidFill>
                <a:effectLst/>
                <a:latin typeface="+mn-lt"/>
                <a:ea typeface="微软雅黑" panose="020B0503020204020204" pitchFamily="34" charset="-122"/>
                <a:cs typeface="+mn-cs"/>
              </a:rPr>
              <a:t>Practical Byzantine Fault Tolerant</a:t>
            </a:r>
            <a:r>
              <a:rPr lang="zh-CN" altLang="en-US" sz="1200" b="0" i="0" kern="1200" dirty="0">
                <a:solidFill>
                  <a:schemeClr val="tx1"/>
                </a:solidFill>
                <a:effectLst/>
                <a:latin typeface="+mn-lt"/>
                <a:ea typeface="微软雅黑" panose="020B0503020204020204" pitchFamily="34" charset="-122"/>
                <a:cs typeface="+mn-cs"/>
              </a:rPr>
              <a:t>（</a:t>
            </a:r>
            <a:r>
              <a:rPr lang="en-US" altLang="zh-CN" sz="1200" b="0" i="0" kern="1200" dirty="0">
                <a:solidFill>
                  <a:schemeClr val="tx1"/>
                </a:solidFill>
                <a:effectLst/>
                <a:latin typeface="+mn-lt"/>
                <a:ea typeface="微软雅黑" panose="020B0503020204020204" pitchFamily="34" charset="-122"/>
                <a:cs typeface="+mn-cs"/>
              </a:rPr>
              <a:t>PBFT</a:t>
            </a:r>
            <a:r>
              <a:rPr lang="zh-CN" altLang="en-US" sz="1200" b="0" i="0" kern="1200" dirty="0">
                <a:solidFill>
                  <a:schemeClr val="tx1"/>
                </a:solidFill>
                <a:effectLst/>
                <a:latin typeface="+mn-lt"/>
                <a:ea typeface="微软雅黑" panose="020B0503020204020204" pitchFamily="34" charset="-122"/>
                <a:cs typeface="+mn-cs"/>
              </a:rPr>
              <a:t>）是第一个得到广泛应用的 </a:t>
            </a:r>
            <a:r>
              <a:rPr lang="en-US" altLang="zh-CN" sz="1200" b="0" i="0" kern="1200" dirty="0">
                <a:solidFill>
                  <a:schemeClr val="tx1"/>
                </a:solidFill>
                <a:effectLst/>
                <a:latin typeface="+mn-lt"/>
                <a:ea typeface="微软雅黑" panose="020B0503020204020204" pitchFamily="34" charset="-122"/>
                <a:cs typeface="+mn-cs"/>
              </a:rPr>
              <a:t>BFT </a:t>
            </a:r>
            <a:r>
              <a:rPr lang="zh-CN" altLang="en-US" sz="1200" b="0" i="0" kern="1200" dirty="0">
                <a:solidFill>
                  <a:schemeClr val="tx1"/>
                </a:solidFill>
                <a:effectLst/>
                <a:latin typeface="+mn-lt"/>
                <a:ea typeface="微软雅黑" panose="020B0503020204020204" pitchFamily="34" charset="-122"/>
                <a:cs typeface="+mn-cs"/>
              </a:rPr>
              <a:t>算法。只要系统中有  的节点是正常工作的，则可以保证一致性。</a:t>
            </a:r>
          </a:p>
          <a:p>
            <a:r>
              <a:rPr lang="en-US" altLang="zh-CN" sz="1200" b="0" i="0" kern="1200" dirty="0">
                <a:solidFill>
                  <a:schemeClr val="tx1"/>
                </a:solidFill>
                <a:effectLst/>
                <a:latin typeface="+mn-lt"/>
                <a:ea typeface="微软雅黑" panose="020B0503020204020204" pitchFamily="34" charset="-122"/>
                <a:cs typeface="+mn-cs"/>
              </a:rPr>
              <a:t>PBFT </a:t>
            </a:r>
            <a:r>
              <a:rPr lang="zh-CN" altLang="en-US" sz="1200" b="0" i="0" kern="1200" dirty="0">
                <a:solidFill>
                  <a:schemeClr val="tx1"/>
                </a:solidFill>
                <a:effectLst/>
                <a:latin typeface="+mn-lt"/>
                <a:ea typeface="微软雅黑" panose="020B0503020204020204" pitchFamily="34" charset="-122"/>
                <a:cs typeface="+mn-cs"/>
              </a:rPr>
              <a:t>算法包括三个阶段来达成共识：</a:t>
            </a:r>
            <a:r>
              <a:rPr lang="en-US" altLang="zh-CN" sz="1200" b="0" i="0" kern="1200" dirty="0">
                <a:solidFill>
                  <a:schemeClr val="tx1"/>
                </a:solidFill>
                <a:effectLst/>
                <a:latin typeface="+mn-lt"/>
                <a:ea typeface="微软雅黑" panose="020B0503020204020204" pitchFamily="34" charset="-122"/>
                <a:cs typeface="+mn-cs"/>
              </a:rPr>
              <a:t>Pre-Prepare</a:t>
            </a:r>
            <a:r>
              <a:rPr lang="zh-CN" altLang="en-US" sz="1200" b="0" i="0" kern="1200" dirty="0">
                <a:solidFill>
                  <a:schemeClr val="tx1"/>
                </a:solidFill>
                <a:effectLst/>
                <a:latin typeface="+mn-lt"/>
                <a:ea typeface="微软雅黑" panose="020B0503020204020204" pitchFamily="34" charset="-122"/>
                <a:cs typeface="+mn-cs"/>
              </a:rPr>
              <a:t>、</a:t>
            </a:r>
            <a:r>
              <a:rPr lang="en-US" altLang="zh-CN" sz="1200" b="0" i="0" kern="1200" dirty="0">
                <a:solidFill>
                  <a:schemeClr val="tx1"/>
                </a:solidFill>
                <a:effectLst/>
                <a:latin typeface="+mn-lt"/>
                <a:ea typeface="微软雅黑" panose="020B0503020204020204" pitchFamily="34" charset="-122"/>
                <a:cs typeface="+mn-cs"/>
              </a:rPr>
              <a:t>Prepare </a:t>
            </a:r>
            <a:r>
              <a:rPr lang="zh-CN" altLang="en-US" sz="1200" b="0" i="0" kern="1200" dirty="0">
                <a:solidFill>
                  <a:schemeClr val="tx1"/>
                </a:solidFill>
                <a:effectLst/>
                <a:latin typeface="+mn-lt"/>
                <a:ea typeface="微软雅黑" panose="020B0503020204020204" pitchFamily="34" charset="-122"/>
                <a:cs typeface="+mn-cs"/>
              </a:rPr>
              <a:t>和 </a:t>
            </a:r>
            <a:r>
              <a:rPr lang="en-US" altLang="zh-CN" sz="1200" b="0" i="0" kern="1200" dirty="0">
                <a:solidFill>
                  <a:schemeClr val="tx1"/>
                </a:solidFill>
                <a:effectLst/>
                <a:latin typeface="+mn-lt"/>
                <a:ea typeface="微软雅黑" panose="020B0503020204020204" pitchFamily="34" charset="-122"/>
                <a:cs typeface="+mn-cs"/>
              </a:rPr>
              <a:t>Commit</a:t>
            </a:r>
            <a:r>
              <a:rPr lang="zh-CN" altLang="en-US" sz="1200" b="0" i="0" kern="1200" dirty="0">
                <a:solidFill>
                  <a:schemeClr val="tx1"/>
                </a:solidFill>
                <a:effectLst/>
                <a:latin typeface="+mn-lt"/>
                <a:ea typeface="微软雅黑" panose="020B0503020204020204" pitchFamily="34" charset="-122"/>
                <a:cs typeface="+mn-cs"/>
              </a:rPr>
              <a:t>。</a:t>
            </a:r>
          </a:p>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15</a:t>
            </a:fld>
            <a:endParaRPr lang="zh-CN" altLang="en-US"/>
          </a:p>
        </p:txBody>
      </p:sp>
    </p:spTree>
    <p:extLst>
      <p:ext uri="{BB962C8B-B14F-4D97-AF65-F5344CB8AC3E}">
        <p14:creationId xmlns:p14="http://schemas.microsoft.com/office/powerpoint/2010/main" val="296840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拜占庭将军问题：</a:t>
            </a:r>
            <a:r>
              <a:rPr lang="en-US" altLang="zh-CN" dirty="0"/>
              <a:t>https://yeasy.gitbooks.io/blockchain_guide/distribute_system/bft.html</a:t>
            </a:r>
          </a:p>
          <a:p>
            <a:r>
              <a:rPr lang="zh-CN" altLang="en-US" sz="1200" b="0" i="0" kern="1200" dirty="0">
                <a:solidFill>
                  <a:schemeClr val="tx1"/>
                </a:solidFill>
                <a:effectLst/>
                <a:latin typeface="+mn-lt"/>
                <a:ea typeface="微软雅黑" panose="020B0503020204020204" pitchFamily="34" charset="-122"/>
                <a:cs typeface="+mn-cs"/>
              </a:rPr>
              <a:t>面向拜占庭问题的容错算法，解决的是网络通信可靠，但节点可能故障情况下的一致性达成。</a:t>
            </a:r>
          </a:p>
          <a:p>
            <a:r>
              <a:rPr lang="zh-CN" altLang="en-US" sz="1200" b="0" i="0" kern="1200" dirty="0">
                <a:solidFill>
                  <a:schemeClr val="tx1"/>
                </a:solidFill>
                <a:effectLst/>
                <a:latin typeface="+mn-lt"/>
                <a:ea typeface="微软雅黑" panose="020B0503020204020204" pitchFamily="34" charset="-122"/>
                <a:cs typeface="+mn-cs"/>
              </a:rPr>
              <a:t>最早由 </a:t>
            </a:r>
            <a:r>
              <a:rPr lang="en-US" altLang="zh-CN" sz="1200" b="0" i="0" kern="1200" dirty="0">
                <a:solidFill>
                  <a:schemeClr val="tx1"/>
                </a:solidFill>
                <a:effectLst/>
                <a:latin typeface="+mn-lt"/>
                <a:ea typeface="微软雅黑" panose="020B0503020204020204" pitchFamily="34" charset="-122"/>
                <a:cs typeface="+mn-cs"/>
              </a:rPr>
              <a:t>Castro </a:t>
            </a:r>
            <a:r>
              <a:rPr lang="zh-CN" altLang="en-US" sz="1200" b="0" i="0" kern="1200" dirty="0">
                <a:solidFill>
                  <a:schemeClr val="tx1"/>
                </a:solidFill>
                <a:effectLst/>
                <a:latin typeface="+mn-lt"/>
                <a:ea typeface="微软雅黑" panose="020B0503020204020204" pitchFamily="34" charset="-122"/>
                <a:cs typeface="+mn-cs"/>
              </a:rPr>
              <a:t>和 </a:t>
            </a:r>
            <a:r>
              <a:rPr lang="en-US" altLang="zh-CN" sz="1200" b="0" i="0" kern="1200" dirty="0" err="1">
                <a:solidFill>
                  <a:schemeClr val="tx1"/>
                </a:solidFill>
                <a:effectLst/>
                <a:latin typeface="+mn-lt"/>
                <a:ea typeface="微软雅黑" panose="020B0503020204020204" pitchFamily="34" charset="-122"/>
                <a:cs typeface="+mn-cs"/>
              </a:rPr>
              <a:t>Liskov</a:t>
            </a:r>
            <a:r>
              <a:rPr lang="en-US" altLang="zh-CN" sz="1200" b="0" i="0" kern="1200" dirty="0">
                <a:solidFill>
                  <a:schemeClr val="tx1"/>
                </a:solidFill>
                <a:effectLst/>
                <a:latin typeface="+mn-lt"/>
                <a:ea typeface="微软雅黑" panose="020B0503020204020204" pitchFamily="34" charset="-122"/>
                <a:cs typeface="+mn-cs"/>
              </a:rPr>
              <a:t> </a:t>
            </a:r>
            <a:r>
              <a:rPr lang="zh-CN" altLang="en-US" sz="1200" b="0" i="0" kern="1200" dirty="0">
                <a:solidFill>
                  <a:schemeClr val="tx1"/>
                </a:solidFill>
                <a:effectLst/>
                <a:latin typeface="+mn-lt"/>
                <a:ea typeface="微软雅黑" panose="020B0503020204020204" pitchFamily="34" charset="-122"/>
                <a:cs typeface="+mn-cs"/>
              </a:rPr>
              <a:t>在 </a:t>
            </a:r>
            <a:r>
              <a:rPr lang="en-US" altLang="zh-CN" sz="1200" b="0" i="0" kern="1200" dirty="0">
                <a:solidFill>
                  <a:schemeClr val="tx1"/>
                </a:solidFill>
                <a:effectLst/>
                <a:latin typeface="+mn-lt"/>
                <a:ea typeface="微软雅黑" panose="020B0503020204020204" pitchFamily="34" charset="-122"/>
                <a:cs typeface="+mn-cs"/>
              </a:rPr>
              <a:t>1999 </a:t>
            </a:r>
            <a:r>
              <a:rPr lang="zh-CN" altLang="en-US" sz="1200" b="0" i="0" kern="1200" dirty="0">
                <a:solidFill>
                  <a:schemeClr val="tx1"/>
                </a:solidFill>
                <a:effectLst/>
                <a:latin typeface="+mn-lt"/>
                <a:ea typeface="微软雅黑" panose="020B0503020204020204" pitchFamily="34" charset="-122"/>
                <a:cs typeface="+mn-cs"/>
              </a:rPr>
              <a:t>年提出的 </a:t>
            </a:r>
            <a:r>
              <a:rPr lang="en-US" altLang="zh-CN" sz="1200" b="0" i="0" kern="1200" dirty="0">
                <a:solidFill>
                  <a:schemeClr val="tx1"/>
                </a:solidFill>
                <a:effectLst/>
                <a:latin typeface="+mn-lt"/>
                <a:ea typeface="微软雅黑" panose="020B0503020204020204" pitchFamily="34" charset="-122"/>
                <a:cs typeface="+mn-cs"/>
              </a:rPr>
              <a:t>Practical Byzantine Fault Tolerant</a:t>
            </a:r>
            <a:r>
              <a:rPr lang="zh-CN" altLang="en-US" sz="1200" b="0" i="0" kern="1200" dirty="0">
                <a:solidFill>
                  <a:schemeClr val="tx1"/>
                </a:solidFill>
                <a:effectLst/>
                <a:latin typeface="+mn-lt"/>
                <a:ea typeface="微软雅黑" panose="020B0503020204020204" pitchFamily="34" charset="-122"/>
                <a:cs typeface="+mn-cs"/>
              </a:rPr>
              <a:t>（</a:t>
            </a:r>
            <a:r>
              <a:rPr lang="en-US" altLang="zh-CN" sz="1200" b="0" i="0" kern="1200" dirty="0">
                <a:solidFill>
                  <a:schemeClr val="tx1"/>
                </a:solidFill>
                <a:effectLst/>
                <a:latin typeface="+mn-lt"/>
                <a:ea typeface="微软雅黑" panose="020B0503020204020204" pitchFamily="34" charset="-122"/>
                <a:cs typeface="+mn-cs"/>
              </a:rPr>
              <a:t>PBFT</a:t>
            </a:r>
            <a:r>
              <a:rPr lang="zh-CN" altLang="en-US" sz="1200" b="0" i="0" kern="1200" dirty="0">
                <a:solidFill>
                  <a:schemeClr val="tx1"/>
                </a:solidFill>
                <a:effectLst/>
                <a:latin typeface="+mn-lt"/>
                <a:ea typeface="微软雅黑" panose="020B0503020204020204" pitchFamily="34" charset="-122"/>
                <a:cs typeface="+mn-cs"/>
              </a:rPr>
              <a:t>）是第一个得到广泛应用的 </a:t>
            </a:r>
            <a:r>
              <a:rPr lang="en-US" altLang="zh-CN" sz="1200" b="0" i="0" kern="1200" dirty="0">
                <a:solidFill>
                  <a:schemeClr val="tx1"/>
                </a:solidFill>
                <a:effectLst/>
                <a:latin typeface="+mn-lt"/>
                <a:ea typeface="微软雅黑" panose="020B0503020204020204" pitchFamily="34" charset="-122"/>
                <a:cs typeface="+mn-cs"/>
              </a:rPr>
              <a:t>BFT </a:t>
            </a:r>
            <a:r>
              <a:rPr lang="zh-CN" altLang="en-US" sz="1200" b="0" i="0" kern="1200" dirty="0">
                <a:solidFill>
                  <a:schemeClr val="tx1"/>
                </a:solidFill>
                <a:effectLst/>
                <a:latin typeface="+mn-lt"/>
                <a:ea typeface="微软雅黑" panose="020B0503020204020204" pitchFamily="34" charset="-122"/>
                <a:cs typeface="+mn-cs"/>
              </a:rPr>
              <a:t>算法。只要系统中有  的节点是正常工作的，则可以保证一致性。</a:t>
            </a:r>
          </a:p>
          <a:p>
            <a:r>
              <a:rPr lang="en-US" altLang="zh-CN" sz="1200" b="0" i="0" kern="1200" dirty="0">
                <a:solidFill>
                  <a:schemeClr val="tx1"/>
                </a:solidFill>
                <a:effectLst/>
                <a:latin typeface="+mn-lt"/>
                <a:ea typeface="微软雅黑" panose="020B0503020204020204" pitchFamily="34" charset="-122"/>
                <a:cs typeface="+mn-cs"/>
              </a:rPr>
              <a:t>PBFT </a:t>
            </a:r>
            <a:r>
              <a:rPr lang="zh-CN" altLang="en-US" sz="1200" b="0" i="0" kern="1200" dirty="0">
                <a:solidFill>
                  <a:schemeClr val="tx1"/>
                </a:solidFill>
                <a:effectLst/>
                <a:latin typeface="+mn-lt"/>
                <a:ea typeface="微软雅黑" panose="020B0503020204020204" pitchFamily="34" charset="-122"/>
                <a:cs typeface="+mn-cs"/>
              </a:rPr>
              <a:t>算法包括三个阶段来达成共识：</a:t>
            </a:r>
            <a:r>
              <a:rPr lang="en-US" altLang="zh-CN" sz="1200" b="0" i="0" kern="1200" dirty="0">
                <a:solidFill>
                  <a:schemeClr val="tx1"/>
                </a:solidFill>
                <a:effectLst/>
                <a:latin typeface="+mn-lt"/>
                <a:ea typeface="微软雅黑" panose="020B0503020204020204" pitchFamily="34" charset="-122"/>
                <a:cs typeface="+mn-cs"/>
              </a:rPr>
              <a:t>Pre-Prepare</a:t>
            </a:r>
            <a:r>
              <a:rPr lang="zh-CN" altLang="en-US" sz="1200" b="0" i="0" kern="1200" dirty="0">
                <a:solidFill>
                  <a:schemeClr val="tx1"/>
                </a:solidFill>
                <a:effectLst/>
                <a:latin typeface="+mn-lt"/>
                <a:ea typeface="微软雅黑" panose="020B0503020204020204" pitchFamily="34" charset="-122"/>
                <a:cs typeface="+mn-cs"/>
              </a:rPr>
              <a:t>、</a:t>
            </a:r>
            <a:r>
              <a:rPr lang="en-US" altLang="zh-CN" sz="1200" b="0" i="0" kern="1200" dirty="0">
                <a:solidFill>
                  <a:schemeClr val="tx1"/>
                </a:solidFill>
                <a:effectLst/>
                <a:latin typeface="+mn-lt"/>
                <a:ea typeface="微软雅黑" panose="020B0503020204020204" pitchFamily="34" charset="-122"/>
                <a:cs typeface="+mn-cs"/>
              </a:rPr>
              <a:t>Prepare </a:t>
            </a:r>
            <a:r>
              <a:rPr lang="zh-CN" altLang="en-US" sz="1200" b="0" i="0" kern="1200" dirty="0">
                <a:solidFill>
                  <a:schemeClr val="tx1"/>
                </a:solidFill>
                <a:effectLst/>
                <a:latin typeface="+mn-lt"/>
                <a:ea typeface="微软雅黑" panose="020B0503020204020204" pitchFamily="34" charset="-122"/>
                <a:cs typeface="+mn-cs"/>
              </a:rPr>
              <a:t>和 </a:t>
            </a:r>
            <a:r>
              <a:rPr lang="en-US" altLang="zh-CN" sz="1200" b="0" i="0" kern="1200" dirty="0">
                <a:solidFill>
                  <a:schemeClr val="tx1"/>
                </a:solidFill>
                <a:effectLst/>
                <a:latin typeface="+mn-lt"/>
                <a:ea typeface="微软雅黑" panose="020B0503020204020204" pitchFamily="34" charset="-122"/>
                <a:cs typeface="+mn-cs"/>
              </a:rPr>
              <a:t>Commit</a:t>
            </a:r>
            <a:r>
              <a:rPr lang="zh-CN" altLang="en-US" sz="1200" b="0" i="0" kern="1200" dirty="0">
                <a:solidFill>
                  <a:schemeClr val="tx1"/>
                </a:solidFill>
                <a:effectLst/>
                <a:latin typeface="+mn-lt"/>
                <a:ea typeface="微软雅黑" panose="020B0503020204020204" pitchFamily="34" charset="-122"/>
                <a:cs typeface="+mn-cs"/>
              </a:rPr>
              <a:t>。</a:t>
            </a:r>
          </a:p>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16</a:t>
            </a:fld>
            <a:endParaRPr lang="zh-CN" altLang="en-US"/>
          </a:p>
        </p:txBody>
      </p:sp>
    </p:spTree>
    <p:extLst>
      <p:ext uri="{BB962C8B-B14F-4D97-AF65-F5344CB8AC3E}">
        <p14:creationId xmlns:p14="http://schemas.microsoft.com/office/powerpoint/2010/main" val="3760725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17</a:t>
            </a:fld>
            <a:endParaRPr lang="zh-CN" altLang="en-US"/>
          </a:p>
        </p:txBody>
      </p:sp>
    </p:spTree>
    <p:extLst>
      <p:ext uri="{BB962C8B-B14F-4D97-AF65-F5344CB8AC3E}">
        <p14:creationId xmlns:p14="http://schemas.microsoft.com/office/powerpoint/2010/main" val="1694138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18</a:t>
            </a:fld>
            <a:endParaRPr lang="zh-CN" altLang="en-US"/>
          </a:p>
        </p:txBody>
      </p:sp>
    </p:spTree>
    <p:extLst>
      <p:ext uri="{BB962C8B-B14F-4D97-AF65-F5344CB8AC3E}">
        <p14:creationId xmlns:p14="http://schemas.microsoft.com/office/powerpoint/2010/main" val="2937152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交易输出（</a:t>
            </a:r>
            <a:r>
              <a:rPr lang="en-US" altLang="zh-CN" dirty="0"/>
              <a:t>TXO</a:t>
            </a:r>
            <a:r>
              <a:rPr lang="zh-CN" altLang="en-US" dirty="0"/>
              <a:t>），交易输入（</a:t>
            </a:r>
            <a:r>
              <a:rPr lang="en-US" altLang="zh-CN" dirty="0"/>
              <a:t>TXI</a:t>
            </a:r>
            <a:r>
              <a:rPr lang="zh-CN" altLang="en-US" dirty="0"/>
              <a:t>）</a:t>
            </a:r>
            <a:r>
              <a:rPr lang="en-US" altLang="zh-CN" dirty="0"/>
              <a:t>.</a:t>
            </a:r>
            <a:r>
              <a:rPr lang="zh-CN" altLang="en-US" sz="1200" b="0" i="0" kern="1200" dirty="0">
                <a:solidFill>
                  <a:schemeClr val="tx1"/>
                </a:solidFill>
                <a:effectLst/>
                <a:latin typeface="+mn-lt"/>
                <a:ea typeface="微软雅黑" panose="020B0503020204020204" pitchFamily="34" charset="-122"/>
                <a:cs typeface="+mn-cs"/>
              </a:rPr>
              <a:t>比特币中，</a:t>
            </a:r>
            <a:r>
              <a:rPr lang="en-US" altLang="zh-CN" sz="1200" b="0" i="0" kern="1200" dirty="0">
                <a:solidFill>
                  <a:schemeClr val="tx1"/>
                </a:solidFill>
                <a:effectLst/>
                <a:latin typeface="+mn-lt"/>
                <a:ea typeface="微软雅黑" panose="020B0503020204020204" pitchFamily="34" charset="-122"/>
                <a:cs typeface="+mn-cs"/>
              </a:rPr>
              <a:t>TXI</a:t>
            </a:r>
            <a:r>
              <a:rPr lang="zh-CN" altLang="en-US" sz="1200" b="0" i="0" kern="1200" dirty="0">
                <a:solidFill>
                  <a:schemeClr val="tx1"/>
                </a:solidFill>
                <a:effectLst/>
                <a:latin typeface="+mn-lt"/>
                <a:ea typeface="微软雅黑" panose="020B0503020204020204" pitchFamily="34" charset="-122"/>
                <a:cs typeface="+mn-cs"/>
              </a:rPr>
              <a:t>关联</a:t>
            </a:r>
            <a:r>
              <a:rPr lang="en-US" altLang="zh-CN" sz="1200" b="0" i="0" kern="1200" dirty="0">
                <a:solidFill>
                  <a:schemeClr val="tx1"/>
                </a:solidFill>
                <a:effectLst/>
                <a:latin typeface="+mn-lt"/>
                <a:ea typeface="微软雅黑" panose="020B0503020204020204" pitchFamily="34" charset="-122"/>
                <a:cs typeface="+mn-cs"/>
              </a:rPr>
              <a:t>TXO</a:t>
            </a:r>
            <a:r>
              <a:rPr lang="zh-CN" altLang="en-US" sz="1200" b="0" i="0" kern="1200" dirty="0">
                <a:solidFill>
                  <a:schemeClr val="tx1"/>
                </a:solidFill>
                <a:effectLst/>
                <a:latin typeface="+mn-lt"/>
                <a:ea typeface="微软雅黑" panose="020B0503020204020204" pitchFamily="34" charset="-122"/>
                <a:cs typeface="+mn-cs"/>
              </a:rPr>
              <a:t>的逻辑和经典的“先有鸡还是先有蛋”的问题是一样的。比特币是先有蛋（</a:t>
            </a:r>
            <a:r>
              <a:rPr lang="en-US" altLang="zh-CN" sz="1200" b="0" i="0" kern="1200" dirty="0">
                <a:solidFill>
                  <a:schemeClr val="tx1"/>
                </a:solidFill>
                <a:effectLst/>
                <a:latin typeface="+mn-lt"/>
                <a:ea typeface="微软雅黑" panose="020B0503020204020204" pitchFamily="34" charset="-122"/>
                <a:cs typeface="+mn-cs"/>
              </a:rPr>
              <a:t>TXO</a:t>
            </a:r>
            <a:r>
              <a:rPr lang="zh-CN" altLang="en-US" sz="1200" b="0" i="0" kern="1200" dirty="0">
                <a:solidFill>
                  <a:schemeClr val="tx1"/>
                </a:solidFill>
                <a:effectLst/>
                <a:latin typeface="+mn-lt"/>
                <a:ea typeface="微软雅黑" panose="020B0503020204020204" pitchFamily="34" charset="-122"/>
                <a:cs typeface="+mn-cs"/>
              </a:rPr>
              <a:t>）后有鸡（</a:t>
            </a:r>
            <a:r>
              <a:rPr lang="en-US" altLang="zh-CN" sz="1200" b="0" i="0" kern="1200" dirty="0">
                <a:solidFill>
                  <a:schemeClr val="tx1"/>
                </a:solidFill>
                <a:effectLst/>
                <a:latin typeface="+mn-lt"/>
                <a:ea typeface="微软雅黑" panose="020B0503020204020204" pitchFamily="34" charset="-122"/>
                <a:cs typeface="+mn-cs"/>
              </a:rPr>
              <a:t>TXI</a:t>
            </a:r>
            <a:r>
              <a:rPr lang="zh-CN" altLang="en-US" sz="1200" b="0" i="0" kern="1200" dirty="0">
                <a:solidFill>
                  <a:schemeClr val="tx1"/>
                </a:solidFill>
                <a:effectLst/>
                <a:latin typeface="+mn-lt"/>
                <a:ea typeface="微软雅黑" panose="020B0503020204020204" pitchFamily="34" charset="-122"/>
                <a:cs typeface="+mn-cs"/>
              </a:rPr>
              <a:t>），</a:t>
            </a:r>
            <a:r>
              <a:rPr lang="en-US" altLang="zh-CN" sz="1200" b="0" i="0" kern="1200" dirty="0">
                <a:solidFill>
                  <a:schemeClr val="tx1"/>
                </a:solidFill>
                <a:effectLst/>
                <a:latin typeface="+mn-lt"/>
                <a:ea typeface="微软雅黑" panose="020B0503020204020204" pitchFamily="34" charset="-122"/>
                <a:cs typeface="+mn-cs"/>
              </a:rPr>
              <a:t>TXO</a:t>
            </a:r>
            <a:r>
              <a:rPr lang="zh-CN" altLang="en-US" sz="1200" b="0" i="0" kern="1200" dirty="0">
                <a:solidFill>
                  <a:schemeClr val="tx1"/>
                </a:solidFill>
                <a:effectLst/>
                <a:latin typeface="+mn-lt"/>
                <a:ea typeface="微软雅黑" panose="020B0503020204020204" pitchFamily="34" charset="-122"/>
                <a:cs typeface="+mn-cs"/>
              </a:rPr>
              <a:t>先于</a:t>
            </a:r>
            <a:r>
              <a:rPr lang="en-US" altLang="zh-CN" sz="1200" b="0" i="0" kern="1200" dirty="0">
                <a:solidFill>
                  <a:schemeClr val="tx1"/>
                </a:solidFill>
                <a:effectLst/>
                <a:latin typeface="+mn-lt"/>
                <a:ea typeface="微软雅黑" panose="020B0503020204020204" pitchFamily="34" charset="-122"/>
                <a:cs typeface="+mn-cs"/>
              </a:rPr>
              <a:t>TXI</a:t>
            </a:r>
            <a:r>
              <a:rPr lang="zh-CN" altLang="en-US" sz="1200" b="0" i="0" kern="1200" dirty="0">
                <a:solidFill>
                  <a:schemeClr val="tx1"/>
                </a:solidFill>
                <a:effectLst/>
                <a:latin typeface="+mn-lt"/>
                <a:ea typeface="微软雅黑" panose="020B0503020204020204" pitchFamily="34" charset="-122"/>
                <a:cs typeface="+mn-cs"/>
              </a:rPr>
              <a:t>出现。</a:t>
            </a:r>
            <a:endParaRPr lang="en-US" altLang="zh-CN" sz="1200" b="0" i="0" kern="1200" dirty="0">
              <a:solidFill>
                <a:schemeClr val="tx1"/>
              </a:solidFill>
              <a:effectLst/>
              <a:latin typeface="+mn-lt"/>
              <a:ea typeface="微软雅黑" panose="020B0503020204020204" pitchFamily="34" charset="-122"/>
              <a:cs typeface="+mn-cs"/>
            </a:endParaRPr>
          </a:p>
          <a:p>
            <a:r>
              <a:rPr lang="en-US" altLang="zh-CN" dirty="0"/>
              <a:t>Blockchain</a:t>
            </a:r>
            <a:r>
              <a:rPr lang="zh-CN" altLang="en-US" dirty="0"/>
              <a:t>首先有的是区块，第一个被挖出来的区块创世区块，生成一个</a:t>
            </a:r>
            <a:r>
              <a:rPr lang="en-US" altLang="zh-CN" sz="1200" b="0" i="0" kern="1200" dirty="0" err="1">
                <a:solidFill>
                  <a:schemeClr val="tx1"/>
                </a:solidFill>
                <a:effectLst/>
                <a:latin typeface="+mn-lt"/>
                <a:ea typeface="微软雅黑" panose="020B0503020204020204" pitchFamily="34" charset="-122"/>
                <a:cs typeface="+mn-cs"/>
              </a:rPr>
              <a:t>coinbase</a:t>
            </a:r>
            <a:r>
              <a:rPr lang="zh-CN" altLang="en-US" sz="1200" b="0" i="0" kern="1200" dirty="0">
                <a:solidFill>
                  <a:schemeClr val="tx1"/>
                </a:solidFill>
                <a:effectLst/>
                <a:latin typeface="+mn-lt"/>
                <a:ea typeface="微软雅黑" panose="020B0503020204020204" pitchFamily="34" charset="-122"/>
                <a:cs typeface="+mn-cs"/>
              </a:rPr>
              <a:t>交易。</a:t>
            </a:r>
            <a:endParaRPr lang="en-US" altLang="zh-CN" sz="1200" b="0" i="0" kern="1200" dirty="0">
              <a:solidFill>
                <a:schemeClr val="tx1"/>
              </a:solidFill>
              <a:effectLst/>
              <a:latin typeface="+mn-lt"/>
              <a:ea typeface="微软雅黑" panose="020B0503020204020204" pitchFamily="34" charset="-122"/>
              <a:cs typeface="+mn-cs"/>
            </a:endParaRPr>
          </a:p>
          <a:p>
            <a:r>
              <a:rPr lang="en-US" altLang="zh-CN" sz="1200" b="0" i="0" kern="1200" dirty="0">
                <a:solidFill>
                  <a:schemeClr val="tx1"/>
                </a:solidFill>
                <a:effectLst/>
                <a:latin typeface="+mn-lt"/>
                <a:ea typeface="微软雅黑" panose="020B0503020204020204" pitchFamily="34" charset="-122"/>
                <a:cs typeface="+mn-cs"/>
              </a:rPr>
              <a:t>Blockchain</a:t>
            </a:r>
            <a:r>
              <a:rPr lang="zh-CN" altLang="en-US" sz="1200" b="0" i="0" kern="1200" dirty="0">
                <a:solidFill>
                  <a:schemeClr val="tx1"/>
                </a:solidFill>
                <a:effectLst/>
                <a:latin typeface="+mn-lt"/>
                <a:ea typeface="微软雅黑" panose="020B0503020204020204" pitchFamily="34" charset="-122"/>
                <a:cs typeface="+mn-cs"/>
              </a:rPr>
              <a:t>以</a:t>
            </a:r>
            <a:r>
              <a:rPr lang="en-US" altLang="zh-CN" sz="1200" b="0" i="0" kern="1200" dirty="0">
                <a:solidFill>
                  <a:schemeClr val="tx1"/>
                </a:solidFill>
                <a:effectLst/>
                <a:latin typeface="+mn-lt"/>
                <a:ea typeface="微软雅黑" panose="020B0503020204020204" pitchFamily="34" charset="-122"/>
                <a:cs typeface="+mn-cs"/>
              </a:rPr>
              <a:t>genesis block</a:t>
            </a:r>
            <a:r>
              <a:rPr lang="zh-CN" altLang="en-US" sz="1200" b="0" i="0" kern="1200" dirty="0">
                <a:solidFill>
                  <a:schemeClr val="tx1"/>
                </a:solidFill>
                <a:effectLst/>
                <a:latin typeface="+mn-lt"/>
                <a:ea typeface="微软雅黑" panose="020B0503020204020204" pitchFamily="34" charset="-122"/>
                <a:cs typeface="+mn-cs"/>
              </a:rPr>
              <a:t>开头，该</a:t>
            </a:r>
            <a:r>
              <a:rPr lang="en-US" altLang="zh-CN" sz="1200" b="0" i="0" kern="1200" dirty="0">
                <a:solidFill>
                  <a:schemeClr val="tx1"/>
                </a:solidFill>
                <a:effectLst/>
                <a:latin typeface="+mn-lt"/>
                <a:ea typeface="微软雅黑" panose="020B0503020204020204" pitchFamily="34" charset="-122"/>
                <a:cs typeface="+mn-cs"/>
              </a:rPr>
              <a:t>block</a:t>
            </a:r>
            <a:r>
              <a:rPr lang="zh-CN" altLang="en-US" sz="1200" b="0" i="0" kern="1200" dirty="0">
                <a:solidFill>
                  <a:schemeClr val="tx1"/>
                </a:solidFill>
                <a:effectLst/>
                <a:latin typeface="+mn-lt"/>
                <a:ea typeface="微软雅黑" panose="020B0503020204020204" pitchFamily="34" charset="-122"/>
                <a:cs typeface="+mn-cs"/>
              </a:rPr>
              <a:t>生成</a:t>
            </a:r>
            <a:r>
              <a:rPr lang="en-US" altLang="zh-CN" sz="1200" b="0" i="0" kern="1200" dirty="0">
                <a:solidFill>
                  <a:schemeClr val="tx1"/>
                </a:solidFill>
                <a:effectLst/>
                <a:latin typeface="+mn-lt"/>
                <a:ea typeface="微软雅黑" panose="020B0503020204020204" pitchFamily="34" charset="-122"/>
                <a:cs typeface="+mn-cs"/>
              </a:rPr>
              <a:t>blockchain</a:t>
            </a:r>
            <a:r>
              <a:rPr lang="zh-CN" altLang="en-US" sz="1200" b="0" i="0" kern="1200" dirty="0">
                <a:solidFill>
                  <a:schemeClr val="tx1"/>
                </a:solidFill>
                <a:effectLst/>
                <a:latin typeface="+mn-lt"/>
                <a:ea typeface="微软雅黑" panose="020B0503020204020204" pitchFamily="34" charset="-122"/>
                <a:cs typeface="+mn-cs"/>
              </a:rPr>
              <a:t>中第一个</a:t>
            </a:r>
            <a:r>
              <a:rPr lang="en-US" altLang="zh-CN" sz="1200" b="0" i="0" kern="1200" dirty="0">
                <a:solidFill>
                  <a:schemeClr val="tx1"/>
                </a:solidFill>
                <a:effectLst/>
                <a:latin typeface="+mn-lt"/>
                <a:ea typeface="微软雅黑" panose="020B0503020204020204" pitchFamily="34" charset="-122"/>
                <a:cs typeface="+mn-cs"/>
              </a:rPr>
              <a:t>TXO</a:t>
            </a:r>
            <a:r>
              <a:rPr lang="zh-CN" altLang="en-US" sz="1200" b="0" i="0" kern="1200" dirty="0">
                <a:solidFill>
                  <a:schemeClr val="tx1"/>
                </a:solidFill>
                <a:effectLst/>
                <a:latin typeface="+mn-lt"/>
                <a:ea typeface="微软雅黑" panose="020B0503020204020204" pitchFamily="34" charset="-122"/>
                <a:cs typeface="+mn-cs"/>
              </a:rPr>
              <a:t>。由于之前没有任何交易，因此该</a:t>
            </a:r>
            <a:r>
              <a:rPr lang="en-US" altLang="zh-CN" sz="1200" b="0" i="0" kern="1200" dirty="0">
                <a:solidFill>
                  <a:schemeClr val="tx1"/>
                </a:solidFill>
                <a:effectLst/>
                <a:latin typeface="+mn-lt"/>
                <a:ea typeface="微软雅黑" panose="020B0503020204020204" pitchFamily="34" charset="-122"/>
                <a:cs typeface="+mn-cs"/>
              </a:rPr>
              <a:t>TXI</a:t>
            </a:r>
            <a:r>
              <a:rPr lang="zh-CN" altLang="en-US" sz="1200" b="0" i="0" kern="1200" dirty="0">
                <a:solidFill>
                  <a:schemeClr val="tx1"/>
                </a:solidFill>
                <a:effectLst/>
                <a:latin typeface="+mn-lt"/>
                <a:ea typeface="微软雅黑" panose="020B0503020204020204" pitchFamily="34" charset="-122"/>
                <a:cs typeface="+mn-cs"/>
              </a:rPr>
              <a:t>不会与任何</a:t>
            </a:r>
            <a:r>
              <a:rPr lang="en-US" altLang="zh-CN" sz="1200" b="0" i="0" kern="1200" dirty="0">
                <a:solidFill>
                  <a:schemeClr val="tx1"/>
                </a:solidFill>
                <a:effectLst/>
                <a:latin typeface="+mn-lt"/>
                <a:ea typeface="微软雅黑" panose="020B0503020204020204" pitchFamily="34" charset="-122"/>
                <a:cs typeface="+mn-cs"/>
              </a:rPr>
              <a:t>TXO</a:t>
            </a:r>
            <a:r>
              <a:rPr lang="zh-CN" altLang="en-US" sz="1200" b="0" i="0" kern="1200" dirty="0">
                <a:solidFill>
                  <a:schemeClr val="tx1"/>
                </a:solidFill>
                <a:effectLst/>
                <a:latin typeface="+mn-lt"/>
                <a:ea typeface="微软雅黑" panose="020B0503020204020204" pitchFamily="34" charset="-122"/>
                <a:cs typeface="+mn-cs"/>
              </a:rPr>
              <a:t>关联。</a:t>
            </a:r>
            <a:endParaRPr lang="en-US" altLang="zh-CN" sz="1200" b="0" i="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1F41D1-EB0D-4857-8E93-8C1C831E6153}" type="slidenum">
              <a:rPr lang="zh-CN" altLang="en-US" smtClean="0"/>
              <a:t>19</a:t>
            </a:fld>
            <a:endParaRPr lang="zh-CN" altLang="en-US"/>
          </a:p>
        </p:txBody>
      </p:sp>
    </p:spTree>
    <p:extLst>
      <p:ext uri="{BB962C8B-B14F-4D97-AF65-F5344CB8AC3E}">
        <p14:creationId xmlns:p14="http://schemas.microsoft.com/office/powerpoint/2010/main" val="151173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2</a:t>
            </a:fld>
            <a:endParaRPr lang="zh-CN" altLang="en-US"/>
          </a:p>
        </p:txBody>
      </p:sp>
    </p:spTree>
    <p:extLst>
      <p:ext uri="{BB962C8B-B14F-4D97-AF65-F5344CB8AC3E}">
        <p14:creationId xmlns:p14="http://schemas.microsoft.com/office/powerpoint/2010/main" val="1959620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计算出</a:t>
            </a:r>
            <a:r>
              <a:rPr lang="en-US" altLang="zh-CN" sz="1200" b="0" i="0" kern="1200" dirty="0" smtClean="0">
                <a:solidFill>
                  <a:schemeClr val="tx1"/>
                </a:solidFill>
                <a:effectLst/>
                <a:latin typeface="+mn-lt"/>
                <a:ea typeface="微软雅黑" panose="020B0503020204020204" pitchFamily="34" charset="-122"/>
                <a:cs typeface="+mn-cs"/>
              </a:rPr>
              <a:t>Hash</a:t>
            </a:r>
            <a:r>
              <a:rPr lang="zh-CN" altLang="en-US" sz="1200" b="0" i="0" kern="1200" dirty="0" smtClean="0">
                <a:solidFill>
                  <a:schemeClr val="tx1"/>
                </a:solidFill>
                <a:effectLst/>
                <a:latin typeface="+mn-lt"/>
                <a:ea typeface="微软雅黑" panose="020B0503020204020204" pitchFamily="34" charset="-122"/>
                <a:cs typeface="+mn-cs"/>
              </a:rPr>
              <a:t>的难度</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计算出的</a:t>
            </a:r>
            <a:r>
              <a:rPr lang="en-US" altLang="zh-CN" sz="1200" b="0" i="0" kern="1200" dirty="0" smtClean="0">
                <a:solidFill>
                  <a:schemeClr val="tx1"/>
                </a:solidFill>
                <a:effectLst/>
                <a:latin typeface="+mn-lt"/>
                <a:ea typeface="微软雅黑" panose="020B0503020204020204" pitchFamily="34" charset="-122"/>
                <a:cs typeface="+mn-cs"/>
              </a:rPr>
              <a:t>hash</a:t>
            </a:r>
            <a:r>
              <a:rPr lang="zh-CN" altLang="en-US" sz="1200" b="0" i="0" kern="1200" dirty="0" smtClean="0">
                <a:solidFill>
                  <a:schemeClr val="tx1"/>
                </a:solidFill>
                <a:effectLst/>
                <a:latin typeface="+mn-lt"/>
                <a:ea typeface="微软雅黑" panose="020B0503020204020204" pitchFamily="34" charset="-122"/>
                <a:cs typeface="+mn-cs"/>
              </a:rPr>
              <a:t>值以</a:t>
            </a:r>
            <a:r>
              <a:rPr lang="en-US" altLang="zh-CN" sz="1200" b="0" i="0" kern="1200" dirty="0" smtClean="0">
                <a:solidFill>
                  <a:schemeClr val="tx1"/>
                </a:solidFill>
                <a:effectLst/>
                <a:latin typeface="+mn-lt"/>
                <a:ea typeface="微软雅黑" panose="020B0503020204020204" pitchFamily="34" charset="-122"/>
                <a:cs typeface="+mn-cs"/>
              </a:rPr>
              <a:t>16</a:t>
            </a:r>
            <a:r>
              <a:rPr lang="zh-CN" altLang="en-US" sz="1200" b="0" i="0" kern="1200" dirty="0" smtClean="0">
                <a:solidFill>
                  <a:schemeClr val="tx1"/>
                </a:solidFill>
                <a:effectLst/>
                <a:latin typeface="+mn-lt"/>
                <a:ea typeface="微软雅黑" panose="020B0503020204020204" pitchFamily="34" charset="-122"/>
                <a:cs typeface="+mn-cs"/>
              </a:rPr>
              <a:t>个</a:t>
            </a:r>
            <a:r>
              <a:rPr lang="en-US" altLang="zh-CN" sz="1200" b="0" i="0" kern="1200" dirty="0" smtClean="0">
                <a:solidFill>
                  <a:schemeClr val="tx1"/>
                </a:solidFill>
                <a:effectLst/>
                <a:latin typeface="+mn-lt"/>
                <a:ea typeface="微软雅黑" panose="020B0503020204020204" pitchFamily="34" charset="-122"/>
                <a:cs typeface="+mn-cs"/>
              </a:rPr>
              <a:t>0</a:t>
            </a:r>
            <a:r>
              <a:rPr lang="zh-CN" altLang="en-US" sz="1200" b="0" i="0" kern="1200" dirty="0" smtClean="0">
                <a:solidFill>
                  <a:schemeClr val="tx1"/>
                </a:solidFill>
                <a:effectLst/>
                <a:latin typeface="+mn-lt"/>
                <a:ea typeface="微软雅黑" panose="020B0503020204020204" pitchFamily="34" charset="-122"/>
                <a:cs typeface="+mn-cs"/>
              </a:rPr>
              <a:t>开头</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比特币挖矿和转账，挖矿奖励（</a:t>
            </a:r>
            <a:r>
              <a:rPr lang="en-US" altLang="zh-CN" sz="1200" b="0" i="0" kern="1200" dirty="0" smtClean="0">
                <a:solidFill>
                  <a:schemeClr val="tx1"/>
                </a:solidFill>
                <a:effectLst/>
                <a:latin typeface="+mn-lt"/>
                <a:ea typeface="微软雅黑" panose="020B0503020204020204" pitchFamily="34" charset="-122"/>
                <a:cs typeface="+mn-cs"/>
              </a:rPr>
              <a:t>12.5</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BTC</a:t>
            </a:r>
            <a:r>
              <a:rPr lang="zh-CN" altLang="en-US" sz="1200" b="0" i="0" kern="1200" dirty="0" smtClean="0">
                <a:solidFill>
                  <a:schemeClr val="tx1"/>
                </a:solidFill>
                <a:effectLst/>
                <a:latin typeface="+mn-lt"/>
                <a:ea typeface="微软雅黑" panose="020B0503020204020204" pitchFamily="34" charset="-122"/>
                <a:cs typeface="+mn-cs"/>
              </a:rPr>
              <a:t>，转账需要填写手续费</a:t>
            </a:r>
            <a:endParaRPr lang="en-US" altLang="zh-CN" sz="1200" b="0" i="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1F41D1-EB0D-4857-8E93-8C1C831E6153}" type="slidenum">
              <a:rPr lang="zh-CN" altLang="en-US" smtClean="0"/>
              <a:t>20</a:t>
            </a:fld>
            <a:endParaRPr lang="zh-CN" altLang="en-US"/>
          </a:p>
        </p:txBody>
      </p:sp>
    </p:spTree>
    <p:extLst>
      <p:ext uri="{BB962C8B-B14F-4D97-AF65-F5344CB8AC3E}">
        <p14:creationId xmlns:p14="http://schemas.microsoft.com/office/powerpoint/2010/main" val="43736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21</a:t>
            </a:fld>
            <a:endParaRPr lang="zh-CN" altLang="en-US"/>
          </a:p>
        </p:txBody>
      </p:sp>
    </p:spTree>
    <p:extLst>
      <p:ext uri="{BB962C8B-B14F-4D97-AF65-F5344CB8AC3E}">
        <p14:creationId xmlns:p14="http://schemas.microsoft.com/office/powerpoint/2010/main" val="3390287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a:t>
            </a:fld>
            <a:endParaRPr lang="zh-CN" altLang="en-US"/>
          </a:p>
        </p:txBody>
      </p:sp>
    </p:spTree>
    <p:extLst>
      <p:ext uri="{BB962C8B-B14F-4D97-AF65-F5344CB8AC3E}">
        <p14:creationId xmlns:p14="http://schemas.microsoft.com/office/powerpoint/2010/main" val="2487663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a:t>
            </a:fld>
            <a:endParaRPr lang="zh-CN" altLang="en-US"/>
          </a:p>
        </p:txBody>
      </p:sp>
    </p:spTree>
    <p:extLst>
      <p:ext uri="{BB962C8B-B14F-4D97-AF65-F5344CB8AC3E}">
        <p14:creationId xmlns:p14="http://schemas.microsoft.com/office/powerpoint/2010/main" val="233784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5</a:t>
            </a:fld>
            <a:endParaRPr lang="zh-CN" altLang="en-US"/>
          </a:p>
        </p:txBody>
      </p:sp>
    </p:spTree>
    <p:extLst>
      <p:ext uri="{BB962C8B-B14F-4D97-AF65-F5344CB8AC3E}">
        <p14:creationId xmlns:p14="http://schemas.microsoft.com/office/powerpoint/2010/main" val="198688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中本聪原始论文链接： </a:t>
            </a:r>
            <a:endParaRPr lang="en-US" altLang="zh-CN" dirty="0"/>
          </a:p>
          <a:p>
            <a:r>
              <a:rPr lang="zh-CN" altLang="en-US" dirty="0"/>
              <a:t>中文版，</a:t>
            </a:r>
            <a:r>
              <a:rPr lang="en-US" altLang="zh-CN" dirty="0"/>
              <a:t>http://www.8btc.com/wiki/bitcoin-a-peer-to-peer-electronic-cash-system</a:t>
            </a:r>
          </a:p>
          <a:p>
            <a:r>
              <a:rPr lang="zh-CN" altLang="en-US" dirty="0"/>
              <a:t>英文版，</a:t>
            </a:r>
            <a:r>
              <a:rPr lang="en-US" altLang="zh-CN" dirty="0"/>
              <a:t>https://bitcoin.org/bitcoin.pdf</a:t>
            </a:r>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6</a:t>
            </a:fld>
            <a:endParaRPr lang="zh-CN" altLang="en-US"/>
          </a:p>
        </p:txBody>
      </p:sp>
    </p:spTree>
    <p:extLst>
      <p:ext uri="{BB962C8B-B14F-4D97-AF65-F5344CB8AC3E}">
        <p14:creationId xmlns:p14="http://schemas.microsoft.com/office/powerpoint/2010/main" val="353340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7</a:t>
            </a:fld>
            <a:endParaRPr lang="zh-CN" altLang="en-US"/>
          </a:p>
        </p:txBody>
      </p:sp>
    </p:spTree>
    <p:extLst>
      <p:ext uri="{BB962C8B-B14F-4D97-AF65-F5344CB8AC3E}">
        <p14:creationId xmlns:p14="http://schemas.microsoft.com/office/powerpoint/2010/main" val="3445474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8</a:t>
            </a:fld>
            <a:endParaRPr lang="zh-CN" altLang="en-US"/>
          </a:p>
        </p:txBody>
      </p:sp>
    </p:spTree>
    <p:extLst>
      <p:ext uri="{BB962C8B-B14F-4D97-AF65-F5344CB8AC3E}">
        <p14:creationId xmlns:p14="http://schemas.microsoft.com/office/powerpoint/2010/main" val="2187508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9</a:t>
            </a:fld>
            <a:endParaRPr lang="zh-CN" altLang="en-US"/>
          </a:p>
        </p:txBody>
      </p:sp>
    </p:spTree>
    <p:extLst>
      <p:ext uri="{BB962C8B-B14F-4D97-AF65-F5344CB8AC3E}">
        <p14:creationId xmlns:p14="http://schemas.microsoft.com/office/powerpoint/2010/main" val="427231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2018/3/10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37814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2018/3/10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90790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2018/3/10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23108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2018/3/10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56227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2018/3/10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391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2018/3/10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64146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4AF190-E6C3-4F71-9AD4-820770AEF1A8}" type="datetimeFigureOut">
              <a:rPr lang="zh-CN" altLang="en-US" smtClean="0"/>
              <a:t>2018/3/10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83120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4AF190-E6C3-4F71-9AD4-820770AEF1A8}" type="datetimeFigureOut">
              <a:rPr lang="zh-CN" altLang="en-US" smtClean="0"/>
              <a:t>2018/3/10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64573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t>2018/3/10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272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2018/3/10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48634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2018/3/10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74655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824AF190-E6C3-4F71-9AD4-820770AEF1A8}" type="datetimeFigureOut">
              <a:rPr lang="zh-CN" altLang="en-US" smtClean="0"/>
              <a:pPr/>
              <a:t>2018/3/10</a:t>
            </a:fld>
            <a:endParaRPr lang="zh-CN" altLang="en-US" dirty="0"/>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B5B5BF9F-75C6-42BD-8363-2F606FE0B601}" type="slidenum">
              <a:rPr lang="zh-CN" altLang="en-US" smtClean="0"/>
              <a:pPr/>
              <a:t>‹#›</a:t>
            </a:fld>
            <a:endParaRPr lang="zh-CN" altLang="en-US" dirty="0"/>
          </a:p>
        </p:txBody>
      </p:sp>
    </p:spTree>
    <p:extLst>
      <p:ext uri="{BB962C8B-B14F-4D97-AF65-F5344CB8AC3E}">
        <p14:creationId xmlns:p14="http://schemas.microsoft.com/office/powerpoint/2010/main" val="33928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wo-phase_commit_protocol" TargetMode="Externa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jpg"/><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0PPT素材\背景及图片\白麻子.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2621323" y="216613"/>
            <a:ext cx="3741377" cy="3741377"/>
            <a:chOff x="304800" y="673100"/>
            <a:chExt cx="4000500" cy="4000500"/>
          </a:xfrm>
          <a:effectLst>
            <a:outerShdw blurRad="444500" dist="254000" dir="8100000" algn="tr" rotWithShape="0">
              <a:prstClr val="black">
                <a:alpha val="50000"/>
              </a:prstClr>
            </a:outerShdw>
          </a:effectLst>
        </p:grpSpPr>
        <p:sp>
          <p:nvSpPr>
            <p:cNvPr id="6" name="同心圆 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7" name="椭圆 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8" name="椭圆 7"/>
          <p:cNvSpPr/>
          <p:nvPr/>
        </p:nvSpPr>
        <p:spPr>
          <a:xfrm rot="10498052">
            <a:off x="1620315" y="3970953"/>
            <a:ext cx="563789" cy="563789"/>
          </a:xfrm>
          <a:prstGeom prst="ellipse">
            <a:avLst/>
          </a:prstGeom>
          <a:solidFill>
            <a:schemeClr val="accent1">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椭圆 8"/>
          <p:cNvSpPr/>
          <p:nvPr/>
        </p:nvSpPr>
        <p:spPr>
          <a:xfrm rot="10498052">
            <a:off x="2373672" y="4627445"/>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0" name="组合 9"/>
          <p:cNvGrpSpPr/>
          <p:nvPr/>
        </p:nvGrpSpPr>
        <p:grpSpPr>
          <a:xfrm>
            <a:off x="2189283" y="3406942"/>
            <a:ext cx="845906" cy="84590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13" name="组合 12"/>
          <p:cNvGrpSpPr/>
          <p:nvPr/>
        </p:nvGrpSpPr>
        <p:grpSpPr>
          <a:xfrm>
            <a:off x="1045846" y="3501799"/>
            <a:ext cx="310515" cy="310515"/>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16" name="组合 15"/>
          <p:cNvGrpSpPr/>
          <p:nvPr/>
        </p:nvGrpSpPr>
        <p:grpSpPr>
          <a:xfrm>
            <a:off x="2898806" y="4332147"/>
            <a:ext cx="310515" cy="310515"/>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19" name="椭圆 18"/>
          <p:cNvSpPr/>
          <p:nvPr/>
        </p:nvSpPr>
        <p:spPr>
          <a:xfrm rot="10498052">
            <a:off x="1885935" y="3263614"/>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20" name="组合 19"/>
          <p:cNvGrpSpPr/>
          <p:nvPr/>
        </p:nvGrpSpPr>
        <p:grpSpPr>
          <a:xfrm>
            <a:off x="1223937" y="4521063"/>
            <a:ext cx="441364" cy="441364"/>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23" name="椭圆 22"/>
          <p:cNvSpPr/>
          <p:nvPr/>
        </p:nvSpPr>
        <p:spPr>
          <a:xfrm rot="10498052">
            <a:off x="864969" y="4139410"/>
            <a:ext cx="303658" cy="303658"/>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24" name="组合 23"/>
          <p:cNvGrpSpPr/>
          <p:nvPr/>
        </p:nvGrpSpPr>
        <p:grpSpPr>
          <a:xfrm>
            <a:off x="3438065" y="4115253"/>
            <a:ext cx="310515" cy="310515"/>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6" name="椭圆 2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27" name="椭圆 26"/>
          <p:cNvSpPr/>
          <p:nvPr/>
        </p:nvSpPr>
        <p:spPr>
          <a:xfrm rot="10498052">
            <a:off x="3629030" y="4713305"/>
            <a:ext cx="192350" cy="192350"/>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rot="10498052">
            <a:off x="419086" y="4786416"/>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0" name="TextBox 49"/>
          <p:cNvSpPr txBox="1"/>
          <p:nvPr/>
        </p:nvSpPr>
        <p:spPr>
          <a:xfrm>
            <a:off x="2793469" y="2126728"/>
            <a:ext cx="3057247" cy="584775"/>
          </a:xfrm>
          <a:prstGeom prst="rect">
            <a:avLst/>
          </a:prstGeom>
          <a:noFill/>
        </p:spPr>
        <p:txBody>
          <a:bodyPr wrap="none" rtlCol="0">
            <a:spAutoFit/>
          </a:bodyPr>
          <a:lstStyle/>
          <a:p>
            <a:r>
              <a:rPr lang="zh-CN" altLang="en-US" sz="3200" dirty="0">
                <a:solidFill>
                  <a:srgbClr val="002060"/>
                </a:solidFill>
                <a:effectLst>
                  <a:outerShdw blurRad="60007" dist="310007" dir="7680000" sy="30000" kx="1300200" algn="ctr" rotWithShape="0">
                    <a:prstClr val="black">
                      <a:alpha val="32000"/>
                    </a:prstClr>
                  </a:outerShdw>
                </a:effectLst>
                <a:latin typeface="方正综艺简体" panose="03000509000000000000" pitchFamily="65" charset="-122"/>
                <a:ea typeface="方正综艺简体" panose="03000509000000000000" pitchFamily="65" charset="-122"/>
              </a:rPr>
              <a:t>区块链技术概述</a:t>
            </a:r>
          </a:p>
        </p:txBody>
      </p:sp>
      <p:cxnSp>
        <p:nvCxnSpPr>
          <p:cNvPr id="53" name="直接连接符 52"/>
          <p:cNvCxnSpPr/>
          <p:nvPr/>
        </p:nvCxnSpPr>
        <p:spPr>
          <a:xfrm>
            <a:off x="2984531" y="2126728"/>
            <a:ext cx="304241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002822" y="1010792"/>
            <a:ext cx="5476179" cy="1323439"/>
          </a:xfrm>
          <a:prstGeom prst="rect">
            <a:avLst/>
          </a:prstGeom>
          <a:noFill/>
        </p:spPr>
        <p:txBody>
          <a:bodyPr wrap="none" rtlCol="0">
            <a:spAutoFit/>
          </a:bodyPr>
          <a:lstStyle/>
          <a:p>
            <a:r>
              <a:rPr lang="en-US" altLang="zh-CN" sz="8000" dirty="0">
                <a:solidFill>
                  <a:srgbClr val="002060"/>
                </a:solidFill>
                <a:latin typeface="方正大黑简体" panose="02010601030101010101" pitchFamily="2" charset="-122"/>
                <a:ea typeface="方正大黑简体" panose="02010601030101010101" pitchFamily="2" charset="-122"/>
              </a:rPr>
              <a:t>Blockchain</a:t>
            </a:r>
            <a:endParaRPr lang="zh-CN" altLang="en-US" sz="8000" dirty="0">
              <a:solidFill>
                <a:srgbClr val="002060"/>
              </a:solidFill>
              <a:latin typeface="方正大黑简体" panose="02010601030101010101" pitchFamily="2" charset="-122"/>
              <a:ea typeface="方正大黑简体" panose="02010601030101010101" pitchFamily="2" charset="-122"/>
            </a:endParaRPr>
          </a:p>
        </p:txBody>
      </p:sp>
      <p:sp>
        <p:nvSpPr>
          <p:cNvPr id="59" name="椭圆 58"/>
          <p:cNvSpPr/>
          <p:nvPr/>
        </p:nvSpPr>
        <p:spPr>
          <a:xfrm rot="10498052">
            <a:off x="6535215" y="4000987"/>
            <a:ext cx="563789" cy="563789"/>
          </a:xfrm>
          <a:prstGeom prst="ellipse">
            <a:avLst/>
          </a:prstGeom>
          <a:solidFill>
            <a:schemeClr val="accent1">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0" name="椭圆 59"/>
          <p:cNvSpPr/>
          <p:nvPr/>
        </p:nvSpPr>
        <p:spPr>
          <a:xfrm rot="10498052">
            <a:off x="7288572" y="4657479"/>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61" name="组合 60"/>
          <p:cNvGrpSpPr/>
          <p:nvPr/>
        </p:nvGrpSpPr>
        <p:grpSpPr>
          <a:xfrm>
            <a:off x="7104183" y="3436976"/>
            <a:ext cx="845906" cy="845906"/>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64" name="组合 63"/>
          <p:cNvGrpSpPr/>
          <p:nvPr/>
        </p:nvGrpSpPr>
        <p:grpSpPr>
          <a:xfrm>
            <a:off x="5960746" y="3531833"/>
            <a:ext cx="310515" cy="310515"/>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66" name="椭圆 6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67" name="组合 66"/>
          <p:cNvGrpSpPr/>
          <p:nvPr/>
        </p:nvGrpSpPr>
        <p:grpSpPr>
          <a:xfrm>
            <a:off x="7813706" y="4362181"/>
            <a:ext cx="310515" cy="310515"/>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69" name="椭圆 6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70" name="椭圆 69"/>
          <p:cNvSpPr/>
          <p:nvPr/>
        </p:nvSpPr>
        <p:spPr>
          <a:xfrm rot="10498052">
            <a:off x="6800835" y="3293648"/>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71" name="组合 70"/>
          <p:cNvGrpSpPr/>
          <p:nvPr/>
        </p:nvGrpSpPr>
        <p:grpSpPr>
          <a:xfrm>
            <a:off x="6138837" y="4551097"/>
            <a:ext cx="441364" cy="441364"/>
            <a:chOff x="304800" y="673100"/>
            <a:chExt cx="4000500" cy="4000500"/>
          </a:xfrm>
          <a:effectLst>
            <a:outerShdw blurRad="444500" dist="254000" dir="8100000" algn="tr" rotWithShape="0">
              <a:prstClr val="black">
                <a:alpha val="5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73" name="椭圆 7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74" name="椭圆 73"/>
          <p:cNvSpPr/>
          <p:nvPr/>
        </p:nvSpPr>
        <p:spPr>
          <a:xfrm rot="10498052">
            <a:off x="5779869" y="4169444"/>
            <a:ext cx="303658" cy="303658"/>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75" name="组合 74"/>
          <p:cNvGrpSpPr/>
          <p:nvPr/>
        </p:nvGrpSpPr>
        <p:grpSpPr>
          <a:xfrm>
            <a:off x="8352965" y="4145287"/>
            <a:ext cx="310515" cy="310515"/>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78" name="椭圆 77"/>
          <p:cNvSpPr/>
          <p:nvPr/>
        </p:nvSpPr>
        <p:spPr>
          <a:xfrm rot="10498052">
            <a:off x="8543930" y="4743339"/>
            <a:ext cx="192350" cy="192350"/>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9" name="椭圆 78"/>
          <p:cNvSpPr/>
          <p:nvPr/>
        </p:nvSpPr>
        <p:spPr>
          <a:xfrm rot="10498052">
            <a:off x="5333986" y="4816450"/>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38668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11458 -0.82685 L 3.88889E-6 -1.85185E-6 " pathEditMode="relative" rAng="0" ptsTypes="AA">
                                      <p:cBhvr>
                                        <p:cTn id="6" dur="2000" fill="hold"/>
                                        <p:tgtEl>
                                          <p:spTgt spid="59"/>
                                        </p:tgtEl>
                                        <p:attrNameLst>
                                          <p:attrName>ppt_x</p:attrName>
                                          <p:attrName>ppt_y</p:attrName>
                                        </p:attrNameLst>
                                      </p:cBhvr>
                                      <p:rCtr x="-55729" y="41327"/>
                                    </p:animMotion>
                                  </p:childTnLst>
                                </p:cTn>
                              </p:par>
                              <p:par>
                                <p:cTn id="7" presetID="42" presetClass="path" presetSubtype="0" accel="50000" decel="50000" fill="hold" nodeType="withEffect">
                                  <p:stCondLst>
                                    <p:cond delay="0"/>
                                  </p:stCondLst>
                                  <p:childTnLst>
                                    <p:animMotion origin="layout" path="M 1.11267 -0.5607 L -5.55556E-7 2.03892E-7 " pathEditMode="relative" rAng="0" ptsTypes="AA">
                                      <p:cBhvr>
                                        <p:cTn id="8" dur="2000" fill="hold"/>
                                        <p:tgtEl>
                                          <p:spTgt spid="67"/>
                                        </p:tgtEl>
                                        <p:attrNameLst>
                                          <p:attrName>ppt_x</p:attrName>
                                          <p:attrName>ppt_y</p:attrName>
                                        </p:attrNameLst>
                                      </p:cBhvr>
                                      <p:rCtr x="-55642" y="28020"/>
                                    </p:animMotion>
                                  </p:childTnLst>
                                </p:cTn>
                              </p:par>
                              <p:par>
                                <p:cTn id="9" presetID="42" presetClass="path" presetSubtype="0" accel="50000" decel="50000" fill="hold" nodeType="withEffect">
                                  <p:stCondLst>
                                    <p:cond delay="0"/>
                                  </p:stCondLst>
                                  <p:childTnLst>
                                    <p:animMotion origin="layout" path="M 1.16511 -0.74143 L -3.61111E-6 4.43312E-6 " pathEditMode="relative" rAng="0" ptsTypes="AA">
                                      <p:cBhvr>
                                        <p:cTn id="10" dur="2000" fill="hold"/>
                                        <p:tgtEl>
                                          <p:spTgt spid="61"/>
                                        </p:tgtEl>
                                        <p:attrNameLst>
                                          <p:attrName>ppt_x</p:attrName>
                                          <p:attrName>ppt_y</p:attrName>
                                        </p:attrNameLst>
                                      </p:cBhvr>
                                      <p:rCtr x="-58264" y="37071"/>
                                    </p:animMotion>
                                  </p:childTnLst>
                                </p:cTn>
                              </p:par>
                              <p:par>
                                <p:cTn id="11" presetID="42" presetClass="path" presetSubtype="0" accel="50000" decel="50000" fill="hold" grpId="0" nodeType="withEffect">
                                  <p:stCondLst>
                                    <p:cond delay="0"/>
                                  </p:stCondLst>
                                  <p:childTnLst>
                                    <p:animMotion origin="layout" path="M 1.05712 -0.81186 L -0.01424 -0.02255 " pathEditMode="relative" rAng="0" ptsTypes="AA">
                                      <p:cBhvr>
                                        <p:cTn id="12" dur="2000" fill="hold"/>
                                        <p:tgtEl>
                                          <p:spTgt spid="60"/>
                                        </p:tgtEl>
                                        <p:attrNameLst>
                                          <p:attrName>ppt_x</p:attrName>
                                          <p:attrName>ppt_y</p:attrName>
                                        </p:attrNameLst>
                                      </p:cBhvr>
                                      <p:rCtr x="-53576" y="39450"/>
                                    </p:animMotion>
                                  </p:childTnLst>
                                </p:cTn>
                              </p:par>
                              <p:par>
                                <p:cTn id="13" presetID="42" presetClass="path" presetSubtype="0" accel="50000" decel="50000" fill="hold" nodeType="withEffect">
                                  <p:stCondLst>
                                    <p:cond delay="0"/>
                                  </p:stCondLst>
                                  <p:childTnLst>
                                    <p:animMotion origin="layout" path="M 1.22951 -0.81173 L 0 -2.46914E-6 " pathEditMode="relative" rAng="0" ptsTypes="AA">
                                      <p:cBhvr>
                                        <p:cTn id="14" dur="2000" fill="hold"/>
                                        <p:tgtEl>
                                          <p:spTgt spid="64"/>
                                        </p:tgtEl>
                                        <p:attrNameLst>
                                          <p:attrName>ppt_x</p:attrName>
                                          <p:attrName>ppt_y</p:attrName>
                                        </p:attrNameLst>
                                      </p:cBhvr>
                                      <p:rCtr x="-61476" y="40586"/>
                                    </p:animMotion>
                                  </p:childTnLst>
                                </p:cTn>
                              </p:par>
                              <p:par>
                                <p:cTn id="15" presetID="42" presetClass="path" presetSubtype="0" accel="50000" decel="50000" fill="hold" grpId="0" nodeType="withEffect">
                                  <p:stCondLst>
                                    <p:cond delay="0"/>
                                  </p:stCondLst>
                                  <p:childTnLst>
                                    <p:animMotion origin="layout" path="M 1.05712 -0.81186 L -0.01424 -0.02255 " pathEditMode="relative" rAng="0" ptsTypes="AA">
                                      <p:cBhvr>
                                        <p:cTn id="16" dur="2000" fill="hold"/>
                                        <p:tgtEl>
                                          <p:spTgt spid="70"/>
                                        </p:tgtEl>
                                        <p:attrNameLst>
                                          <p:attrName>ppt_x</p:attrName>
                                          <p:attrName>ppt_y</p:attrName>
                                        </p:attrNameLst>
                                      </p:cBhvr>
                                      <p:rCtr x="-53576" y="39450"/>
                                    </p:animMotion>
                                  </p:childTnLst>
                                </p:cTn>
                              </p:par>
                              <p:par>
                                <p:cTn id="17" presetID="42" presetClass="path" presetSubtype="0" accel="50000" decel="50000" fill="hold" nodeType="withEffect">
                                  <p:stCondLst>
                                    <p:cond delay="0"/>
                                  </p:stCondLst>
                                  <p:childTnLst>
                                    <p:animMotion origin="layout" path="M 0.93194 -0.36577 L -2.77778E-7 5.68428E-7 " pathEditMode="relative" rAng="0" ptsTypes="AA">
                                      <p:cBhvr>
                                        <p:cTn id="18" dur="2000" fill="hold"/>
                                        <p:tgtEl>
                                          <p:spTgt spid="71"/>
                                        </p:tgtEl>
                                        <p:attrNameLst>
                                          <p:attrName>ppt_x</p:attrName>
                                          <p:attrName>ppt_y</p:attrName>
                                        </p:attrNameLst>
                                      </p:cBhvr>
                                      <p:rCtr x="-46597" y="18289"/>
                                    </p:animMotion>
                                  </p:childTnLst>
                                </p:cTn>
                              </p:par>
                              <p:par>
                                <p:cTn id="19" presetID="42" presetClass="path" presetSubtype="0" accel="50000" decel="50000" fill="hold" grpId="0" nodeType="withEffect">
                                  <p:stCondLst>
                                    <p:cond delay="0"/>
                                  </p:stCondLst>
                                  <p:childTnLst>
                                    <p:animMotion origin="layout" path="M 1.05712 -0.81186 L -0.01424 -0.02255 " pathEditMode="relative" rAng="0" ptsTypes="AA">
                                      <p:cBhvr>
                                        <p:cTn id="20" dur="2000" fill="hold"/>
                                        <p:tgtEl>
                                          <p:spTgt spid="74"/>
                                        </p:tgtEl>
                                        <p:attrNameLst>
                                          <p:attrName>ppt_x</p:attrName>
                                          <p:attrName>ppt_y</p:attrName>
                                        </p:attrNameLst>
                                      </p:cBhvr>
                                      <p:rCtr x="-53576" y="39450"/>
                                    </p:animMotion>
                                  </p:childTnLst>
                                </p:cTn>
                              </p:par>
                              <p:par>
                                <p:cTn id="21" presetID="42" presetClass="path" presetSubtype="0" accel="50000" decel="50000" fill="hold" nodeType="withEffect">
                                  <p:stCondLst>
                                    <p:cond delay="0"/>
                                  </p:stCondLst>
                                  <p:childTnLst>
                                    <p:animMotion origin="layout" path="M 0.93194 -0.36577 L -2.77778E-7 5.68428E-7 " pathEditMode="relative" rAng="0" ptsTypes="AA">
                                      <p:cBhvr>
                                        <p:cTn id="22" dur="2000" fill="hold"/>
                                        <p:tgtEl>
                                          <p:spTgt spid="75"/>
                                        </p:tgtEl>
                                        <p:attrNameLst>
                                          <p:attrName>ppt_x</p:attrName>
                                          <p:attrName>ppt_y</p:attrName>
                                        </p:attrNameLst>
                                      </p:cBhvr>
                                      <p:rCtr x="-46597" y="18289"/>
                                    </p:animMotion>
                                  </p:childTnLst>
                                </p:cTn>
                              </p:par>
                              <p:par>
                                <p:cTn id="23" presetID="42" presetClass="path" presetSubtype="0" accel="50000" decel="50000" fill="hold" grpId="0" nodeType="withEffect">
                                  <p:stCondLst>
                                    <p:cond delay="0"/>
                                  </p:stCondLst>
                                  <p:childTnLst>
                                    <p:animMotion origin="layout" path="M 1.07135 -0.78931 L 8.33333E-7 -4.71733E-6 " pathEditMode="relative" rAng="0" ptsTypes="AA">
                                      <p:cBhvr>
                                        <p:cTn id="24" dur="2000" fill="hold"/>
                                        <p:tgtEl>
                                          <p:spTgt spid="78"/>
                                        </p:tgtEl>
                                        <p:attrNameLst>
                                          <p:attrName>ppt_x</p:attrName>
                                          <p:attrName>ppt_y</p:attrName>
                                        </p:attrNameLst>
                                      </p:cBhvr>
                                      <p:rCtr x="-53576" y="39450"/>
                                    </p:animMotion>
                                  </p:childTnLst>
                                </p:cTn>
                              </p:par>
                              <p:par>
                                <p:cTn id="25" presetID="42" presetClass="path" presetSubtype="0" accel="50000" decel="50000" fill="hold" grpId="0" nodeType="withEffect">
                                  <p:stCondLst>
                                    <p:cond delay="0"/>
                                  </p:stCondLst>
                                  <p:childTnLst>
                                    <p:animMotion origin="layout" path="M 1.05712 -0.81186 L -0.01424 -0.02255 " pathEditMode="relative" rAng="0" ptsTypes="AA">
                                      <p:cBhvr>
                                        <p:cTn id="26" dur="2000" fill="hold"/>
                                        <p:tgtEl>
                                          <p:spTgt spid="79"/>
                                        </p:tgtEl>
                                        <p:attrNameLst>
                                          <p:attrName>ppt_x</p:attrName>
                                          <p:attrName>ppt_y</p:attrName>
                                        </p:attrNameLst>
                                      </p:cBhvr>
                                      <p:rCtr x="-53576" y="39450"/>
                                    </p:animMotion>
                                  </p:childTnLst>
                                </p:cTn>
                              </p:par>
                              <p:par>
                                <p:cTn id="27" presetID="42" presetClass="path" presetSubtype="0" accel="50000" decel="50000" fill="hold" grpId="0" nodeType="withEffect">
                                  <p:stCondLst>
                                    <p:cond delay="0"/>
                                  </p:stCondLst>
                                  <p:childTnLst>
                                    <p:animMotion origin="layout" path="M 1.11458 -0.82685 L 3.88889E-6 -1.85185E-6 " pathEditMode="relative" rAng="0" ptsTypes="AA">
                                      <p:cBhvr>
                                        <p:cTn id="28" dur="2000" fill="hold"/>
                                        <p:tgtEl>
                                          <p:spTgt spid="8"/>
                                        </p:tgtEl>
                                        <p:attrNameLst>
                                          <p:attrName>ppt_x</p:attrName>
                                          <p:attrName>ppt_y</p:attrName>
                                        </p:attrNameLst>
                                      </p:cBhvr>
                                      <p:rCtr x="-55729" y="41327"/>
                                    </p:animMotion>
                                  </p:childTnLst>
                                </p:cTn>
                              </p:par>
                              <p:par>
                                <p:cTn id="29" presetID="42" presetClass="path" presetSubtype="0" accel="50000" decel="50000" fill="hold" nodeType="withEffect">
                                  <p:stCondLst>
                                    <p:cond delay="0"/>
                                  </p:stCondLst>
                                  <p:childTnLst>
                                    <p:animMotion origin="layout" path="M 1.11267 -0.5607 L -5.55556E-7 2.03892E-7 " pathEditMode="relative" rAng="0" ptsTypes="AA">
                                      <p:cBhvr>
                                        <p:cTn id="30" dur="2000" fill="hold"/>
                                        <p:tgtEl>
                                          <p:spTgt spid="16"/>
                                        </p:tgtEl>
                                        <p:attrNameLst>
                                          <p:attrName>ppt_x</p:attrName>
                                          <p:attrName>ppt_y</p:attrName>
                                        </p:attrNameLst>
                                      </p:cBhvr>
                                      <p:rCtr x="-55642" y="28020"/>
                                    </p:animMotion>
                                  </p:childTnLst>
                                </p:cTn>
                              </p:par>
                              <p:par>
                                <p:cTn id="31" presetID="42" presetClass="path" presetSubtype="0" accel="50000" decel="50000" fill="hold" nodeType="withEffect">
                                  <p:stCondLst>
                                    <p:cond delay="0"/>
                                  </p:stCondLst>
                                  <p:childTnLst>
                                    <p:animMotion origin="layout" path="M 1.16511 -0.74143 L -3.61111E-6 4.43312E-6 " pathEditMode="relative" rAng="0" ptsTypes="AA">
                                      <p:cBhvr>
                                        <p:cTn id="32" dur="2000" fill="hold"/>
                                        <p:tgtEl>
                                          <p:spTgt spid="10"/>
                                        </p:tgtEl>
                                        <p:attrNameLst>
                                          <p:attrName>ppt_x</p:attrName>
                                          <p:attrName>ppt_y</p:attrName>
                                        </p:attrNameLst>
                                      </p:cBhvr>
                                      <p:rCtr x="-58264" y="37071"/>
                                    </p:animMotion>
                                  </p:childTnLst>
                                </p:cTn>
                              </p:par>
                              <p:par>
                                <p:cTn id="33" presetID="42" presetClass="path" presetSubtype="0" accel="50000" decel="50000" fill="hold" grpId="0" nodeType="withEffect">
                                  <p:stCondLst>
                                    <p:cond delay="0"/>
                                  </p:stCondLst>
                                  <p:childTnLst>
                                    <p:animMotion origin="layout" path="M 1.05712 -0.81186 L -0.01424 -0.02255 " pathEditMode="relative" rAng="0" ptsTypes="AA">
                                      <p:cBhvr>
                                        <p:cTn id="34" dur="2000" fill="hold"/>
                                        <p:tgtEl>
                                          <p:spTgt spid="9"/>
                                        </p:tgtEl>
                                        <p:attrNameLst>
                                          <p:attrName>ppt_x</p:attrName>
                                          <p:attrName>ppt_y</p:attrName>
                                        </p:attrNameLst>
                                      </p:cBhvr>
                                      <p:rCtr x="-53576" y="39450"/>
                                    </p:animMotion>
                                  </p:childTnLst>
                                </p:cTn>
                              </p:par>
                              <p:par>
                                <p:cTn id="35" presetID="42" presetClass="path" presetSubtype="0" accel="50000" decel="50000" fill="hold" nodeType="withEffect">
                                  <p:stCondLst>
                                    <p:cond delay="0"/>
                                  </p:stCondLst>
                                  <p:childTnLst>
                                    <p:animMotion origin="layout" path="M 1.22951 -0.81173 L 0 -2.46914E-6 " pathEditMode="relative" rAng="0" ptsTypes="AA">
                                      <p:cBhvr>
                                        <p:cTn id="36" dur="2000" fill="hold"/>
                                        <p:tgtEl>
                                          <p:spTgt spid="13"/>
                                        </p:tgtEl>
                                        <p:attrNameLst>
                                          <p:attrName>ppt_x</p:attrName>
                                          <p:attrName>ppt_y</p:attrName>
                                        </p:attrNameLst>
                                      </p:cBhvr>
                                      <p:rCtr x="-61476" y="40586"/>
                                    </p:animMotion>
                                  </p:childTnLst>
                                </p:cTn>
                              </p:par>
                              <p:par>
                                <p:cTn id="37" presetID="42" presetClass="path" presetSubtype="0" accel="50000" decel="50000" fill="hold" grpId="0" nodeType="withEffect">
                                  <p:stCondLst>
                                    <p:cond delay="0"/>
                                  </p:stCondLst>
                                  <p:childTnLst>
                                    <p:animMotion origin="layout" path="M 1.05712 -0.81186 L -0.01424 -0.02255 " pathEditMode="relative" rAng="0" ptsTypes="AA">
                                      <p:cBhvr>
                                        <p:cTn id="38" dur="2000" fill="hold"/>
                                        <p:tgtEl>
                                          <p:spTgt spid="19"/>
                                        </p:tgtEl>
                                        <p:attrNameLst>
                                          <p:attrName>ppt_x</p:attrName>
                                          <p:attrName>ppt_y</p:attrName>
                                        </p:attrNameLst>
                                      </p:cBhvr>
                                      <p:rCtr x="-53576" y="39450"/>
                                    </p:animMotion>
                                  </p:childTnLst>
                                </p:cTn>
                              </p:par>
                              <p:par>
                                <p:cTn id="39" presetID="42" presetClass="path" presetSubtype="0" accel="50000" decel="50000" fill="hold" nodeType="withEffect">
                                  <p:stCondLst>
                                    <p:cond delay="0"/>
                                  </p:stCondLst>
                                  <p:childTnLst>
                                    <p:animMotion origin="layout" path="M 0.93194 -0.36577 L -2.77778E-7 5.68428E-7 " pathEditMode="relative" rAng="0" ptsTypes="AA">
                                      <p:cBhvr>
                                        <p:cTn id="40" dur="2000" fill="hold"/>
                                        <p:tgtEl>
                                          <p:spTgt spid="20"/>
                                        </p:tgtEl>
                                        <p:attrNameLst>
                                          <p:attrName>ppt_x</p:attrName>
                                          <p:attrName>ppt_y</p:attrName>
                                        </p:attrNameLst>
                                      </p:cBhvr>
                                      <p:rCtr x="-46597" y="18289"/>
                                    </p:animMotion>
                                  </p:childTnLst>
                                </p:cTn>
                              </p:par>
                              <p:par>
                                <p:cTn id="41" presetID="42" presetClass="path" presetSubtype="0" accel="50000" decel="50000" fill="hold" grpId="0" nodeType="withEffect">
                                  <p:stCondLst>
                                    <p:cond delay="0"/>
                                  </p:stCondLst>
                                  <p:childTnLst>
                                    <p:animMotion origin="layout" path="M 1.07136 -0.7892 L 5E-6 2.46914E-6 " pathEditMode="relative" rAng="0" ptsTypes="AA">
                                      <p:cBhvr>
                                        <p:cTn id="42" dur="2000" fill="hold"/>
                                        <p:tgtEl>
                                          <p:spTgt spid="23"/>
                                        </p:tgtEl>
                                        <p:attrNameLst>
                                          <p:attrName>ppt_x</p:attrName>
                                          <p:attrName>ppt_y</p:attrName>
                                        </p:attrNameLst>
                                      </p:cBhvr>
                                      <p:rCtr x="-53576" y="39444"/>
                                    </p:animMotion>
                                  </p:childTnLst>
                                </p:cTn>
                              </p:par>
                              <p:par>
                                <p:cTn id="43" presetID="42" presetClass="path" presetSubtype="0" accel="50000" decel="50000" fill="hold" nodeType="withEffect">
                                  <p:stCondLst>
                                    <p:cond delay="0"/>
                                  </p:stCondLst>
                                  <p:childTnLst>
                                    <p:animMotion origin="layout" path="M 0.93194 -0.36577 L -2.77778E-7 5.68428E-7 " pathEditMode="relative" rAng="0" ptsTypes="AA">
                                      <p:cBhvr>
                                        <p:cTn id="44" dur="2000" fill="hold"/>
                                        <p:tgtEl>
                                          <p:spTgt spid="24"/>
                                        </p:tgtEl>
                                        <p:attrNameLst>
                                          <p:attrName>ppt_x</p:attrName>
                                          <p:attrName>ppt_y</p:attrName>
                                        </p:attrNameLst>
                                      </p:cBhvr>
                                      <p:rCtr x="-46597" y="18289"/>
                                    </p:animMotion>
                                  </p:childTnLst>
                                </p:cTn>
                              </p:par>
                              <p:par>
                                <p:cTn id="45" presetID="42" presetClass="path" presetSubtype="0" accel="50000" decel="50000" fill="hold" grpId="0" nodeType="withEffect">
                                  <p:stCondLst>
                                    <p:cond delay="0"/>
                                  </p:stCondLst>
                                  <p:childTnLst>
                                    <p:animMotion origin="layout" path="M 1.07135 -0.78931 L 8.33333E-7 -4.71733E-6 " pathEditMode="relative" rAng="0" ptsTypes="AA">
                                      <p:cBhvr>
                                        <p:cTn id="46" dur="2000" fill="hold"/>
                                        <p:tgtEl>
                                          <p:spTgt spid="27"/>
                                        </p:tgtEl>
                                        <p:attrNameLst>
                                          <p:attrName>ppt_x</p:attrName>
                                          <p:attrName>ppt_y</p:attrName>
                                        </p:attrNameLst>
                                      </p:cBhvr>
                                      <p:rCtr x="-53576" y="39450"/>
                                    </p:animMotion>
                                  </p:childTnLst>
                                </p:cTn>
                              </p:par>
                              <p:par>
                                <p:cTn id="47" presetID="42" presetClass="path" presetSubtype="0" accel="50000" decel="50000" fill="hold" grpId="0" nodeType="withEffect">
                                  <p:stCondLst>
                                    <p:cond delay="0"/>
                                  </p:stCondLst>
                                  <p:childTnLst>
                                    <p:animMotion origin="layout" path="M 1.05712 -0.81186 L -0.01424 -0.02255 " pathEditMode="relative" rAng="0" ptsTypes="AA">
                                      <p:cBhvr>
                                        <p:cTn id="48" dur="2000" fill="hold"/>
                                        <p:tgtEl>
                                          <p:spTgt spid="28"/>
                                        </p:tgtEl>
                                        <p:attrNameLst>
                                          <p:attrName>ppt_x</p:attrName>
                                          <p:attrName>ppt_y</p:attrName>
                                        </p:attrNameLst>
                                      </p:cBhvr>
                                      <p:rCtr x="-53576" y="39450"/>
                                    </p:animMotion>
                                  </p:childTnLst>
                                </p:cTn>
                              </p:par>
                              <p:par>
                                <p:cTn id="49" presetID="42" presetClass="path" presetSubtype="0" accel="50000" decel="50000" fill="hold" nodeType="withEffect">
                                  <p:stCondLst>
                                    <p:cond delay="0"/>
                                  </p:stCondLst>
                                  <p:childTnLst>
                                    <p:animMotion origin="layout" path="M 0.89027 -0.68768 L 3.61111E-6 2.94717E-6 " pathEditMode="relative" rAng="0" ptsTypes="AA">
                                      <p:cBhvr>
                                        <p:cTn id="50" dur="2500" fill="hold"/>
                                        <p:tgtEl>
                                          <p:spTgt spid="5"/>
                                        </p:tgtEl>
                                        <p:attrNameLst>
                                          <p:attrName>ppt_x</p:attrName>
                                          <p:attrName>ppt_y</p:attrName>
                                        </p:attrNameLst>
                                      </p:cBhvr>
                                      <p:rCtr x="-44514" y="34384"/>
                                    </p:animMotion>
                                  </p:childTnLst>
                                </p:cTn>
                              </p:par>
                            </p:childTnLst>
                          </p:cTn>
                        </p:par>
                        <p:par>
                          <p:cTn id="51" fill="hold">
                            <p:stCondLst>
                              <p:cond delay="2500"/>
                            </p:stCondLst>
                            <p:childTnLst>
                              <p:par>
                                <p:cTn id="52" presetID="10" presetClass="entr" presetSubtype="0" fill="hold" grpId="0" nodeType="afterEffect">
                                  <p:stCondLst>
                                    <p:cond delay="0"/>
                                  </p:stCondLst>
                                  <p:iterate type="lt">
                                    <p:tmPct val="0"/>
                                  </p:iterate>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childTnLst>
                          </p:cTn>
                        </p:par>
                        <p:par>
                          <p:cTn id="55" fill="hold">
                            <p:stCondLst>
                              <p:cond delay="3000"/>
                            </p:stCondLst>
                            <p:childTnLst>
                              <p:par>
                                <p:cTn id="56" presetID="34" presetClass="emph" presetSubtype="0" fill="hold" grpId="1" nodeType="afterEffect">
                                  <p:stCondLst>
                                    <p:cond delay="0"/>
                                  </p:stCondLst>
                                  <p:iterate type="lt">
                                    <p:tmPct val="20000"/>
                                  </p:iterate>
                                  <p:childTnLst>
                                    <p:animMotion origin="layout" path="M -2.77778E-6 5.55112E-17 L -2.77778E-6 -0.07222 " pathEditMode="relative" rAng="0" ptsTypes="AA">
                                      <p:cBhvr>
                                        <p:cTn id="57" dur="250" accel="50000" decel="50000" autoRev="1" fill="hold">
                                          <p:stCondLst>
                                            <p:cond delay="0"/>
                                          </p:stCondLst>
                                        </p:cTn>
                                        <p:tgtEl>
                                          <p:spTgt spid="57"/>
                                        </p:tgtEl>
                                        <p:attrNameLst>
                                          <p:attrName>ppt_x</p:attrName>
                                          <p:attrName>ppt_y</p:attrName>
                                        </p:attrNameLst>
                                      </p:cBhvr>
                                      <p:rCtr x="0" y="-3611"/>
                                    </p:animMotion>
                                    <p:animRot by="1500000">
                                      <p:cBhvr>
                                        <p:cTn id="58" dur="125" fill="hold">
                                          <p:stCondLst>
                                            <p:cond delay="0"/>
                                          </p:stCondLst>
                                        </p:cTn>
                                        <p:tgtEl>
                                          <p:spTgt spid="57"/>
                                        </p:tgtEl>
                                        <p:attrNameLst>
                                          <p:attrName>r</p:attrName>
                                        </p:attrNameLst>
                                      </p:cBhvr>
                                    </p:animRot>
                                    <p:animRot by="-1500000">
                                      <p:cBhvr>
                                        <p:cTn id="59" dur="125" fill="hold">
                                          <p:stCondLst>
                                            <p:cond delay="125"/>
                                          </p:stCondLst>
                                        </p:cTn>
                                        <p:tgtEl>
                                          <p:spTgt spid="57"/>
                                        </p:tgtEl>
                                        <p:attrNameLst>
                                          <p:attrName>r</p:attrName>
                                        </p:attrNameLst>
                                      </p:cBhvr>
                                    </p:animRot>
                                    <p:animRot by="-1500000">
                                      <p:cBhvr>
                                        <p:cTn id="60" dur="125" fill="hold">
                                          <p:stCondLst>
                                            <p:cond delay="250"/>
                                          </p:stCondLst>
                                        </p:cTn>
                                        <p:tgtEl>
                                          <p:spTgt spid="57"/>
                                        </p:tgtEl>
                                        <p:attrNameLst>
                                          <p:attrName>r</p:attrName>
                                        </p:attrNameLst>
                                      </p:cBhvr>
                                    </p:animRot>
                                    <p:animRot by="1500000">
                                      <p:cBhvr>
                                        <p:cTn id="61" dur="125" fill="hold">
                                          <p:stCondLst>
                                            <p:cond delay="375"/>
                                          </p:stCondLst>
                                        </p:cTn>
                                        <p:tgtEl>
                                          <p:spTgt spid="57"/>
                                        </p:tgtEl>
                                        <p:attrNameLst>
                                          <p:attrName>r</p:attrName>
                                        </p:attrNameLst>
                                      </p:cBhvr>
                                    </p:animRot>
                                  </p:childTnLst>
                                </p:cTn>
                              </p:par>
                              <p:par>
                                <p:cTn id="62" presetID="22" presetClass="entr" presetSubtype="8" fill="hold"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ipe(left)">
                                      <p:cBhvr>
                                        <p:cTn id="64" dur="500"/>
                                        <p:tgtEl>
                                          <p:spTgt spid="53"/>
                                        </p:tgtEl>
                                      </p:cBhvr>
                                    </p:animEffect>
                                  </p:childTnLst>
                                </p:cTn>
                              </p:par>
                            </p:childTnLst>
                          </p:cTn>
                        </p:par>
                        <p:par>
                          <p:cTn id="65" fill="hold">
                            <p:stCondLst>
                              <p:cond delay="4400"/>
                            </p:stCondLst>
                            <p:childTnLst>
                              <p:par>
                                <p:cTn id="66" presetID="2" presetClass="entr" presetSubtype="9" fill="hold" grpId="0" nodeType="afterEffect">
                                  <p:stCondLst>
                                    <p:cond delay="0"/>
                                  </p:stCondLst>
                                  <p:iterate type="lt">
                                    <p:tmPct val="15000"/>
                                  </p:iterate>
                                  <p:childTnLst>
                                    <p:set>
                                      <p:cBhvr>
                                        <p:cTn id="67" dur="1" fill="hold">
                                          <p:stCondLst>
                                            <p:cond delay="0"/>
                                          </p:stCondLst>
                                        </p:cTn>
                                        <p:tgtEl>
                                          <p:spTgt spid="50"/>
                                        </p:tgtEl>
                                        <p:attrNameLst>
                                          <p:attrName>style.visibility</p:attrName>
                                        </p:attrNameLst>
                                      </p:cBhvr>
                                      <p:to>
                                        <p:strVal val="visible"/>
                                      </p:to>
                                    </p:set>
                                    <p:anim calcmode="lin" valueType="num">
                                      <p:cBhvr additive="base">
                                        <p:cTn id="68" dur="500" fill="hold"/>
                                        <p:tgtEl>
                                          <p:spTgt spid="50"/>
                                        </p:tgtEl>
                                        <p:attrNameLst>
                                          <p:attrName>ppt_x</p:attrName>
                                        </p:attrNameLst>
                                      </p:cBhvr>
                                      <p:tavLst>
                                        <p:tav tm="0">
                                          <p:val>
                                            <p:strVal val="0-#ppt_w/2"/>
                                          </p:val>
                                        </p:tav>
                                        <p:tav tm="100000">
                                          <p:val>
                                            <p:strVal val="#ppt_x"/>
                                          </p:val>
                                        </p:tav>
                                      </p:tavLst>
                                    </p:anim>
                                    <p:anim calcmode="lin" valueType="num">
                                      <p:cBhvr additive="base">
                                        <p:cTn id="69"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9" grpId="0" animBg="1"/>
      <p:bldP spid="23" grpId="0" animBg="1"/>
      <p:bldP spid="27" grpId="0" animBg="1"/>
      <p:bldP spid="28" grpId="0" animBg="1"/>
      <p:bldP spid="50" grpId="0"/>
      <p:bldP spid="57" grpId="0"/>
      <p:bldP spid="57" grpId="1"/>
      <p:bldP spid="59" grpId="0" animBg="1"/>
      <p:bldP spid="60" grpId="0" animBg="1"/>
      <p:bldP spid="70" grpId="0" animBg="1"/>
      <p:bldP spid="74" grpId="0" animBg="1"/>
      <p:bldP spid="78" grpId="0" animBg="1"/>
      <p:bldP spid="7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a:xfrm>
            <a:off x="6457950" y="4767263"/>
            <a:ext cx="2057400" cy="273844"/>
          </a:xfrm>
        </p:spPr>
        <p:txBody>
          <a:bodyPr/>
          <a:lstStyle/>
          <a:p>
            <a:pPr>
              <a:defRPr/>
            </a:pPr>
            <a:fld id="{92482ACF-13B7-4141-A064-0E383F59048D}" type="slidenum">
              <a:rPr lang="zh-CN" altLang="en-US"/>
              <a:pPr>
                <a:defRPr/>
              </a:pPr>
              <a:t>10</a:t>
            </a:fld>
            <a:endParaRPr lang="zh-CN" altLang="en-US" sz="1400" dirty="0">
              <a:solidFill>
                <a:schemeClr val="tx1"/>
              </a:solidFill>
              <a:latin typeface="Arial" pitchFamily="34" charset="0"/>
            </a:endParaRPr>
          </a:p>
        </p:txBody>
      </p:sp>
      <p:cxnSp>
        <p:nvCxnSpPr>
          <p:cNvPr id="23" name="直接连接符 2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TextBox 24"/>
          <p:cNvSpPr txBox="1"/>
          <p:nvPr/>
        </p:nvSpPr>
        <p:spPr>
          <a:xfrm>
            <a:off x="908957" y="206330"/>
            <a:ext cx="1723549" cy="400110"/>
          </a:xfrm>
          <a:prstGeom prst="rect">
            <a:avLst/>
          </a:prstGeom>
          <a:noFill/>
        </p:spPr>
        <p:txBody>
          <a:bodyPr wrap="none" rtlCol="0">
            <a:spAutoFit/>
          </a:bodyPr>
          <a:lstStyle/>
          <a:p>
            <a:r>
              <a:rPr lang="zh-CN" altLang="en-US" sz="2000" dirty="0">
                <a:latin typeface="方正兰亭细黑_GBK" pitchFamily="2" charset="-122"/>
                <a:ea typeface="方正兰亭细黑_GBK" pitchFamily="2" charset="-122"/>
              </a:rPr>
              <a:t>区块数据模型</a:t>
            </a:r>
            <a:endParaRPr lang="zh-CN" altLang="zh-CN" sz="2000" dirty="0">
              <a:latin typeface="方正兰亭细黑_GBK" pitchFamily="2" charset="-122"/>
              <a:ea typeface="方正兰亭细黑_GBK" pitchFamily="2" charset="-122"/>
            </a:endParaRPr>
          </a:p>
        </p:txBody>
      </p:sp>
      <p:cxnSp>
        <p:nvCxnSpPr>
          <p:cNvPr id="26" name="直接连接符 25"/>
          <p:cNvCxnSpPr/>
          <p:nvPr/>
        </p:nvCxnSpPr>
        <p:spPr>
          <a:xfrm>
            <a:off x="3151707"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31260"/>
            <a:ext cx="9144000" cy="4412240"/>
          </a:xfrm>
          <a:prstGeom prst="rect">
            <a:avLst/>
          </a:prstGeom>
        </p:spPr>
      </p:pic>
    </p:spTree>
    <p:extLst>
      <p:ext uri="{BB962C8B-B14F-4D97-AF65-F5344CB8AC3E}">
        <p14:creationId xmlns:p14="http://schemas.microsoft.com/office/powerpoint/2010/main" val="74342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300"/>
                                        <p:tgtEl>
                                          <p:spTgt spid="24"/>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ppt_x</p:attrName>
                                        </p:attrNameLst>
                                      </p:cBhvr>
                                      <p:tavLst>
                                        <p:tav tm="0">
                                          <p:val>
                                            <p:strVal val="#ppt_x-#ppt_w*1.125000"/>
                                          </p:val>
                                        </p:tav>
                                        <p:tav tm="100000">
                                          <p:val>
                                            <p:strVal val="#ppt_x"/>
                                          </p:val>
                                        </p:tav>
                                      </p:tavLst>
                                    </p:anim>
                                    <p:animEffect transition="in" filter="wipe(right)">
                                      <p:cBhvr>
                                        <p:cTn id="12" dur="500"/>
                                        <p:tgtEl>
                                          <p:spTgt spid="25"/>
                                        </p:tgtEl>
                                      </p:cBhvr>
                                    </p:animEffect>
                                  </p:childTnLst>
                                </p:cTn>
                              </p:par>
                              <p:par>
                                <p:cTn id="13" presetID="22" presetClass="entr" presetSubtype="8"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300"/>
                                        <p:tgtEl>
                                          <p:spTgt spid="23"/>
                                        </p:tgtEl>
                                      </p:cBhvr>
                                    </p:animEffect>
                                  </p:childTnLst>
                                </p:cTn>
                              </p:par>
                              <p:par>
                                <p:cTn id="16" presetID="12" presetClass="entr" presetSubtype="8"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p:tgtEl>
                                          <p:spTgt spid="26"/>
                                        </p:tgtEl>
                                        <p:attrNameLst>
                                          <p:attrName>ppt_x</p:attrName>
                                        </p:attrNameLst>
                                      </p:cBhvr>
                                      <p:tavLst>
                                        <p:tav tm="0">
                                          <p:val>
                                            <p:strVal val="#ppt_x-#ppt_w*1.125000"/>
                                          </p:val>
                                        </p:tav>
                                        <p:tav tm="100000">
                                          <p:val>
                                            <p:strVal val="#ppt_x"/>
                                          </p:val>
                                        </p:tav>
                                      </p:tavLst>
                                    </p:anim>
                                    <p:animEffect transition="in" filter="wipe(right)">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30832" y="2557866"/>
            <a:ext cx="3737662" cy="1384995"/>
          </a:xfrm>
          <a:prstGeom prst="rect">
            <a:avLst/>
          </a:prstGeom>
          <a:noFill/>
          <a:ln>
            <a:noFill/>
          </a:ln>
        </p:spPr>
        <p:txBody>
          <a:bodyPr wrap="square" rtlCol="0">
            <a:spAutoFit/>
          </a:bodyPr>
          <a:lstStyle/>
          <a:p>
            <a:r>
              <a:rPr lang="en-US" altLang="zh-CN" sz="1200" b="1" dirty="0"/>
              <a:t>type </a:t>
            </a:r>
            <a:r>
              <a:rPr lang="en-US" altLang="zh-CN" sz="1200" dirty="0"/>
              <a:t>Block </a:t>
            </a:r>
            <a:r>
              <a:rPr lang="en-US" altLang="zh-CN" sz="1200" b="1" dirty="0" err="1"/>
              <a:t>struct</a:t>
            </a:r>
            <a:r>
              <a:rPr lang="en-US" altLang="zh-CN" sz="1200" b="1" dirty="0"/>
              <a:t> </a:t>
            </a:r>
            <a:r>
              <a:rPr lang="en-US" altLang="zh-CN" sz="1200" dirty="0"/>
              <a:t>{</a:t>
            </a:r>
            <a:br>
              <a:rPr lang="en-US" altLang="zh-CN" sz="1200" dirty="0"/>
            </a:br>
            <a:r>
              <a:rPr lang="en-US" altLang="zh-CN" sz="1200" dirty="0"/>
              <a:t>   Index        </a:t>
            </a:r>
            <a:r>
              <a:rPr lang="zh-CN" altLang="en-US" sz="1200" dirty="0" smtClean="0"/>
              <a:t>       </a:t>
            </a:r>
            <a:r>
              <a:rPr lang="en-US" altLang="zh-CN" sz="1200" dirty="0" err="1" smtClean="0"/>
              <a:t>int</a:t>
            </a:r>
            <a:r>
              <a:rPr lang="en-US" altLang="zh-CN" sz="1200" dirty="0" smtClean="0"/>
              <a:t>          </a:t>
            </a:r>
            <a:r>
              <a:rPr lang="zh-CN" altLang="en-US" sz="1200" dirty="0" smtClean="0"/>
              <a:t>      </a:t>
            </a:r>
            <a:r>
              <a:rPr lang="en-US" altLang="zh-CN" sz="1200" dirty="0" smtClean="0"/>
              <a:t> </a:t>
            </a:r>
            <a:r>
              <a:rPr lang="zh-CN" altLang="en-US" sz="1200" dirty="0" smtClean="0"/>
              <a:t>   </a:t>
            </a:r>
            <a:r>
              <a:rPr lang="en-US" altLang="zh-CN" sz="1200" dirty="0" smtClean="0"/>
              <a:t>`</a:t>
            </a:r>
            <a:r>
              <a:rPr lang="en-US" altLang="zh-CN" sz="1200" dirty="0" err="1"/>
              <a:t>json</a:t>
            </a:r>
            <a:r>
              <a:rPr lang="en-US" altLang="zh-CN" sz="1200" dirty="0" smtClean="0"/>
              <a:t>:“index”`</a:t>
            </a:r>
            <a:r>
              <a:rPr lang="en-US" altLang="zh-CN" sz="1200" dirty="0"/>
              <a:t/>
            </a:r>
            <a:br>
              <a:rPr lang="en-US" altLang="zh-CN" sz="1200" dirty="0"/>
            </a:br>
            <a:r>
              <a:rPr lang="en-US" altLang="zh-CN" sz="1200" dirty="0"/>
              <a:t>   Timestamp    </a:t>
            </a:r>
            <a:r>
              <a:rPr lang="zh-CN" altLang="en-US" sz="1200" dirty="0" smtClean="0"/>
              <a:t> </a:t>
            </a:r>
            <a:r>
              <a:rPr lang="en-US" altLang="zh-CN" sz="1200" dirty="0" smtClean="0"/>
              <a:t>string    </a:t>
            </a:r>
            <a:r>
              <a:rPr lang="zh-CN" altLang="en-US" sz="1200" dirty="0" smtClean="0"/>
              <a:t>           </a:t>
            </a:r>
            <a:r>
              <a:rPr lang="en-US" altLang="zh-CN" sz="1200" dirty="0" smtClean="0"/>
              <a:t>`</a:t>
            </a:r>
            <a:r>
              <a:rPr lang="en-US" altLang="zh-CN" sz="1200" dirty="0" err="1"/>
              <a:t>json</a:t>
            </a:r>
            <a:r>
              <a:rPr lang="en-US" altLang="zh-CN" sz="1200" dirty="0" smtClean="0"/>
              <a:t>:“timestamp”`</a:t>
            </a:r>
            <a:r>
              <a:rPr lang="en-US" altLang="zh-CN" sz="1200" dirty="0"/>
              <a:t/>
            </a:r>
            <a:br>
              <a:rPr lang="en-US" altLang="zh-CN" sz="1200" dirty="0"/>
            </a:br>
            <a:r>
              <a:rPr lang="en-US" altLang="zh-CN" sz="1200" dirty="0"/>
              <a:t>   Transactions </a:t>
            </a:r>
            <a:r>
              <a:rPr lang="zh-CN" altLang="en-US" sz="1200" dirty="0" smtClean="0"/>
              <a:t>  </a:t>
            </a:r>
            <a:r>
              <a:rPr lang="en-US" altLang="zh-CN" sz="1200" dirty="0" smtClean="0"/>
              <a:t>[]</a:t>
            </a:r>
            <a:r>
              <a:rPr lang="en-US" altLang="zh-CN" sz="1200" dirty="0"/>
              <a:t>Transaction </a:t>
            </a:r>
            <a:r>
              <a:rPr lang="zh-CN" altLang="en-US" sz="1200" dirty="0" smtClean="0"/>
              <a:t> </a:t>
            </a:r>
            <a:r>
              <a:rPr lang="en-US" altLang="zh-CN" sz="1200" dirty="0" smtClean="0"/>
              <a:t>`</a:t>
            </a:r>
            <a:r>
              <a:rPr lang="en-US" altLang="zh-CN" sz="1200" dirty="0" err="1"/>
              <a:t>json</a:t>
            </a:r>
            <a:r>
              <a:rPr lang="en-US" altLang="zh-CN" sz="1200" dirty="0" smtClean="0"/>
              <a:t>:“transactions”`</a:t>
            </a:r>
            <a:r>
              <a:rPr lang="en-US" altLang="zh-CN" sz="1200" dirty="0"/>
              <a:t/>
            </a:r>
            <a:br>
              <a:rPr lang="en-US" altLang="zh-CN" sz="1200" dirty="0"/>
            </a:br>
            <a:r>
              <a:rPr lang="en-US" altLang="zh-CN" sz="1200" dirty="0"/>
              <a:t>   Proof        </a:t>
            </a:r>
            <a:r>
              <a:rPr lang="zh-CN" altLang="en-US" sz="1200" dirty="0" smtClean="0"/>
              <a:t>        </a:t>
            </a:r>
            <a:r>
              <a:rPr lang="en-US" altLang="zh-CN" sz="1200" dirty="0" err="1" smtClean="0"/>
              <a:t>int</a:t>
            </a:r>
            <a:r>
              <a:rPr lang="en-US" altLang="zh-CN" sz="1200" dirty="0" smtClean="0"/>
              <a:t>           </a:t>
            </a:r>
            <a:r>
              <a:rPr lang="zh-CN" altLang="en-US" sz="1200" dirty="0" smtClean="0"/>
              <a:t>        </a:t>
            </a:r>
            <a:r>
              <a:rPr lang="en-US" altLang="zh-CN" sz="1200" dirty="0" smtClean="0"/>
              <a:t>`</a:t>
            </a:r>
            <a:r>
              <a:rPr lang="en-US" altLang="zh-CN" sz="1200" dirty="0" err="1"/>
              <a:t>json</a:t>
            </a:r>
            <a:r>
              <a:rPr lang="en-US" altLang="zh-CN" sz="1200" dirty="0" smtClean="0"/>
              <a:t>:“proof”`</a:t>
            </a:r>
            <a:r>
              <a:rPr lang="en-US" altLang="zh-CN" sz="1200" dirty="0"/>
              <a:t/>
            </a:r>
            <a:br>
              <a:rPr lang="en-US" altLang="zh-CN" sz="1200" dirty="0"/>
            </a:br>
            <a:r>
              <a:rPr lang="en-US" altLang="zh-CN" sz="1200" dirty="0"/>
              <a:t>   </a:t>
            </a:r>
            <a:r>
              <a:rPr lang="en-US" altLang="zh-CN" sz="1200" dirty="0" err="1"/>
              <a:t>PreviousHash</a:t>
            </a:r>
            <a:r>
              <a:rPr lang="en-US" altLang="zh-CN" sz="1200" dirty="0"/>
              <a:t> </a:t>
            </a:r>
            <a:r>
              <a:rPr lang="zh-CN" altLang="en-US" sz="1200" dirty="0" smtClean="0"/>
              <a:t> </a:t>
            </a:r>
            <a:r>
              <a:rPr lang="en-US" altLang="zh-CN" sz="1200" dirty="0" smtClean="0"/>
              <a:t>string        </a:t>
            </a:r>
            <a:r>
              <a:rPr lang="zh-CN" altLang="en-US" sz="1200" dirty="0" smtClean="0"/>
              <a:t>     </a:t>
            </a:r>
            <a:r>
              <a:rPr lang="en-US" altLang="zh-CN" sz="1200" dirty="0" smtClean="0"/>
              <a:t>`</a:t>
            </a:r>
            <a:r>
              <a:rPr lang="en-US" altLang="zh-CN" sz="1200" dirty="0" err="1"/>
              <a:t>json</a:t>
            </a:r>
            <a:r>
              <a:rPr lang="en-US" altLang="zh-CN" sz="1200" dirty="0"/>
              <a:t>:"</a:t>
            </a:r>
            <a:r>
              <a:rPr lang="en-US" altLang="zh-CN" sz="1200" dirty="0" err="1"/>
              <a:t>previous_hash</a:t>
            </a:r>
            <a:r>
              <a:rPr lang="en-US" altLang="zh-CN" sz="1200" dirty="0"/>
              <a:t>"`</a:t>
            </a:r>
            <a:br>
              <a:rPr lang="en-US" altLang="zh-CN" sz="1200" dirty="0"/>
            </a:br>
            <a:r>
              <a:rPr lang="en-US" altLang="zh-CN" sz="1200" dirty="0"/>
              <a:t>}</a:t>
            </a:r>
            <a:endParaRPr lang="zh-CN" altLang="en-US" sz="1200" dirty="0">
              <a:latin typeface="方正兰亭细黑_GBK" panose="02000000000000000000" charset="-122"/>
              <a:ea typeface="方正兰亭细黑_GBK" panose="02000000000000000000" charset="-122"/>
              <a:cs typeface="方正兰亭细黑_GBK_M" pitchFamily="2" charset="2"/>
            </a:endParaRPr>
          </a:p>
        </p:txBody>
      </p:sp>
      <p:cxnSp>
        <p:nvCxnSpPr>
          <p:cNvPr id="32" name="直接连接符 31"/>
          <p:cNvCxnSpPr/>
          <p:nvPr/>
        </p:nvCxnSpPr>
        <p:spPr>
          <a:xfrm>
            <a:off x="99209" y="55110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30832" y="16918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微软雅黑" panose="020B0503020204020204" pitchFamily="34" charset="-122"/>
            </a:endParaRPr>
          </a:p>
        </p:txBody>
      </p:sp>
      <p:sp>
        <p:nvSpPr>
          <p:cNvPr id="34" name="TextBox 93"/>
          <p:cNvSpPr txBox="1"/>
          <p:nvPr/>
        </p:nvSpPr>
        <p:spPr>
          <a:xfrm>
            <a:off x="492909" y="133320"/>
            <a:ext cx="1954381"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spc="300" dirty="0" smtClean="0">
                <a:latin typeface="方正兰亭细黑_GBK" pitchFamily="2" charset="-122"/>
                <a:ea typeface="方正兰亭细黑_GBK" pitchFamily="2" charset="-122"/>
              </a:rPr>
              <a:t>区块数据模型</a:t>
            </a:r>
            <a:endParaRPr lang="zh-CN" altLang="en-US" sz="2000" spc="300" dirty="0">
              <a:latin typeface="方正兰亭细黑_GBK" pitchFamily="2" charset="-122"/>
              <a:ea typeface="方正兰亭细黑_GBK" pitchFamily="2" charset="-122"/>
            </a:endParaRPr>
          </a:p>
        </p:txBody>
      </p:sp>
      <p:cxnSp>
        <p:nvCxnSpPr>
          <p:cNvPr id="35" name="直接连接符 34"/>
          <p:cNvCxnSpPr/>
          <p:nvPr/>
        </p:nvCxnSpPr>
        <p:spPr>
          <a:xfrm>
            <a:off x="2432475" y="22907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4"/>
          <p:cNvSpPr txBox="1"/>
          <p:nvPr/>
        </p:nvSpPr>
        <p:spPr>
          <a:xfrm>
            <a:off x="4155952" y="2634967"/>
            <a:ext cx="3737662" cy="1015663"/>
          </a:xfrm>
          <a:prstGeom prst="rect">
            <a:avLst/>
          </a:prstGeom>
          <a:noFill/>
          <a:ln>
            <a:noFill/>
          </a:ln>
        </p:spPr>
        <p:txBody>
          <a:bodyPr wrap="square" rtlCol="0">
            <a:spAutoFit/>
          </a:bodyPr>
          <a:lstStyle/>
          <a:p>
            <a:r>
              <a:rPr lang="en-US" altLang="zh-CN" sz="1200" b="1" dirty="0"/>
              <a:t>type </a:t>
            </a:r>
            <a:r>
              <a:rPr lang="en-US" altLang="zh-CN" sz="1200" dirty="0"/>
              <a:t>Transaction </a:t>
            </a:r>
            <a:r>
              <a:rPr lang="en-US" altLang="zh-CN" sz="1200" b="1" dirty="0" err="1"/>
              <a:t>struct</a:t>
            </a:r>
            <a:r>
              <a:rPr lang="en-US" altLang="zh-CN" sz="1200" b="1" dirty="0"/>
              <a:t> </a:t>
            </a:r>
            <a:r>
              <a:rPr lang="en-US" altLang="zh-CN" sz="1200" dirty="0"/>
              <a:t>{</a:t>
            </a:r>
            <a:br>
              <a:rPr lang="en-US" altLang="zh-CN" sz="1200" dirty="0"/>
            </a:br>
            <a:r>
              <a:rPr lang="en-US" altLang="zh-CN" sz="1200" dirty="0"/>
              <a:t>   Amount    </a:t>
            </a:r>
            <a:r>
              <a:rPr lang="zh-CN" altLang="en-US" sz="1200" dirty="0" smtClean="0"/>
              <a:t> </a:t>
            </a:r>
            <a:r>
              <a:rPr lang="en-US" altLang="zh-CN" sz="1200" dirty="0" err="1" smtClean="0"/>
              <a:t>int</a:t>
            </a:r>
            <a:r>
              <a:rPr lang="en-US" altLang="zh-CN" sz="1200" dirty="0" smtClean="0"/>
              <a:t>    </a:t>
            </a:r>
            <a:r>
              <a:rPr lang="en-US" altLang="zh-CN" sz="1200" dirty="0"/>
              <a:t>`</a:t>
            </a:r>
            <a:r>
              <a:rPr lang="en-US" altLang="zh-CN" sz="1200" dirty="0" err="1"/>
              <a:t>json</a:t>
            </a:r>
            <a:r>
              <a:rPr lang="en-US" altLang="zh-CN" sz="1200" dirty="0" smtClean="0"/>
              <a:t>:“amount”`</a:t>
            </a:r>
            <a:r>
              <a:rPr lang="en-US" altLang="zh-CN" sz="1200" dirty="0"/>
              <a:t/>
            </a:r>
            <a:br>
              <a:rPr lang="en-US" altLang="zh-CN" sz="1200" dirty="0"/>
            </a:br>
            <a:r>
              <a:rPr lang="en-US" altLang="zh-CN" sz="1200" dirty="0"/>
              <a:t>   Recipient </a:t>
            </a:r>
            <a:r>
              <a:rPr lang="zh-CN" altLang="en-US" sz="1200" dirty="0" smtClean="0"/>
              <a:t> </a:t>
            </a:r>
            <a:r>
              <a:rPr lang="en-US" altLang="zh-CN" sz="1200" dirty="0" smtClean="0"/>
              <a:t>string </a:t>
            </a:r>
            <a:r>
              <a:rPr lang="en-US" altLang="zh-CN" sz="1200" dirty="0"/>
              <a:t>`</a:t>
            </a:r>
            <a:r>
              <a:rPr lang="en-US" altLang="zh-CN" sz="1200" dirty="0" err="1"/>
              <a:t>json</a:t>
            </a:r>
            <a:r>
              <a:rPr lang="en-US" altLang="zh-CN" sz="1200" dirty="0" smtClean="0"/>
              <a:t>:“recipient”`</a:t>
            </a:r>
            <a:r>
              <a:rPr lang="en-US" altLang="zh-CN" sz="1200" dirty="0"/>
              <a:t/>
            </a:r>
            <a:br>
              <a:rPr lang="en-US" altLang="zh-CN" sz="1200" dirty="0"/>
            </a:br>
            <a:r>
              <a:rPr lang="en-US" altLang="zh-CN" sz="1200" dirty="0"/>
              <a:t>   Sender    </a:t>
            </a:r>
            <a:r>
              <a:rPr lang="zh-CN" altLang="en-US" sz="1200" dirty="0" smtClean="0"/>
              <a:t> </a:t>
            </a:r>
            <a:r>
              <a:rPr lang="en-US" altLang="zh-CN" sz="1200" dirty="0" smtClean="0"/>
              <a:t>string </a:t>
            </a:r>
            <a:r>
              <a:rPr lang="en-US" altLang="zh-CN" sz="1200" dirty="0"/>
              <a:t>`</a:t>
            </a:r>
            <a:r>
              <a:rPr lang="en-US" altLang="zh-CN" sz="1200" dirty="0" err="1"/>
              <a:t>json</a:t>
            </a:r>
            <a:r>
              <a:rPr lang="en-US" altLang="zh-CN" sz="1200" dirty="0"/>
              <a:t>:"sender"`</a:t>
            </a:r>
            <a:br>
              <a:rPr lang="en-US" altLang="zh-CN" sz="1200" dirty="0"/>
            </a:br>
            <a:r>
              <a:rPr lang="en-US" altLang="zh-CN" sz="1200" dirty="0"/>
              <a:t>}</a:t>
            </a:r>
            <a:endParaRPr lang="zh-CN" altLang="en-US" sz="1200" dirty="0">
              <a:latin typeface="方正兰亭细黑_GBK" panose="02000000000000000000" charset="-122"/>
              <a:ea typeface="方正兰亭细黑_GBK" panose="02000000000000000000" charset="-122"/>
              <a:cs typeface="方正兰亭细黑_GBK_M" pitchFamily="2" charset="2"/>
            </a:endParaRPr>
          </a:p>
        </p:txBody>
      </p:sp>
      <p:sp>
        <p:nvSpPr>
          <p:cNvPr id="31" name="矩形 37"/>
          <p:cNvSpPr>
            <a:spLocks noChangeArrowheads="1"/>
          </p:cNvSpPr>
          <p:nvPr/>
        </p:nvSpPr>
        <p:spPr bwMode="auto">
          <a:xfrm>
            <a:off x="230832" y="658250"/>
            <a:ext cx="8645237" cy="1547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r>
              <a:rPr lang="zh-CN" altLang="en-US" sz="1400" dirty="0"/>
              <a:t>每个数据区块包含区块头和区块体</a:t>
            </a:r>
            <a:r>
              <a:rPr lang="zh-CN" altLang="en-US" sz="1400" dirty="0" smtClean="0"/>
              <a:t>。</a:t>
            </a:r>
            <a:endParaRPr lang="en-US" altLang="zh-CN" sz="1400" dirty="0" smtClean="0"/>
          </a:p>
          <a:p>
            <a:r>
              <a:rPr lang="zh-CN" altLang="en-US" sz="1400" dirty="0" smtClean="0"/>
              <a:t>区块</a:t>
            </a:r>
            <a:r>
              <a:rPr lang="zh-CN" altLang="en-US" sz="1400" dirty="0"/>
              <a:t>头封装了当前版本号、前一区块哈希值、当前区块</a:t>
            </a:r>
            <a:r>
              <a:rPr lang="en-US" altLang="zh-CN" sz="1400" dirty="0" err="1"/>
              <a:t>PoW</a:t>
            </a:r>
            <a:r>
              <a:rPr lang="zh-CN" altLang="en-US" sz="1400" dirty="0"/>
              <a:t>要求的随机数</a:t>
            </a:r>
            <a:r>
              <a:rPr lang="en-US" altLang="zh-CN" sz="1400" dirty="0"/>
              <a:t>(Nonce)</a:t>
            </a:r>
            <a:r>
              <a:rPr lang="zh-CN" altLang="en-US" sz="1400" dirty="0"/>
              <a:t>、时间戳、以及</a:t>
            </a:r>
            <a:r>
              <a:rPr lang="en-US" altLang="zh-CN" sz="1400" dirty="0" err="1"/>
              <a:t>Merkle</a:t>
            </a:r>
            <a:r>
              <a:rPr lang="zh-CN" altLang="en-US" sz="1400" dirty="0"/>
              <a:t>根信息。</a:t>
            </a:r>
          </a:p>
          <a:p>
            <a:r>
              <a:rPr lang="zh-CN" altLang="en-US" sz="1400" dirty="0"/>
              <a:t>区块体则包括当前区块经过验证的、 区块创建过程中生成的所有交易记录。这些记录通过 </a:t>
            </a:r>
            <a:r>
              <a:rPr lang="en-US" altLang="zh-CN" sz="1400" dirty="0" err="1"/>
              <a:t>Merkle</a:t>
            </a:r>
            <a:r>
              <a:rPr lang="zh-CN" altLang="en-US" sz="1400" dirty="0"/>
              <a:t>树的哈希过程生成唯一的</a:t>
            </a:r>
            <a:r>
              <a:rPr lang="en-US" altLang="zh-CN" sz="1400" dirty="0" err="1"/>
              <a:t>Merkle</a:t>
            </a:r>
            <a:r>
              <a:rPr lang="zh-CN" altLang="en-US" sz="1400" dirty="0"/>
              <a:t>根并记入区块头。</a:t>
            </a:r>
          </a:p>
          <a:p>
            <a:pPr eaLnBrk="1" hangingPunct="1">
              <a:lnSpc>
                <a:spcPct val="130000"/>
              </a:lnSpc>
              <a:spcBef>
                <a:spcPct val="0"/>
              </a:spcBef>
              <a:buFont typeface="Arial" pitchFamily="34" charset="0"/>
              <a:buNone/>
            </a:pPr>
            <a:endParaRPr lang="zh-CN" altLang="en-US" sz="1400" dirty="0">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202883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upRight)">
                                      <p:cBhvr>
                                        <p:cTn id="7" dur="500"/>
                                        <p:tgtEl>
                                          <p:spTgt spid="25"/>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strips(upRigh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out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p:cNvSpPr txBox="1"/>
          <p:nvPr/>
        </p:nvSpPr>
        <p:spPr>
          <a:xfrm>
            <a:off x="4752477" y="2190690"/>
            <a:ext cx="1375698"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共识算法</a:t>
            </a:r>
          </a:p>
        </p:txBody>
      </p:sp>
      <p:sp>
        <p:nvSpPr>
          <p:cNvPr id="116" name="TextBox 115"/>
          <p:cNvSpPr txBox="1"/>
          <p:nvPr/>
        </p:nvSpPr>
        <p:spPr>
          <a:xfrm>
            <a:off x="4829421" y="2637265"/>
            <a:ext cx="1221809" cy="338554"/>
          </a:xfrm>
          <a:prstGeom prst="rect">
            <a:avLst/>
          </a:prstGeom>
          <a:noFill/>
        </p:spPr>
        <p:txBody>
          <a:bodyPr wrap="none" rtlCol="0">
            <a:spAutoFit/>
          </a:bodyPr>
          <a:lstStyle/>
          <a:p>
            <a:r>
              <a:rPr lang="en-US" altLang="zh-CN" sz="1600" dirty="0">
                <a:solidFill>
                  <a:srgbClr val="163A5A"/>
                </a:solidFill>
                <a:latin typeface="Kozuka Gothic Pro R" pitchFamily="34" charset="-128"/>
                <a:ea typeface="Kozuka Gothic Pro R" pitchFamily="34" charset="-128"/>
              </a:rPr>
              <a:t>Consensus</a:t>
            </a:r>
            <a:endParaRPr lang="zh-CN" altLang="en-US" sz="1600" dirty="0">
              <a:solidFill>
                <a:srgbClr val="163A5A"/>
              </a:solidFill>
              <a:latin typeface="Kozuka Gothic Pro R" pitchFamily="34" charset="-128"/>
              <a:ea typeface="Kozuka Gothic Pro R" pitchFamily="34" charset="-128"/>
            </a:endParaRPr>
          </a:p>
        </p:txBody>
      </p:sp>
      <p:grpSp>
        <p:nvGrpSpPr>
          <p:cNvPr id="6" name="组合 5"/>
          <p:cNvGrpSpPr/>
          <p:nvPr/>
        </p:nvGrpSpPr>
        <p:grpSpPr>
          <a:xfrm>
            <a:off x="2980431" y="1940247"/>
            <a:ext cx="1301106" cy="1301106"/>
            <a:chOff x="2683251" y="1980687"/>
            <a:chExt cx="1301106" cy="1301106"/>
          </a:xfrm>
          <a:solidFill>
            <a:schemeClr val="tx2">
              <a:lumMod val="50000"/>
            </a:schemeClr>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8" name="TextBox 107"/>
            <p:cNvSpPr txBox="1"/>
            <p:nvPr/>
          </p:nvSpPr>
          <p:spPr>
            <a:xfrm>
              <a:off x="3002623" y="2185262"/>
              <a:ext cx="662361" cy="830997"/>
            </a:xfrm>
            <a:prstGeom prst="rect">
              <a:avLst/>
            </a:prstGeom>
            <a:grp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4</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8408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anim calcmode="lin" valueType="num">
                                      <p:cBhvr additive="base">
                                        <p:cTn id="19" dur="500"/>
                                        <p:tgtEl>
                                          <p:spTgt spid="116"/>
                                        </p:tgtEl>
                                        <p:attrNameLst>
                                          <p:attrName>ppt_x</p:attrName>
                                        </p:attrNameLst>
                                      </p:cBhvr>
                                      <p:tavLst>
                                        <p:tav tm="0">
                                          <p:val>
                                            <p:strVal val="#ppt_x-#ppt_w*1.125000"/>
                                          </p:val>
                                        </p:tav>
                                        <p:tav tm="100000">
                                          <p:val>
                                            <p:strVal val="#ppt_x"/>
                                          </p:val>
                                        </p:tav>
                                      </p:tavLst>
                                    </p:anim>
                                    <p:animEffect transition="in" filter="wipe(right)">
                                      <p:cBhvr>
                                        <p:cTn id="20"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空心弧 4"/>
          <p:cNvSpPr/>
          <p:nvPr/>
        </p:nvSpPr>
        <p:spPr>
          <a:xfrm>
            <a:off x="2384053" y="2826451"/>
            <a:ext cx="4239295" cy="4239295"/>
          </a:xfrm>
          <a:prstGeom prst="blockArc">
            <a:avLst>
              <a:gd name="adj1" fmla="val 10800000"/>
              <a:gd name="adj2" fmla="val 1"/>
              <a:gd name="adj3" fmla="val 3011"/>
            </a:avLst>
          </a:prstGeom>
          <a:solidFill>
            <a:srgbClr val="EBEBEB"/>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6" name="椭圆 34"/>
          <p:cNvSpPr/>
          <p:nvPr/>
        </p:nvSpPr>
        <p:spPr>
          <a:xfrm rot="10474864">
            <a:off x="4073405" y="1858425"/>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3" name="组合 12"/>
          <p:cNvGrpSpPr/>
          <p:nvPr/>
        </p:nvGrpSpPr>
        <p:grpSpPr>
          <a:xfrm rot="11594412">
            <a:off x="5753236" y="2087221"/>
            <a:ext cx="759550" cy="986833"/>
            <a:chOff x="4020870" y="2194485"/>
            <a:chExt cx="1102258" cy="1432090"/>
          </a:xfrm>
          <a:effectLst>
            <a:outerShdw blurRad="444500" dist="254000" dir="8100000" algn="tr" rotWithShape="0">
              <a:prstClr val="black">
                <a:alpha val="50000"/>
              </a:prstClr>
            </a:outerShdw>
          </a:effectLst>
        </p:grpSpPr>
        <p:sp>
          <p:nvSpPr>
            <p:cNvPr id="1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16" name="椭圆 34"/>
          <p:cNvSpPr/>
          <p:nvPr/>
        </p:nvSpPr>
        <p:spPr>
          <a:xfrm rot="13009338">
            <a:off x="6656210" y="3391386"/>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7" name="组合 16"/>
          <p:cNvGrpSpPr/>
          <p:nvPr/>
        </p:nvGrpSpPr>
        <p:grpSpPr>
          <a:xfrm rot="9469324">
            <a:off x="2419325" y="2359982"/>
            <a:ext cx="759550" cy="986833"/>
            <a:chOff x="4020870" y="2194485"/>
            <a:chExt cx="1102258" cy="1432090"/>
          </a:xfrm>
          <a:effectLst>
            <a:outerShdw blurRad="444500" dist="254000" dir="8100000" algn="tr" rotWithShape="0">
              <a:prstClr val="black">
                <a:alpha val="50000"/>
              </a:prstClr>
            </a:outerShdw>
          </a:effectLst>
        </p:grpSpPr>
        <p:sp>
          <p:nvSpPr>
            <p:cNvPr id="1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24" name="椭圆 34"/>
          <p:cNvSpPr/>
          <p:nvPr/>
        </p:nvSpPr>
        <p:spPr>
          <a:xfrm rot="8068240">
            <a:off x="1670786" y="3527312"/>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25" name="组合 24"/>
          <p:cNvGrpSpPr/>
          <p:nvPr/>
        </p:nvGrpSpPr>
        <p:grpSpPr>
          <a:xfrm>
            <a:off x="3657545" y="3232969"/>
            <a:ext cx="1612681" cy="1612685"/>
            <a:chOff x="3851771" y="1163107"/>
            <a:chExt cx="1402358" cy="1402358"/>
          </a:xfrm>
        </p:grpSpPr>
        <p:grpSp>
          <p:nvGrpSpPr>
            <p:cNvPr id="26" name="组合 25"/>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9" name="椭圆 28"/>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27" name="TextBox 26"/>
            <p:cNvSpPr txBox="1"/>
            <p:nvPr/>
          </p:nvSpPr>
          <p:spPr>
            <a:xfrm>
              <a:off x="4030123" y="1333410"/>
              <a:ext cx="1186820" cy="1043782"/>
            </a:xfrm>
            <a:prstGeom prst="rect">
              <a:avLst/>
            </a:prstGeom>
            <a:noFill/>
          </p:spPr>
          <p:txBody>
            <a:bodyPr wrap="square" rtlCol="0">
              <a:spAutoFit/>
            </a:bodyPr>
            <a:lstStyle/>
            <a:p>
              <a:r>
                <a:rPr lang="zh-CN" altLang="en-US" sz="3600" spc="300" dirty="0">
                  <a:solidFill>
                    <a:srgbClr val="163A5A"/>
                  </a:solidFill>
                  <a:latin typeface="方正兰亭粗黑简体" panose="02000000000000000000" pitchFamily="2" charset="-122"/>
                  <a:ea typeface="方正兰亭粗黑简体" panose="02000000000000000000" pitchFamily="2" charset="-122"/>
                </a:rPr>
                <a:t>共识机制</a:t>
              </a:r>
            </a:p>
          </p:txBody>
        </p:sp>
      </p:grpSp>
      <p:cxnSp>
        <p:nvCxnSpPr>
          <p:cNvPr id="30" name="直接连接符 29"/>
          <p:cNvCxnSpPr/>
          <p:nvPr/>
        </p:nvCxnSpPr>
        <p:spPr>
          <a:xfrm>
            <a:off x="99209" y="55110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30832" y="16918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微软雅黑" panose="020B0503020204020204" pitchFamily="34" charset="-122"/>
            </a:endParaRPr>
          </a:p>
        </p:txBody>
      </p:sp>
      <p:sp>
        <p:nvSpPr>
          <p:cNvPr id="32" name="TextBox 93"/>
          <p:cNvSpPr txBox="1"/>
          <p:nvPr/>
        </p:nvSpPr>
        <p:spPr>
          <a:xfrm>
            <a:off x="492909" y="133320"/>
            <a:ext cx="1375698"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spc="300" dirty="0">
                <a:latin typeface="方正兰亭细黑_GBK" pitchFamily="2" charset="-122"/>
                <a:ea typeface="方正兰亭细黑_GBK" pitchFamily="2" charset="-122"/>
              </a:rPr>
              <a:t>共识算法</a:t>
            </a:r>
          </a:p>
        </p:txBody>
      </p:sp>
      <p:cxnSp>
        <p:nvCxnSpPr>
          <p:cNvPr id="33" name="直接连接符 32"/>
          <p:cNvCxnSpPr/>
          <p:nvPr/>
        </p:nvCxnSpPr>
        <p:spPr>
          <a:xfrm>
            <a:off x="1892684" y="20227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57385" y="3867150"/>
            <a:ext cx="45719" cy="369332"/>
          </a:xfrm>
          <a:prstGeom prst="rect">
            <a:avLst/>
          </a:prstGeom>
          <a:noFill/>
        </p:spPr>
        <p:txBody>
          <a:bodyPr wrap="square" rtlCol="0">
            <a:spAutoFit/>
          </a:bodyPr>
          <a:lstStyle/>
          <a:p>
            <a:endParaRPr lang="zh-CN" altLang="en-US" dirty="0">
              <a:ea typeface="微软雅黑" panose="020B0503020204020204" pitchFamily="34" charset="-122"/>
            </a:endParaRPr>
          </a:p>
        </p:txBody>
      </p:sp>
      <p:sp>
        <p:nvSpPr>
          <p:cNvPr id="35" name="TextBox 34"/>
          <p:cNvSpPr txBox="1"/>
          <p:nvPr/>
        </p:nvSpPr>
        <p:spPr>
          <a:xfrm>
            <a:off x="2083351" y="2448802"/>
            <a:ext cx="1306768" cy="584775"/>
          </a:xfrm>
          <a:prstGeom prst="rect">
            <a:avLst/>
          </a:prstGeom>
          <a:noFill/>
        </p:spPr>
        <p:txBody>
          <a:bodyPr wrap="none" rtlCol="0">
            <a:spAutoFit/>
          </a:bodyPr>
          <a:lstStyle/>
          <a:p>
            <a:r>
              <a:rPr lang="en-US" altLang="zh-CN" sz="3200" dirty="0" err="1">
                <a:solidFill>
                  <a:srgbClr val="163A5A"/>
                </a:solidFill>
                <a:latin typeface="方正兰亭粗黑简体" panose="02000000000000000000" pitchFamily="2" charset="-122"/>
                <a:ea typeface="方正兰亭粗黑简体" panose="02000000000000000000" pitchFamily="2" charset="-122"/>
              </a:rPr>
              <a:t>Paxos</a:t>
            </a:r>
            <a:endParaRPr lang="zh-CN" altLang="en-US" sz="3200" dirty="0">
              <a:solidFill>
                <a:srgbClr val="163A5A"/>
              </a:solidFill>
              <a:latin typeface="方正兰亭粗黑简体" panose="02000000000000000000" pitchFamily="2" charset="-122"/>
              <a:ea typeface="方正兰亭粗黑简体" panose="02000000000000000000" pitchFamily="2" charset="-122"/>
            </a:endParaRPr>
          </a:p>
        </p:txBody>
      </p:sp>
      <p:sp>
        <p:nvSpPr>
          <p:cNvPr id="36" name="TextBox 35"/>
          <p:cNvSpPr txBox="1"/>
          <p:nvPr/>
        </p:nvSpPr>
        <p:spPr>
          <a:xfrm>
            <a:off x="5623474" y="2189498"/>
            <a:ext cx="1005019" cy="584775"/>
          </a:xfrm>
          <a:prstGeom prst="rect">
            <a:avLst/>
          </a:prstGeom>
          <a:noFill/>
        </p:spPr>
        <p:txBody>
          <a:bodyPr wrap="none" rtlCol="0">
            <a:spAutoFit/>
          </a:bodyPr>
          <a:lstStyle/>
          <a:p>
            <a:r>
              <a:rPr lang="en-US" altLang="zh-CN" sz="3200" dirty="0">
                <a:solidFill>
                  <a:srgbClr val="163A5A"/>
                </a:solidFill>
                <a:latin typeface="方正兰亭粗黑简体" panose="02000000000000000000" pitchFamily="2" charset="-122"/>
                <a:ea typeface="方正兰亭粗黑简体" panose="02000000000000000000" pitchFamily="2" charset="-122"/>
              </a:rPr>
              <a:t>Pow</a:t>
            </a:r>
            <a:endParaRPr lang="zh-CN" altLang="en-US" sz="3200" dirty="0">
              <a:solidFill>
                <a:srgbClr val="163A5A"/>
              </a:solidFill>
              <a:latin typeface="方正兰亭粗黑简体" panose="02000000000000000000" pitchFamily="2" charset="-122"/>
              <a:ea typeface="方正兰亭粗黑简体" panose="02000000000000000000" pitchFamily="2" charset="-122"/>
            </a:endParaRPr>
          </a:p>
        </p:txBody>
      </p:sp>
      <p:sp>
        <p:nvSpPr>
          <p:cNvPr id="38" name="TextBox 37"/>
          <p:cNvSpPr txBox="1"/>
          <p:nvPr/>
        </p:nvSpPr>
        <p:spPr>
          <a:xfrm>
            <a:off x="6628906" y="3450276"/>
            <a:ext cx="871970" cy="584775"/>
          </a:xfrm>
          <a:prstGeom prst="rect">
            <a:avLst/>
          </a:prstGeom>
          <a:noFill/>
        </p:spPr>
        <p:txBody>
          <a:bodyPr wrap="none" rtlCol="0">
            <a:spAutoFit/>
          </a:bodyPr>
          <a:lstStyle/>
          <a:p>
            <a:r>
              <a:rPr lang="en-US" altLang="zh-CN" sz="3200" dirty="0" err="1">
                <a:solidFill>
                  <a:schemeClr val="bg1"/>
                </a:solidFill>
                <a:latin typeface="方正兰亭粗黑简体" panose="02000000000000000000" pitchFamily="2" charset="-122"/>
                <a:ea typeface="方正兰亭粗黑简体" panose="02000000000000000000" pitchFamily="2" charset="-122"/>
              </a:rPr>
              <a:t>Pos</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sp>
        <p:nvSpPr>
          <p:cNvPr id="39" name="TextBox 38"/>
          <p:cNvSpPr txBox="1"/>
          <p:nvPr/>
        </p:nvSpPr>
        <p:spPr>
          <a:xfrm rot="152324">
            <a:off x="3948128" y="1910600"/>
            <a:ext cx="899413" cy="584775"/>
          </a:xfrm>
          <a:prstGeom prst="rect">
            <a:avLst/>
          </a:prstGeom>
          <a:noFill/>
        </p:spPr>
        <p:txBody>
          <a:bodyPr wrap="none" rtlCol="0">
            <a:spAutoFit/>
          </a:bodyPr>
          <a:lstStyle/>
          <a:p>
            <a:r>
              <a:rPr lang="en-US" altLang="zh-CN" sz="3200" dirty="0">
                <a:solidFill>
                  <a:schemeClr val="bg1"/>
                </a:solidFill>
                <a:latin typeface="方正兰亭粗黑简体" panose="02000000000000000000" pitchFamily="2" charset="-122"/>
                <a:ea typeface="方正兰亭粗黑简体" panose="02000000000000000000" pitchFamily="2" charset="-122"/>
              </a:rPr>
              <a:t>BFT</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sp>
        <p:nvSpPr>
          <p:cNvPr id="40" name="TextBox 39"/>
          <p:cNvSpPr txBox="1"/>
          <p:nvPr/>
        </p:nvSpPr>
        <p:spPr>
          <a:xfrm>
            <a:off x="1369600" y="3627818"/>
            <a:ext cx="1174296" cy="584775"/>
          </a:xfrm>
          <a:prstGeom prst="rect">
            <a:avLst/>
          </a:prstGeom>
          <a:noFill/>
        </p:spPr>
        <p:txBody>
          <a:bodyPr wrap="none" rtlCol="0">
            <a:spAutoFit/>
          </a:bodyPr>
          <a:lstStyle/>
          <a:p>
            <a:r>
              <a:rPr lang="en-US" altLang="zh-CN" sz="3200" dirty="0">
                <a:solidFill>
                  <a:schemeClr val="bg1"/>
                </a:solidFill>
                <a:latin typeface="方正兰亭粗黑简体" panose="02000000000000000000" pitchFamily="2" charset="-122"/>
                <a:ea typeface="方正兰亭粗黑简体" panose="02000000000000000000" pitchFamily="2" charset="-122"/>
              </a:rPr>
              <a:t>ACID</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sp>
        <p:nvSpPr>
          <p:cNvPr id="41" name="TextBox 40"/>
          <p:cNvSpPr txBox="1"/>
          <p:nvPr/>
        </p:nvSpPr>
        <p:spPr>
          <a:xfrm>
            <a:off x="365649" y="3237908"/>
            <a:ext cx="1563458" cy="369332"/>
          </a:xfrm>
          <a:prstGeom prst="rect">
            <a:avLst/>
          </a:prstGeom>
          <a:noFill/>
        </p:spPr>
        <p:txBody>
          <a:bodyPr wrap="square" rtlCol="0">
            <a:spAutoFit/>
          </a:bodyPr>
          <a:lstStyle/>
          <a:p>
            <a:r>
              <a:rPr lang="zh-CN" altLang="en-US" sz="900" dirty="0">
                <a:solidFill>
                  <a:srgbClr val="163A5A"/>
                </a:solidFill>
                <a:latin typeface="Kozuka Gothic Pro R" pitchFamily="34" charset="-128"/>
                <a:ea typeface="Kozuka Gothic Pro R" pitchFamily="34" charset="-128"/>
              </a:rPr>
              <a:t>分布式系统中保证数据的</a:t>
            </a:r>
            <a:r>
              <a:rPr lang="en-US" altLang="zh-CN" sz="900" dirty="0">
                <a:solidFill>
                  <a:srgbClr val="163A5A"/>
                </a:solidFill>
                <a:latin typeface="Kozuka Gothic Pro R" pitchFamily="34" charset="-128"/>
                <a:ea typeface="Kozuka Gothic Pro R" pitchFamily="34" charset="-128"/>
              </a:rPr>
              <a:t>ACID</a:t>
            </a:r>
            <a:endParaRPr lang="zh-CN" altLang="en-US" sz="900" dirty="0">
              <a:solidFill>
                <a:srgbClr val="163A5A"/>
              </a:solidFill>
              <a:latin typeface="Kozuka Gothic Pro R" pitchFamily="34" charset="-128"/>
              <a:ea typeface="Kozuka Gothic Pro R" pitchFamily="34" charset="-128"/>
            </a:endParaRPr>
          </a:p>
        </p:txBody>
      </p:sp>
      <p:sp>
        <p:nvSpPr>
          <p:cNvPr id="42" name="TextBox 41"/>
          <p:cNvSpPr txBox="1"/>
          <p:nvPr/>
        </p:nvSpPr>
        <p:spPr>
          <a:xfrm>
            <a:off x="988918" y="1525499"/>
            <a:ext cx="1563458" cy="1061829"/>
          </a:xfrm>
          <a:prstGeom prst="rect">
            <a:avLst/>
          </a:prstGeom>
          <a:noFill/>
        </p:spPr>
        <p:txBody>
          <a:bodyPr wrap="square" rtlCol="0">
            <a:spAutoFit/>
          </a:bodyPr>
          <a:lstStyle/>
          <a:p>
            <a:r>
              <a:rPr lang="en-US" altLang="zh-CN" sz="900" dirty="0" err="1">
                <a:solidFill>
                  <a:srgbClr val="163A5A"/>
                </a:solidFill>
                <a:latin typeface="Kozuka Gothic Pro R" pitchFamily="34" charset="-128"/>
                <a:ea typeface="Kozuka Gothic Pro R" pitchFamily="34" charset="-128"/>
              </a:rPr>
              <a:t>Paxos</a:t>
            </a:r>
            <a:r>
              <a:rPr lang="en-US" altLang="zh-CN" sz="900" dirty="0">
                <a:solidFill>
                  <a:srgbClr val="163A5A"/>
                </a:solidFill>
                <a:latin typeface="Kozuka Gothic Pro R" pitchFamily="34" charset="-128"/>
                <a:ea typeface="Kozuka Gothic Pro R" pitchFamily="34" charset="-128"/>
              </a:rPr>
              <a:t> </a:t>
            </a:r>
            <a:r>
              <a:rPr lang="zh-CN" altLang="en-US" sz="900" dirty="0">
                <a:solidFill>
                  <a:srgbClr val="163A5A"/>
                </a:solidFill>
                <a:latin typeface="Kozuka Gothic Pro R" pitchFamily="34" charset="-128"/>
                <a:ea typeface="Kozuka Gothic Pro R" pitchFamily="34" charset="-128"/>
              </a:rPr>
              <a:t>问题是指分布式的系统中存在故障（</a:t>
            </a:r>
            <a:r>
              <a:rPr lang="en-US" altLang="zh-CN" sz="900" dirty="0">
                <a:solidFill>
                  <a:srgbClr val="163A5A"/>
                </a:solidFill>
                <a:latin typeface="Kozuka Gothic Pro R" pitchFamily="34" charset="-128"/>
                <a:ea typeface="Kozuka Gothic Pro R" pitchFamily="34" charset="-128"/>
              </a:rPr>
              <a:t>fault</a:t>
            </a:r>
            <a:r>
              <a:rPr lang="zh-CN" altLang="en-US" sz="900" dirty="0">
                <a:solidFill>
                  <a:srgbClr val="163A5A"/>
                </a:solidFill>
                <a:latin typeface="Kozuka Gothic Pro R" pitchFamily="34" charset="-128"/>
                <a:ea typeface="Kozuka Gothic Pro R" pitchFamily="34" charset="-128"/>
              </a:rPr>
              <a:t>），但不存在恶意（</a:t>
            </a:r>
            <a:r>
              <a:rPr lang="en-US" altLang="zh-CN" sz="900" dirty="0">
                <a:solidFill>
                  <a:srgbClr val="163A5A"/>
                </a:solidFill>
                <a:latin typeface="Kozuka Gothic Pro R" pitchFamily="34" charset="-128"/>
                <a:ea typeface="Kozuka Gothic Pro R" pitchFamily="34" charset="-128"/>
              </a:rPr>
              <a:t>corrupt</a:t>
            </a:r>
            <a:r>
              <a:rPr lang="zh-CN" altLang="en-US" sz="900" dirty="0">
                <a:solidFill>
                  <a:srgbClr val="163A5A"/>
                </a:solidFill>
                <a:latin typeface="Kozuka Gothic Pro R" pitchFamily="34" charset="-128"/>
                <a:ea typeface="Kozuka Gothic Pro R" pitchFamily="34" charset="-128"/>
              </a:rPr>
              <a:t>）节点场景（即可能消息丢失或重复，但无错误消息）下的共识达成（</a:t>
            </a:r>
            <a:r>
              <a:rPr lang="en-US" altLang="zh-CN" sz="900" dirty="0">
                <a:solidFill>
                  <a:srgbClr val="163A5A"/>
                </a:solidFill>
                <a:latin typeface="Kozuka Gothic Pro R" pitchFamily="34" charset="-128"/>
                <a:ea typeface="Kozuka Gothic Pro R" pitchFamily="34" charset="-128"/>
              </a:rPr>
              <a:t>Consensus</a:t>
            </a:r>
            <a:r>
              <a:rPr lang="zh-CN" altLang="en-US" sz="900" dirty="0">
                <a:solidFill>
                  <a:srgbClr val="163A5A"/>
                </a:solidFill>
                <a:latin typeface="Kozuka Gothic Pro R" pitchFamily="34" charset="-128"/>
                <a:ea typeface="Kozuka Gothic Pro R" pitchFamily="34" charset="-128"/>
              </a:rPr>
              <a:t>）问题</a:t>
            </a:r>
          </a:p>
        </p:txBody>
      </p:sp>
      <p:sp>
        <p:nvSpPr>
          <p:cNvPr id="43" name="TextBox 42"/>
          <p:cNvSpPr txBox="1"/>
          <p:nvPr/>
        </p:nvSpPr>
        <p:spPr>
          <a:xfrm>
            <a:off x="3592541" y="1211798"/>
            <a:ext cx="1563458" cy="646331"/>
          </a:xfrm>
          <a:prstGeom prst="rect">
            <a:avLst/>
          </a:prstGeom>
          <a:noFill/>
        </p:spPr>
        <p:txBody>
          <a:bodyPr wrap="square" rtlCol="0">
            <a:spAutoFit/>
          </a:bodyPr>
          <a:lstStyle/>
          <a:p>
            <a:r>
              <a:rPr lang="zh-CN" altLang="en-US" sz="900" dirty="0">
                <a:solidFill>
                  <a:srgbClr val="163A5A"/>
                </a:solidFill>
                <a:latin typeface="Kozuka Gothic Pro R" pitchFamily="34" charset="-128"/>
                <a:ea typeface="Kozuka Gothic Pro R" pitchFamily="34" charset="-128"/>
              </a:rPr>
              <a:t>拜占庭问题，讨论的是允许存在少数节点作恶（消息可能被伪造）场景下的一致性达成问题</a:t>
            </a:r>
          </a:p>
        </p:txBody>
      </p:sp>
      <p:sp>
        <p:nvSpPr>
          <p:cNvPr id="44" name="TextBox 43"/>
          <p:cNvSpPr txBox="1"/>
          <p:nvPr/>
        </p:nvSpPr>
        <p:spPr>
          <a:xfrm>
            <a:off x="5859175" y="1084887"/>
            <a:ext cx="1563458" cy="1061829"/>
          </a:xfrm>
          <a:prstGeom prst="rect">
            <a:avLst/>
          </a:prstGeom>
          <a:noFill/>
        </p:spPr>
        <p:txBody>
          <a:bodyPr wrap="square" rtlCol="0">
            <a:spAutoFit/>
          </a:bodyPr>
          <a:lstStyle/>
          <a:p>
            <a:r>
              <a:rPr lang="zh-CN" altLang="en-US" sz="900" dirty="0">
                <a:solidFill>
                  <a:srgbClr val="163A5A"/>
                </a:solidFill>
                <a:latin typeface="Kozuka Gothic Pro R" pitchFamily="34" charset="-128"/>
                <a:ea typeface="Kozuka Gothic Pro R" pitchFamily="34" charset="-128"/>
              </a:rPr>
              <a:t>工作量证明，</a:t>
            </a:r>
            <a:r>
              <a:rPr lang="en-US" altLang="zh-CN" sz="900" dirty="0">
                <a:solidFill>
                  <a:srgbClr val="163A5A"/>
                </a:solidFill>
                <a:latin typeface="Kozuka Gothic Pro R" pitchFamily="34" charset="-128"/>
                <a:ea typeface="Kozuka Gothic Pro R" pitchFamily="34" charset="-128"/>
              </a:rPr>
              <a:t>Proof of Work</a:t>
            </a:r>
            <a:r>
              <a:rPr lang="zh-CN" altLang="en-US" sz="900" dirty="0">
                <a:solidFill>
                  <a:srgbClr val="163A5A"/>
                </a:solidFill>
                <a:latin typeface="Kozuka Gothic Pro R" pitchFamily="34" charset="-128"/>
                <a:ea typeface="Kozuka Gothic Pro R" pitchFamily="34" charset="-128"/>
              </a:rPr>
              <a:t>，通过计算来猜测一个数值（</a:t>
            </a:r>
            <a:r>
              <a:rPr lang="en-US" altLang="zh-CN" sz="900" dirty="0">
                <a:solidFill>
                  <a:srgbClr val="163A5A"/>
                </a:solidFill>
                <a:latin typeface="Kozuka Gothic Pro R" pitchFamily="34" charset="-128"/>
                <a:ea typeface="Kozuka Gothic Pro R" pitchFamily="34" charset="-128"/>
              </a:rPr>
              <a:t>nonce</a:t>
            </a:r>
            <a:r>
              <a:rPr lang="zh-CN" altLang="en-US" sz="900" dirty="0">
                <a:solidFill>
                  <a:srgbClr val="163A5A"/>
                </a:solidFill>
                <a:latin typeface="Kozuka Gothic Pro R" pitchFamily="34" charset="-128"/>
                <a:ea typeface="Kozuka Gothic Pro R" pitchFamily="34" charset="-128"/>
              </a:rPr>
              <a:t>），得以解决规定的 </a:t>
            </a:r>
            <a:r>
              <a:rPr lang="en-US" altLang="zh-CN" sz="900" dirty="0">
                <a:solidFill>
                  <a:srgbClr val="163A5A"/>
                </a:solidFill>
                <a:latin typeface="Kozuka Gothic Pro R" pitchFamily="34" charset="-128"/>
                <a:ea typeface="Kozuka Gothic Pro R" pitchFamily="34" charset="-128"/>
              </a:rPr>
              <a:t>hash </a:t>
            </a:r>
            <a:r>
              <a:rPr lang="zh-CN" altLang="en-US" sz="900" dirty="0">
                <a:solidFill>
                  <a:srgbClr val="163A5A"/>
                </a:solidFill>
                <a:latin typeface="Kozuka Gothic Pro R" pitchFamily="34" charset="-128"/>
                <a:ea typeface="Kozuka Gothic Pro R" pitchFamily="34" charset="-128"/>
              </a:rPr>
              <a:t>问题（来源于 </a:t>
            </a:r>
            <a:r>
              <a:rPr lang="en-US" altLang="zh-CN" sz="900" dirty="0" err="1">
                <a:solidFill>
                  <a:srgbClr val="163A5A"/>
                </a:solidFill>
                <a:latin typeface="Kozuka Gothic Pro R" pitchFamily="34" charset="-128"/>
                <a:ea typeface="Kozuka Gothic Pro R" pitchFamily="34" charset="-128"/>
              </a:rPr>
              <a:t>hashcash</a:t>
            </a:r>
            <a:r>
              <a:rPr lang="zh-CN" altLang="en-US" sz="900" dirty="0">
                <a:solidFill>
                  <a:srgbClr val="163A5A"/>
                </a:solidFill>
                <a:latin typeface="Kozuka Gothic Pro R" pitchFamily="34" charset="-128"/>
                <a:ea typeface="Kozuka Gothic Pro R" pitchFamily="34" charset="-128"/>
              </a:rPr>
              <a:t>）。保证在一段时间内，系统中只能出现少数合法提案。</a:t>
            </a:r>
          </a:p>
        </p:txBody>
      </p:sp>
      <p:sp>
        <p:nvSpPr>
          <p:cNvPr id="47" name="TextBox 46"/>
          <p:cNvSpPr txBox="1"/>
          <p:nvPr/>
        </p:nvSpPr>
        <p:spPr>
          <a:xfrm>
            <a:off x="7216182" y="2659301"/>
            <a:ext cx="1563458" cy="923330"/>
          </a:xfrm>
          <a:prstGeom prst="rect">
            <a:avLst/>
          </a:prstGeom>
          <a:noFill/>
        </p:spPr>
        <p:txBody>
          <a:bodyPr wrap="square" rtlCol="0">
            <a:spAutoFit/>
          </a:bodyPr>
          <a:lstStyle/>
          <a:p>
            <a:r>
              <a:rPr lang="zh-CN" altLang="en-US" sz="900" dirty="0">
                <a:solidFill>
                  <a:srgbClr val="163A5A"/>
                </a:solidFill>
                <a:latin typeface="Kozuka Gothic Pro R" pitchFamily="34" charset="-128"/>
                <a:ea typeface="Kozuka Gothic Pro R" pitchFamily="34" charset="-128"/>
              </a:rPr>
              <a:t>权益证明，</a:t>
            </a:r>
            <a:r>
              <a:rPr lang="en-US" altLang="zh-CN" sz="900" dirty="0">
                <a:solidFill>
                  <a:srgbClr val="163A5A"/>
                </a:solidFill>
                <a:latin typeface="Kozuka Gothic Pro R" pitchFamily="34" charset="-128"/>
                <a:ea typeface="Kozuka Gothic Pro R" pitchFamily="34" charset="-128"/>
              </a:rPr>
              <a:t>Proof of Stake</a:t>
            </a:r>
            <a:r>
              <a:rPr lang="zh-CN" altLang="en-US" sz="900" dirty="0">
                <a:solidFill>
                  <a:srgbClr val="163A5A"/>
                </a:solidFill>
                <a:latin typeface="Kozuka Gothic Pro R" pitchFamily="34" charset="-128"/>
                <a:ea typeface="Kozuka Gothic Pro R" pitchFamily="34" charset="-128"/>
              </a:rPr>
              <a:t>，</a:t>
            </a:r>
            <a:r>
              <a:rPr lang="en-US" altLang="zh-CN" sz="900" dirty="0">
                <a:solidFill>
                  <a:srgbClr val="163A5A"/>
                </a:solidFill>
                <a:latin typeface="Kozuka Gothic Pro R" pitchFamily="34" charset="-128"/>
                <a:ea typeface="Kozuka Gothic Pro R" pitchFamily="34" charset="-128"/>
              </a:rPr>
              <a:t>2013 </a:t>
            </a:r>
            <a:r>
              <a:rPr lang="zh-CN" altLang="en-US" sz="900" dirty="0">
                <a:solidFill>
                  <a:srgbClr val="163A5A"/>
                </a:solidFill>
                <a:latin typeface="Kozuka Gothic Pro R" pitchFamily="34" charset="-128"/>
                <a:ea typeface="Kozuka Gothic Pro R" pitchFamily="34" charset="-128"/>
              </a:rPr>
              <a:t>年被提出，最早在 </a:t>
            </a:r>
            <a:r>
              <a:rPr lang="en-US" altLang="zh-CN" sz="900" dirty="0" err="1">
                <a:solidFill>
                  <a:srgbClr val="163A5A"/>
                </a:solidFill>
                <a:latin typeface="Kozuka Gothic Pro R" pitchFamily="34" charset="-128"/>
                <a:ea typeface="Kozuka Gothic Pro R" pitchFamily="34" charset="-128"/>
              </a:rPr>
              <a:t>Peercoin</a:t>
            </a:r>
            <a:r>
              <a:rPr lang="en-US" altLang="zh-CN" sz="900" dirty="0">
                <a:solidFill>
                  <a:srgbClr val="163A5A"/>
                </a:solidFill>
                <a:latin typeface="Kozuka Gothic Pro R" pitchFamily="34" charset="-128"/>
                <a:ea typeface="Kozuka Gothic Pro R" pitchFamily="34" charset="-128"/>
              </a:rPr>
              <a:t> </a:t>
            </a:r>
            <a:r>
              <a:rPr lang="zh-CN" altLang="en-US" sz="900" dirty="0">
                <a:solidFill>
                  <a:srgbClr val="163A5A"/>
                </a:solidFill>
                <a:latin typeface="Kozuka Gothic Pro R" pitchFamily="34" charset="-128"/>
                <a:ea typeface="Kozuka Gothic Pro R" pitchFamily="34" charset="-128"/>
              </a:rPr>
              <a:t>系统中被实现，类似现实生活中的股东机制，拥有股份越多的人越容易获取记账权。</a:t>
            </a:r>
          </a:p>
        </p:txBody>
      </p:sp>
      <p:sp>
        <p:nvSpPr>
          <p:cNvPr id="45" name="矩形 44"/>
          <p:cNvSpPr/>
          <p:nvPr/>
        </p:nvSpPr>
        <p:spPr>
          <a:xfrm>
            <a:off x="0" y="5013960"/>
            <a:ext cx="9144000" cy="121920"/>
          </a:xfrm>
          <a:prstGeom prst="rect">
            <a:avLst/>
          </a:prstGeom>
          <a:solidFill>
            <a:schemeClr val="tx2">
              <a:lumMod val="50000"/>
            </a:schemeClr>
          </a:solidFill>
          <a:ln>
            <a:solidFill>
              <a:srgbClr val="163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1198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44000">
                                          <p:cBhvr additive="base">
                                            <p:cTn id="7" dur="500" fill="hold"/>
                                            <p:tgtEl>
                                              <p:spTgt spid="25"/>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2" presetClass="entr" presetSubtype="1" fill="hold" grpId="0" nodeType="afterEffect" p14:presetBounceEnd="40000">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14:bounceEnd="40000">
                                          <p:cBhvr additive="base">
                                            <p:cTn id="16"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17" dur="500" fill="hold"/>
                                            <p:tgtEl>
                                              <p:spTgt spid="24"/>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14:presetBounceEnd="40000">
                                      <p:stCondLst>
                                        <p:cond delay="400"/>
                                      </p:stCondLst>
                                      <p:childTnLst>
                                        <p:set>
                                          <p:cBhvr>
                                            <p:cTn id="19" dur="1" fill="hold">
                                              <p:stCondLst>
                                                <p:cond delay="0"/>
                                              </p:stCondLst>
                                            </p:cTn>
                                            <p:tgtEl>
                                              <p:spTgt spid="6"/>
                                            </p:tgtEl>
                                            <p:attrNameLst>
                                              <p:attrName>style.visibility</p:attrName>
                                            </p:attrNameLst>
                                          </p:cBhvr>
                                          <p:to>
                                            <p:strVal val="visible"/>
                                          </p:to>
                                        </p:set>
                                        <p:anim calcmode="lin" valueType="num" p14:bounceEnd="40000">
                                          <p:cBhvr additive="base">
                                            <p:cTn id="20" dur="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21" dur="500" fill="hold"/>
                                            <p:tgtEl>
                                              <p:spTgt spid="6"/>
                                            </p:tgtEl>
                                            <p:attrNameLst>
                                              <p:attrName>ppt_y</p:attrName>
                                            </p:attrNameLst>
                                          </p:cBhvr>
                                          <p:tavLst>
                                            <p:tav tm="0">
                                              <p:val>
                                                <p:strVal val="0-#ppt_h/2"/>
                                              </p:val>
                                            </p:tav>
                                            <p:tav tm="100000">
                                              <p:val>
                                                <p:strVal val="#ppt_y"/>
                                              </p:val>
                                            </p:tav>
                                          </p:tavLst>
                                        </p:anim>
                                      </p:childTnLst>
                                    </p:cTn>
                                  </p:par>
                                  <p:par>
                                    <p:cTn id="22" presetID="2" presetClass="entr" presetSubtype="2" fill="hold" nodeType="withEffect" p14:presetBounceEnd="40000">
                                      <p:stCondLst>
                                        <p:cond delay="200"/>
                                      </p:stCondLst>
                                      <p:childTnLst>
                                        <p:set>
                                          <p:cBhvr>
                                            <p:cTn id="23" dur="1" fill="hold">
                                              <p:stCondLst>
                                                <p:cond delay="0"/>
                                              </p:stCondLst>
                                            </p:cTn>
                                            <p:tgtEl>
                                              <p:spTgt spid="17"/>
                                            </p:tgtEl>
                                            <p:attrNameLst>
                                              <p:attrName>style.visibility</p:attrName>
                                            </p:attrNameLst>
                                          </p:cBhvr>
                                          <p:to>
                                            <p:strVal val="visible"/>
                                          </p:to>
                                        </p:set>
                                        <p:anim calcmode="lin" valueType="num" p14:bounceEnd="40000">
                                          <p:cBhvr additive="base">
                                            <p:cTn id="24" dur="500" fill="hold"/>
                                            <p:tgtEl>
                                              <p:spTgt spid="17"/>
                                            </p:tgtEl>
                                            <p:attrNameLst>
                                              <p:attrName>ppt_x</p:attrName>
                                            </p:attrNameLst>
                                          </p:cBhvr>
                                          <p:tavLst>
                                            <p:tav tm="0">
                                              <p:val>
                                                <p:strVal val="1+#ppt_w/2"/>
                                              </p:val>
                                            </p:tav>
                                            <p:tav tm="100000">
                                              <p:val>
                                                <p:strVal val="#ppt_x"/>
                                              </p:val>
                                            </p:tav>
                                          </p:tavLst>
                                        </p:anim>
                                        <p:anim calcmode="lin" valueType="num" p14:bounceEnd="40000">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1" fill="hold" grpId="0" nodeType="withEffect" p14:presetBounceEnd="40000">
                                      <p:stCondLst>
                                        <p:cond delay="900"/>
                                      </p:stCondLst>
                                      <p:childTnLst>
                                        <p:set>
                                          <p:cBhvr>
                                            <p:cTn id="27" dur="1" fill="hold">
                                              <p:stCondLst>
                                                <p:cond delay="0"/>
                                              </p:stCondLst>
                                            </p:cTn>
                                            <p:tgtEl>
                                              <p:spTgt spid="16"/>
                                            </p:tgtEl>
                                            <p:attrNameLst>
                                              <p:attrName>style.visibility</p:attrName>
                                            </p:attrNameLst>
                                          </p:cBhvr>
                                          <p:to>
                                            <p:strVal val="visible"/>
                                          </p:to>
                                        </p:set>
                                        <p:anim calcmode="lin" valueType="num" p14:bounceEnd="40000">
                                          <p:cBhvr additive="base">
                                            <p:cTn id="28" dur="500" fill="hold"/>
                                            <p:tgtEl>
                                              <p:spTgt spid="16"/>
                                            </p:tgtEl>
                                            <p:attrNameLst>
                                              <p:attrName>ppt_x</p:attrName>
                                            </p:attrNameLst>
                                          </p:cBhvr>
                                          <p:tavLst>
                                            <p:tav tm="0">
                                              <p:val>
                                                <p:strVal val="#ppt_x"/>
                                              </p:val>
                                            </p:tav>
                                            <p:tav tm="100000">
                                              <p:val>
                                                <p:strVal val="#ppt_x"/>
                                              </p:val>
                                            </p:tav>
                                          </p:tavLst>
                                        </p:anim>
                                        <p:anim calcmode="lin" valueType="num" p14:bounceEnd="40000">
                                          <p:cBhvr additive="base">
                                            <p:cTn id="29" dur="500" fill="hold"/>
                                            <p:tgtEl>
                                              <p:spTgt spid="16"/>
                                            </p:tgtEl>
                                            <p:attrNameLst>
                                              <p:attrName>ppt_y</p:attrName>
                                            </p:attrNameLst>
                                          </p:cBhvr>
                                          <p:tavLst>
                                            <p:tav tm="0">
                                              <p:val>
                                                <p:strVal val="0-#ppt_h/2"/>
                                              </p:val>
                                            </p:tav>
                                            <p:tav tm="100000">
                                              <p:val>
                                                <p:strVal val="#ppt_y"/>
                                              </p:val>
                                            </p:tav>
                                          </p:tavLst>
                                        </p:anim>
                                      </p:childTnLst>
                                    </p:cTn>
                                  </p:par>
                                  <p:par>
                                    <p:cTn id="30" presetID="2" presetClass="entr" presetSubtype="2" fill="hold" nodeType="withEffect" p14:presetBounceEnd="40000">
                                      <p:stCondLst>
                                        <p:cond delay="600"/>
                                      </p:stCondLst>
                                      <p:childTnLst>
                                        <p:set>
                                          <p:cBhvr>
                                            <p:cTn id="31" dur="1" fill="hold">
                                              <p:stCondLst>
                                                <p:cond delay="0"/>
                                              </p:stCondLst>
                                            </p:cTn>
                                            <p:tgtEl>
                                              <p:spTgt spid="13"/>
                                            </p:tgtEl>
                                            <p:attrNameLst>
                                              <p:attrName>style.visibility</p:attrName>
                                            </p:attrNameLst>
                                          </p:cBhvr>
                                          <p:to>
                                            <p:strVal val="visible"/>
                                          </p:to>
                                        </p:set>
                                        <p:anim calcmode="lin" valueType="num" p14:bounceEnd="40000">
                                          <p:cBhvr additive="base">
                                            <p:cTn id="32" dur="500" fill="hold"/>
                                            <p:tgtEl>
                                              <p:spTgt spid="13"/>
                                            </p:tgtEl>
                                            <p:attrNameLst>
                                              <p:attrName>ppt_x</p:attrName>
                                            </p:attrNameLst>
                                          </p:cBhvr>
                                          <p:tavLst>
                                            <p:tav tm="0">
                                              <p:val>
                                                <p:strVal val="1+#ppt_w/2"/>
                                              </p:val>
                                            </p:tav>
                                            <p:tav tm="100000">
                                              <p:val>
                                                <p:strVal val="#ppt_x"/>
                                              </p:val>
                                            </p:tav>
                                          </p:tavLst>
                                        </p:anim>
                                        <p:anim calcmode="lin" valueType="num" p14:bounceEnd="40000">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400"/>
                                </p:stCondLst>
                                <p:childTnLst>
                                  <p:par>
                                    <p:cTn id="35" presetID="10"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40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grpId="0" nodeType="withEffect">
                                      <p:stCondLst>
                                        <p:cond delay="70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3600"/>
                                </p:stCondLst>
                                <p:childTnLst>
                                  <p:par>
                                    <p:cTn id="51" presetID="12" presetClass="entr" presetSubtype="8"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300"/>
                                            <p:tgtEl>
                                              <p:spTgt spid="41"/>
                                            </p:tgtEl>
                                            <p:attrNameLst>
                                              <p:attrName>ppt_x</p:attrName>
                                            </p:attrNameLst>
                                          </p:cBhvr>
                                          <p:tavLst>
                                            <p:tav tm="0">
                                              <p:val>
                                                <p:strVal val="#ppt_x-#ppt_w*1.125000"/>
                                              </p:val>
                                            </p:tav>
                                            <p:tav tm="100000">
                                              <p:val>
                                                <p:strVal val="#ppt_x"/>
                                              </p:val>
                                            </p:tav>
                                          </p:tavLst>
                                        </p:anim>
                                        <p:animEffect transition="in" filter="wipe(right)">
                                          <p:cBhvr>
                                            <p:cTn id="54" dur="300"/>
                                            <p:tgtEl>
                                              <p:spTgt spid="41"/>
                                            </p:tgtEl>
                                          </p:cBhvr>
                                        </p:animEffect>
                                      </p:childTnLst>
                                    </p:cTn>
                                  </p:par>
                                  <p:par>
                                    <p:cTn id="55" presetID="12" presetClass="entr" presetSubtype="8" fill="hold" grpId="0" nodeType="withEffect">
                                      <p:stCondLst>
                                        <p:cond delay="20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300"/>
                                            <p:tgtEl>
                                              <p:spTgt spid="42"/>
                                            </p:tgtEl>
                                            <p:attrNameLst>
                                              <p:attrName>ppt_x</p:attrName>
                                            </p:attrNameLst>
                                          </p:cBhvr>
                                          <p:tavLst>
                                            <p:tav tm="0">
                                              <p:val>
                                                <p:strVal val="#ppt_x-#ppt_w*1.125000"/>
                                              </p:val>
                                            </p:tav>
                                            <p:tav tm="100000">
                                              <p:val>
                                                <p:strVal val="#ppt_x"/>
                                              </p:val>
                                            </p:tav>
                                          </p:tavLst>
                                        </p:anim>
                                        <p:animEffect transition="in" filter="wipe(right)">
                                          <p:cBhvr>
                                            <p:cTn id="58" dur="300"/>
                                            <p:tgtEl>
                                              <p:spTgt spid="42"/>
                                            </p:tgtEl>
                                          </p:cBhvr>
                                        </p:animEffect>
                                      </p:childTnLst>
                                    </p:cTn>
                                  </p:par>
                                  <p:par>
                                    <p:cTn id="59" presetID="12" presetClass="entr" presetSubtype="8" fill="hold" grpId="0" nodeType="withEffect">
                                      <p:stCondLst>
                                        <p:cond delay="20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300"/>
                                            <p:tgtEl>
                                              <p:spTgt spid="43"/>
                                            </p:tgtEl>
                                            <p:attrNameLst>
                                              <p:attrName>ppt_x</p:attrName>
                                            </p:attrNameLst>
                                          </p:cBhvr>
                                          <p:tavLst>
                                            <p:tav tm="0">
                                              <p:val>
                                                <p:strVal val="#ppt_x-#ppt_w*1.125000"/>
                                              </p:val>
                                            </p:tav>
                                            <p:tav tm="100000">
                                              <p:val>
                                                <p:strVal val="#ppt_x"/>
                                              </p:val>
                                            </p:tav>
                                          </p:tavLst>
                                        </p:anim>
                                        <p:animEffect transition="in" filter="wipe(right)">
                                          <p:cBhvr>
                                            <p:cTn id="62" dur="300"/>
                                            <p:tgtEl>
                                              <p:spTgt spid="43"/>
                                            </p:tgtEl>
                                          </p:cBhvr>
                                        </p:animEffect>
                                      </p:childTnLst>
                                    </p:cTn>
                                  </p:par>
                                  <p:par>
                                    <p:cTn id="63" presetID="12" presetClass="entr" presetSubtype="8" fill="hold" grpId="0" nodeType="withEffect">
                                      <p:stCondLst>
                                        <p:cond delay="20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300"/>
                                            <p:tgtEl>
                                              <p:spTgt spid="44"/>
                                            </p:tgtEl>
                                            <p:attrNameLst>
                                              <p:attrName>ppt_x</p:attrName>
                                            </p:attrNameLst>
                                          </p:cBhvr>
                                          <p:tavLst>
                                            <p:tav tm="0">
                                              <p:val>
                                                <p:strVal val="#ppt_x-#ppt_w*1.125000"/>
                                              </p:val>
                                            </p:tav>
                                            <p:tav tm="100000">
                                              <p:val>
                                                <p:strVal val="#ppt_x"/>
                                              </p:val>
                                            </p:tav>
                                          </p:tavLst>
                                        </p:anim>
                                        <p:animEffect transition="in" filter="wipe(right)">
                                          <p:cBhvr>
                                            <p:cTn id="66" dur="300"/>
                                            <p:tgtEl>
                                              <p:spTgt spid="44"/>
                                            </p:tgtEl>
                                          </p:cBhvr>
                                        </p:animEffect>
                                      </p:childTnLst>
                                    </p:cTn>
                                  </p:par>
                                  <p:par>
                                    <p:cTn id="67" presetID="12" presetClass="entr" presetSubtype="8" fill="hold" grpId="0" nodeType="withEffect">
                                      <p:stCondLst>
                                        <p:cond delay="200"/>
                                      </p:stCondLst>
                                      <p:childTnLst>
                                        <p:set>
                                          <p:cBhvr>
                                            <p:cTn id="68" dur="1" fill="hold">
                                              <p:stCondLst>
                                                <p:cond delay="0"/>
                                              </p:stCondLst>
                                            </p:cTn>
                                            <p:tgtEl>
                                              <p:spTgt spid="47"/>
                                            </p:tgtEl>
                                            <p:attrNameLst>
                                              <p:attrName>style.visibility</p:attrName>
                                            </p:attrNameLst>
                                          </p:cBhvr>
                                          <p:to>
                                            <p:strVal val="visible"/>
                                          </p:to>
                                        </p:set>
                                        <p:anim calcmode="lin" valueType="num">
                                          <p:cBhvr additive="base">
                                            <p:cTn id="69" dur="300"/>
                                            <p:tgtEl>
                                              <p:spTgt spid="47"/>
                                            </p:tgtEl>
                                            <p:attrNameLst>
                                              <p:attrName>ppt_x</p:attrName>
                                            </p:attrNameLst>
                                          </p:cBhvr>
                                          <p:tavLst>
                                            <p:tav tm="0">
                                              <p:val>
                                                <p:strVal val="#ppt_x-#ppt_w*1.125000"/>
                                              </p:val>
                                            </p:tav>
                                            <p:tav tm="100000">
                                              <p:val>
                                                <p:strVal val="#ppt_x"/>
                                              </p:val>
                                            </p:tav>
                                          </p:tavLst>
                                        </p:anim>
                                        <p:animEffect transition="in" filter="wipe(right)">
                                          <p:cBhvr>
                                            <p:cTn id="70" dur="3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24" grpId="0" animBg="1"/>
          <p:bldP spid="35" grpId="0"/>
          <p:bldP spid="36" grpId="0"/>
          <p:bldP spid="38" grpId="0"/>
          <p:bldP spid="39" grpId="0"/>
          <p:bldP spid="40" grpId="0"/>
          <p:bldP spid="41" grpId="0"/>
          <p:bldP spid="42" grpId="0"/>
          <p:bldP spid="43" grpId="0"/>
          <p:bldP spid="44" grpId="0"/>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40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0-#ppt_h/2"/>
                                              </p:val>
                                            </p:tav>
                                            <p:tav tm="100000">
                                              <p:val>
                                                <p:strVal val="#ppt_y"/>
                                              </p:val>
                                            </p:tav>
                                          </p:tavLst>
                                        </p:anim>
                                      </p:childTnLst>
                                    </p:cTn>
                                  </p:par>
                                  <p:par>
                                    <p:cTn id="22" presetID="2" presetClass="entr" presetSubtype="2" fill="hold" nodeType="withEffect">
                                      <p:stCondLst>
                                        <p:cond delay="2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1" fill="hold" grpId="0" nodeType="withEffect">
                                      <p:stCondLst>
                                        <p:cond delay="90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0-#ppt_h/2"/>
                                              </p:val>
                                            </p:tav>
                                            <p:tav tm="100000">
                                              <p:val>
                                                <p:strVal val="#ppt_y"/>
                                              </p:val>
                                            </p:tav>
                                          </p:tavLst>
                                        </p:anim>
                                      </p:childTnLst>
                                    </p:cTn>
                                  </p:par>
                                  <p:par>
                                    <p:cTn id="30" presetID="2" presetClass="entr" presetSubtype="2" fill="hold" nodeType="withEffect">
                                      <p:stCondLst>
                                        <p:cond delay="60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400"/>
                                </p:stCondLst>
                                <p:childTnLst>
                                  <p:par>
                                    <p:cTn id="35" presetID="10"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40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grpId="0" nodeType="withEffect">
                                      <p:stCondLst>
                                        <p:cond delay="70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3600"/>
                                </p:stCondLst>
                                <p:childTnLst>
                                  <p:par>
                                    <p:cTn id="51" presetID="12" presetClass="entr" presetSubtype="8"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300"/>
                                            <p:tgtEl>
                                              <p:spTgt spid="41"/>
                                            </p:tgtEl>
                                            <p:attrNameLst>
                                              <p:attrName>ppt_x</p:attrName>
                                            </p:attrNameLst>
                                          </p:cBhvr>
                                          <p:tavLst>
                                            <p:tav tm="0">
                                              <p:val>
                                                <p:strVal val="#ppt_x-#ppt_w*1.125000"/>
                                              </p:val>
                                            </p:tav>
                                            <p:tav tm="100000">
                                              <p:val>
                                                <p:strVal val="#ppt_x"/>
                                              </p:val>
                                            </p:tav>
                                          </p:tavLst>
                                        </p:anim>
                                        <p:animEffect transition="in" filter="wipe(right)">
                                          <p:cBhvr>
                                            <p:cTn id="54" dur="300"/>
                                            <p:tgtEl>
                                              <p:spTgt spid="41"/>
                                            </p:tgtEl>
                                          </p:cBhvr>
                                        </p:animEffect>
                                      </p:childTnLst>
                                    </p:cTn>
                                  </p:par>
                                  <p:par>
                                    <p:cTn id="55" presetID="12" presetClass="entr" presetSubtype="8" fill="hold" grpId="0" nodeType="withEffect">
                                      <p:stCondLst>
                                        <p:cond delay="20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300"/>
                                            <p:tgtEl>
                                              <p:spTgt spid="42"/>
                                            </p:tgtEl>
                                            <p:attrNameLst>
                                              <p:attrName>ppt_x</p:attrName>
                                            </p:attrNameLst>
                                          </p:cBhvr>
                                          <p:tavLst>
                                            <p:tav tm="0">
                                              <p:val>
                                                <p:strVal val="#ppt_x-#ppt_w*1.125000"/>
                                              </p:val>
                                            </p:tav>
                                            <p:tav tm="100000">
                                              <p:val>
                                                <p:strVal val="#ppt_x"/>
                                              </p:val>
                                            </p:tav>
                                          </p:tavLst>
                                        </p:anim>
                                        <p:animEffect transition="in" filter="wipe(right)">
                                          <p:cBhvr>
                                            <p:cTn id="58" dur="300"/>
                                            <p:tgtEl>
                                              <p:spTgt spid="42"/>
                                            </p:tgtEl>
                                          </p:cBhvr>
                                        </p:animEffect>
                                      </p:childTnLst>
                                    </p:cTn>
                                  </p:par>
                                  <p:par>
                                    <p:cTn id="59" presetID="12" presetClass="entr" presetSubtype="8" fill="hold" grpId="0" nodeType="withEffect">
                                      <p:stCondLst>
                                        <p:cond delay="20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300"/>
                                            <p:tgtEl>
                                              <p:spTgt spid="43"/>
                                            </p:tgtEl>
                                            <p:attrNameLst>
                                              <p:attrName>ppt_x</p:attrName>
                                            </p:attrNameLst>
                                          </p:cBhvr>
                                          <p:tavLst>
                                            <p:tav tm="0">
                                              <p:val>
                                                <p:strVal val="#ppt_x-#ppt_w*1.125000"/>
                                              </p:val>
                                            </p:tav>
                                            <p:tav tm="100000">
                                              <p:val>
                                                <p:strVal val="#ppt_x"/>
                                              </p:val>
                                            </p:tav>
                                          </p:tavLst>
                                        </p:anim>
                                        <p:animEffect transition="in" filter="wipe(right)">
                                          <p:cBhvr>
                                            <p:cTn id="62" dur="300"/>
                                            <p:tgtEl>
                                              <p:spTgt spid="43"/>
                                            </p:tgtEl>
                                          </p:cBhvr>
                                        </p:animEffect>
                                      </p:childTnLst>
                                    </p:cTn>
                                  </p:par>
                                  <p:par>
                                    <p:cTn id="63" presetID="12" presetClass="entr" presetSubtype="8" fill="hold" grpId="0" nodeType="withEffect">
                                      <p:stCondLst>
                                        <p:cond delay="20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300"/>
                                            <p:tgtEl>
                                              <p:spTgt spid="44"/>
                                            </p:tgtEl>
                                            <p:attrNameLst>
                                              <p:attrName>ppt_x</p:attrName>
                                            </p:attrNameLst>
                                          </p:cBhvr>
                                          <p:tavLst>
                                            <p:tav tm="0">
                                              <p:val>
                                                <p:strVal val="#ppt_x-#ppt_w*1.125000"/>
                                              </p:val>
                                            </p:tav>
                                            <p:tav tm="100000">
                                              <p:val>
                                                <p:strVal val="#ppt_x"/>
                                              </p:val>
                                            </p:tav>
                                          </p:tavLst>
                                        </p:anim>
                                        <p:animEffect transition="in" filter="wipe(right)">
                                          <p:cBhvr>
                                            <p:cTn id="66" dur="300"/>
                                            <p:tgtEl>
                                              <p:spTgt spid="44"/>
                                            </p:tgtEl>
                                          </p:cBhvr>
                                        </p:animEffect>
                                      </p:childTnLst>
                                    </p:cTn>
                                  </p:par>
                                  <p:par>
                                    <p:cTn id="67" presetID="12" presetClass="entr" presetSubtype="8" fill="hold" grpId="0" nodeType="withEffect">
                                      <p:stCondLst>
                                        <p:cond delay="200"/>
                                      </p:stCondLst>
                                      <p:childTnLst>
                                        <p:set>
                                          <p:cBhvr>
                                            <p:cTn id="68" dur="1" fill="hold">
                                              <p:stCondLst>
                                                <p:cond delay="0"/>
                                              </p:stCondLst>
                                            </p:cTn>
                                            <p:tgtEl>
                                              <p:spTgt spid="47"/>
                                            </p:tgtEl>
                                            <p:attrNameLst>
                                              <p:attrName>style.visibility</p:attrName>
                                            </p:attrNameLst>
                                          </p:cBhvr>
                                          <p:to>
                                            <p:strVal val="visible"/>
                                          </p:to>
                                        </p:set>
                                        <p:anim calcmode="lin" valueType="num">
                                          <p:cBhvr additive="base">
                                            <p:cTn id="69" dur="300"/>
                                            <p:tgtEl>
                                              <p:spTgt spid="47"/>
                                            </p:tgtEl>
                                            <p:attrNameLst>
                                              <p:attrName>ppt_x</p:attrName>
                                            </p:attrNameLst>
                                          </p:cBhvr>
                                          <p:tavLst>
                                            <p:tav tm="0">
                                              <p:val>
                                                <p:strVal val="#ppt_x-#ppt_w*1.125000"/>
                                              </p:val>
                                            </p:tav>
                                            <p:tav tm="100000">
                                              <p:val>
                                                <p:strVal val="#ppt_x"/>
                                              </p:val>
                                            </p:tav>
                                          </p:tavLst>
                                        </p:anim>
                                        <p:animEffect transition="in" filter="wipe(right)">
                                          <p:cBhvr>
                                            <p:cTn id="70" dur="3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24" grpId="0" animBg="1"/>
          <p:bldP spid="35" grpId="0"/>
          <p:bldP spid="36" grpId="0"/>
          <p:bldP spid="38" grpId="0"/>
          <p:bldP spid="39" grpId="0"/>
          <p:bldP spid="40" grpId="0"/>
          <p:bldP spid="41" grpId="0"/>
          <p:bldP spid="42" grpId="0"/>
          <p:bldP spid="43" grpId="0"/>
          <p:bldP spid="44" grpId="0"/>
          <p:bldP spid="4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4" name="TextBox 93"/>
          <p:cNvSpPr txBox="1"/>
          <p:nvPr/>
        </p:nvSpPr>
        <p:spPr>
          <a:xfrm>
            <a:off x="908957" y="206330"/>
            <a:ext cx="1548373"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ACID</a:t>
            </a:r>
            <a:r>
              <a:rPr lang="zh-CN" altLang="en-US" sz="2000" spc="300" dirty="0">
                <a:latin typeface="方正兰亭细黑_GBK" pitchFamily="2" charset="-122"/>
                <a:ea typeface="方正兰亭细黑_GBK" pitchFamily="2" charset="-122"/>
              </a:rPr>
              <a:t>原则</a:t>
            </a:r>
          </a:p>
        </p:txBody>
      </p:sp>
      <p:cxnSp>
        <p:nvCxnSpPr>
          <p:cNvPr id="14" name="直接连接符 13"/>
          <p:cNvCxnSpPr/>
          <p:nvPr/>
        </p:nvCxnSpPr>
        <p:spPr>
          <a:xfrm>
            <a:off x="2457080"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09404" y="883988"/>
            <a:ext cx="7539246" cy="830997"/>
          </a:xfrm>
          <a:prstGeom prst="rect">
            <a:avLst/>
          </a:prstGeom>
          <a:noFill/>
        </p:spPr>
        <p:txBody>
          <a:bodyPr wrap="square" rtlCol="0">
            <a:spAutoFit/>
          </a:bodyPr>
          <a:lstStyle/>
          <a:p>
            <a:r>
              <a:rPr lang="zh-CN" altLang="en-US" sz="1200" dirty="0">
                <a:latin typeface="方正兰亭细黑_GBK" panose="02000000000000000000" charset="-122"/>
                <a:ea typeface="方正兰亭细黑_GBK" panose="02000000000000000000" charset="-122"/>
                <a:cs typeface="方正兰亭细黑_GBK_M" pitchFamily="2" charset="2"/>
              </a:rPr>
              <a:t>一致性问题，是分布式系统核心问题。</a:t>
            </a:r>
          </a:p>
          <a:p>
            <a:r>
              <a:rPr lang="en-US" altLang="zh-CN" sz="1200" dirty="0">
                <a:latin typeface="方正兰亭细黑_GBK" panose="02000000000000000000" charset="-122"/>
                <a:ea typeface="方正兰亭细黑_GBK" panose="02000000000000000000" charset="-122"/>
                <a:cs typeface="方正兰亭细黑_GBK_M" pitchFamily="2" charset="2"/>
              </a:rPr>
              <a:t>ACID </a:t>
            </a:r>
            <a:r>
              <a:rPr lang="zh-CN" altLang="en-US" sz="1200" dirty="0">
                <a:latin typeface="方正兰亭细黑_GBK" panose="02000000000000000000" charset="-122"/>
                <a:ea typeface="方正兰亭细黑_GBK" panose="02000000000000000000" charset="-122"/>
                <a:cs typeface="方正兰亭细黑_GBK_M" pitchFamily="2" charset="2"/>
              </a:rPr>
              <a:t>原则描述了对分布式数据库的一致性需求，同时付出了可用性的代价。一个与之相对的原则是 </a:t>
            </a:r>
            <a:r>
              <a:rPr lang="en-US" altLang="zh-CN" sz="1200" dirty="0">
                <a:latin typeface="方正兰亭细黑_GBK" panose="02000000000000000000" charset="-122"/>
                <a:ea typeface="方正兰亭细黑_GBK" panose="02000000000000000000" charset="-122"/>
                <a:cs typeface="方正兰亭细黑_GBK_M" pitchFamily="2" charset="2"/>
              </a:rPr>
              <a:t>BASE</a:t>
            </a:r>
            <a:r>
              <a:rPr lang="zh-CN" altLang="en-US" sz="1200" dirty="0">
                <a:latin typeface="方正兰亭细黑_GBK" panose="02000000000000000000" charset="-122"/>
                <a:ea typeface="方正兰亭细黑_GBK" panose="02000000000000000000" charset="-122"/>
                <a:cs typeface="方正兰亭细黑_GBK_M" pitchFamily="2" charset="2"/>
              </a:rPr>
              <a:t>（</a:t>
            </a:r>
            <a:r>
              <a:rPr lang="en-US" altLang="zh-CN" sz="1200" dirty="0">
                <a:latin typeface="方正兰亭细黑_GBK" panose="02000000000000000000" charset="-122"/>
                <a:ea typeface="方正兰亭细黑_GBK" panose="02000000000000000000" charset="-122"/>
                <a:cs typeface="方正兰亭细黑_GBK_M" pitchFamily="2" charset="2"/>
              </a:rPr>
              <a:t>Basic </a:t>
            </a:r>
            <a:r>
              <a:rPr lang="en-US" altLang="zh-CN" sz="1200" dirty="0" err="1">
                <a:latin typeface="方正兰亭细黑_GBK" panose="02000000000000000000" charset="-122"/>
                <a:ea typeface="方正兰亭细黑_GBK" panose="02000000000000000000" charset="-122"/>
                <a:cs typeface="方正兰亭细黑_GBK_M" pitchFamily="2" charset="2"/>
              </a:rPr>
              <a:t>Availiability</a:t>
            </a:r>
            <a:r>
              <a:rPr lang="zh-CN" altLang="en-US" sz="1200" dirty="0">
                <a:latin typeface="方正兰亭细黑_GBK" panose="02000000000000000000" charset="-122"/>
                <a:ea typeface="方正兰亭细黑_GBK" panose="02000000000000000000" charset="-122"/>
                <a:cs typeface="方正兰亭细黑_GBK_M" pitchFamily="2" charset="2"/>
              </a:rPr>
              <a:t>，</a:t>
            </a:r>
            <a:r>
              <a:rPr lang="en-US" altLang="zh-CN" sz="1200" dirty="0">
                <a:latin typeface="方正兰亭细黑_GBK" panose="02000000000000000000" charset="-122"/>
                <a:ea typeface="方正兰亭细黑_GBK" panose="02000000000000000000" charset="-122"/>
                <a:cs typeface="方正兰亭细黑_GBK_M" pitchFamily="2" charset="2"/>
              </a:rPr>
              <a:t>Soft state</a:t>
            </a:r>
            <a:r>
              <a:rPr lang="zh-CN" altLang="en-US" sz="1200" dirty="0">
                <a:latin typeface="方正兰亭细黑_GBK" panose="02000000000000000000" charset="-122"/>
                <a:ea typeface="方正兰亭细黑_GBK" panose="02000000000000000000" charset="-122"/>
                <a:cs typeface="方正兰亭细黑_GBK_M" pitchFamily="2" charset="2"/>
              </a:rPr>
              <a:t>，</a:t>
            </a:r>
            <a:r>
              <a:rPr lang="en-US" altLang="zh-CN" sz="1200" dirty="0">
                <a:latin typeface="方正兰亭细黑_GBK" panose="02000000000000000000" charset="-122"/>
                <a:ea typeface="方正兰亭细黑_GBK" panose="02000000000000000000" charset="-122"/>
                <a:cs typeface="方正兰亭细黑_GBK_M" pitchFamily="2" charset="2"/>
              </a:rPr>
              <a:t>Eventually Consistency</a:t>
            </a:r>
            <a:r>
              <a:rPr lang="zh-CN" altLang="en-US" sz="1200" dirty="0">
                <a:latin typeface="方正兰亭细黑_GBK" panose="02000000000000000000" charset="-122"/>
                <a:ea typeface="方正兰亭细黑_GBK" panose="02000000000000000000" charset="-122"/>
                <a:cs typeface="方正兰亭细黑_GBK_M" pitchFamily="2" charset="2"/>
              </a:rPr>
              <a:t>），牺牲掉对一致性的约束（最终一致性），来换取一定的可用性。</a:t>
            </a:r>
            <a:endParaRPr lang="en-US" altLang="zh-CN" sz="1200" dirty="0">
              <a:latin typeface="方正兰亭细黑_GBK" panose="02000000000000000000" charset="-122"/>
              <a:ea typeface="方正兰亭细黑_GBK" panose="02000000000000000000" charset="-122"/>
              <a:cs typeface="方正兰亭细黑_GBK_M" pitchFamily="2" charset="2"/>
            </a:endParaRPr>
          </a:p>
        </p:txBody>
      </p:sp>
      <p:sp>
        <p:nvSpPr>
          <p:cNvPr id="68" name="TextBox 67"/>
          <p:cNvSpPr txBox="1"/>
          <p:nvPr/>
        </p:nvSpPr>
        <p:spPr>
          <a:xfrm>
            <a:off x="1797708" y="3814130"/>
            <a:ext cx="899285" cy="338554"/>
          </a:xfrm>
          <a:prstGeom prst="rect">
            <a:avLst/>
          </a:prstGeom>
          <a:noFill/>
          <a:ln>
            <a:noFill/>
          </a:ln>
        </p:spPr>
        <p:txBody>
          <a:bodyPr wrap="none" rtlCol="0">
            <a:spAutoFit/>
          </a:bodyPr>
          <a:lstStyle/>
          <a:p>
            <a:r>
              <a:rPr lang="en-US" altLang="zh-CN" sz="1600" dirty="0"/>
              <a:t>Isolation</a:t>
            </a:r>
            <a:endParaRPr lang="zh-CN" altLang="en-US" sz="1600" dirty="0">
              <a:solidFill>
                <a:srgbClr val="163A5A"/>
              </a:solidFill>
              <a:latin typeface="方正兰亭细黑_GBK" pitchFamily="2" charset="-122"/>
              <a:ea typeface="方正兰亭细黑_GBK" pitchFamily="2" charset="-122"/>
            </a:endParaRPr>
          </a:p>
        </p:txBody>
      </p:sp>
      <p:sp>
        <p:nvSpPr>
          <p:cNvPr id="69" name="TextBox 68"/>
          <p:cNvSpPr txBox="1"/>
          <p:nvPr/>
        </p:nvSpPr>
        <p:spPr>
          <a:xfrm>
            <a:off x="6405147" y="3796251"/>
            <a:ext cx="993157" cy="338554"/>
          </a:xfrm>
          <a:prstGeom prst="rect">
            <a:avLst/>
          </a:prstGeom>
          <a:noFill/>
          <a:ln>
            <a:noFill/>
          </a:ln>
        </p:spPr>
        <p:txBody>
          <a:bodyPr wrap="none" rtlCol="0">
            <a:spAutoFit/>
          </a:bodyPr>
          <a:lstStyle/>
          <a:p>
            <a:r>
              <a:rPr lang="en-US" altLang="zh-CN" sz="1600" dirty="0"/>
              <a:t>Durability</a:t>
            </a:r>
            <a:endParaRPr lang="zh-CN" altLang="en-US" sz="1600" dirty="0">
              <a:latin typeface="方正兰亭细黑_GBK" pitchFamily="2" charset="-122"/>
              <a:ea typeface="方正兰亭细黑_GBK" pitchFamily="2" charset="-122"/>
            </a:endParaRPr>
          </a:p>
        </p:txBody>
      </p:sp>
      <p:sp>
        <p:nvSpPr>
          <p:cNvPr id="70" name="TextBox 69"/>
          <p:cNvSpPr txBox="1"/>
          <p:nvPr/>
        </p:nvSpPr>
        <p:spPr>
          <a:xfrm>
            <a:off x="6176206" y="2498967"/>
            <a:ext cx="1170833" cy="338554"/>
          </a:xfrm>
          <a:prstGeom prst="rect">
            <a:avLst/>
          </a:prstGeom>
          <a:noFill/>
          <a:ln>
            <a:noFill/>
          </a:ln>
        </p:spPr>
        <p:txBody>
          <a:bodyPr wrap="none" rtlCol="0">
            <a:spAutoFit/>
          </a:bodyPr>
          <a:lstStyle/>
          <a:p>
            <a:r>
              <a:rPr lang="en-US" altLang="zh-CN" sz="1600" dirty="0"/>
              <a:t>Consistency</a:t>
            </a:r>
            <a:endParaRPr lang="zh-CN" altLang="en-US" sz="1600" dirty="0">
              <a:solidFill>
                <a:srgbClr val="163A5A"/>
              </a:solidFill>
              <a:latin typeface="方正兰亭细黑_GBK" pitchFamily="2" charset="-122"/>
              <a:ea typeface="方正兰亭细黑_GBK" pitchFamily="2" charset="-122"/>
            </a:endParaRPr>
          </a:p>
        </p:txBody>
      </p:sp>
      <p:sp>
        <p:nvSpPr>
          <p:cNvPr id="71" name="TextBox 70"/>
          <p:cNvSpPr txBox="1"/>
          <p:nvPr/>
        </p:nvSpPr>
        <p:spPr>
          <a:xfrm>
            <a:off x="1668734" y="2471360"/>
            <a:ext cx="978986" cy="338554"/>
          </a:xfrm>
          <a:prstGeom prst="rect">
            <a:avLst/>
          </a:prstGeom>
          <a:noFill/>
          <a:ln>
            <a:noFill/>
          </a:ln>
        </p:spPr>
        <p:txBody>
          <a:bodyPr wrap="none" rtlCol="0">
            <a:spAutoFit/>
          </a:bodyPr>
          <a:lstStyle/>
          <a:p>
            <a:r>
              <a:rPr lang="en-US" altLang="zh-CN" sz="1600" dirty="0"/>
              <a:t>Atomicity</a:t>
            </a:r>
            <a:endParaRPr lang="zh-CN" altLang="en-US" sz="1600" dirty="0">
              <a:latin typeface="方正兰亭细黑_GBK" pitchFamily="2" charset="-122"/>
              <a:ea typeface="方正兰亭细黑_GBK" pitchFamily="2" charset="-122"/>
            </a:endParaRPr>
          </a:p>
        </p:txBody>
      </p:sp>
      <p:sp>
        <p:nvSpPr>
          <p:cNvPr id="95" name="椭圆 34"/>
          <p:cNvSpPr/>
          <p:nvPr/>
        </p:nvSpPr>
        <p:spPr>
          <a:xfrm rot="10800000">
            <a:off x="3288725" y="2230676"/>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solidFill>
              <a:srgbClr val="163A5A"/>
            </a:soli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dirty="0">
              <a:ea typeface="微软雅黑" panose="020B0503020204020204" pitchFamily="34" charset="-122"/>
            </a:endParaRPr>
          </a:p>
        </p:txBody>
      </p:sp>
      <p:grpSp>
        <p:nvGrpSpPr>
          <p:cNvPr id="96" name="组合 95"/>
          <p:cNvGrpSpPr/>
          <p:nvPr/>
        </p:nvGrpSpPr>
        <p:grpSpPr>
          <a:xfrm rot="5400000">
            <a:off x="3492928" y="3457744"/>
            <a:ext cx="1061672" cy="1379360"/>
            <a:chOff x="4020870" y="2194485"/>
            <a:chExt cx="1102258" cy="1432090"/>
          </a:xfrm>
          <a:effectLst>
            <a:outerShdw blurRad="444500" dist="254000" dir="8100000" algn="tr" rotWithShape="0">
              <a:prstClr val="black">
                <a:alpha val="50000"/>
              </a:prstClr>
            </a:outerShdw>
          </a:effectLst>
        </p:grpSpPr>
        <p:sp>
          <p:nvSpPr>
            <p:cNvPr id="9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9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100" name="椭圆 34"/>
          <p:cNvSpPr/>
          <p:nvPr/>
        </p:nvSpPr>
        <p:spPr>
          <a:xfrm>
            <a:off x="4720609" y="3292349"/>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solidFill>
              <a:srgbClr val="163A5A"/>
            </a:soli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17" name="组合 116"/>
          <p:cNvGrpSpPr/>
          <p:nvPr/>
        </p:nvGrpSpPr>
        <p:grpSpPr>
          <a:xfrm rot="16200000">
            <a:off x="4525212" y="2033732"/>
            <a:ext cx="1061672" cy="1379360"/>
            <a:chOff x="4020870" y="2194485"/>
            <a:chExt cx="1102258" cy="1432090"/>
          </a:xfrm>
          <a:effectLst>
            <a:outerShdw blurRad="444500" dist="254000" dir="8100000" algn="tr" rotWithShape="0">
              <a:prstClr val="black">
                <a:alpha val="50000"/>
              </a:prstClr>
            </a:outerShdw>
          </a:effectLst>
        </p:grpSpPr>
        <p:sp>
          <p:nvSpPr>
            <p:cNvPr id="12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2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22" name="TextBox 21"/>
          <p:cNvSpPr txBox="1"/>
          <p:nvPr/>
        </p:nvSpPr>
        <p:spPr>
          <a:xfrm>
            <a:off x="1389771" y="2785379"/>
            <a:ext cx="1563458" cy="369332"/>
          </a:xfrm>
          <a:prstGeom prst="rect">
            <a:avLst/>
          </a:prstGeom>
          <a:noFill/>
        </p:spPr>
        <p:txBody>
          <a:bodyPr wrap="square" rtlCol="0">
            <a:spAutoFit/>
          </a:bodyPr>
          <a:lstStyle/>
          <a:p>
            <a:r>
              <a:rPr lang="zh-CN" altLang="en-US" sz="900" dirty="0">
                <a:latin typeface="Kozuka Gothic Pro R" pitchFamily="34" charset="-128"/>
                <a:ea typeface="Kozuka Gothic Pro R" pitchFamily="34" charset="-128"/>
              </a:rPr>
              <a:t>原子性：每次操作是原子的，要么成功，要么不执行</a:t>
            </a:r>
          </a:p>
        </p:txBody>
      </p:sp>
      <p:sp>
        <p:nvSpPr>
          <p:cNvPr id="23" name="TextBox 22"/>
          <p:cNvSpPr txBox="1"/>
          <p:nvPr/>
        </p:nvSpPr>
        <p:spPr>
          <a:xfrm>
            <a:off x="1416088" y="4157644"/>
            <a:ext cx="1563458" cy="369332"/>
          </a:xfrm>
          <a:prstGeom prst="rect">
            <a:avLst/>
          </a:prstGeom>
          <a:noFill/>
        </p:spPr>
        <p:txBody>
          <a:bodyPr wrap="square" rtlCol="0">
            <a:spAutoFit/>
          </a:bodyPr>
          <a:lstStyle/>
          <a:p>
            <a:r>
              <a:rPr lang="zh-CN" altLang="en-US" sz="900" dirty="0">
                <a:latin typeface="Kozuka Gothic Pro R" pitchFamily="34" charset="-128"/>
                <a:ea typeface="Kozuka Gothic Pro R" pitchFamily="34" charset="-128"/>
              </a:rPr>
              <a:t>隔离性：各种操作彼此互相不影响</a:t>
            </a:r>
          </a:p>
        </p:txBody>
      </p:sp>
      <p:sp>
        <p:nvSpPr>
          <p:cNvPr id="24" name="TextBox 23"/>
          <p:cNvSpPr txBox="1"/>
          <p:nvPr/>
        </p:nvSpPr>
        <p:spPr>
          <a:xfrm>
            <a:off x="6137887" y="2789029"/>
            <a:ext cx="1563458" cy="923330"/>
          </a:xfrm>
          <a:prstGeom prst="rect">
            <a:avLst/>
          </a:prstGeom>
          <a:noFill/>
        </p:spPr>
        <p:txBody>
          <a:bodyPr wrap="square" rtlCol="0">
            <a:spAutoFit/>
          </a:bodyPr>
          <a:lstStyle/>
          <a:p>
            <a:r>
              <a:rPr lang="zh-CN" altLang="en-US" sz="900" dirty="0">
                <a:latin typeface="Kozuka Gothic Pro R" pitchFamily="34" charset="-128"/>
                <a:ea typeface="Kozuka Gothic Pro R" pitchFamily="34" charset="-128"/>
              </a:rPr>
              <a:t>一致性：数据库的状态是一致的，无中间状态。又包含强一致性和弱一致性。</a:t>
            </a:r>
            <a:endParaRPr lang="en-US" altLang="zh-CN" sz="900" dirty="0">
              <a:latin typeface="Kozuka Gothic Pro R" pitchFamily="34" charset="-128"/>
              <a:ea typeface="Kozuka Gothic Pro R" pitchFamily="34" charset="-128"/>
            </a:endParaRPr>
          </a:p>
          <a:p>
            <a:r>
              <a:rPr lang="zh-CN" altLang="en-US" sz="900" dirty="0">
                <a:latin typeface="Kozuka Gothic Pro R" pitchFamily="34" charset="-128"/>
                <a:ea typeface="Kozuka Gothic Pro R" pitchFamily="34" charset="-128"/>
              </a:rPr>
              <a:t>弱一致性：最终结果一致</a:t>
            </a:r>
            <a:endParaRPr lang="en-US" altLang="zh-CN" sz="900" dirty="0">
              <a:latin typeface="Kozuka Gothic Pro R" pitchFamily="34" charset="-128"/>
              <a:ea typeface="Kozuka Gothic Pro R" pitchFamily="34" charset="-128"/>
            </a:endParaRPr>
          </a:p>
          <a:p>
            <a:r>
              <a:rPr lang="zh-CN" altLang="en-US" sz="900" dirty="0">
                <a:latin typeface="Kozuka Gothic Pro R" pitchFamily="34" charset="-128"/>
                <a:ea typeface="Kozuka Gothic Pro R" pitchFamily="34" charset="-128"/>
              </a:rPr>
              <a:t>强一致性：顺序一致性，线性一致性</a:t>
            </a:r>
          </a:p>
        </p:txBody>
      </p:sp>
      <p:sp>
        <p:nvSpPr>
          <p:cNvPr id="25" name="TextBox 24"/>
          <p:cNvSpPr txBox="1"/>
          <p:nvPr/>
        </p:nvSpPr>
        <p:spPr>
          <a:xfrm>
            <a:off x="6297569" y="4217779"/>
            <a:ext cx="1563458" cy="369332"/>
          </a:xfrm>
          <a:prstGeom prst="rect">
            <a:avLst/>
          </a:prstGeom>
          <a:noFill/>
        </p:spPr>
        <p:txBody>
          <a:bodyPr wrap="square" rtlCol="0">
            <a:spAutoFit/>
          </a:bodyPr>
          <a:lstStyle/>
          <a:p>
            <a:r>
              <a:rPr lang="zh-CN" altLang="en-US" sz="900" dirty="0">
                <a:latin typeface="Kozuka Gothic Pro R" pitchFamily="34" charset="-128"/>
                <a:ea typeface="Kozuka Gothic Pro R" pitchFamily="34" charset="-128"/>
              </a:rPr>
              <a:t>持久性：状态的改变是持久的，不会失效</a:t>
            </a:r>
          </a:p>
        </p:txBody>
      </p:sp>
      <p:sp>
        <p:nvSpPr>
          <p:cNvPr id="2" name="文本框 1">
            <a:extLst>
              <a:ext uri="{FF2B5EF4-FFF2-40B4-BE49-F238E27FC236}">
                <a16:creationId xmlns="" xmlns:a16="http://schemas.microsoft.com/office/drawing/2014/main" id="{5D802D20-DFA8-4FF7-BDF6-2E649DCCA26B}"/>
              </a:ext>
            </a:extLst>
          </p:cNvPr>
          <p:cNvSpPr txBox="1"/>
          <p:nvPr/>
        </p:nvSpPr>
        <p:spPr>
          <a:xfrm>
            <a:off x="4549626" y="2482859"/>
            <a:ext cx="1300863" cy="369332"/>
          </a:xfrm>
          <a:prstGeom prst="rect">
            <a:avLst/>
          </a:prstGeom>
          <a:noFill/>
        </p:spPr>
        <p:txBody>
          <a:bodyPr wrap="square" rtlCol="0">
            <a:spAutoFit/>
          </a:bodyPr>
          <a:lstStyle/>
          <a:p>
            <a:r>
              <a:rPr lang="en-US" altLang="zh-CN" dirty="0"/>
              <a:t>Consistency</a:t>
            </a:r>
            <a:endParaRPr lang="zh-CN" altLang="en-US" dirty="0"/>
          </a:p>
        </p:txBody>
      </p:sp>
      <p:sp>
        <p:nvSpPr>
          <p:cNvPr id="3" name="文本框 2">
            <a:extLst>
              <a:ext uri="{FF2B5EF4-FFF2-40B4-BE49-F238E27FC236}">
                <a16:creationId xmlns="" xmlns:a16="http://schemas.microsoft.com/office/drawing/2014/main" id="{961986F9-54DE-46DD-9957-1507A2D31EFE}"/>
              </a:ext>
            </a:extLst>
          </p:cNvPr>
          <p:cNvSpPr txBox="1"/>
          <p:nvPr/>
        </p:nvSpPr>
        <p:spPr>
          <a:xfrm>
            <a:off x="3294521" y="2504717"/>
            <a:ext cx="1189500" cy="369332"/>
          </a:xfrm>
          <a:prstGeom prst="rect">
            <a:avLst/>
          </a:prstGeom>
          <a:noFill/>
        </p:spPr>
        <p:txBody>
          <a:bodyPr wrap="square" rtlCol="0">
            <a:spAutoFit/>
          </a:bodyPr>
          <a:lstStyle/>
          <a:p>
            <a:r>
              <a:rPr lang="en-US" altLang="zh-CN" dirty="0">
                <a:solidFill>
                  <a:schemeClr val="bg1"/>
                </a:solidFill>
              </a:rPr>
              <a:t>Atomicity</a:t>
            </a:r>
            <a:endParaRPr lang="zh-CN" altLang="en-US" dirty="0">
              <a:solidFill>
                <a:schemeClr val="bg1"/>
              </a:solidFill>
            </a:endParaRPr>
          </a:p>
        </p:txBody>
      </p:sp>
      <p:sp>
        <p:nvSpPr>
          <p:cNvPr id="4" name="文本框 3">
            <a:extLst>
              <a:ext uri="{FF2B5EF4-FFF2-40B4-BE49-F238E27FC236}">
                <a16:creationId xmlns="" xmlns:a16="http://schemas.microsoft.com/office/drawing/2014/main" id="{83244587-0601-4C40-8A0E-3F6088B14F2D}"/>
              </a:ext>
            </a:extLst>
          </p:cNvPr>
          <p:cNvSpPr txBox="1"/>
          <p:nvPr/>
        </p:nvSpPr>
        <p:spPr>
          <a:xfrm>
            <a:off x="3360730" y="4009597"/>
            <a:ext cx="1077642" cy="369332"/>
          </a:xfrm>
          <a:prstGeom prst="rect">
            <a:avLst/>
          </a:prstGeom>
          <a:noFill/>
        </p:spPr>
        <p:txBody>
          <a:bodyPr wrap="square" rtlCol="0">
            <a:spAutoFit/>
          </a:bodyPr>
          <a:lstStyle/>
          <a:p>
            <a:r>
              <a:rPr lang="en-US" altLang="zh-CN" dirty="0"/>
              <a:t>Isolation</a:t>
            </a:r>
            <a:endParaRPr lang="zh-CN" altLang="en-US" dirty="0"/>
          </a:p>
        </p:txBody>
      </p:sp>
      <p:sp>
        <p:nvSpPr>
          <p:cNvPr id="5" name="文本框 4">
            <a:extLst>
              <a:ext uri="{FF2B5EF4-FFF2-40B4-BE49-F238E27FC236}">
                <a16:creationId xmlns="" xmlns:a16="http://schemas.microsoft.com/office/drawing/2014/main" id="{7AC31E5C-BE05-498E-8B09-8A7F4D9793E7}"/>
              </a:ext>
            </a:extLst>
          </p:cNvPr>
          <p:cNvSpPr txBox="1"/>
          <p:nvPr/>
        </p:nvSpPr>
        <p:spPr>
          <a:xfrm>
            <a:off x="4734739" y="3984340"/>
            <a:ext cx="1171202" cy="369332"/>
          </a:xfrm>
          <a:prstGeom prst="rect">
            <a:avLst/>
          </a:prstGeom>
          <a:noFill/>
        </p:spPr>
        <p:txBody>
          <a:bodyPr wrap="square" rtlCol="0">
            <a:spAutoFit/>
          </a:bodyPr>
          <a:lstStyle/>
          <a:p>
            <a:r>
              <a:rPr lang="en-US" altLang="zh-CN" dirty="0">
                <a:solidFill>
                  <a:schemeClr val="bg1"/>
                </a:solidFill>
              </a:rPr>
              <a:t>Durability</a:t>
            </a:r>
            <a:endParaRPr lang="zh-CN" altLang="en-US" dirty="0">
              <a:solidFill>
                <a:schemeClr val="bg1"/>
              </a:solidFill>
            </a:endParaRPr>
          </a:p>
        </p:txBody>
      </p:sp>
    </p:spTree>
    <p:custDataLst>
      <p:tags r:id="rId1"/>
    </p:custDataLst>
    <p:extLst>
      <p:ext uri="{BB962C8B-B14F-4D97-AF65-F5344CB8AC3E}">
        <p14:creationId xmlns:p14="http://schemas.microsoft.com/office/powerpoint/2010/main" val="49130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18" presetClass="entr" presetSubtype="3"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strips(upRigh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5"/>
                                        </p:tgtEl>
                                        <p:attrNameLst>
                                          <p:attrName>style.visibility</p:attrName>
                                        </p:attrNameLst>
                                      </p:cBhvr>
                                      <p:to>
                                        <p:strVal val="visible"/>
                                      </p:to>
                                    </p:set>
                                    <p:anim calcmode="lin" valueType="num">
                                      <p:cBhvr additive="base">
                                        <p:cTn id="29" dur="500" fill="hold"/>
                                        <p:tgtEl>
                                          <p:spTgt spid="95"/>
                                        </p:tgtEl>
                                        <p:attrNameLst>
                                          <p:attrName>ppt_x</p:attrName>
                                        </p:attrNameLst>
                                      </p:cBhvr>
                                      <p:tavLst>
                                        <p:tav tm="0">
                                          <p:val>
                                            <p:strVal val="#ppt_x"/>
                                          </p:val>
                                        </p:tav>
                                        <p:tav tm="100000">
                                          <p:val>
                                            <p:strVal val="#ppt_x"/>
                                          </p:val>
                                        </p:tav>
                                      </p:tavLst>
                                    </p:anim>
                                    <p:anim calcmode="lin" valueType="num">
                                      <p:cBhvr additive="base">
                                        <p:cTn id="30" dur="500" fill="hold"/>
                                        <p:tgtEl>
                                          <p:spTgt spid="9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6"/>
                                        </p:tgtEl>
                                        <p:attrNameLst>
                                          <p:attrName>style.visibility</p:attrName>
                                        </p:attrNameLst>
                                      </p:cBhvr>
                                      <p:to>
                                        <p:strVal val="visible"/>
                                      </p:to>
                                    </p:set>
                                    <p:anim calcmode="lin" valueType="num">
                                      <p:cBhvr additive="base">
                                        <p:cTn id="33" dur="500" fill="hold"/>
                                        <p:tgtEl>
                                          <p:spTgt spid="96"/>
                                        </p:tgtEl>
                                        <p:attrNameLst>
                                          <p:attrName>ppt_x</p:attrName>
                                        </p:attrNameLst>
                                      </p:cBhvr>
                                      <p:tavLst>
                                        <p:tav tm="0">
                                          <p:val>
                                            <p:strVal val="#ppt_x"/>
                                          </p:val>
                                        </p:tav>
                                        <p:tav tm="100000">
                                          <p:val>
                                            <p:strVal val="#ppt_x"/>
                                          </p:val>
                                        </p:tav>
                                      </p:tavLst>
                                    </p:anim>
                                    <p:anim calcmode="lin" valueType="num">
                                      <p:cBhvr additive="base">
                                        <p:cTn id="34" dur="500" fill="hold"/>
                                        <p:tgtEl>
                                          <p:spTgt spid="9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 calcmode="lin" valueType="num">
                                      <p:cBhvr additive="base">
                                        <p:cTn id="37" dur="500" fill="hold"/>
                                        <p:tgtEl>
                                          <p:spTgt spid="100"/>
                                        </p:tgtEl>
                                        <p:attrNameLst>
                                          <p:attrName>ppt_x</p:attrName>
                                        </p:attrNameLst>
                                      </p:cBhvr>
                                      <p:tavLst>
                                        <p:tav tm="0">
                                          <p:val>
                                            <p:strVal val="#ppt_x"/>
                                          </p:val>
                                        </p:tav>
                                        <p:tav tm="100000">
                                          <p:val>
                                            <p:strVal val="#ppt_x"/>
                                          </p:val>
                                        </p:tav>
                                      </p:tavLst>
                                    </p:anim>
                                    <p:anim calcmode="lin" valueType="num">
                                      <p:cBhvr additive="base">
                                        <p:cTn id="38" dur="500" fill="hold"/>
                                        <p:tgtEl>
                                          <p:spTgt spid="10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7"/>
                                        </p:tgtEl>
                                        <p:attrNameLst>
                                          <p:attrName>style.visibility</p:attrName>
                                        </p:attrNameLst>
                                      </p:cBhvr>
                                      <p:to>
                                        <p:strVal val="visible"/>
                                      </p:to>
                                    </p:set>
                                    <p:anim calcmode="lin" valueType="num">
                                      <p:cBhvr additive="base">
                                        <p:cTn id="41" dur="500" fill="hold"/>
                                        <p:tgtEl>
                                          <p:spTgt spid="117"/>
                                        </p:tgtEl>
                                        <p:attrNameLst>
                                          <p:attrName>ppt_x</p:attrName>
                                        </p:attrNameLst>
                                      </p:cBhvr>
                                      <p:tavLst>
                                        <p:tav tm="0">
                                          <p:val>
                                            <p:strVal val="#ppt_x"/>
                                          </p:val>
                                        </p:tav>
                                        <p:tav tm="100000">
                                          <p:val>
                                            <p:strVal val="#ppt_x"/>
                                          </p:val>
                                        </p:tav>
                                      </p:tavLst>
                                    </p:anim>
                                    <p:anim calcmode="lin" valueType="num">
                                      <p:cBhvr additive="base">
                                        <p:cTn id="42" dur="500" fill="hold"/>
                                        <p:tgtEl>
                                          <p:spTgt spid="1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71"/>
                                        </p:tgtEl>
                                        <p:attrNameLst>
                                          <p:attrName>style.visibility</p:attrName>
                                        </p:attrNameLst>
                                      </p:cBhvr>
                                      <p:to>
                                        <p:strVal val="visible"/>
                                      </p:to>
                                    </p:set>
                                    <p:anim calcmode="lin" valueType="num">
                                      <p:cBhvr additive="base">
                                        <p:cTn id="63" dur="500" fill="hold"/>
                                        <p:tgtEl>
                                          <p:spTgt spid="71"/>
                                        </p:tgtEl>
                                        <p:attrNameLst>
                                          <p:attrName>ppt_x</p:attrName>
                                        </p:attrNameLst>
                                      </p:cBhvr>
                                      <p:tavLst>
                                        <p:tav tm="0">
                                          <p:val>
                                            <p:strVal val="#ppt_x"/>
                                          </p:val>
                                        </p:tav>
                                        <p:tav tm="100000">
                                          <p:val>
                                            <p:strVal val="#ppt_x"/>
                                          </p:val>
                                        </p:tav>
                                      </p:tavLst>
                                    </p:anim>
                                    <p:anim calcmode="lin" valueType="num">
                                      <p:cBhvr additive="base">
                                        <p:cTn id="64" dur="500" fill="hold"/>
                                        <p:tgtEl>
                                          <p:spTgt spid="7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0"/>
                                        </p:tgtEl>
                                        <p:attrNameLst>
                                          <p:attrName>style.visibility</p:attrName>
                                        </p:attrNameLst>
                                      </p:cBhvr>
                                      <p:to>
                                        <p:strVal val="visible"/>
                                      </p:to>
                                    </p:set>
                                    <p:anim calcmode="lin" valueType="num">
                                      <p:cBhvr additive="base">
                                        <p:cTn id="73" dur="500" fill="hold"/>
                                        <p:tgtEl>
                                          <p:spTgt spid="70"/>
                                        </p:tgtEl>
                                        <p:attrNameLst>
                                          <p:attrName>ppt_x</p:attrName>
                                        </p:attrNameLst>
                                      </p:cBhvr>
                                      <p:tavLst>
                                        <p:tav tm="0">
                                          <p:val>
                                            <p:strVal val="#ppt_x"/>
                                          </p:val>
                                        </p:tav>
                                        <p:tav tm="100000">
                                          <p:val>
                                            <p:strVal val="#ppt_x"/>
                                          </p:val>
                                        </p:tav>
                                      </p:tavLst>
                                    </p:anim>
                                    <p:anim calcmode="lin" valueType="num">
                                      <p:cBhvr additive="base">
                                        <p:cTn id="74" dur="500" fill="hold"/>
                                        <p:tgtEl>
                                          <p:spTgt spid="7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ppt_x"/>
                                          </p:val>
                                        </p:tav>
                                        <p:tav tm="100000">
                                          <p:val>
                                            <p:strVal val="#ppt_x"/>
                                          </p:val>
                                        </p:tav>
                                      </p:tavLst>
                                    </p:anim>
                                    <p:anim calcmode="lin" valueType="num">
                                      <p:cBhvr additive="base">
                                        <p:cTn id="7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68"/>
                                        </p:tgtEl>
                                        <p:attrNameLst>
                                          <p:attrName>style.visibility</p:attrName>
                                        </p:attrNameLst>
                                      </p:cBhvr>
                                      <p:to>
                                        <p:strVal val="visible"/>
                                      </p:to>
                                    </p:set>
                                    <p:anim calcmode="lin" valueType="num">
                                      <p:cBhvr additive="base">
                                        <p:cTn id="83" dur="500" fill="hold"/>
                                        <p:tgtEl>
                                          <p:spTgt spid="68"/>
                                        </p:tgtEl>
                                        <p:attrNameLst>
                                          <p:attrName>ppt_x</p:attrName>
                                        </p:attrNameLst>
                                      </p:cBhvr>
                                      <p:tavLst>
                                        <p:tav tm="0">
                                          <p:val>
                                            <p:strVal val="#ppt_x"/>
                                          </p:val>
                                        </p:tav>
                                        <p:tav tm="100000">
                                          <p:val>
                                            <p:strVal val="#ppt_x"/>
                                          </p:val>
                                        </p:tav>
                                      </p:tavLst>
                                    </p:anim>
                                    <p:anim calcmode="lin" valueType="num">
                                      <p:cBhvr additive="base">
                                        <p:cTn id="84" dur="500" fill="hold"/>
                                        <p:tgtEl>
                                          <p:spTgt spid="6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69"/>
                                        </p:tgtEl>
                                        <p:attrNameLst>
                                          <p:attrName>style.visibility</p:attrName>
                                        </p:attrNameLst>
                                      </p:cBhvr>
                                      <p:to>
                                        <p:strVal val="visible"/>
                                      </p:to>
                                    </p:set>
                                    <p:anim calcmode="lin" valueType="num">
                                      <p:cBhvr additive="base">
                                        <p:cTn id="93" dur="500" fill="hold"/>
                                        <p:tgtEl>
                                          <p:spTgt spid="69"/>
                                        </p:tgtEl>
                                        <p:attrNameLst>
                                          <p:attrName>ppt_x</p:attrName>
                                        </p:attrNameLst>
                                      </p:cBhvr>
                                      <p:tavLst>
                                        <p:tav tm="0">
                                          <p:val>
                                            <p:strVal val="#ppt_x"/>
                                          </p:val>
                                        </p:tav>
                                        <p:tav tm="100000">
                                          <p:val>
                                            <p:strVal val="#ppt_x"/>
                                          </p:val>
                                        </p:tav>
                                      </p:tavLst>
                                    </p:anim>
                                    <p:anim calcmode="lin" valueType="num">
                                      <p:cBhvr additive="base">
                                        <p:cTn id="94" dur="500" fill="hold"/>
                                        <p:tgtEl>
                                          <p:spTgt spid="6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anim calcmode="lin" valueType="num">
                                      <p:cBhvr additive="base">
                                        <p:cTn id="97" dur="500" fill="hold"/>
                                        <p:tgtEl>
                                          <p:spTgt spid="25"/>
                                        </p:tgtEl>
                                        <p:attrNameLst>
                                          <p:attrName>ppt_x</p:attrName>
                                        </p:attrNameLst>
                                      </p:cBhvr>
                                      <p:tavLst>
                                        <p:tav tm="0">
                                          <p:val>
                                            <p:strVal val="#ppt_x"/>
                                          </p:val>
                                        </p:tav>
                                        <p:tav tm="100000">
                                          <p:val>
                                            <p:strVal val="#ppt_x"/>
                                          </p:val>
                                        </p:tav>
                                      </p:tavLst>
                                    </p:anim>
                                    <p:anim calcmode="lin" valueType="num">
                                      <p:cBhvr additive="base">
                                        <p:cTn id="9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67" grpId="0"/>
      <p:bldP spid="68" grpId="0"/>
      <p:bldP spid="69" grpId="0"/>
      <p:bldP spid="70" grpId="0"/>
      <p:bldP spid="71" grpId="0"/>
      <p:bldP spid="95" grpId="0" animBg="1"/>
      <p:bldP spid="100" grpId="0" animBg="1"/>
      <p:bldP spid="22" grpId="0"/>
      <p:bldP spid="23" grpId="0"/>
      <p:bldP spid="24" grpId="0"/>
      <p:bldP spid="25" grpId="0"/>
      <p:bldP spid="2" grpId="0"/>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476237" y="834143"/>
            <a:ext cx="1106686"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endParaRPr>
          </a:p>
        </p:txBody>
      </p:sp>
      <p:sp>
        <p:nvSpPr>
          <p:cNvPr id="17" name="矩形 32"/>
          <p:cNvSpPr>
            <a:spLocks noChangeArrowheads="1"/>
          </p:cNvSpPr>
          <p:nvPr/>
        </p:nvSpPr>
        <p:spPr bwMode="auto">
          <a:xfrm>
            <a:off x="615571" y="857003"/>
            <a:ext cx="731854"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700" dirty="0" err="1">
                <a:solidFill>
                  <a:srgbClr val="163A5A"/>
                </a:solidFill>
                <a:sym typeface="方正兰亭黑_GBK" pitchFamily="2" charset="-122"/>
              </a:rPr>
              <a:t>Paxos</a:t>
            </a:r>
            <a:endParaRPr lang="en-US" altLang="zh-CN" sz="1700" dirty="0">
              <a:solidFill>
                <a:srgbClr val="163A5A"/>
              </a:solidFill>
              <a:sym typeface="方正兰亭黑_GBK" pitchFamily="2" charset="-122"/>
            </a:endParaRPr>
          </a:p>
        </p:txBody>
      </p:sp>
      <p:sp>
        <p:nvSpPr>
          <p:cNvPr id="18" name="矩形 47"/>
          <p:cNvSpPr>
            <a:spLocks noChangeArrowheads="1"/>
          </p:cNvSpPr>
          <p:nvPr/>
        </p:nvSpPr>
        <p:spPr bwMode="auto">
          <a:xfrm>
            <a:off x="1" y="1393219"/>
            <a:ext cx="3167406" cy="1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20000"/>
              </a:lnSpc>
              <a:spcBef>
                <a:spcPct val="0"/>
              </a:spcBef>
              <a:buFont typeface="Arial" pitchFamily="34" charset="0"/>
              <a:buNone/>
            </a:pPr>
            <a:r>
              <a:rPr lang="en-US" altLang="zh-CN" sz="1200" dirty="0" err="1">
                <a:solidFill>
                  <a:schemeClr val="tx1">
                    <a:lumMod val="65000"/>
                    <a:lumOff val="35000"/>
                  </a:schemeClr>
                </a:solidFill>
                <a:latin typeface="Arial" pitchFamily="34" charset="0"/>
                <a:ea typeface="微软雅黑" panose="020B0503020204020204" pitchFamily="34" charset="-122"/>
              </a:rPr>
              <a:t>Paxos</a:t>
            </a:r>
            <a:r>
              <a:rPr lang="en-US" altLang="zh-CN" sz="1200" dirty="0">
                <a:solidFill>
                  <a:schemeClr val="tx1">
                    <a:lumMod val="65000"/>
                    <a:lumOff val="35000"/>
                  </a:schemeClr>
                </a:solidFill>
                <a:latin typeface="Arial" pitchFamily="34" charset="0"/>
                <a:ea typeface="微软雅黑" panose="020B0503020204020204" pitchFamily="34" charset="-122"/>
              </a:rPr>
              <a:t> </a:t>
            </a:r>
            <a:r>
              <a:rPr lang="zh-CN" altLang="en-US" sz="1200" dirty="0">
                <a:solidFill>
                  <a:schemeClr val="tx1">
                    <a:lumMod val="65000"/>
                    <a:lumOff val="35000"/>
                  </a:schemeClr>
                </a:solidFill>
                <a:latin typeface="Arial" pitchFamily="34" charset="0"/>
                <a:ea typeface="微软雅黑" panose="020B0503020204020204" pitchFamily="34" charset="-122"/>
              </a:rPr>
              <a:t>是第一个被证明的共识算法，其原理基于</a:t>
            </a:r>
            <a:r>
              <a:rPr lang="zh-CN" altLang="en-US" sz="1200" dirty="0">
                <a:solidFill>
                  <a:schemeClr val="tx1">
                    <a:lumMod val="65000"/>
                    <a:lumOff val="35000"/>
                  </a:schemeClr>
                </a:solidFill>
                <a:latin typeface="Arial" pitchFamily="34" charset="0"/>
                <a:ea typeface="微软雅黑" panose="020B0503020204020204" pitchFamily="34" charset="-122"/>
                <a:hlinkClick r:id="rId3"/>
              </a:rPr>
              <a:t>两阶段提交</a:t>
            </a:r>
            <a:r>
              <a:rPr lang="zh-CN" altLang="en-US" sz="1200" dirty="0">
                <a:solidFill>
                  <a:schemeClr val="tx1">
                    <a:lumMod val="65000"/>
                    <a:lumOff val="35000"/>
                  </a:schemeClr>
                </a:solidFill>
                <a:latin typeface="Arial" pitchFamily="34" charset="0"/>
                <a:ea typeface="微软雅黑" panose="020B0503020204020204" pitchFamily="34" charset="-122"/>
              </a:rPr>
              <a:t>并进行扩展。公式算法的鼻祖。 </a:t>
            </a:r>
            <a:r>
              <a:rPr lang="en-US" altLang="zh-CN" sz="1200" dirty="0" err="1">
                <a:solidFill>
                  <a:schemeClr val="tx1">
                    <a:lumMod val="65000"/>
                    <a:lumOff val="35000"/>
                  </a:schemeClr>
                </a:solidFill>
                <a:latin typeface="Arial" pitchFamily="34" charset="0"/>
                <a:ea typeface="微软雅黑" panose="020B0503020204020204" pitchFamily="34" charset="-122"/>
              </a:rPr>
              <a:t>Paxos</a:t>
            </a:r>
            <a:r>
              <a:rPr lang="en-US" altLang="zh-CN" sz="1200" dirty="0">
                <a:solidFill>
                  <a:schemeClr val="tx1">
                    <a:lumMod val="65000"/>
                    <a:lumOff val="35000"/>
                  </a:schemeClr>
                </a:solidFill>
                <a:latin typeface="Arial" pitchFamily="34" charset="0"/>
                <a:ea typeface="微软雅黑" panose="020B0503020204020204" pitchFamily="34" charset="-122"/>
              </a:rPr>
              <a:t> </a:t>
            </a:r>
            <a:r>
              <a:rPr lang="zh-CN" altLang="en-US" sz="1200" dirty="0">
                <a:solidFill>
                  <a:schemeClr val="tx1">
                    <a:lumMod val="65000"/>
                    <a:lumOff val="35000"/>
                  </a:schemeClr>
                </a:solidFill>
                <a:latin typeface="Arial" pitchFamily="34" charset="0"/>
                <a:ea typeface="微软雅黑" panose="020B0503020204020204" pitchFamily="34" charset="-122"/>
              </a:rPr>
              <a:t>里面对这两个阶段分别命名为准备（</a:t>
            </a:r>
            <a:r>
              <a:rPr lang="en-US" altLang="zh-CN" sz="1200" dirty="0">
                <a:solidFill>
                  <a:schemeClr val="tx1">
                    <a:lumMod val="65000"/>
                    <a:lumOff val="35000"/>
                  </a:schemeClr>
                </a:solidFill>
                <a:latin typeface="Arial" pitchFamily="34" charset="0"/>
                <a:ea typeface="微软雅黑" panose="020B0503020204020204" pitchFamily="34" charset="-122"/>
              </a:rPr>
              <a:t>prepare</a:t>
            </a:r>
            <a:r>
              <a:rPr lang="zh-CN" altLang="en-US" sz="1200" dirty="0">
                <a:solidFill>
                  <a:schemeClr val="tx1">
                    <a:lumMod val="65000"/>
                    <a:lumOff val="35000"/>
                  </a:schemeClr>
                </a:solidFill>
                <a:latin typeface="Arial" pitchFamily="34" charset="0"/>
                <a:ea typeface="微软雅黑" panose="020B0503020204020204" pitchFamily="34" charset="-122"/>
              </a:rPr>
              <a:t>）和提交（</a:t>
            </a:r>
            <a:r>
              <a:rPr lang="en-US" altLang="zh-CN" sz="1200" dirty="0">
                <a:solidFill>
                  <a:schemeClr val="tx1">
                    <a:lumMod val="65000"/>
                    <a:lumOff val="35000"/>
                  </a:schemeClr>
                </a:solidFill>
                <a:latin typeface="Arial" pitchFamily="34" charset="0"/>
                <a:ea typeface="微软雅黑" panose="020B0503020204020204" pitchFamily="34" charset="-122"/>
              </a:rPr>
              <a:t>commit</a:t>
            </a:r>
            <a:r>
              <a:rPr lang="zh-CN" altLang="en-US" sz="1200" dirty="0">
                <a:solidFill>
                  <a:schemeClr val="tx1">
                    <a:lumMod val="65000"/>
                    <a:lumOff val="35000"/>
                  </a:schemeClr>
                </a:solidFill>
                <a:latin typeface="Arial" pitchFamily="34" charset="0"/>
                <a:ea typeface="微软雅黑" panose="020B0503020204020204" pitchFamily="34" charset="-122"/>
              </a:rPr>
              <a:t>）。准备阶段解决大家对哪个提案进行投票的问题，提交阶段解决确认最终值的问题</a:t>
            </a:r>
            <a:r>
              <a:rPr lang="zh-CN" altLang="en-US" sz="1200" dirty="0" smtClean="0">
                <a:solidFill>
                  <a:schemeClr val="tx1">
                    <a:lumMod val="65000"/>
                    <a:lumOff val="35000"/>
                  </a:schemeClr>
                </a:solidFill>
                <a:latin typeface="Arial" pitchFamily="34" charset="0"/>
                <a:ea typeface="微软雅黑" panose="020B0503020204020204" pitchFamily="34" charset="-122"/>
              </a:rPr>
              <a:t>。</a:t>
            </a:r>
            <a:endParaRPr lang="en-US" altLang="zh-CN" sz="1200" dirty="0" smtClean="0">
              <a:solidFill>
                <a:schemeClr val="tx1">
                  <a:lumMod val="65000"/>
                  <a:lumOff val="35000"/>
                </a:schemeClr>
              </a:solidFill>
              <a:latin typeface="Arial" pitchFamily="34" charset="0"/>
              <a:ea typeface="微软雅黑" panose="020B0503020204020204" pitchFamily="34" charset="-122"/>
            </a:endParaRPr>
          </a:p>
        </p:txBody>
      </p:sp>
      <p:cxnSp>
        <p:nvCxnSpPr>
          <p:cNvPr id="26" name="直接连接符 25"/>
          <p:cNvCxnSpPr/>
          <p:nvPr/>
        </p:nvCxnSpPr>
        <p:spPr>
          <a:xfrm>
            <a:off x="99209" y="55110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230832" y="16918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微软雅黑" panose="020B0503020204020204" pitchFamily="34" charset="-122"/>
            </a:endParaRPr>
          </a:p>
        </p:txBody>
      </p:sp>
      <p:sp>
        <p:nvSpPr>
          <p:cNvPr id="28" name="TextBox 93"/>
          <p:cNvSpPr txBox="1"/>
          <p:nvPr/>
        </p:nvSpPr>
        <p:spPr>
          <a:xfrm>
            <a:off x="492909" y="133320"/>
            <a:ext cx="1932388"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spc="300" dirty="0" err="1">
                <a:latin typeface="方正兰亭细黑_GBK" pitchFamily="2" charset="-122"/>
                <a:ea typeface="方正兰亭细黑_GBK" pitchFamily="2" charset="-122"/>
              </a:rPr>
              <a:t>Paxos</a:t>
            </a:r>
            <a:r>
              <a:rPr lang="zh-CN" altLang="en-US" sz="2000" spc="300" dirty="0">
                <a:latin typeface="方正兰亭细黑_GBK" pitchFamily="2" charset="-122"/>
                <a:ea typeface="方正兰亭细黑_GBK" pitchFamily="2" charset="-122"/>
              </a:rPr>
              <a:t>和</a:t>
            </a:r>
            <a:r>
              <a:rPr lang="en-US" altLang="zh-CN" sz="2000" spc="300" dirty="0">
                <a:latin typeface="方正兰亭细黑_GBK" pitchFamily="2" charset="-122"/>
                <a:ea typeface="方正兰亭细黑_GBK" pitchFamily="2" charset="-122"/>
              </a:rPr>
              <a:t>BFT</a:t>
            </a:r>
            <a:endParaRPr lang="zh-CN" altLang="en-US" sz="2000" spc="300" dirty="0">
              <a:latin typeface="方正兰亭细黑_GBK" pitchFamily="2" charset="-122"/>
              <a:ea typeface="方正兰亭细黑_GBK" pitchFamily="2" charset="-122"/>
            </a:endParaRPr>
          </a:p>
        </p:txBody>
      </p:sp>
      <p:cxnSp>
        <p:nvCxnSpPr>
          <p:cNvPr id="29" name="直接连接符 28"/>
          <p:cNvCxnSpPr/>
          <p:nvPr/>
        </p:nvCxnSpPr>
        <p:spPr>
          <a:xfrm>
            <a:off x="2416353" y="227275"/>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7407" y="551104"/>
            <a:ext cx="5976593" cy="4591103"/>
          </a:xfrm>
          <a:prstGeom prst="rect">
            <a:avLst/>
          </a:prstGeom>
        </p:spPr>
      </p:pic>
    </p:spTree>
    <p:extLst>
      <p:ext uri="{BB962C8B-B14F-4D97-AF65-F5344CB8AC3E}">
        <p14:creationId xmlns:p14="http://schemas.microsoft.com/office/powerpoint/2010/main" val="156012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400"/>
                                        <p:tgtEl>
                                          <p:spTgt spid="30"/>
                                        </p:tgtEl>
                                      </p:cBhvr>
                                    </p:animEffect>
                                  </p:childTnLst>
                                </p:cTn>
                              </p:par>
                              <p:par>
                                <p:cTn id="8" presetID="12" presetClass="entr" presetSubtype="1" fill="hold" grpId="0" nodeType="withEffect">
                                  <p:stCondLst>
                                    <p:cond delay="500"/>
                                  </p:stCondLst>
                                  <p:childTnLst>
                                    <p:set>
                                      <p:cBhvr>
                                        <p:cTn id="9" dur="1" fill="hold">
                                          <p:stCondLst>
                                            <p:cond delay="0"/>
                                          </p:stCondLst>
                                        </p:cTn>
                                        <p:tgtEl>
                                          <p:spTgt spid="17"/>
                                        </p:tgtEl>
                                        <p:attrNameLst>
                                          <p:attrName>style.visibility</p:attrName>
                                        </p:attrNameLst>
                                      </p:cBhvr>
                                      <p:to>
                                        <p:strVal val="visible"/>
                                      </p:to>
                                    </p:set>
                                    <p:anim calcmode="lin" valueType="num">
                                      <p:cBhvr>
                                        <p:cTn id="10" dur="400"/>
                                        <p:tgtEl>
                                          <p:spTgt spid="17"/>
                                        </p:tgtEl>
                                        <p:attrNameLst>
                                          <p:attrName>ppt_y</p:attrName>
                                        </p:attrNameLst>
                                      </p:cBhvr>
                                      <p:tavLst>
                                        <p:tav tm="0">
                                          <p:val>
                                            <p:strVal val="#ppt_y-#ppt_h*1.125000"/>
                                          </p:val>
                                        </p:tav>
                                        <p:tav tm="100000">
                                          <p:val>
                                            <p:strVal val="#ppt_y"/>
                                          </p:val>
                                        </p:tav>
                                      </p:tavLst>
                                    </p:anim>
                                    <p:animEffect>
                                      <p:cBhvr>
                                        <p:cTn id="11" dur="400"/>
                                        <p:tgtEl>
                                          <p:spTgt spid="17"/>
                                        </p:tgtEl>
                                      </p:cBhvr>
                                    </p:animEffect>
                                  </p:childTnLst>
                                </p:cTn>
                              </p:par>
                              <p:par>
                                <p:cTn id="12" presetID="12" presetClass="entr" presetSubtype="1" fill="hold" grpId="0" nodeType="withEffect">
                                  <p:stCondLst>
                                    <p:cond delay="500"/>
                                  </p:stCondLst>
                                  <p:childTnLst>
                                    <p:set>
                                      <p:cBhvr>
                                        <p:cTn id="13" dur="1" fill="hold">
                                          <p:stCondLst>
                                            <p:cond delay="0"/>
                                          </p:stCondLst>
                                        </p:cTn>
                                        <p:tgtEl>
                                          <p:spTgt spid="18"/>
                                        </p:tgtEl>
                                        <p:attrNameLst>
                                          <p:attrName>style.visibility</p:attrName>
                                        </p:attrNameLst>
                                      </p:cBhvr>
                                      <p:to>
                                        <p:strVal val="visible"/>
                                      </p:to>
                                    </p:set>
                                    <p:anim calcmode="lin" valueType="num">
                                      <p:cBhvr>
                                        <p:cTn id="14" dur="400"/>
                                        <p:tgtEl>
                                          <p:spTgt spid="18"/>
                                        </p:tgtEl>
                                        <p:attrNameLst>
                                          <p:attrName>ppt_y</p:attrName>
                                        </p:attrNameLst>
                                      </p:cBhvr>
                                      <p:tavLst>
                                        <p:tav tm="0">
                                          <p:val>
                                            <p:strVal val="#ppt_y-#ppt_h*1.125000"/>
                                          </p:val>
                                        </p:tav>
                                        <p:tav tm="100000">
                                          <p:val>
                                            <p:strVal val="#ppt_y"/>
                                          </p:val>
                                        </p:tav>
                                      </p:tavLst>
                                    </p:anim>
                                    <p:animEffect>
                                      <p:cBhvr>
                                        <p:cTn id="15" dur="4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7" grpId="0" bldLvl="0" autoUpdateAnimBg="0"/>
      <p:bldP spid="18"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521073" y="1348388"/>
            <a:ext cx="1106686" cy="395751"/>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endParaRPr>
          </a:p>
        </p:txBody>
      </p:sp>
      <p:sp>
        <p:nvSpPr>
          <p:cNvPr id="19" name="矩形 34"/>
          <p:cNvSpPr>
            <a:spLocks noChangeArrowheads="1"/>
          </p:cNvSpPr>
          <p:nvPr/>
        </p:nvSpPr>
        <p:spPr bwMode="auto">
          <a:xfrm>
            <a:off x="746256" y="1348388"/>
            <a:ext cx="656319" cy="144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800" spc="300" dirty="0">
                <a:latin typeface="方正兰亭细黑_GBK" pitchFamily="2" charset="-122"/>
                <a:ea typeface="方正兰亭细黑_GBK" pitchFamily="2" charset="-122"/>
              </a:rPr>
              <a:t>BFT</a:t>
            </a:r>
            <a:endParaRPr lang="en-US" altLang="zh-CN" sz="1700" dirty="0">
              <a:sym typeface="方正兰亭黑_GBK" pitchFamily="2" charset="-122"/>
            </a:endParaRPr>
          </a:p>
        </p:txBody>
      </p:sp>
      <p:sp>
        <p:nvSpPr>
          <p:cNvPr id="20" name="矩形 47"/>
          <p:cNvSpPr>
            <a:spLocks noChangeArrowheads="1"/>
          </p:cNvSpPr>
          <p:nvPr/>
        </p:nvSpPr>
        <p:spPr bwMode="auto">
          <a:xfrm>
            <a:off x="1852942" y="658250"/>
            <a:ext cx="6236372" cy="228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20000"/>
              </a:lnSpc>
              <a:spcBef>
                <a:spcPct val="0"/>
              </a:spcBef>
              <a:buFont typeface="Arial" pitchFamily="34" charset="0"/>
              <a:buNone/>
            </a:pPr>
            <a:r>
              <a:rPr lang="zh-CN" altLang="en-US" sz="1200" dirty="0">
                <a:solidFill>
                  <a:schemeClr val="tx1">
                    <a:lumMod val="65000"/>
                    <a:lumOff val="35000"/>
                  </a:schemeClr>
                </a:solidFill>
                <a:latin typeface="Arial" pitchFamily="34" charset="0"/>
                <a:ea typeface="微软雅黑" panose="020B0503020204020204" pitchFamily="34" charset="-122"/>
              </a:rPr>
              <a:t>拜占庭将军问题是 </a:t>
            </a:r>
            <a:r>
              <a:rPr lang="en-US" altLang="zh-CN" sz="1200" dirty="0">
                <a:solidFill>
                  <a:schemeClr val="tx1">
                    <a:lumMod val="65000"/>
                    <a:lumOff val="35000"/>
                  </a:schemeClr>
                </a:solidFill>
                <a:latin typeface="Arial" pitchFamily="34" charset="0"/>
                <a:ea typeface="微软雅黑" panose="020B0503020204020204" pitchFamily="34" charset="-122"/>
              </a:rPr>
              <a:t>Leslie </a:t>
            </a:r>
            <a:r>
              <a:rPr lang="en-US" altLang="zh-CN" sz="1200" dirty="0" err="1">
                <a:solidFill>
                  <a:schemeClr val="tx1">
                    <a:lumMod val="65000"/>
                    <a:lumOff val="35000"/>
                  </a:schemeClr>
                </a:solidFill>
                <a:latin typeface="Arial" pitchFamily="34" charset="0"/>
                <a:ea typeface="微软雅黑" panose="020B0503020204020204" pitchFamily="34" charset="-122"/>
              </a:rPr>
              <a:t>Lamport</a:t>
            </a:r>
            <a:r>
              <a:rPr lang="en-US" altLang="zh-CN" sz="1200" dirty="0">
                <a:solidFill>
                  <a:schemeClr val="tx1">
                    <a:lumMod val="65000"/>
                    <a:lumOff val="35000"/>
                  </a:schemeClr>
                </a:solidFill>
                <a:latin typeface="Arial" pitchFamily="34" charset="0"/>
                <a:ea typeface="微软雅黑" panose="020B0503020204020204" pitchFamily="34" charset="-122"/>
              </a:rPr>
              <a:t> </a:t>
            </a:r>
            <a:r>
              <a:rPr lang="zh-CN" altLang="en-US" sz="1200" dirty="0">
                <a:solidFill>
                  <a:schemeClr val="tx1">
                    <a:lumMod val="65000"/>
                    <a:lumOff val="35000"/>
                  </a:schemeClr>
                </a:solidFill>
                <a:latin typeface="Arial" pitchFamily="34" charset="0"/>
                <a:ea typeface="微软雅黑" panose="020B0503020204020204" pitchFamily="34" charset="-122"/>
              </a:rPr>
              <a:t>在 </a:t>
            </a:r>
            <a:r>
              <a:rPr lang="en-US" altLang="zh-CN" sz="1200" dirty="0">
                <a:solidFill>
                  <a:schemeClr val="tx1">
                    <a:lumMod val="65000"/>
                    <a:lumOff val="35000"/>
                  </a:schemeClr>
                </a:solidFill>
                <a:latin typeface="Arial" pitchFamily="34" charset="0"/>
                <a:ea typeface="微软雅黑" panose="020B0503020204020204" pitchFamily="34" charset="-122"/>
              </a:rPr>
              <a:t>The Byzantine Generals Problem </a:t>
            </a:r>
            <a:r>
              <a:rPr lang="zh-CN" altLang="en-US" sz="1200" dirty="0">
                <a:solidFill>
                  <a:schemeClr val="tx1">
                    <a:lumMod val="65000"/>
                    <a:lumOff val="35000"/>
                  </a:schemeClr>
                </a:solidFill>
                <a:latin typeface="Arial" pitchFamily="34" charset="0"/>
                <a:ea typeface="微软雅黑" panose="020B0503020204020204" pitchFamily="34" charset="-122"/>
              </a:rPr>
              <a:t>论文中提出的分布式领域的容错问题，它是分布式领域中最复杂、最严格的容错模型</a:t>
            </a:r>
            <a:r>
              <a:rPr lang="zh-CN" altLang="en-US" sz="1200" dirty="0" smtClean="0">
                <a:solidFill>
                  <a:schemeClr val="tx1">
                    <a:lumMod val="65000"/>
                    <a:lumOff val="35000"/>
                  </a:schemeClr>
                </a:solidFill>
                <a:latin typeface="Arial" pitchFamily="34" charset="0"/>
                <a:ea typeface="微软雅黑" panose="020B0503020204020204" pitchFamily="34" charset="-122"/>
              </a:rPr>
              <a:t>。</a:t>
            </a:r>
            <a:endParaRPr lang="en-US" altLang="zh-CN" sz="1200" dirty="0" smtClean="0">
              <a:solidFill>
                <a:schemeClr val="tx1">
                  <a:lumMod val="65000"/>
                  <a:lumOff val="35000"/>
                </a:schemeClr>
              </a:solidFill>
              <a:latin typeface="Arial" pitchFamily="34" charset="0"/>
              <a:ea typeface="微软雅黑" panose="020B0503020204020204" pitchFamily="34" charset="-122"/>
            </a:endParaRPr>
          </a:p>
          <a:p>
            <a:pPr eaLnBrk="1" hangingPunct="1">
              <a:lnSpc>
                <a:spcPct val="120000"/>
              </a:lnSpc>
              <a:spcBef>
                <a:spcPct val="0"/>
              </a:spcBef>
              <a:buFont typeface="Arial" pitchFamily="34" charset="0"/>
              <a:buNone/>
            </a:pPr>
            <a:endParaRPr lang="en-US" altLang="zh-CN" sz="1200" dirty="0">
              <a:solidFill>
                <a:schemeClr val="tx1">
                  <a:lumMod val="65000"/>
                  <a:lumOff val="35000"/>
                </a:schemeClr>
              </a:solidFill>
              <a:latin typeface="Arial" pitchFamily="34" charset="0"/>
              <a:ea typeface="微软雅黑" panose="020B0503020204020204" pitchFamily="34" charset="-122"/>
            </a:endParaRPr>
          </a:p>
          <a:p>
            <a:pPr eaLnBrk="1" hangingPunct="1">
              <a:lnSpc>
                <a:spcPct val="120000"/>
              </a:lnSpc>
              <a:spcBef>
                <a:spcPct val="0"/>
              </a:spcBef>
              <a:buFont typeface="Arial" pitchFamily="34" charset="0"/>
              <a:buNone/>
            </a:pPr>
            <a:r>
              <a:rPr lang="zh-CN" altLang="en-US" sz="1200" dirty="0" smtClean="0">
                <a:solidFill>
                  <a:schemeClr val="tx1">
                    <a:lumMod val="65000"/>
                    <a:lumOff val="35000"/>
                  </a:schemeClr>
                </a:solidFill>
                <a:latin typeface="Arial" pitchFamily="34" charset="0"/>
                <a:ea typeface="微软雅黑" panose="020B0503020204020204" pitchFamily="34" charset="-122"/>
              </a:rPr>
              <a:t>拜占庭问题，主要是存在叛变节点（有节点故意作恶）时的一致性问题。</a:t>
            </a:r>
            <a:endParaRPr lang="en-US" altLang="zh-CN" sz="1200" dirty="0" smtClean="0">
              <a:solidFill>
                <a:schemeClr val="tx1">
                  <a:lumMod val="65000"/>
                  <a:lumOff val="35000"/>
                </a:schemeClr>
              </a:solidFill>
              <a:latin typeface="Arial" pitchFamily="34" charset="0"/>
              <a:ea typeface="微软雅黑" panose="020B0503020204020204" pitchFamily="34" charset="-122"/>
            </a:endParaRPr>
          </a:p>
          <a:p>
            <a:pPr eaLnBrk="1" hangingPunct="1">
              <a:lnSpc>
                <a:spcPct val="120000"/>
              </a:lnSpc>
              <a:spcBef>
                <a:spcPct val="0"/>
              </a:spcBef>
              <a:buFont typeface="Arial" pitchFamily="34" charset="0"/>
              <a:buNone/>
            </a:pPr>
            <a:endParaRPr lang="en-US" altLang="zh-CN" sz="1200" dirty="0">
              <a:solidFill>
                <a:schemeClr val="tx1">
                  <a:lumMod val="65000"/>
                  <a:lumOff val="35000"/>
                </a:schemeClr>
              </a:solidFill>
              <a:latin typeface="Arial" pitchFamily="34" charset="0"/>
              <a:ea typeface="微软雅黑" panose="020B0503020204020204" pitchFamily="34" charset="-122"/>
            </a:endParaRPr>
          </a:p>
          <a:p>
            <a:pPr eaLnBrk="1" hangingPunct="1">
              <a:lnSpc>
                <a:spcPct val="120000"/>
              </a:lnSpc>
              <a:spcBef>
                <a:spcPct val="0"/>
              </a:spcBef>
              <a:buFont typeface="Arial" pitchFamily="34" charset="0"/>
              <a:buNone/>
            </a:pPr>
            <a:r>
              <a:rPr lang="en-US" altLang="zh-CN" sz="1200" dirty="0">
                <a:solidFill>
                  <a:schemeClr val="tx1">
                    <a:lumMod val="65000"/>
                    <a:lumOff val="35000"/>
                  </a:schemeClr>
                </a:solidFill>
                <a:latin typeface="Arial" pitchFamily="34" charset="0"/>
                <a:ea typeface="微软雅黑" panose="020B0503020204020204" pitchFamily="34" charset="-122"/>
              </a:rPr>
              <a:t>PBFT</a:t>
            </a:r>
            <a:r>
              <a:rPr lang="zh-CN" altLang="en-US" sz="1200" dirty="0">
                <a:solidFill>
                  <a:schemeClr val="tx1">
                    <a:lumMod val="65000"/>
                    <a:lumOff val="35000"/>
                  </a:schemeClr>
                </a:solidFill>
                <a:latin typeface="Arial" pitchFamily="34" charset="0"/>
                <a:ea typeface="微软雅黑" panose="020B0503020204020204" pitchFamily="34" charset="-122"/>
              </a:rPr>
              <a:t>是第一个得到广泛应用的 </a:t>
            </a:r>
            <a:r>
              <a:rPr lang="en-US" altLang="zh-CN" sz="1200" dirty="0">
                <a:solidFill>
                  <a:schemeClr val="tx1">
                    <a:lumMod val="65000"/>
                    <a:lumOff val="35000"/>
                  </a:schemeClr>
                </a:solidFill>
                <a:latin typeface="Arial" pitchFamily="34" charset="0"/>
                <a:ea typeface="微软雅黑" panose="020B0503020204020204" pitchFamily="34" charset="-122"/>
              </a:rPr>
              <a:t>BFT </a:t>
            </a:r>
            <a:r>
              <a:rPr lang="zh-CN" altLang="en-US" sz="1200" dirty="0">
                <a:solidFill>
                  <a:schemeClr val="tx1">
                    <a:lumMod val="65000"/>
                    <a:lumOff val="35000"/>
                  </a:schemeClr>
                </a:solidFill>
                <a:latin typeface="Arial" pitchFamily="34" charset="0"/>
                <a:ea typeface="微软雅黑" panose="020B0503020204020204" pitchFamily="34" charset="-122"/>
              </a:rPr>
              <a:t>算法。只要系统中有</a:t>
            </a:r>
            <a:r>
              <a:rPr lang="en-US" altLang="zh-CN" sz="1200" dirty="0">
                <a:solidFill>
                  <a:schemeClr val="tx1">
                    <a:lumMod val="65000"/>
                    <a:lumOff val="35000"/>
                  </a:schemeClr>
                </a:solidFill>
                <a:latin typeface="Arial" pitchFamily="34" charset="0"/>
                <a:ea typeface="微软雅黑" panose="020B0503020204020204" pitchFamily="34" charset="-122"/>
              </a:rPr>
              <a:t>2/3</a:t>
            </a:r>
            <a:r>
              <a:rPr lang="zh-CN" altLang="en-US" sz="1200" dirty="0">
                <a:solidFill>
                  <a:schemeClr val="tx1">
                    <a:lumMod val="65000"/>
                    <a:lumOff val="35000"/>
                  </a:schemeClr>
                </a:solidFill>
                <a:latin typeface="Arial" pitchFamily="34" charset="0"/>
                <a:ea typeface="微软雅黑" panose="020B0503020204020204" pitchFamily="34" charset="-122"/>
              </a:rPr>
              <a:t>的节点是正常工作的，则可以保证一致性。</a:t>
            </a:r>
            <a:r>
              <a:rPr lang="en-US" altLang="zh-CN" sz="1200" dirty="0">
                <a:solidFill>
                  <a:schemeClr val="tx1">
                    <a:lumMod val="65000"/>
                    <a:lumOff val="35000"/>
                  </a:schemeClr>
                </a:solidFill>
                <a:latin typeface="Arial" pitchFamily="34" charset="0"/>
                <a:ea typeface="微软雅黑" panose="020B0503020204020204" pitchFamily="34" charset="-122"/>
              </a:rPr>
              <a:t>PBFT </a:t>
            </a:r>
            <a:r>
              <a:rPr lang="zh-CN" altLang="en-US" sz="1200" dirty="0">
                <a:solidFill>
                  <a:schemeClr val="tx1">
                    <a:lumMod val="65000"/>
                    <a:lumOff val="35000"/>
                  </a:schemeClr>
                </a:solidFill>
                <a:latin typeface="Arial" pitchFamily="34" charset="0"/>
                <a:ea typeface="微软雅黑" panose="020B0503020204020204" pitchFamily="34" charset="-122"/>
              </a:rPr>
              <a:t>算法包括三个阶段来达成共识：</a:t>
            </a:r>
            <a:r>
              <a:rPr lang="en-US" altLang="zh-CN" sz="1200" dirty="0">
                <a:solidFill>
                  <a:schemeClr val="tx1">
                    <a:lumMod val="65000"/>
                    <a:lumOff val="35000"/>
                  </a:schemeClr>
                </a:solidFill>
                <a:latin typeface="Arial" pitchFamily="34" charset="0"/>
                <a:ea typeface="微软雅黑" panose="020B0503020204020204" pitchFamily="34" charset="-122"/>
              </a:rPr>
              <a:t>Pre-Prepare</a:t>
            </a:r>
            <a:r>
              <a:rPr lang="zh-CN" altLang="en-US" sz="1200" dirty="0">
                <a:solidFill>
                  <a:schemeClr val="tx1">
                    <a:lumMod val="65000"/>
                    <a:lumOff val="35000"/>
                  </a:schemeClr>
                </a:solidFill>
                <a:latin typeface="Arial" pitchFamily="34" charset="0"/>
                <a:ea typeface="微软雅黑" panose="020B0503020204020204" pitchFamily="34" charset="-122"/>
              </a:rPr>
              <a:t>、</a:t>
            </a:r>
            <a:r>
              <a:rPr lang="en-US" altLang="zh-CN" sz="1200" dirty="0">
                <a:solidFill>
                  <a:schemeClr val="tx1">
                    <a:lumMod val="65000"/>
                    <a:lumOff val="35000"/>
                  </a:schemeClr>
                </a:solidFill>
                <a:latin typeface="Arial" pitchFamily="34" charset="0"/>
                <a:ea typeface="微软雅黑" panose="020B0503020204020204" pitchFamily="34" charset="-122"/>
              </a:rPr>
              <a:t>Prepare </a:t>
            </a:r>
            <a:r>
              <a:rPr lang="zh-CN" altLang="en-US" sz="1200" dirty="0">
                <a:solidFill>
                  <a:schemeClr val="tx1">
                    <a:lumMod val="65000"/>
                    <a:lumOff val="35000"/>
                  </a:schemeClr>
                </a:solidFill>
                <a:latin typeface="Arial" pitchFamily="34" charset="0"/>
                <a:ea typeface="微软雅黑" panose="020B0503020204020204" pitchFamily="34" charset="-122"/>
              </a:rPr>
              <a:t>和 </a:t>
            </a:r>
            <a:r>
              <a:rPr lang="en-US" altLang="zh-CN" sz="1200" dirty="0">
                <a:solidFill>
                  <a:schemeClr val="tx1">
                    <a:lumMod val="65000"/>
                    <a:lumOff val="35000"/>
                  </a:schemeClr>
                </a:solidFill>
                <a:latin typeface="Arial" pitchFamily="34" charset="0"/>
                <a:ea typeface="微软雅黑" panose="020B0503020204020204" pitchFamily="34" charset="-122"/>
              </a:rPr>
              <a:t>Commit</a:t>
            </a:r>
            <a:r>
              <a:rPr lang="zh-CN" altLang="en-US" sz="1200" dirty="0" smtClean="0">
                <a:solidFill>
                  <a:schemeClr val="tx1">
                    <a:lumMod val="65000"/>
                    <a:lumOff val="35000"/>
                  </a:schemeClr>
                </a:solidFill>
                <a:latin typeface="Arial" pitchFamily="34" charset="0"/>
                <a:ea typeface="微软雅黑" panose="020B0503020204020204" pitchFamily="34" charset="-122"/>
              </a:rPr>
              <a:t>。</a:t>
            </a:r>
            <a:endParaRPr lang="en-US" altLang="zh-CN" sz="1200" dirty="0" smtClean="0">
              <a:solidFill>
                <a:schemeClr val="tx1">
                  <a:lumMod val="65000"/>
                  <a:lumOff val="35000"/>
                </a:schemeClr>
              </a:solidFill>
              <a:latin typeface="Arial" pitchFamily="34" charset="0"/>
              <a:ea typeface="微软雅黑" panose="020B0503020204020204" pitchFamily="34" charset="-122"/>
            </a:endParaRPr>
          </a:p>
          <a:p>
            <a:pPr eaLnBrk="1" hangingPunct="1">
              <a:lnSpc>
                <a:spcPct val="120000"/>
              </a:lnSpc>
              <a:spcBef>
                <a:spcPct val="0"/>
              </a:spcBef>
              <a:buFont typeface="Arial" pitchFamily="34" charset="0"/>
              <a:buNone/>
            </a:pPr>
            <a:endParaRPr lang="en-US" altLang="zh-CN" sz="1200" dirty="0">
              <a:solidFill>
                <a:schemeClr val="tx1">
                  <a:lumMod val="65000"/>
                  <a:lumOff val="35000"/>
                </a:schemeClr>
              </a:solidFill>
              <a:latin typeface="Arial" pitchFamily="34" charset="0"/>
              <a:ea typeface="微软雅黑" panose="020B0503020204020204" pitchFamily="34" charset="-122"/>
            </a:endParaRPr>
          </a:p>
          <a:p>
            <a:pPr eaLnBrk="1" hangingPunct="1">
              <a:lnSpc>
                <a:spcPct val="120000"/>
              </a:lnSpc>
              <a:spcBef>
                <a:spcPct val="0"/>
              </a:spcBef>
              <a:buFont typeface="Arial" pitchFamily="34" charset="0"/>
              <a:buNone/>
            </a:pPr>
            <a:endParaRPr lang="en-US" altLang="zh-CN" sz="1200" dirty="0" smtClean="0">
              <a:solidFill>
                <a:schemeClr val="tx1">
                  <a:lumMod val="65000"/>
                  <a:lumOff val="35000"/>
                </a:schemeClr>
              </a:solidFill>
              <a:latin typeface="Arial" pitchFamily="34" charset="0"/>
              <a:ea typeface="微软雅黑" panose="020B0503020204020204" pitchFamily="34" charset="-122"/>
            </a:endParaRPr>
          </a:p>
          <a:p>
            <a:pPr eaLnBrk="1" hangingPunct="1">
              <a:lnSpc>
                <a:spcPct val="120000"/>
              </a:lnSpc>
              <a:spcBef>
                <a:spcPct val="0"/>
              </a:spcBef>
              <a:buFont typeface="Arial" pitchFamily="34" charset="0"/>
              <a:buNone/>
            </a:pPr>
            <a:r>
              <a:rPr lang="zh-CN" altLang="en-US" sz="1200" dirty="0" smtClean="0">
                <a:solidFill>
                  <a:schemeClr val="tx1">
                    <a:lumMod val="65000"/>
                    <a:lumOff val="35000"/>
                  </a:schemeClr>
                </a:solidFill>
                <a:latin typeface="Arial" pitchFamily="34" charset="0"/>
                <a:ea typeface="微软雅黑" panose="020B0503020204020204" pitchFamily="34" charset="-122"/>
              </a:rPr>
              <a:t>与</a:t>
            </a:r>
            <a:r>
              <a:rPr lang="en-US" altLang="zh-CN" sz="1200" dirty="0" err="1" smtClean="0">
                <a:solidFill>
                  <a:schemeClr val="tx1">
                    <a:lumMod val="65000"/>
                    <a:lumOff val="35000"/>
                  </a:schemeClr>
                </a:solidFill>
                <a:latin typeface="Arial" pitchFamily="34" charset="0"/>
                <a:ea typeface="微软雅黑" panose="020B0503020204020204" pitchFamily="34" charset="-122"/>
              </a:rPr>
              <a:t>paxos</a:t>
            </a:r>
            <a:r>
              <a:rPr lang="zh-CN" altLang="en-US" sz="1200" dirty="0" smtClean="0">
                <a:solidFill>
                  <a:schemeClr val="tx1">
                    <a:lumMod val="65000"/>
                    <a:lumOff val="35000"/>
                  </a:schemeClr>
                </a:solidFill>
                <a:latin typeface="Arial" pitchFamily="34" charset="0"/>
                <a:ea typeface="微软雅黑" panose="020B0503020204020204" pitchFamily="34" charset="-122"/>
              </a:rPr>
              <a:t>的区别在于，多了一个</a:t>
            </a:r>
            <a:r>
              <a:rPr lang="en-US" altLang="zh-CN" sz="1200" dirty="0" smtClean="0">
                <a:solidFill>
                  <a:schemeClr val="tx1">
                    <a:lumMod val="65000"/>
                    <a:lumOff val="35000"/>
                  </a:schemeClr>
                </a:solidFill>
                <a:latin typeface="Arial" pitchFamily="34" charset="0"/>
                <a:ea typeface="微软雅黑" panose="020B0503020204020204" pitchFamily="34" charset="-122"/>
              </a:rPr>
              <a:t>Pre-Prepare</a:t>
            </a:r>
            <a:r>
              <a:rPr lang="zh-CN" altLang="en-US" sz="1200" dirty="0" smtClean="0">
                <a:solidFill>
                  <a:schemeClr val="tx1">
                    <a:lumMod val="65000"/>
                    <a:lumOff val="35000"/>
                  </a:schemeClr>
                </a:solidFill>
                <a:latin typeface="Arial" pitchFamily="34" charset="0"/>
                <a:ea typeface="微软雅黑" panose="020B0503020204020204" pitchFamily="34" charset="-122"/>
              </a:rPr>
              <a:t>阶段，</a:t>
            </a:r>
            <a:endParaRPr lang="en-US" altLang="zh-CN" sz="1200" dirty="0">
              <a:solidFill>
                <a:schemeClr val="tx1">
                  <a:lumMod val="65000"/>
                  <a:lumOff val="35000"/>
                </a:schemeClr>
              </a:solidFill>
              <a:latin typeface="Arial" pitchFamily="34" charset="0"/>
              <a:ea typeface="微软雅黑" panose="020B0503020204020204" pitchFamily="34" charset="-122"/>
            </a:endParaRPr>
          </a:p>
        </p:txBody>
      </p:sp>
      <p:cxnSp>
        <p:nvCxnSpPr>
          <p:cNvPr id="26" name="直接连接符 25"/>
          <p:cNvCxnSpPr/>
          <p:nvPr/>
        </p:nvCxnSpPr>
        <p:spPr>
          <a:xfrm>
            <a:off x="99209" y="55110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230832" y="16918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微软雅黑" panose="020B0503020204020204" pitchFamily="34" charset="-122"/>
            </a:endParaRPr>
          </a:p>
        </p:txBody>
      </p:sp>
      <p:sp>
        <p:nvSpPr>
          <p:cNvPr id="28" name="TextBox 93"/>
          <p:cNvSpPr txBox="1"/>
          <p:nvPr/>
        </p:nvSpPr>
        <p:spPr>
          <a:xfrm>
            <a:off x="492909" y="133320"/>
            <a:ext cx="1932388"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spc="300" dirty="0" err="1">
                <a:latin typeface="方正兰亭细黑_GBK" pitchFamily="2" charset="-122"/>
                <a:ea typeface="方正兰亭细黑_GBK" pitchFamily="2" charset="-122"/>
              </a:rPr>
              <a:t>Paxos</a:t>
            </a:r>
            <a:r>
              <a:rPr lang="zh-CN" altLang="en-US" sz="2000" spc="300" dirty="0">
                <a:latin typeface="方正兰亭细黑_GBK" pitchFamily="2" charset="-122"/>
                <a:ea typeface="方正兰亭细黑_GBK" pitchFamily="2" charset="-122"/>
              </a:rPr>
              <a:t>和</a:t>
            </a:r>
            <a:r>
              <a:rPr lang="en-US" altLang="zh-CN" sz="2000" spc="300" dirty="0">
                <a:latin typeface="方正兰亭细黑_GBK" pitchFamily="2" charset="-122"/>
                <a:ea typeface="方正兰亭细黑_GBK" pitchFamily="2" charset="-122"/>
              </a:rPr>
              <a:t>BFT</a:t>
            </a:r>
            <a:endParaRPr lang="zh-CN" altLang="en-US" sz="2000" spc="300" dirty="0">
              <a:latin typeface="方正兰亭细黑_GBK" pitchFamily="2" charset="-122"/>
              <a:ea typeface="方正兰亭细黑_GBK" pitchFamily="2" charset="-122"/>
            </a:endParaRPr>
          </a:p>
        </p:txBody>
      </p:sp>
      <p:cxnSp>
        <p:nvCxnSpPr>
          <p:cNvPr id="29" name="直接连接符 28"/>
          <p:cNvCxnSpPr/>
          <p:nvPr/>
        </p:nvCxnSpPr>
        <p:spPr>
          <a:xfrm>
            <a:off x="2416353" y="227275"/>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92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400"/>
                                        <p:tgtEl>
                                          <p:spTgt spid="31"/>
                                        </p:tgtEl>
                                      </p:cBhvr>
                                    </p:animEffect>
                                  </p:childTnLst>
                                </p:cTn>
                              </p:par>
                              <p:par>
                                <p:cTn id="8" presetID="12" presetClass="entr" presetSubtype="1" fill="hold" grpId="0" nodeType="withEffect">
                                  <p:stCondLst>
                                    <p:cond delay="500"/>
                                  </p:stCondLst>
                                  <p:childTnLst>
                                    <p:set>
                                      <p:cBhvr>
                                        <p:cTn id="9" dur="1" fill="hold">
                                          <p:stCondLst>
                                            <p:cond delay="0"/>
                                          </p:stCondLst>
                                        </p:cTn>
                                        <p:tgtEl>
                                          <p:spTgt spid="19"/>
                                        </p:tgtEl>
                                        <p:attrNameLst>
                                          <p:attrName>style.visibility</p:attrName>
                                        </p:attrNameLst>
                                      </p:cBhvr>
                                      <p:to>
                                        <p:strVal val="visible"/>
                                      </p:to>
                                    </p:set>
                                    <p:anim calcmode="lin" valueType="num">
                                      <p:cBhvr>
                                        <p:cTn id="10" dur="400"/>
                                        <p:tgtEl>
                                          <p:spTgt spid="19"/>
                                        </p:tgtEl>
                                        <p:attrNameLst>
                                          <p:attrName>ppt_y</p:attrName>
                                        </p:attrNameLst>
                                      </p:cBhvr>
                                      <p:tavLst>
                                        <p:tav tm="0">
                                          <p:val>
                                            <p:strVal val="#ppt_y-#ppt_h*1.125000"/>
                                          </p:val>
                                        </p:tav>
                                        <p:tav tm="100000">
                                          <p:val>
                                            <p:strVal val="#ppt_y"/>
                                          </p:val>
                                        </p:tav>
                                      </p:tavLst>
                                    </p:anim>
                                    <p:animEffect>
                                      <p:cBhvr>
                                        <p:cTn id="11" dur="400"/>
                                        <p:tgtEl>
                                          <p:spTgt spid="19"/>
                                        </p:tgtEl>
                                      </p:cBhvr>
                                    </p:animEffect>
                                  </p:childTnLst>
                                </p:cTn>
                              </p:par>
                              <p:par>
                                <p:cTn id="12" presetID="12" presetClass="entr" presetSubtype="1" fill="hold" grpId="0" nodeType="withEffect">
                                  <p:stCondLst>
                                    <p:cond delay="500"/>
                                  </p:stCondLst>
                                  <p:childTnLst>
                                    <p:set>
                                      <p:cBhvr>
                                        <p:cTn id="13" dur="1" fill="hold">
                                          <p:stCondLst>
                                            <p:cond delay="0"/>
                                          </p:stCondLst>
                                        </p:cTn>
                                        <p:tgtEl>
                                          <p:spTgt spid="20"/>
                                        </p:tgtEl>
                                        <p:attrNameLst>
                                          <p:attrName>style.visibility</p:attrName>
                                        </p:attrNameLst>
                                      </p:cBhvr>
                                      <p:to>
                                        <p:strVal val="visible"/>
                                      </p:to>
                                    </p:set>
                                    <p:anim calcmode="lin" valueType="num">
                                      <p:cBhvr>
                                        <p:cTn id="14" dur="400"/>
                                        <p:tgtEl>
                                          <p:spTgt spid="20"/>
                                        </p:tgtEl>
                                        <p:attrNameLst>
                                          <p:attrName>ppt_y</p:attrName>
                                        </p:attrNameLst>
                                      </p:cBhvr>
                                      <p:tavLst>
                                        <p:tav tm="0">
                                          <p:val>
                                            <p:strVal val="#ppt_y-#ppt_h*1.125000"/>
                                          </p:val>
                                        </p:tav>
                                        <p:tav tm="100000">
                                          <p:val>
                                            <p:strVal val="#ppt_y"/>
                                          </p:val>
                                        </p:tav>
                                      </p:tavLst>
                                    </p:anim>
                                    <p:animEffect>
                                      <p:cBhvr>
                                        <p:cTn id="15" dur="4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9" grpId="0" bldLvl="0" autoUpdateAnimBg="0"/>
      <p:bldP spid="20"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1"/>
          <p:cNvSpPr>
            <a:spLocks noChangeArrowheads="1"/>
          </p:cNvSpPr>
          <p:nvPr/>
        </p:nvSpPr>
        <p:spPr bwMode="auto">
          <a:xfrm flipV="1">
            <a:off x="4572000" y="3008508"/>
            <a:ext cx="4572000" cy="277415"/>
          </a:xfrm>
          <a:prstGeom prst="rect">
            <a:avLst/>
          </a:prstGeom>
          <a:solidFill>
            <a:schemeClr val="tx1">
              <a:lumMod val="65000"/>
              <a:lumOff val="35000"/>
              <a:alpha val="39999"/>
            </a:schemeClr>
          </a:solidFill>
          <a:ln>
            <a:noFill/>
          </a:ln>
          <a:extLst/>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00">
              <a:solidFill>
                <a:srgbClr val="FFFFFF"/>
              </a:solidFill>
              <a:sym typeface="方正兰亭黑_GBK" pitchFamily="2" charset="-122"/>
            </a:endParaRPr>
          </a:p>
        </p:txBody>
      </p:sp>
      <p:grpSp>
        <p:nvGrpSpPr>
          <p:cNvPr id="19" name="组合 13"/>
          <p:cNvGrpSpPr>
            <a:grpSpLocks/>
          </p:cNvGrpSpPr>
          <p:nvPr/>
        </p:nvGrpSpPr>
        <p:grpSpPr bwMode="auto">
          <a:xfrm flipV="1">
            <a:off x="3340250" y="2902381"/>
            <a:ext cx="1734741" cy="1734740"/>
            <a:chOff x="0" y="0"/>
            <a:chExt cx="1970470" cy="1970470"/>
          </a:xfrm>
        </p:grpSpPr>
        <p:sp>
          <p:nvSpPr>
            <p:cNvPr id="20" name="任意多边形 1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ea typeface="微软雅黑" panose="020B0503020204020204" pitchFamily="34" charset="-122"/>
              </a:endParaRPr>
            </a:p>
          </p:txBody>
        </p:sp>
        <p:sp>
          <p:nvSpPr>
            <p:cNvPr id="21" name="任意多边形 1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tx2">
                <a:lumMod val="50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ea typeface="微软雅黑" panose="020B0503020204020204" pitchFamily="34" charset="-122"/>
              </a:endParaRPr>
            </a:p>
          </p:txBody>
        </p:sp>
      </p:grpSp>
      <p:sp>
        <p:nvSpPr>
          <p:cNvPr id="7" name="矩形 6"/>
          <p:cNvSpPr>
            <a:spLocks noChangeArrowheads="1"/>
          </p:cNvSpPr>
          <p:nvPr/>
        </p:nvSpPr>
        <p:spPr bwMode="auto">
          <a:xfrm>
            <a:off x="0" y="2616112"/>
            <a:ext cx="5054204" cy="276225"/>
          </a:xfrm>
          <a:prstGeom prst="rect">
            <a:avLst/>
          </a:prstGeom>
          <a:solidFill>
            <a:schemeClr val="tx1">
              <a:lumMod val="65000"/>
              <a:lumOff val="35000"/>
              <a:alpha val="39999"/>
            </a:schemeClr>
          </a:solidFill>
          <a:ln>
            <a:noFill/>
          </a:ln>
          <a:extLst/>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00">
              <a:solidFill>
                <a:srgbClr val="FFFFFF"/>
              </a:solidFill>
              <a:sym typeface="方正兰亭黑_GBK" pitchFamily="2" charset="-122"/>
            </a:endParaRPr>
          </a:p>
        </p:txBody>
      </p:sp>
      <p:grpSp>
        <p:nvGrpSpPr>
          <p:cNvPr id="9" name="组合 3"/>
          <p:cNvGrpSpPr>
            <a:grpSpLocks/>
          </p:cNvGrpSpPr>
          <p:nvPr/>
        </p:nvGrpSpPr>
        <p:grpSpPr bwMode="auto">
          <a:xfrm>
            <a:off x="4214813" y="1156406"/>
            <a:ext cx="1734741" cy="1735931"/>
            <a:chOff x="0" y="0"/>
            <a:chExt cx="1970470" cy="1970470"/>
          </a:xfrm>
        </p:grpSpPr>
        <p:sp>
          <p:nvSpPr>
            <p:cNvPr id="10" name="任意多边形 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ea typeface="微软雅黑" panose="020B0503020204020204" pitchFamily="34" charset="-122"/>
              </a:endParaRPr>
            </a:p>
          </p:txBody>
        </p:sp>
        <p:sp>
          <p:nvSpPr>
            <p:cNvPr id="11" name="任意多边形 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tx2">
                <a:lumMod val="50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ea typeface="微软雅黑" panose="020B0503020204020204" pitchFamily="34" charset="-122"/>
              </a:endParaRPr>
            </a:p>
          </p:txBody>
        </p:sp>
      </p:grpSp>
      <p:sp>
        <p:nvSpPr>
          <p:cNvPr id="5" name="任意多边形 4"/>
          <p:cNvSpPr>
            <a:spLocks noChangeArrowheads="1"/>
          </p:cNvSpPr>
          <p:nvPr/>
        </p:nvSpPr>
        <p:spPr bwMode="auto">
          <a:xfrm>
            <a:off x="8743950" y="4622006"/>
            <a:ext cx="476250" cy="300038"/>
          </a:xfrm>
          <a:custGeom>
            <a:avLst/>
            <a:gdLst>
              <a:gd name="T0" fmla="*/ 154365 w 808522"/>
              <a:gd name="T1" fmla="*/ 0 h 510140"/>
              <a:gd name="T2" fmla="*/ 157334 w 808522"/>
              <a:gd name="T3" fmla="*/ 0 h 510140"/>
              <a:gd name="T4" fmla="*/ 498719 w 808522"/>
              <a:gd name="T5" fmla="*/ 0 h 510140"/>
              <a:gd name="T6" fmla="*/ 498719 w 808522"/>
              <a:gd name="T7" fmla="*/ 313717 h 510140"/>
              <a:gd name="T8" fmla="*/ 157341 w 808522"/>
              <a:gd name="T9" fmla="*/ 313717 h 510140"/>
              <a:gd name="T10" fmla="*/ 157334 w 808522"/>
              <a:gd name="T11" fmla="*/ 313718 h 510140"/>
              <a:gd name="T12" fmla="*/ 157328 w 808522"/>
              <a:gd name="T13" fmla="*/ 313717 h 510140"/>
              <a:gd name="T14" fmla="*/ 154365 w 808522"/>
              <a:gd name="T15" fmla="*/ 313717 h 510140"/>
              <a:gd name="T16" fmla="*/ 154365 w 808522"/>
              <a:gd name="T17" fmla="*/ 313420 h 510140"/>
              <a:gd name="T18" fmla="*/ 125625 w 808522"/>
              <a:gd name="T19" fmla="*/ 310531 h 510140"/>
              <a:gd name="T20" fmla="*/ 0 w 808522"/>
              <a:gd name="T21" fmla="*/ 156859 h 510140"/>
              <a:gd name="T22" fmla="*/ 125625 w 808522"/>
              <a:gd name="T23" fmla="*/ 3187 h 510140"/>
              <a:gd name="T24" fmla="*/ 154365 w 808522"/>
              <a:gd name="T25" fmla="*/ 298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endParaRPr lang="zh-CN" altLang="en-US" dirty="0">
              <a:ea typeface="微软雅黑" panose="020B0503020204020204" pitchFamily="34" charset="-122"/>
            </a:endParaRPr>
          </a:p>
        </p:txBody>
      </p:sp>
      <p:sp>
        <p:nvSpPr>
          <p:cNvPr id="6" name="TextBox 15"/>
          <p:cNvSpPr>
            <a:spLocks noChangeArrowheads="1"/>
          </p:cNvSpPr>
          <p:nvPr/>
        </p:nvSpPr>
        <p:spPr bwMode="auto">
          <a:xfrm>
            <a:off x="8803482" y="4656535"/>
            <a:ext cx="340519" cy="22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zh-CN" sz="1100">
                <a:solidFill>
                  <a:schemeClr val="bg1"/>
                </a:solidFill>
                <a:latin typeface="Arial Unicode MS" pitchFamily="34" charset="-122"/>
                <a:ea typeface="Arial Unicode MS" pitchFamily="34" charset="-122"/>
                <a:cs typeface="Arial Unicode MS" pitchFamily="34" charset="-122"/>
                <a:sym typeface="Arial Unicode MS" pitchFamily="34" charset="-122"/>
              </a:rPr>
              <a:t>* </a:t>
            </a:r>
            <a:endParaRPr lang="zh-CN" altLang="zh-CN" sz="1100" b="1">
              <a:solidFill>
                <a:schemeClr val="bg1"/>
              </a:solidFill>
              <a:latin typeface="Arial Unicode MS" pitchFamily="34" charset="-122"/>
              <a:ea typeface="Arial Unicode MS" pitchFamily="34" charset="-122"/>
              <a:cs typeface="Arial Unicode MS" pitchFamily="34" charset="-122"/>
              <a:sym typeface="Arial Unicode MS" pitchFamily="34" charset="-122"/>
            </a:endParaRPr>
          </a:p>
        </p:txBody>
      </p:sp>
      <p:grpSp>
        <p:nvGrpSpPr>
          <p:cNvPr id="48" name="组合 47"/>
          <p:cNvGrpSpPr/>
          <p:nvPr/>
        </p:nvGrpSpPr>
        <p:grpSpPr>
          <a:xfrm>
            <a:off x="4481012" y="1405436"/>
            <a:ext cx="1244012" cy="1244013"/>
            <a:chOff x="4481012" y="1320593"/>
            <a:chExt cx="1244012" cy="1244013"/>
          </a:xfrm>
        </p:grpSpPr>
        <p:grpSp>
          <p:nvGrpSpPr>
            <p:cNvPr id="29" name="组合 28"/>
            <p:cNvGrpSpPr/>
            <p:nvPr/>
          </p:nvGrpSpPr>
          <p:grpSpPr>
            <a:xfrm>
              <a:off x="4481014" y="1320593"/>
              <a:ext cx="1244010" cy="124401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32" name="椭圆 31"/>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8" name="文本框 3"/>
            <p:cNvSpPr>
              <a:spLocks noChangeArrowheads="1"/>
            </p:cNvSpPr>
            <p:nvPr/>
          </p:nvSpPr>
          <p:spPr bwMode="auto">
            <a:xfrm>
              <a:off x="4481012" y="1656030"/>
              <a:ext cx="1141966" cy="67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spcBef>
                  <a:spcPct val="0"/>
                </a:spcBef>
                <a:buFont typeface="Arial" pitchFamily="34" charset="0"/>
                <a:buNone/>
              </a:pPr>
              <a:r>
                <a:rPr lang="en-US" altLang="zh-CN" sz="4400" dirty="0">
                  <a:solidFill>
                    <a:srgbClr val="163A5A"/>
                  </a:solidFill>
                  <a:sym typeface="方正兰亭黑_GBK" pitchFamily="2" charset="-122"/>
                </a:rPr>
                <a:t>Pow</a:t>
              </a:r>
            </a:p>
          </p:txBody>
        </p:sp>
      </p:grpSp>
      <p:grpSp>
        <p:nvGrpSpPr>
          <p:cNvPr id="50" name="组合 49"/>
          <p:cNvGrpSpPr/>
          <p:nvPr/>
        </p:nvGrpSpPr>
        <p:grpSpPr>
          <a:xfrm>
            <a:off x="3607788" y="3165178"/>
            <a:ext cx="1244010" cy="1244013"/>
            <a:chOff x="4700208" y="3294650"/>
            <a:chExt cx="1244010" cy="1244013"/>
          </a:xfrm>
        </p:grpSpPr>
        <p:grpSp>
          <p:nvGrpSpPr>
            <p:cNvPr id="37" name="组合 36"/>
            <p:cNvGrpSpPr/>
            <p:nvPr/>
          </p:nvGrpSpPr>
          <p:grpSpPr>
            <a:xfrm>
              <a:off x="4700208" y="3294650"/>
              <a:ext cx="1244010" cy="124401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39" name="椭圆 38"/>
              <p:cNvSpPr/>
              <p:nvPr/>
            </p:nvSpPr>
            <p:spPr>
              <a:xfrm>
                <a:off x="392109" y="760412"/>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18" name="文本框 24"/>
            <p:cNvSpPr>
              <a:spLocks noChangeArrowheads="1"/>
            </p:cNvSpPr>
            <p:nvPr/>
          </p:nvSpPr>
          <p:spPr bwMode="auto">
            <a:xfrm>
              <a:off x="4830026" y="3545803"/>
              <a:ext cx="954414" cy="67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spcBef>
                  <a:spcPct val="0"/>
                </a:spcBef>
                <a:buFont typeface="Arial" pitchFamily="34" charset="0"/>
                <a:buNone/>
              </a:pPr>
              <a:r>
                <a:rPr lang="en-US" altLang="zh-CN" sz="4400" dirty="0" err="1" smtClean="0">
                  <a:sym typeface="方正兰亭黑_GBK" pitchFamily="2" charset="-122"/>
                </a:rPr>
                <a:t>Pos</a:t>
              </a:r>
              <a:endParaRPr lang="zh-CN" altLang="en-US" sz="4400" dirty="0">
                <a:sym typeface="方正兰亭黑_GBK" pitchFamily="2" charset="-122"/>
              </a:endParaRPr>
            </a:p>
          </p:txBody>
        </p:sp>
      </p:grpSp>
      <p:sp>
        <p:nvSpPr>
          <p:cNvPr id="22" name="TextBox 59"/>
          <p:cNvSpPr>
            <a:spLocks noChangeArrowheads="1"/>
          </p:cNvSpPr>
          <p:nvPr/>
        </p:nvSpPr>
        <p:spPr bwMode="auto">
          <a:xfrm flipH="1">
            <a:off x="1980010" y="1490971"/>
            <a:ext cx="1941909"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a:lnSpc>
                <a:spcPct val="100000"/>
              </a:lnSpc>
              <a:spcBef>
                <a:spcPct val="0"/>
              </a:spcBef>
              <a:buFont typeface="Arial" pitchFamily="34" charset="0"/>
              <a:buNone/>
            </a:pPr>
            <a:r>
              <a:rPr lang="en-US" altLang="zh-CN" sz="1500" dirty="0" smtClean="0">
                <a:solidFill>
                  <a:srgbClr val="163A5A"/>
                </a:solidFill>
                <a:sym typeface="方正兰亭黑_GBK" pitchFamily="2" charset="-122"/>
              </a:rPr>
              <a:t>Proof of Work</a:t>
            </a:r>
            <a:endParaRPr lang="en-US" altLang="zh-CN" sz="1500" dirty="0">
              <a:solidFill>
                <a:srgbClr val="163A5A"/>
              </a:solidFill>
              <a:sym typeface="方正兰亭黑_GBK" pitchFamily="2" charset="-122"/>
            </a:endParaRPr>
          </a:p>
        </p:txBody>
      </p:sp>
      <p:sp>
        <p:nvSpPr>
          <p:cNvPr id="23" name="矩形 17"/>
          <p:cNvSpPr>
            <a:spLocks noChangeArrowheads="1"/>
          </p:cNvSpPr>
          <p:nvPr/>
        </p:nvSpPr>
        <p:spPr bwMode="auto">
          <a:xfrm>
            <a:off x="1014412" y="1770769"/>
            <a:ext cx="2976563" cy="84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14000"/>
              </a:lnSpc>
              <a:spcBef>
                <a:spcPct val="0"/>
              </a:spcBef>
              <a:buFont typeface="Arial" pitchFamily="34" charset="0"/>
              <a:buNone/>
            </a:pPr>
            <a:r>
              <a:rPr lang="zh-CN" altLang="en-US" sz="1100" dirty="0">
                <a:solidFill>
                  <a:schemeClr val="tx1">
                    <a:lumMod val="85000"/>
                    <a:lumOff val="15000"/>
                  </a:schemeClr>
                </a:solidFill>
                <a:latin typeface="Microsoft YaHei" charset="-122"/>
                <a:ea typeface="Microsoft YaHei" charset="-122"/>
                <a:cs typeface="Microsoft YaHei" charset="-122"/>
                <a:sym typeface="方正兰亭黑_GBK" pitchFamily="2" charset="-122"/>
              </a:rPr>
              <a:t>工作量证明</a:t>
            </a:r>
            <a:r>
              <a:rPr lang="zh-CN" altLang="en-US" sz="1100" dirty="0" smtClean="0">
                <a:solidFill>
                  <a:schemeClr val="tx1">
                    <a:lumMod val="85000"/>
                    <a:lumOff val="15000"/>
                  </a:schemeClr>
                </a:solidFill>
                <a:latin typeface="Microsoft YaHei" charset="-122"/>
                <a:ea typeface="Microsoft YaHei" charset="-122"/>
                <a:cs typeface="Microsoft YaHei" charset="-122"/>
                <a:sym typeface="方正兰亭黑_GBK" pitchFamily="2" charset="-122"/>
              </a:rPr>
              <a:t>，通过</a:t>
            </a:r>
            <a:r>
              <a:rPr lang="zh-CN" altLang="en-US" sz="1100" dirty="0">
                <a:solidFill>
                  <a:schemeClr val="tx1">
                    <a:lumMod val="85000"/>
                    <a:lumOff val="15000"/>
                  </a:schemeClr>
                </a:solidFill>
                <a:latin typeface="Microsoft YaHei" charset="-122"/>
                <a:ea typeface="Microsoft YaHei" charset="-122"/>
                <a:cs typeface="Microsoft YaHei" charset="-122"/>
                <a:sym typeface="方正兰亭黑_GBK" pitchFamily="2" charset="-122"/>
              </a:rPr>
              <a:t>计算来猜测一个数值（</a:t>
            </a:r>
            <a:r>
              <a:rPr lang="en-US" altLang="zh-CN" sz="1100" dirty="0">
                <a:solidFill>
                  <a:schemeClr val="tx1">
                    <a:lumMod val="85000"/>
                    <a:lumOff val="15000"/>
                  </a:schemeClr>
                </a:solidFill>
                <a:latin typeface="Microsoft YaHei" charset="-122"/>
                <a:ea typeface="Microsoft YaHei" charset="-122"/>
                <a:cs typeface="Microsoft YaHei" charset="-122"/>
                <a:sym typeface="方正兰亭黑_GBK" pitchFamily="2" charset="-122"/>
              </a:rPr>
              <a:t>nonce</a:t>
            </a:r>
            <a:r>
              <a:rPr lang="zh-CN" altLang="en-US" sz="1100" dirty="0">
                <a:solidFill>
                  <a:schemeClr val="tx1">
                    <a:lumMod val="85000"/>
                    <a:lumOff val="15000"/>
                  </a:schemeClr>
                </a:solidFill>
                <a:latin typeface="Microsoft YaHei" charset="-122"/>
                <a:ea typeface="Microsoft YaHei" charset="-122"/>
                <a:cs typeface="Microsoft YaHei" charset="-122"/>
                <a:sym typeface="方正兰亭黑_GBK" pitchFamily="2" charset="-122"/>
              </a:rPr>
              <a:t>），得以解决规定的 </a:t>
            </a:r>
            <a:r>
              <a:rPr lang="en-US" altLang="zh-CN" sz="1100" dirty="0">
                <a:solidFill>
                  <a:schemeClr val="tx1">
                    <a:lumMod val="85000"/>
                    <a:lumOff val="15000"/>
                  </a:schemeClr>
                </a:solidFill>
                <a:latin typeface="Microsoft YaHei" charset="-122"/>
                <a:ea typeface="Microsoft YaHei" charset="-122"/>
                <a:cs typeface="Microsoft YaHei" charset="-122"/>
                <a:sym typeface="方正兰亭黑_GBK" pitchFamily="2" charset="-122"/>
              </a:rPr>
              <a:t>hash </a:t>
            </a:r>
            <a:r>
              <a:rPr lang="zh-CN" altLang="en-US" sz="1100" dirty="0">
                <a:solidFill>
                  <a:schemeClr val="tx1">
                    <a:lumMod val="85000"/>
                    <a:lumOff val="15000"/>
                  </a:schemeClr>
                </a:solidFill>
                <a:latin typeface="Microsoft YaHei" charset="-122"/>
                <a:ea typeface="Microsoft YaHei" charset="-122"/>
                <a:cs typeface="Microsoft YaHei" charset="-122"/>
                <a:sym typeface="方正兰亭黑_GBK" pitchFamily="2" charset="-122"/>
              </a:rPr>
              <a:t>问题（来源于 </a:t>
            </a:r>
            <a:r>
              <a:rPr lang="en-US" altLang="zh-CN" sz="1100" dirty="0" err="1">
                <a:solidFill>
                  <a:schemeClr val="tx1">
                    <a:lumMod val="85000"/>
                    <a:lumOff val="15000"/>
                  </a:schemeClr>
                </a:solidFill>
                <a:latin typeface="Microsoft YaHei" charset="-122"/>
                <a:ea typeface="Microsoft YaHei" charset="-122"/>
                <a:cs typeface="Microsoft YaHei" charset="-122"/>
                <a:sym typeface="方正兰亭黑_GBK" pitchFamily="2" charset="-122"/>
              </a:rPr>
              <a:t>hashcash</a:t>
            </a:r>
            <a:r>
              <a:rPr lang="zh-CN" altLang="en-US" sz="1100" dirty="0">
                <a:solidFill>
                  <a:schemeClr val="tx1">
                    <a:lumMod val="85000"/>
                    <a:lumOff val="15000"/>
                  </a:schemeClr>
                </a:solidFill>
                <a:latin typeface="Microsoft YaHei" charset="-122"/>
                <a:ea typeface="Microsoft YaHei" charset="-122"/>
                <a:cs typeface="Microsoft YaHei" charset="-122"/>
                <a:sym typeface="方正兰亭黑_GBK" pitchFamily="2" charset="-122"/>
              </a:rPr>
              <a:t>）。保证在一段时间内，系统中只能出现少数合法提案。</a:t>
            </a:r>
            <a:endParaRPr lang="zh-CN" altLang="en-US" sz="1100" dirty="0">
              <a:solidFill>
                <a:schemeClr val="tx1">
                  <a:lumMod val="85000"/>
                  <a:lumOff val="15000"/>
                </a:schemeClr>
              </a:solidFill>
              <a:latin typeface="Microsoft YaHei" charset="-122"/>
              <a:ea typeface="Microsoft YaHei" charset="-122"/>
              <a:cs typeface="Microsoft YaHei" charset="-122"/>
              <a:sym typeface="宋体" pitchFamily="2" charset="-122"/>
            </a:endParaRPr>
          </a:p>
        </p:txBody>
      </p:sp>
      <p:sp>
        <p:nvSpPr>
          <p:cNvPr id="24" name="TextBox 59"/>
          <p:cNvSpPr>
            <a:spLocks noChangeArrowheads="1"/>
          </p:cNvSpPr>
          <p:nvPr/>
        </p:nvSpPr>
        <p:spPr bwMode="auto">
          <a:xfrm flipH="1">
            <a:off x="5342529" y="3342577"/>
            <a:ext cx="1940719"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nSpc>
                <a:spcPct val="100000"/>
              </a:lnSpc>
              <a:spcBef>
                <a:spcPct val="0"/>
              </a:spcBef>
              <a:buFont typeface="Arial" pitchFamily="34" charset="0"/>
              <a:buNone/>
            </a:pPr>
            <a:r>
              <a:rPr lang="en-US" altLang="zh-CN" sz="1600" dirty="0">
                <a:solidFill>
                  <a:schemeClr val="tx1">
                    <a:lumMod val="85000"/>
                    <a:lumOff val="15000"/>
                  </a:schemeClr>
                </a:solidFill>
                <a:sym typeface="方正兰亭黑_GBK" pitchFamily="2" charset="-122"/>
              </a:rPr>
              <a:t>Proof of Stake</a:t>
            </a:r>
            <a:endParaRPr lang="en-US" altLang="zh-CN" sz="1500" dirty="0">
              <a:sym typeface="方正兰亭黑_GBK" pitchFamily="2" charset="-122"/>
            </a:endParaRPr>
          </a:p>
        </p:txBody>
      </p:sp>
      <p:sp>
        <p:nvSpPr>
          <p:cNvPr id="25" name="矩形 17"/>
          <p:cNvSpPr>
            <a:spLocks noChangeArrowheads="1"/>
          </p:cNvSpPr>
          <p:nvPr/>
        </p:nvSpPr>
        <p:spPr bwMode="auto">
          <a:xfrm>
            <a:off x="5236943" y="3611471"/>
            <a:ext cx="3907057" cy="103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14000"/>
              </a:lnSpc>
              <a:spcBef>
                <a:spcPct val="0"/>
              </a:spcBef>
              <a:buFont typeface="Arial" pitchFamily="34" charset="0"/>
              <a:buNone/>
            </a:pPr>
            <a:r>
              <a:rPr lang="zh-CN" altLang="en-US" sz="1100" dirty="0">
                <a:solidFill>
                  <a:schemeClr val="tx1">
                    <a:lumMod val="85000"/>
                    <a:lumOff val="15000"/>
                  </a:schemeClr>
                </a:solidFill>
                <a:latin typeface="Microsoft YaHei" charset="-122"/>
                <a:ea typeface="Microsoft YaHei" charset="-122"/>
                <a:cs typeface="Microsoft YaHei" charset="-122"/>
                <a:sym typeface="方正兰亭黑_GBK" pitchFamily="2" charset="-122"/>
              </a:rPr>
              <a:t>权益证明</a:t>
            </a:r>
            <a:r>
              <a:rPr lang="zh-CN" altLang="en-US" sz="1100" dirty="0" smtClean="0">
                <a:solidFill>
                  <a:schemeClr val="tx1">
                    <a:lumMod val="85000"/>
                    <a:lumOff val="15000"/>
                  </a:schemeClr>
                </a:solidFill>
                <a:latin typeface="Microsoft YaHei" charset="-122"/>
                <a:ea typeface="Microsoft YaHei" charset="-122"/>
                <a:cs typeface="Microsoft YaHei" charset="-122"/>
                <a:sym typeface="方正兰亭黑_GBK" pitchFamily="2" charset="-122"/>
              </a:rPr>
              <a:t>，，</a:t>
            </a:r>
            <a:r>
              <a:rPr lang="en-US" altLang="zh-CN" sz="1100" dirty="0">
                <a:solidFill>
                  <a:schemeClr val="tx1">
                    <a:lumMod val="85000"/>
                    <a:lumOff val="15000"/>
                  </a:schemeClr>
                </a:solidFill>
                <a:latin typeface="Microsoft YaHei" charset="-122"/>
                <a:ea typeface="Microsoft YaHei" charset="-122"/>
                <a:cs typeface="Microsoft YaHei" charset="-122"/>
                <a:sym typeface="方正兰亭黑_GBK" pitchFamily="2" charset="-122"/>
              </a:rPr>
              <a:t>2013 </a:t>
            </a:r>
            <a:r>
              <a:rPr lang="zh-CN" altLang="en-US" sz="1100" dirty="0">
                <a:solidFill>
                  <a:schemeClr val="tx1">
                    <a:lumMod val="85000"/>
                    <a:lumOff val="15000"/>
                  </a:schemeClr>
                </a:solidFill>
                <a:latin typeface="Microsoft YaHei" charset="-122"/>
                <a:ea typeface="Microsoft YaHei" charset="-122"/>
                <a:cs typeface="Microsoft YaHei" charset="-122"/>
                <a:sym typeface="方正兰亭黑_GBK" pitchFamily="2" charset="-122"/>
              </a:rPr>
              <a:t>年被提出，最早在 </a:t>
            </a:r>
            <a:r>
              <a:rPr lang="en-US" altLang="zh-CN" sz="1100" dirty="0" err="1">
                <a:solidFill>
                  <a:schemeClr val="tx1">
                    <a:lumMod val="85000"/>
                    <a:lumOff val="15000"/>
                  </a:schemeClr>
                </a:solidFill>
                <a:latin typeface="Microsoft YaHei" charset="-122"/>
                <a:ea typeface="Microsoft YaHei" charset="-122"/>
                <a:cs typeface="Microsoft YaHei" charset="-122"/>
                <a:sym typeface="方正兰亭黑_GBK" pitchFamily="2" charset="-122"/>
              </a:rPr>
              <a:t>Peercoin</a:t>
            </a:r>
            <a:r>
              <a:rPr lang="en-US" altLang="zh-CN" sz="1100" dirty="0">
                <a:solidFill>
                  <a:schemeClr val="tx1">
                    <a:lumMod val="85000"/>
                    <a:lumOff val="15000"/>
                  </a:schemeClr>
                </a:solidFill>
                <a:latin typeface="Microsoft YaHei" charset="-122"/>
                <a:ea typeface="Microsoft YaHei" charset="-122"/>
                <a:cs typeface="Microsoft YaHei" charset="-122"/>
                <a:sym typeface="方正兰亭黑_GBK" pitchFamily="2" charset="-122"/>
              </a:rPr>
              <a:t> </a:t>
            </a:r>
            <a:r>
              <a:rPr lang="zh-CN" altLang="en-US" sz="1100" dirty="0">
                <a:solidFill>
                  <a:schemeClr val="tx1">
                    <a:lumMod val="85000"/>
                    <a:lumOff val="15000"/>
                  </a:schemeClr>
                </a:solidFill>
                <a:latin typeface="Microsoft YaHei" charset="-122"/>
                <a:ea typeface="Microsoft YaHei" charset="-122"/>
                <a:cs typeface="Microsoft YaHei" charset="-122"/>
                <a:sym typeface="方正兰亭黑_GBK" pitchFamily="2" charset="-122"/>
              </a:rPr>
              <a:t>系统中被实现，类似现实生活中的股东机制，拥有股份越多的人越容易获取记账权</a:t>
            </a:r>
            <a:r>
              <a:rPr lang="zh-CN" altLang="en-US" sz="1100" dirty="0" smtClean="0">
                <a:solidFill>
                  <a:schemeClr val="tx1">
                    <a:lumMod val="85000"/>
                    <a:lumOff val="15000"/>
                  </a:schemeClr>
                </a:solidFill>
                <a:latin typeface="Microsoft YaHei" charset="-122"/>
                <a:ea typeface="Microsoft YaHei" charset="-122"/>
                <a:cs typeface="Microsoft YaHei" charset="-122"/>
                <a:sym typeface="方正兰亭黑_GBK" pitchFamily="2" charset="-122"/>
              </a:rPr>
              <a:t>。</a:t>
            </a:r>
            <a:endParaRPr lang="en-US" altLang="zh-CN" sz="1100" dirty="0" smtClean="0">
              <a:solidFill>
                <a:schemeClr val="tx1">
                  <a:lumMod val="85000"/>
                  <a:lumOff val="15000"/>
                </a:schemeClr>
              </a:solidFill>
              <a:latin typeface="Microsoft YaHei" charset="-122"/>
              <a:ea typeface="Microsoft YaHei" charset="-122"/>
              <a:cs typeface="Microsoft YaHei" charset="-122"/>
              <a:sym typeface="方正兰亭黑_GBK" pitchFamily="2" charset="-122"/>
            </a:endParaRPr>
          </a:p>
          <a:p>
            <a:pPr eaLnBrk="1" hangingPunct="1">
              <a:lnSpc>
                <a:spcPct val="114000"/>
              </a:lnSpc>
              <a:spcBef>
                <a:spcPct val="0"/>
              </a:spcBef>
              <a:buFont typeface="Arial" pitchFamily="34" charset="0"/>
              <a:buNone/>
            </a:pPr>
            <a:r>
              <a:rPr lang="en-US" altLang="zh-CN" sz="1100" dirty="0" err="1">
                <a:solidFill>
                  <a:schemeClr val="tx1">
                    <a:lumMod val="85000"/>
                    <a:lumOff val="15000"/>
                  </a:schemeClr>
                </a:solidFill>
                <a:latin typeface="Microsoft YaHei" charset="-122"/>
                <a:ea typeface="Microsoft YaHei" charset="-122"/>
                <a:cs typeface="Microsoft YaHei" charset="-122"/>
                <a:sym typeface="宋体" pitchFamily="2" charset="-122"/>
              </a:rPr>
              <a:t>PoS</a:t>
            </a:r>
            <a:r>
              <a:rPr lang="en-US" altLang="zh-CN" sz="1100" dirty="0">
                <a:solidFill>
                  <a:schemeClr val="tx1">
                    <a:lumMod val="85000"/>
                    <a:lumOff val="15000"/>
                  </a:schemeClr>
                </a:solidFill>
                <a:latin typeface="Microsoft YaHei" charset="-122"/>
                <a:ea typeface="Microsoft YaHei" charset="-122"/>
                <a:cs typeface="Microsoft YaHei" charset="-122"/>
                <a:sym typeface="宋体" pitchFamily="2" charset="-122"/>
              </a:rPr>
              <a:t> </a:t>
            </a:r>
            <a:r>
              <a:rPr lang="zh-CN" altLang="en-US" sz="1100" dirty="0">
                <a:solidFill>
                  <a:schemeClr val="tx1">
                    <a:lumMod val="85000"/>
                    <a:lumOff val="15000"/>
                  </a:schemeClr>
                </a:solidFill>
                <a:latin typeface="Microsoft YaHei" charset="-122"/>
                <a:ea typeface="Microsoft YaHei" charset="-122"/>
                <a:cs typeface="Microsoft YaHei" charset="-122"/>
                <a:sym typeface="宋体" pitchFamily="2" charset="-122"/>
              </a:rPr>
              <a:t>是试图解决在 </a:t>
            </a:r>
            <a:r>
              <a:rPr lang="en-US" altLang="zh-CN" sz="1100" dirty="0" err="1">
                <a:solidFill>
                  <a:schemeClr val="tx1">
                    <a:lumMod val="85000"/>
                    <a:lumOff val="15000"/>
                  </a:schemeClr>
                </a:solidFill>
                <a:latin typeface="Microsoft YaHei" charset="-122"/>
                <a:ea typeface="Microsoft YaHei" charset="-122"/>
                <a:cs typeface="Microsoft YaHei" charset="-122"/>
                <a:sym typeface="宋体" pitchFamily="2" charset="-122"/>
              </a:rPr>
              <a:t>PoW</a:t>
            </a:r>
            <a:r>
              <a:rPr lang="en-US" altLang="zh-CN" sz="1100" dirty="0">
                <a:solidFill>
                  <a:schemeClr val="tx1">
                    <a:lumMod val="85000"/>
                    <a:lumOff val="15000"/>
                  </a:schemeClr>
                </a:solidFill>
                <a:latin typeface="Microsoft YaHei" charset="-122"/>
                <a:ea typeface="Microsoft YaHei" charset="-122"/>
                <a:cs typeface="Microsoft YaHei" charset="-122"/>
                <a:sym typeface="宋体" pitchFamily="2" charset="-122"/>
              </a:rPr>
              <a:t> </a:t>
            </a:r>
            <a:r>
              <a:rPr lang="zh-CN" altLang="en-US" sz="1100" dirty="0">
                <a:solidFill>
                  <a:schemeClr val="tx1">
                    <a:lumMod val="85000"/>
                    <a:lumOff val="15000"/>
                  </a:schemeClr>
                </a:solidFill>
                <a:latin typeface="Microsoft YaHei" charset="-122"/>
                <a:ea typeface="Microsoft YaHei" charset="-122"/>
                <a:cs typeface="Microsoft YaHei" charset="-122"/>
                <a:sym typeface="宋体" pitchFamily="2" charset="-122"/>
              </a:rPr>
              <a:t>中大量资源被浪费的缺点。恶意参与者将存在保证金被罚没的风险，即损失经济利益</a:t>
            </a:r>
          </a:p>
        </p:txBody>
      </p:sp>
      <p:cxnSp>
        <p:nvCxnSpPr>
          <p:cNvPr id="43" name="直接连接符 4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646880" y="242192"/>
            <a:ext cx="274777" cy="274777"/>
          </a:xfrm>
          <a:prstGeom prst="ellipse">
            <a:avLst/>
          </a:prstGeom>
          <a:solidFill>
            <a:schemeClr val="tx2">
              <a:lumMod val="50000"/>
            </a:schemeClr>
          </a:solidFill>
          <a:ln>
            <a:solidFill>
              <a:srgbClr val="163A5A"/>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5" name="TextBox 44"/>
          <p:cNvSpPr txBox="1"/>
          <p:nvPr/>
        </p:nvSpPr>
        <p:spPr>
          <a:xfrm>
            <a:off x="908957" y="206330"/>
            <a:ext cx="1651734" cy="400110"/>
          </a:xfrm>
          <a:prstGeom prst="rect">
            <a:avLst/>
          </a:prstGeom>
          <a:noFill/>
        </p:spPr>
        <p:txBody>
          <a:bodyPr wrap="none" rtlCol="0">
            <a:spAutoFit/>
          </a:bodyPr>
          <a:lstStyle/>
          <a:p>
            <a:r>
              <a:rPr lang="en-US" altLang="zh-CN" sz="2000" spc="300" dirty="0">
                <a:latin typeface="方正兰亭细黑_GBK" pitchFamily="2" charset="-122"/>
                <a:ea typeface="方正兰亭细黑_GBK" pitchFamily="2" charset="-122"/>
              </a:rPr>
              <a:t>Pow</a:t>
            </a:r>
            <a:r>
              <a:rPr lang="zh-CN" altLang="en-US" sz="2000" spc="300" dirty="0">
                <a:latin typeface="方正兰亭细黑_GBK" pitchFamily="2" charset="-122"/>
                <a:ea typeface="方正兰亭细黑_GBK" pitchFamily="2" charset="-122"/>
              </a:rPr>
              <a:t>和</a:t>
            </a:r>
            <a:r>
              <a:rPr lang="en-US" altLang="zh-CN" sz="2000" spc="300" dirty="0" err="1">
                <a:latin typeface="方正兰亭细黑_GBK" pitchFamily="2" charset="-122"/>
                <a:ea typeface="方正兰亭细黑_GBK" pitchFamily="2" charset="-122"/>
              </a:rPr>
              <a:t>Pos</a:t>
            </a:r>
            <a:endParaRPr lang="zh-CN" altLang="en-US" sz="2000" spc="300" dirty="0">
              <a:latin typeface="方正兰亭细黑_GBK" pitchFamily="2" charset="-122"/>
              <a:ea typeface="方正兰亭细黑_GBK" pitchFamily="2" charset="-122"/>
            </a:endParaRPr>
          </a:p>
        </p:txBody>
      </p:sp>
      <p:cxnSp>
        <p:nvCxnSpPr>
          <p:cNvPr id="46" name="直接连接符 45"/>
          <p:cNvCxnSpPr/>
          <p:nvPr/>
        </p:nvCxnSpPr>
        <p:spPr>
          <a:xfrm>
            <a:off x="2442843"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96720" y="664191"/>
            <a:ext cx="4828304" cy="369332"/>
          </a:xfrm>
          <a:prstGeom prst="rect">
            <a:avLst/>
          </a:prstGeom>
          <a:noFill/>
        </p:spPr>
        <p:txBody>
          <a:bodyPr wrap="square" rtlCol="0">
            <a:spAutoFit/>
          </a:bodyPr>
          <a:lstStyle/>
          <a:p>
            <a:r>
              <a:rPr kumimoji="1" lang="en-US" altLang="zh-CN" dirty="0" smtClean="0">
                <a:solidFill>
                  <a:srgbClr val="002060"/>
                </a:solidFill>
              </a:rPr>
              <a:t>-</a:t>
            </a:r>
            <a:r>
              <a:rPr kumimoji="1" lang="zh-CN" altLang="en-US" dirty="0" smtClean="0">
                <a:solidFill>
                  <a:srgbClr val="002060"/>
                </a:solidFill>
              </a:rPr>
              <a:t> </a:t>
            </a:r>
            <a:r>
              <a:rPr kumimoji="1" lang="en-US" altLang="zh-CN" dirty="0" smtClean="0">
                <a:solidFill>
                  <a:srgbClr val="002060"/>
                </a:solidFill>
              </a:rPr>
              <a:t>Pow</a:t>
            </a:r>
            <a:r>
              <a:rPr kumimoji="1" lang="zh-CN" altLang="en-US" dirty="0" smtClean="0">
                <a:solidFill>
                  <a:srgbClr val="002060"/>
                </a:solidFill>
              </a:rPr>
              <a:t>和</a:t>
            </a:r>
            <a:r>
              <a:rPr kumimoji="1" lang="en-US" altLang="zh-CN" dirty="0" err="1" smtClean="0">
                <a:solidFill>
                  <a:srgbClr val="002060"/>
                </a:solidFill>
              </a:rPr>
              <a:t>Pos</a:t>
            </a:r>
            <a:r>
              <a:rPr kumimoji="1" lang="zh-CN" altLang="en-US" dirty="0" smtClean="0">
                <a:solidFill>
                  <a:srgbClr val="002060"/>
                </a:solidFill>
              </a:rPr>
              <a:t>都是通过</a:t>
            </a:r>
            <a:r>
              <a:rPr kumimoji="1" lang="zh-CN" altLang="en-US" dirty="0">
                <a:solidFill>
                  <a:srgbClr val="002060"/>
                </a:solidFill>
              </a:rPr>
              <a:t>经济惩罚来限制恶意</a:t>
            </a:r>
            <a:r>
              <a:rPr kumimoji="1" lang="zh-CN" altLang="en-US" dirty="0" smtClean="0">
                <a:solidFill>
                  <a:srgbClr val="002060"/>
                </a:solidFill>
              </a:rPr>
              <a:t>参与</a:t>
            </a:r>
            <a:endParaRPr kumimoji="1" lang="zh-CN" altLang="en-US" dirty="0">
              <a:solidFill>
                <a:srgbClr val="002060"/>
              </a:solidFill>
            </a:endParaRPr>
          </a:p>
        </p:txBody>
      </p:sp>
      <p:sp>
        <p:nvSpPr>
          <p:cNvPr id="12" name="文本框 11"/>
          <p:cNvSpPr txBox="1"/>
          <p:nvPr/>
        </p:nvSpPr>
        <p:spPr>
          <a:xfrm>
            <a:off x="6068616" y="1296955"/>
            <a:ext cx="2898101" cy="1015663"/>
          </a:xfrm>
          <a:prstGeom prst="rect">
            <a:avLst/>
          </a:prstGeom>
          <a:noFill/>
        </p:spPr>
        <p:txBody>
          <a:bodyPr wrap="square" rtlCol="0">
            <a:spAutoFit/>
          </a:bodyPr>
          <a:lstStyle/>
          <a:p>
            <a:pPr marL="342900" indent="-342900">
              <a:buAutoNum type="arabicPeriod"/>
            </a:pPr>
            <a:r>
              <a:rPr kumimoji="1" lang="zh-CN" altLang="en-US" sz="1200" dirty="0" smtClean="0">
                <a:latin typeface="Microsoft YaHei" charset="-122"/>
                <a:ea typeface="Microsoft YaHei" charset="-122"/>
                <a:cs typeface="Microsoft YaHei" charset="-122"/>
              </a:rPr>
              <a:t>主链会出现分叉。</a:t>
            </a:r>
            <a:endParaRPr kumimoji="1" lang="en-US" altLang="zh-CN" sz="1200" dirty="0" smtClean="0">
              <a:latin typeface="Microsoft YaHei" charset="-122"/>
              <a:ea typeface="Microsoft YaHei" charset="-122"/>
              <a:cs typeface="Microsoft YaHei" charset="-122"/>
            </a:endParaRPr>
          </a:p>
          <a:p>
            <a:pPr marL="342900" indent="-342900">
              <a:buAutoNum type="arabicPeriod"/>
            </a:pPr>
            <a:r>
              <a:rPr kumimoji="1" lang="en-US" altLang="zh-CN" sz="1200" dirty="0" smtClean="0">
                <a:latin typeface="Microsoft YaHei" charset="-122"/>
                <a:ea typeface="Microsoft YaHei" charset="-122"/>
                <a:cs typeface="Microsoft YaHei" charset="-122"/>
              </a:rPr>
              <a:t>Hash</a:t>
            </a:r>
            <a:r>
              <a:rPr kumimoji="1" lang="zh-CN" altLang="en-US" sz="1200" dirty="0" smtClean="0">
                <a:latin typeface="Microsoft YaHei" charset="-122"/>
                <a:ea typeface="Microsoft YaHei" charset="-122"/>
                <a:cs typeface="Microsoft YaHei" charset="-122"/>
              </a:rPr>
              <a:t>不可逆，不可破解，算力越大计算出</a:t>
            </a:r>
            <a:r>
              <a:rPr kumimoji="1" lang="en-US" altLang="zh-CN" sz="1200" dirty="0" smtClean="0">
                <a:latin typeface="Microsoft YaHei" charset="-122"/>
                <a:ea typeface="Microsoft YaHei" charset="-122"/>
                <a:cs typeface="Microsoft YaHei" charset="-122"/>
              </a:rPr>
              <a:t>nonce</a:t>
            </a:r>
            <a:r>
              <a:rPr kumimoji="1" lang="zh-CN" altLang="en-US" sz="1200" dirty="0">
                <a:latin typeface="Microsoft YaHei" charset="-122"/>
                <a:ea typeface="Microsoft YaHei" charset="-122"/>
                <a:cs typeface="Microsoft YaHei" charset="-122"/>
              </a:rPr>
              <a:t>的概率越大。当</a:t>
            </a:r>
            <a:r>
              <a:rPr kumimoji="1" lang="zh-CN" altLang="en-US" sz="1200" dirty="0" smtClean="0">
                <a:latin typeface="Microsoft YaHei" charset="-122"/>
                <a:ea typeface="Microsoft YaHei" charset="-122"/>
                <a:cs typeface="Microsoft YaHei" charset="-122"/>
              </a:rPr>
              <a:t>掌握全网</a:t>
            </a:r>
            <a:r>
              <a:rPr kumimoji="1" lang="en-US" altLang="zh-CN" sz="1200" dirty="0" smtClean="0">
                <a:latin typeface="Microsoft YaHei" charset="-122"/>
                <a:ea typeface="Microsoft YaHei" charset="-122"/>
                <a:cs typeface="Microsoft YaHei" charset="-122"/>
              </a:rPr>
              <a:t>51%</a:t>
            </a:r>
            <a:r>
              <a:rPr kumimoji="1" lang="zh-CN" altLang="en-US" sz="1200" dirty="0" smtClean="0">
                <a:latin typeface="Microsoft YaHei" charset="-122"/>
                <a:ea typeface="Microsoft YaHei" charset="-122"/>
                <a:cs typeface="Microsoft YaHei" charset="-122"/>
              </a:rPr>
              <a:t>算</a:t>
            </a:r>
            <a:r>
              <a:rPr kumimoji="1" lang="zh-CN" altLang="en-US" sz="1200" dirty="0">
                <a:latin typeface="Microsoft YaHei" charset="-122"/>
                <a:ea typeface="Microsoft YaHei" charset="-122"/>
                <a:cs typeface="Microsoft YaHei" charset="-122"/>
              </a:rPr>
              <a:t>力时，从概率上就能控制网络中链的</a:t>
            </a:r>
            <a:r>
              <a:rPr kumimoji="1" lang="zh-CN" altLang="en-US" sz="1200" dirty="0" smtClean="0">
                <a:latin typeface="Microsoft YaHei" charset="-122"/>
                <a:ea typeface="Microsoft YaHei" charset="-122"/>
                <a:cs typeface="Microsoft YaHei" charset="-122"/>
              </a:rPr>
              <a:t>走向。</a:t>
            </a:r>
            <a:endParaRPr kumimoji="1" lang="en-US" altLang="zh-CN" sz="1200" dirty="0" smtClean="0">
              <a:latin typeface="Microsoft YaHei" charset="-122"/>
              <a:ea typeface="Microsoft YaHei" charset="-122"/>
              <a:cs typeface="Microsoft YaHei" charset="-122"/>
            </a:endParaRPr>
          </a:p>
        </p:txBody>
      </p:sp>
      <p:sp>
        <p:nvSpPr>
          <p:cNvPr id="13" name="椭圆 12"/>
          <p:cNvSpPr/>
          <p:nvPr/>
        </p:nvSpPr>
        <p:spPr>
          <a:xfrm>
            <a:off x="893664" y="2913254"/>
            <a:ext cx="187200" cy="18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箭头连接符 14"/>
          <p:cNvCxnSpPr>
            <a:stCxn id="13" idx="4"/>
          </p:cNvCxnSpPr>
          <p:nvPr/>
        </p:nvCxnSpPr>
        <p:spPr>
          <a:xfrm flipH="1">
            <a:off x="986419" y="3100454"/>
            <a:ext cx="845" cy="25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893664" y="3367751"/>
            <a:ext cx="187200" cy="18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flipH="1">
            <a:off x="893664" y="3732219"/>
            <a:ext cx="187200" cy="18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893664" y="4130117"/>
            <a:ext cx="188686" cy="18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893664" y="4539057"/>
            <a:ext cx="188686" cy="186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箭头连接符 32"/>
          <p:cNvCxnSpPr>
            <a:stCxn id="16" idx="4"/>
            <a:endCxn id="26" idx="0"/>
          </p:cNvCxnSpPr>
          <p:nvPr/>
        </p:nvCxnSpPr>
        <p:spPr>
          <a:xfrm>
            <a:off x="987264" y="3554951"/>
            <a:ext cx="0" cy="177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26" idx="4"/>
            <a:endCxn id="27" idx="0"/>
          </p:cNvCxnSpPr>
          <p:nvPr/>
        </p:nvCxnSpPr>
        <p:spPr>
          <a:xfrm>
            <a:off x="987264" y="3919419"/>
            <a:ext cx="743" cy="210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27" idx="4"/>
            <a:endCxn id="28" idx="0"/>
          </p:cNvCxnSpPr>
          <p:nvPr/>
        </p:nvCxnSpPr>
        <p:spPr>
          <a:xfrm>
            <a:off x="988007" y="4317317"/>
            <a:ext cx="0" cy="221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6" idx="5"/>
          </p:cNvCxnSpPr>
          <p:nvPr/>
        </p:nvCxnSpPr>
        <p:spPr>
          <a:xfrm>
            <a:off x="1053449" y="3527536"/>
            <a:ext cx="318150" cy="18689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1317222" y="3726834"/>
            <a:ext cx="180331" cy="1954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49" name="椭圆 48"/>
          <p:cNvSpPr/>
          <p:nvPr/>
        </p:nvSpPr>
        <p:spPr>
          <a:xfrm>
            <a:off x="1317221" y="4125590"/>
            <a:ext cx="197467" cy="20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cxnSp>
        <p:nvCxnSpPr>
          <p:cNvPr id="52" name="直线箭头连接符 51"/>
          <p:cNvCxnSpPr>
            <a:stCxn id="47" idx="4"/>
            <a:endCxn id="49" idx="0"/>
          </p:cNvCxnSpPr>
          <p:nvPr/>
        </p:nvCxnSpPr>
        <p:spPr>
          <a:xfrm>
            <a:off x="1407388" y="3922271"/>
            <a:ext cx="8567" cy="203319"/>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180214" y="4814795"/>
            <a:ext cx="187200" cy="18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en-US" dirty="0" smtClean="0"/>
              <a:t>？</a:t>
            </a:r>
            <a:endParaRPr kumimoji="1" lang="zh-CN" altLang="en-US" dirty="0"/>
          </a:p>
        </p:txBody>
      </p:sp>
    </p:spTree>
    <p:extLst>
      <p:ext uri="{BB962C8B-B14F-4D97-AF65-F5344CB8AC3E}">
        <p14:creationId xmlns:p14="http://schemas.microsoft.com/office/powerpoint/2010/main" val="222434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300"/>
                                        <p:tgtEl>
                                          <p:spTgt spid="43"/>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down)">
                                      <p:cBhvr>
                                        <p:cTn id="11" dur="300"/>
                                        <p:tgtEl>
                                          <p:spTgt spid="44"/>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ppt_x</p:attrName>
                                        </p:attrNameLst>
                                      </p:cBhvr>
                                      <p:tavLst>
                                        <p:tav tm="0">
                                          <p:val>
                                            <p:strVal val="#ppt_x-#ppt_w*1.125000"/>
                                          </p:val>
                                        </p:tav>
                                        <p:tav tm="100000">
                                          <p:val>
                                            <p:strVal val="#ppt_x"/>
                                          </p:val>
                                        </p:tav>
                                      </p:tavLst>
                                    </p:anim>
                                    <p:animEffect transition="in" filter="wipe(right)">
                                      <p:cBhvr>
                                        <p:cTn id="16" dur="500"/>
                                        <p:tgtEl>
                                          <p:spTgt spid="45"/>
                                        </p:tgtEl>
                                      </p:cBhvr>
                                    </p:animEffect>
                                  </p:childTnLst>
                                </p:cTn>
                              </p:par>
                              <p:par>
                                <p:cTn id="17" presetID="12" presetClass="entr" presetSubtype="8"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p:tgtEl>
                                          <p:spTgt spid="46"/>
                                        </p:tgtEl>
                                        <p:attrNameLst>
                                          <p:attrName>ppt_x</p:attrName>
                                        </p:attrNameLst>
                                      </p:cBhvr>
                                      <p:tavLst>
                                        <p:tav tm="0">
                                          <p:val>
                                            <p:strVal val="#ppt_x-#ppt_w*1.125000"/>
                                          </p:val>
                                        </p:tav>
                                        <p:tav tm="100000">
                                          <p:val>
                                            <p:strVal val="#ppt_x"/>
                                          </p:val>
                                        </p:tav>
                                      </p:tavLst>
                                    </p:anim>
                                    <p:animEffect transition="in" filter="wipe(right)">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p:cTn id="25" dur="500" fill="hold"/>
                                        <p:tgtEl>
                                          <p:spTgt spid="48"/>
                                        </p:tgtEl>
                                        <p:attrNameLst>
                                          <p:attrName>ppt_w</p:attrName>
                                        </p:attrNameLst>
                                      </p:cBhvr>
                                      <p:tavLst>
                                        <p:tav tm="0">
                                          <p:val>
                                            <p:fltVal val="0"/>
                                          </p:val>
                                        </p:tav>
                                        <p:tav tm="100000">
                                          <p:val>
                                            <p:strVal val="#ppt_w"/>
                                          </p:val>
                                        </p:tav>
                                      </p:tavLst>
                                    </p:anim>
                                    <p:anim calcmode="lin" valueType="num">
                                      <p:cBhvr>
                                        <p:cTn id="26" dur="500" fill="hold"/>
                                        <p:tgtEl>
                                          <p:spTgt spid="48"/>
                                        </p:tgtEl>
                                        <p:attrNameLst>
                                          <p:attrName>ppt_h</p:attrName>
                                        </p:attrNameLst>
                                      </p:cBhvr>
                                      <p:tavLst>
                                        <p:tav tm="0">
                                          <p:val>
                                            <p:fltVal val="0"/>
                                          </p:val>
                                        </p:tav>
                                        <p:tav tm="100000">
                                          <p:val>
                                            <p:strVal val="#ppt_h"/>
                                          </p:val>
                                        </p:tav>
                                      </p:tavLst>
                                    </p:anim>
                                    <p:animEffect transition="in" filter="fade">
                                      <p:cBhvr>
                                        <p:cTn id="27" dur="500"/>
                                        <p:tgtEl>
                                          <p:spTgt spid="48"/>
                                        </p:tgtEl>
                                      </p:cBhvr>
                                    </p:animEffect>
                                  </p:childTnLst>
                                </p:cTn>
                              </p:par>
                              <p:par>
                                <p:cTn id="28" presetID="53" presetClass="entr" presetSubtype="16" fill="hold" nodeType="withEffect">
                                  <p:stCondLst>
                                    <p:cond delay="600"/>
                                  </p:stCondLst>
                                  <p:childTnLst>
                                    <p:set>
                                      <p:cBhvr>
                                        <p:cTn id="29" dur="1" fill="hold">
                                          <p:stCondLst>
                                            <p:cond delay="0"/>
                                          </p:stCondLst>
                                        </p:cTn>
                                        <p:tgtEl>
                                          <p:spTgt spid="50"/>
                                        </p:tgtEl>
                                        <p:attrNameLst>
                                          <p:attrName>style.visibility</p:attrName>
                                        </p:attrNameLst>
                                      </p:cBhvr>
                                      <p:to>
                                        <p:strVal val="visible"/>
                                      </p:to>
                                    </p:set>
                                    <p:anim calcmode="lin" valueType="num">
                                      <p:cBhvr>
                                        <p:cTn id="30" dur="500" fill="hold"/>
                                        <p:tgtEl>
                                          <p:spTgt spid="50"/>
                                        </p:tgtEl>
                                        <p:attrNameLst>
                                          <p:attrName>ppt_w</p:attrName>
                                        </p:attrNameLst>
                                      </p:cBhvr>
                                      <p:tavLst>
                                        <p:tav tm="0">
                                          <p:val>
                                            <p:fltVal val="0"/>
                                          </p:val>
                                        </p:tav>
                                        <p:tav tm="100000">
                                          <p:val>
                                            <p:strVal val="#ppt_w"/>
                                          </p:val>
                                        </p:tav>
                                      </p:tavLst>
                                    </p:anim>
                                    <p:anim calcmode="lin" valueType="num">
                                      <p:cBhvr>
                                        <p:cTn id="31" dur="500" fill="hold"/>
                                        <p:tgtEl>
                                          <p:spTgt spid="50"/>
                                        </p:tgtEl>
                                        <p:attrNameLst>
                                          <p:attrName>ppt_h</p:attrName>
                                        </p:attrNameLst>
                                      </p:cBhvr>
                                      <p:tavLst>
                                        <p:tav tm="0">
                                          <p:val>
                                            <p:fltVal val="0"/>
                                          </p:val>
                                        </p:tav>
                                        <p:tav tm="100000">
                                          <p:val>
                                            <p:strVal val="#ppt_h"/>
                                          </p:val>
                                        </p:tav>
                                      </p:tavLst>
                                    </p:anim>
                                    <p:animEffect transition="in" filter="fade">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heel(1)">
                                      <p:cBhvr>
                                        <p:cTn id="37" dur="800"/>
                                        <p:tgtEl>
                                          <p:spTgt spid="9"/>
                                        </p:tgtEl>
                                      </p:cBhvr>
                                    </p:animEffect>
                                  </p:childTnLst>
                                </p:cTn>
                              </p:par>
                              <p:par>
                                <p:cTn id="38" presetID="21" presetClass="entr" presetSubtype="1"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heel(1)">
                                      <p:cBhvr>
                                        <p:cTn id="40" dur="8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right)">
                                      <p:cBhvr>
                                        <p:cTn id="53" dur="500"/>
                                        <p:tgtEl>
                                          <p:spTgt spid="22"/>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right)">
                                      <p:cBhvr>
                                        <p:cTn id="56" dur="500"/>
                                        <p:tgtEl>
                                          <p:spTgt spid="23"/>
                                        </p:tgtEl>
                                      </p:cBhvr>
                                    </p:animEffect>
                                  </p:childTnLst>
                                </p:cTn>
                              </p:par>
                              <p:par>
                                <p:cTn id="57" presetID="22" presetClass="entr" presetSubtype="8" fill="hold" grpId="0" nodeType="withEffect">
                                  <p:stCondLst>
                                    <p:cond delay="80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par>
                                <p:cTn id="60" presetID="22" presetClass="entr" presetSubtype="8" fill="hold" grpId="0" nodeType="withEffect">
                                  <p:stCondLst>
                                    <p:cond delay="80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1000"/>
                                        <p:tgtEl>
                                          <p:spTgt spid="12"/>
                                        </p:tgtEl>
                                      </p:cBhvr>
                                    </p:animEffect>
                                    <p:anim calcmode="lin" valueType="num">
                                      <p:cBhvr>
                                        <p:cTn id="68" dur="1000" fill="hold"/>
                                        <p:tgtEl>
                                          <p:spTgt spid="12"/>
                                        </p:tgtEl>
                                        <p:attrNameLst>
                                          <p:attrName>ppt_x</p:attrName>
                                        </p:attrNameLst>
                                      </p:cBhvr>
                                      <p:tavLst>
                                        <p:tav tm="0">
                                          <p:val>
                                            <p:strVal val="#ppt_x"/>
                                          </p:val>
                                        </p:tav>
                                        <p:tav tm="100000">
                                          <p:val>
                                            <p:strVal val="#ppt_x"/>
                                          </p:val>
                                        </p:tav>
                                      </p:tavLst>
                                    </p:anim>
                                    <p:anim calcmode="lin" valueType="num">
                                      <p:cBhvr>
                                        <p:cTn id="6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1000"/>
                                        <p:tgtEl>
                                          <p:spTgt spid="13"/>
                                        </p:tgtEl>
                                      </p:cBhvr>
                                    </p:animEffect>
                                    <p:anim calcmode="lin" valueType="num">
                                      <p:cBhvr>
                                        <p:cTn id="75" dur="1000" fill="hold"/>
                                        <p:tgtEl>
                                          <p:spTgt spid="13"/>
                                        </p:tgtEl>
                                        <p:attrNameLst>
                                          <p:attrName>ppt_x</p:attrName>
                                        </p:attrNameLst>
                                      </p:cBhvr>
                                      <p:tavLst>
                                        <p:tav tm="0">
                                          <p:val>
                                            <p:strVal val="#ppt_x"/>
                                          </p:val>
                                        </p:tav>
                                        <p:tav tm="100000">
                                          <p:val>
                                            <p:strVal val="#ppt_x"/>
                                          </p:val>
                                        </p:tav>
                                      </p:tavLst>
                                    </p:anim>
                                    <p:anim calcmode="lin" valueType="num">
                                      <p:cBhvr>
                                        <p:cTn id="76" dur="1000" fill="hold"/>
                                        <p:tgtEl>
                                          <p:spTgt spid="13"/>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1000"/>
                                        <p:tgtEl>
                                          <p:spTgt spid="15"/>
                                        </p:tgtEl>
                                      </p:cBhvr>
                                    </p:animEffect>
                                    <p:anim calcmode="lin" valueType="num">
                                      <p:cBhvr>
                                        <p:cTn id="80" dur="1000" fill="hold"/>
                                        <p:tgtEl>
                                          <p:spTgt spid="15"/>
                                        </p:tgtEl>
                                        <p:attrNameLst>
                                          <p:attrName>ppt_x</p:attrName>
                                        </p:attrNameLst>
                                      </p:cBhvr>
                                      <p:tavLst>
                                        <p:tav tm="0">
                                          <p:val>
                                            <p:strVal val="#ppt_x"/>
                                          </p:val>
                                        </p:tav>
                                        <p:tav tm="100000">
                                          <p:val>
                                            <p:strVal val="#ppt_x"/>
                                          </p:val>
                                        </p:tav>
                                      </p:tavLst>
                                    </p:anim>
                                    <p:anim calcmode="lin" valueType="num">
                                      <p:cBhvr>
                                        <p:cTn id="81" dur="1000" fill="hold"/>
                                        <p:tgtEl>
                                          <p:spTgt spid="1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fade">
                                      <p:cBhvr>
                                        <p:cTn id="84" dur="1000"/>
                                        <p:tgtEl>
                                          <p:spTgt spid="16"/>
                                        </p:tgtEl>
                                      </p:cBhvr>
                                    </p:animEffect>
                                    <p:anim calcmode="lin" valueType="num">
                                      <p:cBhvr>
                                        <p:cTn id="85" dur="1000" fill="hold"/>
                                        <p:tgtEl>
                                          <p:spTgt spid="16"/>
                                        </p:tgtEl>
                                        <p:attrNameLst>
                                          <p:attrName>ppt_x</p:attrName>
                                        </p:attrNameLst>
                                      </p:cBhvr>
                                      <p:tavLst>
                                        <p:tav tm="0">
                                          <p:val>
                                            <p:strVal val="#ppt_x"/>
                                          </p:val>
                                        </p:tav>
                                        <p:tav tm="100000">
                                          <p:val>
                                            <p:strVal val="#ppt_x"/>
                                          </p:val>
                                        </p:tav>
                                      </p:tavLst>
                                    </p:anim>
                                    <p:anim calcmode="lin" valueType="num">
                                      <p:cBhvr>
                                        <p:cTn id="86" dur="1000" fill="hold"/>
                                        <p:tgtEl>
                                          <p:spTgt spid="1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1000"/>
                                        <p:tgtEl>
                                          <p:spTgt spid="27"/>
                                        </p:tgtEl>
                                      </p:cBhvr>
                                    </p:animEffect>
                                    <p:anim calcmode="lin" valueType="num">
                                      <p:cBhvr>
                                        <p:cTn id="95" dur="1000" fill="hold"/>
                                        <p:tgtEl>
                                          <p:spTgt spid="27"/>
                                        </p:tgtEl>
                                        <p:attrNameLst>
                                          <p:attrName>ppt_x</p:attrName>
                                        </p:attrNameLst>
                                      </p:cBhvr>
                                      <p:tavLst>
                                        <p:tav tm="0">
                                          <p:val>
                                            <p:strVal val="#ppt_x"/>
                                          </p:val>
                                        </p:tav>
                                        <p:tav tm="100000">
                                          <p:val>
                                            <p:strVal val="#ppt_x"/>
                                          </p:val>
                                        </p:tav>
                                      </p:tavLst>
                                    </p:anim>
                                    <p:anim calcmode="lin" valueType="num">
                                      <p:cBhvr>
                                        <p:cTn id="96" dur="1000" fill="hold"/>
                                        <p:tgtEl>
                                          <p:spTgt spid="2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1000"/>
                                        <p:tgtEl>
                                          <p:spTgt spid="28"/>
                                        </p:tgtEl>
                                      </p:cBhvr>
                                    </p:animEffect>
                                    <p:anim calcmode="lin" valueType="num">
                                      <p:cBhvr>
                                        <p:cTn id="100" dur="1000" fill="hold"/>
                                        <p:tgtEl>
                                          <p:spTgt spid="28"/>
                                        </p:tgtEl>
                                        <p:attrNameLst>
                                          <p:attrName>ppt_x</p:attrName>
                                        </p:attrNameLst>
                                      </p:cBhvr>
                                      <p:tavLst>
                                        <p:tav tm="0">
                                          <p:val>
                                            <p:strVal val="#ppt_x"/>
                                          </p:val>
                                        </p:tav>
                                        <p:tav tm="100000">
                                          <p:val>
                                            <p:strVal val="#ppt_x"/>
                                          </p:val>
                                        </p:tav>
                                      </p:tavLst>
                                    </p:anim>
                                    <p:anim calcmode="lin" valueType="num">
                                      <p:cBhvr>
                                        <p:cTn id="101" dur="1000" fill="hold"/>
                                        <p:tgtEl>
                                          <p:spTgt spid="28"/>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1000"/>
                                        <p:tgtEl>
                                          <p:spTgt spid="33"/>
                                        </p:tgtEl>
                                      </p:cBhvr>
                                    </p:animEffect>
                                    <p:anim calcmode="lin" valueType="num">
                                      <p:cBhvr>
                                        <p:cTn id="105" dur="1000" fill="hold"/>
                                        <p:tgtEl>
                                          <p:spTgt spid="33"/>
                                        </p:tgtEl>
                                        <p:attrNameLst>
                                          <p:attrName>ppt_x</p:attrName>
                                        </p:attrNameLst>
                                      </p:cBhvr>
                                      <p:tavLst>
                                        <p:tav tm="0">
                                          <p:val>
                                            <p:strVal val="#ppt_x"/>
                                          </p:val>
                                        </p:tav>
                                        <p:tav tm="100000">
                                          <p:val>
                                            <p:strVal val="#ppt_x"/>
                                          </p:val>
                                        </p:tav>
                                      </p:tavLst>
                                    </p:anim>
                                    <p:anim calcmode="lin" valueType="num">
                                      <p:cBhvr>
                                        <p:cTn id="106" dur="1000" fill="hold"/>
                                        <p:tgtEl>
                                          <p:spTgt spid="33"/>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1000"/>
                                        <p:tgtEl>
                                          <p:spTgt spid="35"/>
                                        </p:tgtEl>
                                      </p:cBhvr>
                                    </p:animEffect>
                                    <p:anim calcmode="lin" valueType="num">
                                      <p:cBhvr>
                                        <p:cTn id="110" dur="1000" fill="hold"/>
                                        <p:tgtEl>
                                          <p:spTgt spid="35"/>
                                        </p:tgtEl>
                                        <p:attrNameLst>
                                          <p:attrName>ppt_x</p:attrName>
                                        </p:attrNameLst>
                                      </p:cBhvr>
                                      <p:tavLst>
                                        <p:tav tm="0">
                                          <p:val>
                                            <p:strVal val="#ppt_x"/>
                                          </p:val>
                                        </p:tav>
                                        <p:tav tm="100000">
                                          <p:val>
                                            <p:strVal val="#ppt_x"/>
                                          </p:val>
                                        </p:tav>
                                      </p:tavLst>
                                    </p:anim>
                                    <p:anim calcmode="lin" valueType="num">
                                      <p:cBhvr>
                                        <p:cTn id="111" dur="1000" fill="hold"/>
                                        <p:tgtEl>
                                          <p:spTgt spid="35"/>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fade">
                                      <p:cBhvr>
                                        <p:cTn id="114" dur="1000"/>
                                        <p:tgtEl>
                                          <p:spTgt spid="40"/>
                                        </p:tgtEl>
                                      </p:cBhvr>
                                    </p:animEffect>
                                    <p:anim calcmode="lin" valueType="num">
                                      <p:cBhvr>
                                        <p:cTn id="115" dur="1000" fill="hold"/>
                                        <p:tgtEl>
                                          <p:spTgt spid="40"/>
                                        </p:tgtEl>
                                        <p:attrNameLst>
                                          <p:attrName>ppt_x</p:attrName>
                                        </p:attrNameLst>
                                      </p:cBhvr>
                                      <p:tavLst>
                                        <p:tav tm="0">
                                          <p:val>
                                            <p:strVal val="#ppt_x"/>
                                          </p:val>
                                        </p:tav>
                                        <p:tav tm="100000">
                                          <p:val>
                                            <p:strVal val="#ppt_x"/>
                                          </p:val>
                                        </p:tav>
                                      </p:tavLst>
                                    </p:anim>
                                    <p:anim calcmode="lin" valueType="num">
                                      <p:cBhvr>
                                        <p:cTn id="116" dur="1000" fill="hold"/>
                                        <p:tgtEl>
                                          <p:spTgt spid="40"/>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1000"/>
                                        <p:tgtEl>
                                          <p:spTgt spid="42"/>
                                        </p:tgtEl>
                                      </p:cBhvr>
                                    </p:animEffect>
                                    <p:anim calcmode="lin" valueType="num">
                                      <p:cBhvr>
                                        <p:cTn id="120" dur="1000" fill="hold"/>
                                        <p:tgtEl>
                                          <p:spTgt spid="42"/>
                                        </p:tgtEl>
                                        <p:attrNameLst>
                                          <p:attrName>ppt_x</p:attrName>
                                        </p:attrNameLst>
                                      </p:cBhvr>
                                      <p:tavLst>
                                        <p:tav tm="0">
                                          <p:val>
                                            <p:strVal val="#ppt_x"/>
                                          </p:val>
                                        </p:tav>
                                        <p:tav tm="100000">
                                          <p:val>
                                            <p:strVal val="#ppt_x"/>
                                          </p:val>
                                        </p:tav>
                                      </p:tavLst>
                                    </p:anim>
                                    <p:anim calcmode="lin" valueType="num">
                                      <p:cBhvr>
                                        <p:cTn id="121" dur="1000" fill="hold"/>
                                        <p:tgtEl>
                                          <p:spTgt spid="42"/>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fade">
                                      <p:cBhvr>
                                        <p:cTn id="124" dur="1000"/>
                                        <p:tgtEl>
                                          <p:spTgt spid="47"/>
                                        </p:tgtEl>
                                      </p:cBhvr>
                                    </p:animEffect>
                                    <p:anim calcmode="lin" valueType="num">
                                      <p:cBhvr>
                                        <p:cTn id="125" dur="1000" fill="hold"/>
                                        <p:tgtEl>
                                          <p:spTgt spid="47"/>
                                        </p:tgtEl>
                                        <p:attrNameLst>
                                          <p:attrName>ppt_x</p:attrName>
                                        </p:attrNameLst>
                                      </p:cBhvr>
                                      <p:tavLst>
                                        <p:tav tm="0">
                                          <p:val>
                                            <p:strVal val="#ppt_x"/>
                                          </p:val>
                                        </p:tav>
                                        <p:tav tm="100000">
                                          <p:val>
                                            <p:strVal val="#ppt_x"/>
                                          </p:val>
                                        </p:tav>
                                      </p:tavLst>
                                    </p:anim>
                                    <p:anim calcmode="lin" valueType="num">
                                      <p:cBhvr>
                                        <p:cTn id="126" dur="1000" fill="hold"/>
                                        <p:tgtEl>
                                          <p:spTgt spid="4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fade">
                                      <p:cBhvr>
                                        <p:cTn id="129" dur="1000"/>
                                        <p:tgtEl>
                                          <p:spTgt spid="49"/>
                                        </p:tgtEl>
                                      </p:cBhvr>
                                    </p:animEffect>
                                    <p:anim calcmode="lin" valueType="num">
                                      <p:cBhvr>
                                        <p:cTn id="130" dur="1000" fill="hold"/>
                                        <p:tgtEl>
                                          <p:spTgt spid="49"/>
                                        </p:tgtEl>
                                        <p:attrNameLst>
                                          <p:attrName>ppt_x</p:attrName>
                                        </p:attrNameLst>
                                      </p:cBhvr>
                                      <p:tavLst>
                                        <p:tav tm="0">
                                          <p:val>
                                            <p:strVal val="#ppt_x"/>
                                          </p:val>
                                        </p:tav>
                                        <p:tav tm="100000">
                                          <p:val>
                                            <p:strVal val="#ppt_x"/>
                                          </p:val>
                                        </p:tav>
                                      </p:tavLst>
                                    </p:anim>
                                    <p:anim calcmode="lin" valueType="num">
                                      <p:cBhvr>
                                        <p:cTn id="131" dur="1000" fill="hold"/>
                                        <p:tgtEl>
                                          <p:spTgt spid="49"/>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52"/>
                                        </p:tgtEl>
                                        <p:attrNameLst>
                                          <p:attrName>style.visibility</p:attrName>
                                        </p:attrNameLst>
                                      </p:cBhvr>
                                      <p:to>
                                        <p:strVal val="visible"/>
                                      </p:to>
                                    </p:set>
                                    <p:animEffect transition="in" filter="fade">
                                      <p:cBhvr>
                                        <p:cTn id="134" dur="1000"/>
                                        <p:tgtEl>
                                          <p:spTgt spid="52"/>
                                        </p:tgtEl>
                                      </p:cBhvr>
                                    </p:animEffect>
                                    <p:anim calcmode="lin" valueType="num">
                                      <p:cBhvr>
                                        <p:cTn id="135" dur="1000" fill="hold"/>
                                        <p:tgtEl>
                                          <p:spTgt spid="52"/>
                                        </p:tgtEl>
                                        <p:attrNameLst>
                                          <p:attrName>ppt_x</p:attrName>
                                        </p:attrNameLst>
                                      </p:cBhvr>
                                      <p:tavLst>
                                        <p:tav tm="0">
                                          <p:val>
                                            <p:strVal val="#ppt_x"/>
                                          </p:val>
                                        </p:tav>
                                        <p:tav tm="100000">
                                          <p:val>
                                            <p:strVal val="#ppt_x"/>
                                          </p:val>
                                        </p:tav>
                                      </p:tavLst>
                                    </p:anim>
                                    <p:anim calcmode="lin" valueType="num">
                                      <p:cBhvr>
                                        <p:cTn id="136" dur="1000" fill="hold"/>
                                        <p:tgtEl>
                                          <p:spTgt spid="52"/>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fade">
                                      <p:cBhvr>
                                        <p:cTn id="139" dur="1000"/>
                                        <p:tgtEl>
                                          <p:spTgt spid="54"/>
                                        </p:tgtEl>
                                      </p:cBhvr>
                                    </p:animEffect>
                                    <p:anim calcmode="lin" valueType="num">
                                      <p:cBhvr>
                                        <p:cTn id="140" dur="1000" fill="hold"/>
                                        <p:tgtEl>
                                          <p:spTgt spid="54"/>
                                        </p:tgtEl>
                                        <p:attrNameLst>
                                          <p:attrName>ppt_x</p:attrName>
                                        </p:attrNameLst>
                                      </p:cBhvr>
                                      <p:tavLst>
                                        <p:tav tm="0">
                                          <p:val>
                                            <p:strVal val="#ppt_x"/>
                                          </p:val>
                                        </p:tav>
                                        <p:tav tm="100000">
                                          <p:val>
                                            <p:strVal val="#ppt_x"/>
                                          </p:val>
                                        </p:tav>
                                      </p:tavLst>
                                    </p:anim>
                                    <p:anim calcmode="lin" valueType="num">
                                      <p:cBhvr>
                                        <p:cTn id="14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22" grpId="0"/>
      <p:bldP spid="23" grpId="0"/>
      <p:bldP spid="24" grpId="0"/>
      <p:bldP spid="25" grpId="0"/>
      <p:bldP spid="44" grpId="0" animBg="1"/>
      <p:bldP spid="45" grpId="0"/>
      <p:bldP spid="12" grpId="0"/>
      <p:bldP spid="13" grpId="0" animBg="1"/>
      <p:bldP spid="16" grpId="0" animBg="1"/>
      <p:bldP spid="26" grpId="0" animBg="1"/>
      <p:bldP spid="27" grpId="0" animBg="1"/>
      <p:bldP spid="28" grpId="0" animBg="1"/>
      <p:bldP spid="47" grpId="0" animBg="1"/>
      <p:bldP spid="49" grpId="0" animBg="1"/>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p:cNvSpPr txBox="1"/>
          <p:nvPr/>
        </p:nvSpPr>
        <p:spPr>
          <a:xfrm>
            <a:off x="4696451" y="2144822"/>
            <a:ext cx="1774845" cy="523220"/>
          </a:xfrm>
          <a:prstGeom prst="rect">
            <a:avLst/>
          </a:prstGeom>
          <a:noFill/>
        </p:spPr>
        <p:txBody>
          <a:bodyPr wrap="none" rtlCol="0">
            <a:spAutoFit/>
          </a:bodyPr>
          <a:lstStyle/>
          <a:p>
            <a:r>
              <a:rPr lang="zh-CN" altLang="en-US" sz="2800" spc="300" dirty="0">
                <a:latin typeface="方正兰亭细黑_GBK" pitchFamily="2" charset="-122"/>
                <a:ea typeface="方正兰亭细黑_GBK" pitchFamily="2" charset="-122"/>
              </a:rPr>
              <a:t>交易机制</a:t>
            </a:r>
          </a:p>
        </p:txBody>
      </p:sp>
      <p:sp>
        <p:nvSpPr>
          <p:cNvPr id="116" name="TextBox 115"/>
          <p:cNvSpPr txBox="1"/>
          <p:nvPr/>
        </p:nvSpPr>
        <p:spPr>
          <a:xfrm>
            <a:off x="4862464" y="2668042"/>
            <a:ext cx="1410964" cy="338554"/>
          </a:xfrm>
          <a:prstGeom prst="rect">
            <a:avLst/>
          </a:prstGeom>
          <a:noFill/>
        </p:spPr>
        <p:txBody>
          <a:bodyPr wrap="none" rtlCol="0">
            <a:spAutoFit/>
          </a:bodyPr>
          <a:lstStyle/>
          <a:p>
            <a:r>
              <a:rPr lang="en-US" altLang="zh-CN" sz="1600" dirty="0">
                <a:solidFill>
                  <a:srgbClr val="163A5A"/>
                </a:solidFill>
                <a:latin typeface="Kozuka Gothic Pro R" pitchFamily="34" charset="-128"/>
                <a:ea typeface="Kozuka Gothic Pro R" pitchFamily="34" charset="-128"/>
              </a:rPr>
              <a:t>Transactions</a:t>
            </a:r>
            <a:endParaRPr lang="zh-CN" altLang="en-US" sz="1600" dirty="0">
              <a:solidFill>
                <a:srgbClr val="163A5A"/>
              </a:solidFill>
              <a:latin typeface="Kozuka Gothic Pro R" pitchFamily="34" charset="-128"/>
              <a:ea typeface="Kozuka Gothic Pro R" pitchFamily="34" charset="-128"/>
            </a:endParaRPr>
          </a:p>
        </p:txBody>
      </p:sp>
      <p:grpSp>
        <p:nvGrpSpPr>
          <p:cNvPr id="6" name="组合 5"/>
          <p:cNvGrpSpPr/>
          <p:nvPr/>
        </p:nvGrpSpPr>
        <p:grpSpPr>
          <a:xfrm>
            <a:off x="2980431" y="1940247"/>
            <a:ext cx="1301106" cy="1301106"/>
            <a:chOff x="2683251" y="1980687"/>
            <a:chExt cx="1301106" cy="1301106"/>
          </a:xfrm>
          <a:solidFill>
            <a:schemeClr val="tx2">
              <a:lumMod val="50000"/>
            </a:schemeClr>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8" name="TextBox 107"/>
            <p:cNvSpPr txBox="1"/>
            <p:nvPr/>
          </p:nvSpPr>
          <p:spPr>
            <a:xfrm>
              <a:off x="3002623" y="2185262"/>
              <a:ext cx="662361" cy="830997"/>
            </a:xfrm>
            <a:prstGeom prst="rect">
              <a:avLst/>
            </a:prstGeom>
            <a:grp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5</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8827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anim calcmode="lin" valueType="num">
                                      <p:cBhvr additive="base">
                                        <p:cTn id="19" dur="500"/>
                                        <p:tgtEl>
                                          <p:spTgt spid="116"/>
                                        </p:tgtEl>
                                        <p:attrNameLst>
                                          <p:attrName>ppt_x</p:attrName>
                                        </p:attrNameLst>
                                      </p:cBhvr>
                                      <p:tavLst>
                                        <p:tav tm="0">
                                          <p:val>
                                            <p:strVal val="#ppt_x-#ppt_w*1.125000"/>
                                          </p:val>
                                        </p:tav>
                                        <p:tav tm="100000">
                                          <p:val>
                                            <p:strVal val="#ppt_x"/>
                                          </p:val>
                                        </p:tav>
                                      </p:tavLst>
                                    </p:anim>
                                    <p:animEffect transition="in" filter="wipe(right)">
                                      <p:cBhvr>
                                        <p:cTn id="20"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p:cNvSpPr>
            <a:spLocks noChangeArrowheads="1"/>
          </p:cNvSpPr>
          <p:nvPr/>
        </p:nvSpPr>
        <p:spPr bwMode="auto">
          <a:xfrm>
            <a:off x="8803482" y="4656535"/>
            <a:ext cx="340519" cy="22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zh-CN" sz="1100">
                <a:solidFill>
                  <a:schemeClr val="bg1"/>
                </a:solidFill>
                <a:latin typeface="Arial Unicode MS" pitchFamily="34" charset="-122"/>
                <a:ea typeface="Arial Unicode MS" pitchFamily="34" charset="-122"/>
                <a:cs typeface="Arial Unicode MS" pitchFamily="34" charset="-122"/>
                <a:sym typeface="Arial Unicode MS" pitchFamily="34" charset="-122"/>
              </a:rPr>
              <a:t>* </a:t>
            </a:r>
            <a:endParaRPr lang="zh-CN" altLang="zh-CN" sz="1100" b="1">
              <a:solidFill>
                <a:schemeClr val="bg1"/>
              </a:solidFill>
              <a:latin typeface="Arial Unicode MS" pitchFamily="34" charset="-122"/>
              <a:ea typeface="Arial Unicode MS" pitchFamily="34" charset="-122"/>
              <a:cs typeface="Arial Unicode MS" pitchFamily="34" charset="-122"/>
              <a:sym typeface="Arial Unicode MS" pitchFamily="34" charset="-122"/>
            </a:endParaRPr>
          </a:p>
        </p:txBody>
      </p:sp>
      <p:cxnSp>
        <p:nvCxnSpPr>
          <p:cNvPr id="27" name="直接连接符 13"/>
          <p:cNvCxnSpPr>
            <a:cxnSpLocks noChangeShapeType="1"/>
            <a:stCxn id="10" idx="7"/>
          </p:cNvCxnSpPr>
          <p:nvPr/>
        </p:nvCxnSpPr>
        <p:spPr bwMode="auto">
          <a:xfrm flipV="1">
            <a:off x="2280047" y="2695575"/>
            <a:ext cx="360759" cy="292894"/>
          </a:xfrm>
          <a:prstGeom prst="line">
            <a:avLst/>
          </a:prstGeom>
          <a:noFill/>
          <a:ln w="28575">
            <a:solidFill>
              <a:schemeClr val="tx1">
                <a:lumMod val="50000"/>
                <a:lumOff val="50000"/>
              </a:schemeClr>
            </a:solidFill>
            <a:round/>
            <a:headEnd/>
            <a:tailEnd/>
          </a:ln>
          <a:extLst>
            <a:ext uri="{909E8E84-426E-40DD-AFC4-6F175D3DCCD1}">
              <a14:hiddenFill xmlns:a14="http://schemas.microsoft.com/office/drawing/2010/main">
                <a:noFill/>
              </a14:hiddenFill>
            </a:ext>
          </a:extLst>
        </p:spPr>
      </p:cxnSp>
      <p:sp>
        <p:nvSpPr>
          <p:cNvPr id="28" name="直接连接符 17"/>
          <p:cNvSpPr>
            <a:spLocks noChangeShapeType="1"/>
          </p:cNvSpPr>
          <p:nvPr/>
        </p:nvSpPr>
        <p:spPr bwMode="auto">
          <a:xfrm>
            <a:off x="3669506" y="2530078"/>
            <a:ext cx="681038" cy="490538"/>
          </a:xfrm>
          <a:prstGeom prst="line">
            <a:avLst/>
          </a:prstGeom>
          <a:noFill/>
          <a:ln w="28575">
            <a:solidFill>
              <a:schemeClr val="tx1">
                <a:lumMod val="50000"/>
                <a:lumOff val="50000"/>
              </a:schemeClr>
            </a:solidFill>
            <a:round/>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dirty="0">
              <a:ea typeface="微软雅黑" panose="020B0503020204020204" pitchFamily="34" charset="-122"/>
            </a:endParaRPr>
          </a:p>
        </p:txBody>
      </p:sp>
      <p:cxnSp>
        <p:nvCxnSpPr>
          <p:cNvPr id="29" name="直接连接符 20"/>
          <p:cNvCxnSpPr>
            <a:cxnSpLocks noChangeShapeType="1"/>
          </p:cNvCxnSpPr>
          <p:nvPr/>
        </p:nvCxnSpPr>
        <p:spPr bwMode="auto">
          <a:xfrm flipV="1">
            <a:off x="5176837" y="2472929"/>
            <a:ext cx="623888" cy="548878"/>
          </a:xfrm>
          <a:prstGeom prst="line">
            <a:avLst/>
          </a:prstGeom>
          <a:noFill/>
          <a:ln w="28575">
            <a:solidFill>
              <a:schemeClr val="tx1">
                <a:lumMod val="50000"/>
                <a:lumOff val="50000"/>
              </a:schemeClr>
            </a:solidFill>
            <a:round/>
            <a:headEnd/>
            <a:tailEnd/>
          </a:ln>
          <a:extLst>
            <a:ext uri="{909E8E84-426E-40DD-AFC4-6F175D3DCCD1}">
              <a14:hiddenFill xmlns:a14="http://schemas.microsoft.com/office/drawing/2010/main">
                <a:noFill/>
              </a14:hiddenFill>
            </a:ext>
          </a:extLst>
        </p:spPr>
      </p:cxnSp>
      <p:cxnSp>
        <p:nvCxnSpPr>
          <p:cNvPr id="30" name="直接连接符 23"/>
          <p:cNvCxnSpPr>
            <a:cxnSpLocks noChangeShapeType="1"/>
            <a:endCxn id="10" idx="1"/>
          </p:cNvCxnSpPr>
          <p:nvPr/>
        </p:nvCxnSpPr>
        <p:spPr bwMode="auto">
          <a:xfrm>
            <a:off x="1307307" y="2775347"/>
            <a:ext cx="298847" cy="213122"/>
          </a:xfrm>
          <a:prstGeom prst="line">
            <a:avLst/>
          </a:prstGeom>
          <a:noFill/>
          <a:ln w="28575">
            <a:solidFill>
              <a:schemeClr val="tx1">
                <a:lumMod val="50000"/>
                <a:lumOff val="50000"/>
              </a:schemeClr>
            </a:solidFill>
            <a:round/>
            <a:headEnd/>
            <a:tailEnd/>
          </a:ln>
          <a:extLst>
            <a:ext uri="{909E8E84-426E-40DD-AFC4-6F175D3DCCD1}">
              <a14:hiddenFill xmlns:a14="http://schemas.microsoft.com/office/drawing/2010/main">
                <a:noFill/>
              </a14:hiddenFill>
            </a:ext>
          </a:extLst>
        </p:spPr>
      </p:cxnSp>
      <p:cxnSp>
        <p:nvCxnSpPr>
          <p:cNvPr id="31" name="直接连接符 43"/>
          <p:cNvCxnSpPr>
            <a:cxnSpLocks noChangeShapeType="1"/>
          </p:cNvCxnSpPr>
          <p:nvPr/>
        </p:nvCxnSpPr>
        <p:spPr bwMode="auto">
          <a:xfrm flipV="1">
            <a:off x="4049316" y="3848101"/>
            <a:ext cx="301228" cy="278606"/>
          </a:xfrm>
          <a:prstGeom prst="line">
            <a:avLst/>
          </a:prstGeom>
          <a:noFill/>
          <a:ln w="28575">
            <a:solidFill>
              <a:schemeClr val="tx1">
                <a:lumMod val="50000"/>
                <a:lumOff val="50000"/>
              </a:schemeClr>
            </a:solidFill>
            <a:round/>
            <a:headEnd/>
            <a:tailEnd/>
          </a:ln>
          <a:extLst>
            <a:ext uri="{909E8E84-426E-40DD-AFC4-6F175D3DCCD1}">
              <a14:hiddenFill xmlns:a14="http://schemas.microsoft.com/office/drawing/2010/main">
                <a:noFill/>
              </a14:hiddenFill>
            </a:ext>
          </a:extLst>
        </p:spPr>
      </p:cxnSp>
      <p:cxnSp>
        <p:nvCxnSpPr>
          <p:cNvPr id="32" name="直接连接符 72"/>
          <p:cNvCxnSpPr>
            <a:cxnSpLocks noChangeShapeType="1"/>
          </p:cNvCxnSpPr>
          <p:nvPr/>
        </p:nvCxnSpPr>
        <p:spPr bwMode="auto">
          <a:xfrm>
            <a:off x="7265194" y="1866900"/>
            <a:ext cx="417910" cy="280988"/>
          </a:xfrm>
          <a:prstGeom prst="line">
            <a:avLst/>
          </a:prstGeom>
          <a:noFill/>
          <a:ln w="28575">
            <a:solidFill>
              <a:schemeClr val="tx1">
                <a:lumMod val="50000"/>
                <a:lumOff val="50000"/>
              </a:schemeClr>
            </a:solidFill>
            <a:round/>
            <a:headEnd/>
            <a:tailEnd/>
          </a:ln>
          <a:extLst>
            <a:ext uri="{909E8E84-426E-40DD-AFC4-6F175D3DCCD1}">
              <a14:hiddenFill xmlns:a14="http://schemas.microsoft.com/office/drawing/2010/main">
                <a:noFill/>
              </a14:hiddenFill>
            </a:ext>
          </a:extLst>
        </p:spPr>
      </p:cxnSp>
      <p:sp>
        <p:nvSpPr>
          <p:cNvPr id="33" name="矩形 76"/>
          <p:cNvSpPr>
            <a:spLocks noChangeArrowheads="1"/>
          </p:cNvSpPr>
          <p:nvPr/>
        </p:nvSpPr>
        <p:spPr bwMode="auto">
          <a:xfrm>
            <a:off x="1221582" y="3811191"/>
            <a:ext cx="1365647" cy="24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0645" tIns="40323" rIns="80645" bIns="403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ts val="1406"/>
              </a:lnSpc>
              <a:spcBef>
                <a:spcPct val="0"/>
              </a:spcBef>
              <a:buNone/>
            </a:pPr>
            <a:r>
              <a:rPr lang="zh-CN" altLang="en-US" sz="1000" dirty="0" smtClean="0">
                <a:sym typeface="方正兰亭黑_GBK" pitchFamily="2" charset="-122"/>
              </a:rPr>
              <a:t>比特币地址，钱包</a:t>
            </a:r>
            <a:r>
              <a:rPr lang="en-US" altLang="zh-CN" sz="1000" dirty="0" smtClean="0">
                <a:sym typeface="方正兰亭黑_GBK" pitchFamily="2" charset="-122"/>
              </a:rPr>
              <a:t> </a:t>
            </a:r>
            <a:endParaRPr lang="zh-CN" altLang="en-US" sz="1000" dirty="0">
              <a:sym typeface="方正兰亭黑_GBK" pitchFamily="2" charset="-122"/>
            </a:endParaRPr>
          </a:p>
        </p:txBody>
      </p:sp>
      <p:sp>
        <p:nvSpPr>
          <p:cNvPr id="34" name="矩形 80"/>
          <p:cNvSpPr>
            <a:spLocks noChangeArrowheads="1"/>
          </p:cNvSpPr>
          <p:nvPr/>
        </p:nvSpPr>
        <p:spPr bwMode="auto">
          <a:xfrm>
            <a:off x="2408177" y="2881156"/>
            <a:ext cx="1365647" cy="603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0645" tIns="40323" rIns="80645" bIns="403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ts val="1406"/>
              </a:lnSpc>
              <a:spcBef>
                <a:spcPct val="0"/>
              </a:spcBef>
              <a:buNone/>
            </a:pPr>
            <a:r>
              <a:rPr lang="en-US" altLang="zh-CN" sz="1000" dirty="0"/>
              <a:t>SHA-256</a:t>
            </a:r>
            <a:r>
              <a:rPr lang="zh-CN" altLang="en-US" sz="1000" dirty="0"/>
              <a:t>生成的</a:t>
            </a:r>
            <a:r>
              <a:rPr lang="en-US" altLang="zh-CN" sz="1000" dirty="0"/>
              <a:t>32</a:t>
            </a:r>
            <a:r>
              <a:rPr lang="zh-CN" altLang="en-US" sz="1000" dirty="0"/>
              <a:t>字节（</a:t>
            </a:r>
            <a:r>
              <a:rPr lang="en-US" altLang="zh-CN" sz="1000" dirty="0"/>
              <a:t>256</a:t>
            </a:r>
            <a:r>
              <a:rPr lang="zh-CN" altLang="en-US" sz="1000" dirty="0"/>
              <a:t>位）的随机数</a:t>
            </a:r>
            <a:endParaRPr lang="zh-CN" altLang="en-US" sz="1000" dirty="0">
              <a:solidFill>
                <a:srgbClr val="163A5A"/>
              </a:solidFill>
              <a:sym typeface="方正兰亭黑_GBK" pitchFamily="2" charset="-122"/>
            </a:endParaRPr>
          </a:p>
        </p:txBody>
      </p:sp>
      <p:sp>
        <p:nvSpPr>
          <p:cNvPr id="35" name="矩形 81"/>
          <p:cNvSpPr>
            <a:spLocks noChangeArrowheads="1"/>
          </p:cNvSpPr>
          <p:nvPr/>
        </p:nvSpPr>
        <p:spPr bwMode="auto">
          <a:xfrm>
            <a:off x="4099322" y="4055269"/>
            <a:ext cx="1365647" cy="24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0645" tIns="40323" rIns="80645" bIns="403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ts val="1406"/>
              </a:lnSpc>
              <a:spcBef>
                <a:spcPct val="0"/>
              </a:spcBef>
              <a:buNone/>
            </a:pPr>
            <a:r>
              <a:rPr lang="zh-CN" altLang="en-US" sz="1000" dirty="0" smtClean="0">
                <a:sym typeface="方正兰亭黑_GBK" pitchFamily="2" charset="-122"/>
              </a:rPr>
              <a:t>加密（</a:t>
            </a:r>
            <a:r>
              <a:rPr lang="en-US" altLang="zh-CN" sz="1000" dirty="0" smtClean="0">
                <a:sym typeface="方正兰亭黑_GBK" pitchFamily="2" charset="-122"/>
              </a:rPr>
              <a:t>Hash</a:t>
            </a:r>
            <a:r>
              <a:rPr lang="zh-CN" altLang="en-US" sz="1000" dirty="0" smtClean="0">
                <a:sym typeface="方正兰亭黑_GBK" pitchFamily="2" charset="-122"/>
              </a:rPr>
              <a:t>）算法</a:t>
            </a:r>
            <a:endParaRPr lang="zh-CN" altLang="en-US" sz="1000" dirty="0">
              <a:sym typeface="方正兰亭黑_GBK" pitchFamily="2" charset="-122"/>
            </a:endParaRPr>
          </a:p>
        </p:txBody>
      </p:sp>
      <p:sp>
        <p:nvSpPr>
          <p:cNvPr id="36" name="矩形 82"/>
          <p:cNvSpPr>
            <a:spLocks noChangeArrowheads="1"/>
          </p:cNvSpPr>
          <p:nvPr/>
        </p:nvSpPr>
        <p:spPr bwMode="auto">
          <a:xfrm>
            <a:off x="5800725" y="2782975"/>
            <a:ext cx="1366838" cy="245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0645" tIns="40323" rIns="80645" bIns="403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ts val="1406"/>
              </a:lnSpc>
              <a:spcBef>
                <a:spcPct val="0"/>
              </a:spcBef>
              <a:buNone/>
            </a:pPr>
            <a:r>
              <a:rPr lang="zh-CN" altLang="en-US" sz="1000" dirty="0" smtClean="0">
                <a:solidFill>
                  <a:srgbClr val="163A5A"/>
                </a:solidFill>
                <a:sym typeface="方正兰亭黑_GBK" pitchFamily="2" charset="-122"/>
              </a:rPr>
              <a:t>记录交易结果</a:t>
            </a:r>
            <a:endParaRPr lang="zh-CN" altLang="en-US" sz="1400" dirty="0">
              <a:solidFill>
                <a:srgbClr val="163A5A"/>
              </a:solidFill>
              <a:latin typeface="Arial" pitchFamily="34" charset="0"/>
              <a:ea typeface="微软雅黑" panose="020B0503020204020204" pitchFamily="34" charset="-122"/>
            </a:endParaRPr>
          </a:p>
        </p:txBody>
      </p:sp>
      <p:sp>
        <p:nvSpPr>
          <p:cNvPr id="38" name="文本框 13"/>
          <p:cNvSpPr>
            <a:spLocks noChangeArrowheads="1"/>
          </p:cNvSpPr>
          <p:nvPr/>
        </p:nvSpPr>
        <p:spPr bwMode="auto">
          <a:xfrm>
            <a:off x="5557838" y="3687367"/>
            <a:ext cx="3245644" cy="110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6" tIns="34287" rIns="68576"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20000"/>
              </a:lnSpc>
              <a:spcBef>
                <a:spcPct val="0"/>
              </a:spcBef>
              <a:buFont typeface="Arial" pitchFamily="34" charset="0"/>
              <a:buNone/>
            </a:pPr>
            <a:r>
              <a:rPr lang="zh-CN" altLang="en-US" sz="1400" dirty="0">
                <a:solidFill>
                  <a:schemeClr val="tx1">
                    <a:lumMod val="85000"/>
                    <a:lumOff val="15000"/>
                  </a:schemeClr>
                </a:solidFill>
                <a:sym typeface="方正兰亭黑_GBK" pitchFamily="2" charset="-122"/>
              </a:rPr>
              <a:t>交易是比特币的核心，而</a:t>
            </a:r>
            <a:r>
              <a:rPr lang="en-US" altLang="zh-CN" sz="1400" dirty="0">
                <a:solidFill>
                  <a:schemeClr val="tx1">
                    <a:lumMod val="85000"/>
                    <a:lumOff val="15000"/>
                  </a:schemeClr>
                </a:solidFill>
                <a:sym typeface="方正兰亭黑_GBK" pitchFamily="2" charset="-122"/>
              </a:rPr>
              <a:t>blockchain</a:t>
            </a:r>
            <a:r>
              <a:rPr lang="zh-CN" altLang="en-US" sz="1400" dirty="0">
                <a:solidFill>
                  <a:schemeClr val="tx1">
                    <a:lumMod val="85000"/>
                    <a:lumOff val="15000"/>
                  </a:schemeClr>
                </a:solidFill>
                <a:sym typeface="方正兰亭黑_GBK" pitchFamily="2" charset="-122"/>
              </a:rPr>
              <a:t>的唯一目的就是安全可靠地存储交易信息，确保创建交易后，没人可以修改该交易信息</a:t>
            </a:r>
            <a:endParaRPr lang="zh-CN" altLang="en-US" sz="1400" dirty="0">
              <a:solidFill>
                <a:schemeClr val="tx1">
                  <a:lumMod val="85000"/>
                  <a:lumOff val="15000"/>
                </a:schemeClr>
              </a:solidFill>
              <a:latin typeface="Arial" pitchFamily="34" charset="0"/>
              <a:ea typeface="微软雅黑" panose="020B0503020204020204" pitchFamily="34" charset="-122"/>
            </a:endParaRPr>
          </a:p>
        </p:txBody>
      </p:sp>
      <p:grpSp>
        <p:nvGrpSpPr>
          <p:cNvPr id="48" name="组合 47"/>
          <p:cNvGrpSpPr/>
          <p:nvPr/>
        </p:nvGrpSpPr>
        <p:grpSpPr>
          <a:xfrm>
            <a:off x="2261954" y="1581150"/>
            <a:ext cx="1723549" cy="1306116"/>
            <a:chOff x="2261954" y="1581150"/>
            <a:chExt cx="1723549" cy="1306116"/>
          </a:xfrm>
        </p:grpSpPr>
        <p:sp>
          <p:nvSpPr>
            <p:cNvPr id="15" name="椭圆 27"/>
            <p:cNvSpPr>
              <a:spLocks noChangeArrowheads="1"/>
            </p:cNvSpPr>
            <p:nvPr/>
          </p:nvSpPr>
          <p:spPr bwMode="auto">
            <a:xfrm>
              <a:off x="2450306" y="1581150"/>
              <a:ext cx="1306116" cy="1306116"/>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163A5A"/>
                </a:solidFill>
                <a:sym typeface="方正兰亭黑_GBK" pitchFamily="2" charset="-122"/>
              </a:endParaRPr>
            </a:p>
          </p:txBody>
        </p:sp>
        <p:grpSp>
          <p:nvGrpSpPr>
            <p:cNvPr id="42" name="组合 41"/>
            <p:cNvGrpSpPr/>
            <p:nvPr/>
          </p:nvGrpSpPr>
          <p:grpSpPr>
            <a:xfrm>
              <a:off x="2506149" y="1638971"/>
              <a:ext cx="1194435" cy="1194435"/>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44" name="椭圆 4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14" name="文本框 26"/>
            <p:cNvSpPr>
              <a:spLocks noChangeArrowheads="1"/>
            </p:cNvSpPr>
            <p:nvPr/>
          </p:nvSpPr>
          <p:spPr bwMode="auto">
            <a:xfrm>
              <a:off x="2261954" y="2026504"/>
              <a:ext cx="1723549" cy="461665"/>
            </a:xfrm>
            <a:prstGeom prst="rect">
              <a:avLst/>
            </a:prstGeom>
            <a:noFill/>
            <a:ln>
              <a:noFill/>
            </a:ln>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400" dirty="0">
                  <a:solidFill>
                    <a:srgbClr val="163A5A"/>
                  </a:solidFill>
                  <a:sym typeface="方正兰亭黑_GBK" pitchFamily="2" charset="-122"/>
                </a:rPr>
                <a:t>公钥，私钥</a:t>
              </a:r>
              <a:endParaRPr lang="zh-CN" altLang="en-US" sz="1400" dirty="0">
                <a:solidFill>
                  <a:srgbClr val="163A5A"/>
                </a:solidFill>
                <a:latin typeface="Arial" pitchFamily="34" charset="0"/>
                <a:ea typeface="微软雅黑" panose="020B0503020204020204" pitchFamily="34" charset="-122"/>
              </a:endParaRPr>
            </a:p>
          </p:txBody>
        </p:sp>
      </p:grpSp>
      <p:grpSp>
        <p:nvGrpSpPr>
          <p:cNvPr id="70" name="组合 69"/>
          <p:cNvGrpSpPr/>
          <p:nvPr/>
        </p:nvGrpSpPr>
        <p:grpSpPr>
          <a:xfrm>
            <a:off x="1466850" y="2849166"/>
            <a:ext cx="952500" cy="953690"/>
            <a:chOff x="1466850" y="2849166"/>
            <a:chExt cx="952500" cy="953690"/>
          </a:xfrm>
        </p:grpSpPr>
        <p:sp>
          <p:nvSpPr>
            <p:cNvPr id="10" name="椭圆 6"/>
            <p:cNvSpPr>
              <a:spLocks noChangeArrowheads="1"/>
            </p:cNvSpPr>
            <p:nvPr/>
          </p:nvSpPr>
          <p:spPr bwMode="auto">
            <a:xfrm>
              <a:off x="1466850" y="2849166"/>
              <a:ext cx="952500" cy="953690"/>
            </a:xfrm>
            <a:prstGeom prst="ellipse">
              <a:avLst/>
            </a:prstGeom>
            <a:solidFill>
              <a:schemeClr val="tx1">
                <a:lumMod val="95000"/>
                <a:lumOff val="5000"/>
                <a:alpha val="29803"/>
              </a:schemeClr>
            </a:solidFill>
            <a:ln>
              <a:noFill/>
            </a:ln>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FFFFFF"/>
                </a:solidFill>
                <a:sym typeface="方正兰亭黑_GBK" pitchFamily="2" charset="-122"/>
              </a:endParaRPr>
            </a:p>
          </p:txBody>
        </p:sp>
        <p:grpSp>
          <p:nvGrpSpPr>
            <p:cNvPr id="45" name="组合 44"/>
            <p:cNvGrpSpPr/>
            <p:nvPr/>
          </p:nvGrpSpPr>
          <p:grpSpPr>
            <a:xfrm>
              <a:off x="1542455" y="2925355"/>
              <a:ext cx="801290" cy="801290"/>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9" name="文本框 10"/>
            <p:cNvSpPr>
              <a:spLocks noChangeArrowheads="1"/>
            </p:cNvSpPr>
            <p:nvPr/>
          </p:nvSpPr>
          <p:spPr bwMode="auto">
            <a:xfrm>
              <a:off x="1643096" y="3172112"/>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600" dirty="0">
                  <a:sym typeface="方正兰亭黑_GBK" pitchFamily="2" charset="-122"/>
                </a:rPr>
                <a:t>地址</a:t>
              </a:r>
              <a:endParaRPr lang="zh-CN" altLang="en-US" sz="1600" dirty="0">
                <a:latin typeface="Arial" pitchFamily="34" charset="0"/>
                <a:ea typeface="微软雅黑" panose="020B0503020204020204" pitchFamily="34" charset="-122"/>
              </a:endParaRPr>
            </a:p>
          </p:txBody>
        </p:sp>
      </p:grpSp>
      <p:grpSp>
        <p:nvGrpSpPr>
          <p:cNvPr id="49" name="组合 48"/>
          <p:cNvGrpSpPr/>
          <p:nvPr/>
        </p:nvGrpSpPr>
        <p:grpSpPr>
          <a:xfrm>
            <a:off x="4022628" y="2777481"/>
            <a:ext cx="1415772" cy="1224209"/>
            <a:chOff x="2368479" y="1581150"/>
            <a:chExt cx="1510495" cy="1306116"/>
          </a:xfrm>
        </p:grpSpPr>
        <p:sp>
          <p:nvSpPr>
            <p:cNvPr id="50" name="椭圆 27"/>
            <p:cNvSpPr>
              <a:spLocks noChangeArrowheads="1"/>
            </p:cNvSpPr>
            <p:nvPr/>
          </p:nvSpPr>
          <p:spPr bwMode="auto">
            <a:xfrm>
              <a:off x="2450306" y="1581150"/>
              <a:ext cx="1306116" cy="1306116"/>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FFFFFF"/>
                </a:solidFill>
                <a:sym typeface="方正兰亭黑_GBK" pitchFamily="2" charset="-122"/>
              </a:endParaRPr>
            </a:p>
          </p:txBody>
        </p:sp>
        <p:grpSp>
          <p:nvGrpSpPr>
            <p:cNvPr id="51" name="组合 50"/>
            <p:cNvGrpSpPr/>
            <p:nvPr/>
          </p:nvGrpSpPr>
          <p:grpSpPr>
            <a:xfrm>
              <a:off x="2506149" y="1638971"/>
              <a:ext cx="1194435" cy="1194435"/>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54" name="椭圆 5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52" name="文本框 26"/>
            <p:cNvSpPr>
              <a:spLocks noChangeArrowheads="1"/>
            </p:cNvSpPr>
            <p:nvPr/>
          </p:nvSpPr>
          <p:spPr bwMode="auto">
            <a:xfrm>
              <a:off x="2368479" y="2026504"/>
              <a:ext cx="1510495" cy="492553"/>
            </a:xfrm>
            <a:prstGeom prst="rect">
              <a:avLst/>
            </a:prstGeom>
            <a:noFill/>
            <a:ln>
              <a:noFill/>
            </a:ln>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400" dirty="0">
                  <a:sym typeface="方正兰亭黑_GBK" pitchFamily="2" charset="-122"/>
                </a:rPr>
                <a:t>数字签名</a:t>
              </a:r>
              <a:endParaRPr lang="zh-CN" altLang="en-US" sz="1400" dirty="0">
                <a:latin typeface="Arial" pitchFamily="34" charset="0"/>
                <a:ea typeface="微软雅黑" panose="020B0503020204020204" pitchFamily="34" charset="-122"/>
              </a:endParaRPr>
            </a:p>
          </p:txBody>
        </p:sp>
      </p:grpSp>
      <p:grpSp>
        <p:nvGrpSpPr>
          <p:cNvPr id="55" name="组合 54"/>
          <p:cNvGrpSpPr/>
          <p:nvPr/>
        </p:nvGrpSpPr>
        <p:grpSpPr>
          <a:xfrm>
            <a:off x="5541405" y="1000534"/>
            <a:ext cx="1773554" cy="1773555"/>
            <a:chOff x="2450306" y="1581150"/>
            <a:chExt cx="1306116" cy="1306116"/>
          </a:xfrm>
        </p:grpSpPr>
        <p:sp>
          <p:nvSpPr>
            <p:cNvPr id="56" name="椭圆 27"/>
            <p:cNvSpPr>
              <a:spLocks noChangeArrowheads="1"/>
            </p:cNvSpPr>
            <p:nvPr/>
          </p:nvSpPr>
          <p:spPr bwMode="auto">
            <a:xfrm>
              <a:off x="2450306" y="1581150"/>
              <a:ext cx="1306116" cy="1306116"/>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163A5A"/>
                </a:solidFill>
                <a:sym typeface="方正兰亭黑_GBK" pitchFamily="2" charset="-122"/>
              </a:endParaRPr>
            </a:p>
          </p:txBody>
        </p:sp>
        <p:grpSp>
          <p:nvGrpSpPr>
            <p:cNvPr id="57" name="组合 56"/>
            <p:cNvGrpSpPr/>
            <p:nvPr/>
          </p:nvGrpSpPr>
          <p:grpSpPr>
            <a:xfrm>
              <a:off x="2506149" y="1638971"/>
              <a:ext cx="1194435" cy="1194435"/>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60" name="椭圆 5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58" name="文本框 26"/>
            <p:cNvSpPr>
              <a:spLocks noChangeArrowheads="1"/>
            </p:cNvSpPr>
            <p:nvPr/>
          </p:nvSpPr>
          <p:spPr bwMode="auto">
            <a:xfrm>
              <a:off x="2753515" y="2026504"/>
              <a:ext cx="740419" cy="430651"/>
            </a:xfrm>
            <a:prstGeom prst="rect">
              <a:avLst/>
            </a:prstGeom>
            <a:noFill/>
            <a:ln>
              <a:noFill/>
            </a:ln>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3200" dirty="0" smtClean="0">
                  <a:solidFill>
                    <a:srgbClr val="163A5A"/>
                  </a:solidFill>
                  <a:sym typeface="方正兰亭黑_GBK" pitchFamily="2" charset="-122"/>
                </a:rPr>
                <a:t>记账</a:t>
              </a:r>
              <a:endParaRPr lang="zh-CN" altLang="en-US" sz="1800" dirty="0">
                <a:solidFill>
                  <a:srgbClr val="163A5A"/>
                </a:solidFill>
                <a:latin typeface="Arial" pitchFamily="34" charset="0"/>
                <a:ea typeface="微软雅黑" panose="020B0503020204020204" pitchFamily="34" charset="-122"/>
              </a:endParaRPr>
            </a:p>
          </p:txBody>
        </p:sp>
      </p:grpSp>
      <p:sp>
        <p:nvSpPr>
          <p:cNvPr id="61" name="椭圆 60"/>
          <p:cNvSpPr/>
          <p:nvPr/>
        </p:nvSpPr>
        <p:spPr>
          <a:xfrm>
            <a:off x="1023560" y="2511581"/>
            <a:ext cx="370327" cy="370327"/>
          </a:xfrm>
          <a:prstGeom prst="ellipse">
            <a:avLst/>
          </a:prstGeom>
          <a:solidFill>
            <a:schemeClr val="tx2">
              <a:lumMod val="50000"/>
            </a:schemeClr>
          </a:solidFill>
          <a:ln>
            <a:solidFill>
              <a:srgbClr val="163A5A"/>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2" name="椭圆 61"/>
          <p:cNvSpPr/>
          <p:nvPr/>
        </p:nvSpPr>
        <p:spPr>
          <a:xfrm>
            <a:off x="3700017" y="4013064"/>
            <a:ext cx="407360" cy="407360"/>
          </a:xfrm>
          <a:prstGeom prst="ellipse">
            <a:avLst/>
          </a:prstGeom>
          <a:solidFill>
            <a:schemeClr val="tx2">
              <a:lumMod val="50000"/>
            </a:schemeClr>
          </a:solidFill>
          <a:ln>
            <a:solidFill>
              <a:srgbClr val="163A5A"/>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椭圆 62"/>
          <p:cNvSpPr/>
          <p:nvPr/>
        </p:nvSpPr>
        <p:spPr>
          <a:xfrm>
            <a:off x="7586216" y="2053655"/>
            <a:ext cx="483363" cy="483363"/>
          </a:xfrm>
          <a:prstGeom prst="ellipse">
            <a:avLst/>
          </a:prstGeom>
          <a:solidFill>
            <a:schemeClr val="tx2">
              <a:lumMod val="50000"/>
            </a:schemeClr>
          </a:solidFill>
          <a:ln>
            <a:solidFill>
              <a:srgbClr val="163A5A"/>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646880" y="242192"/>
            <a:ext cx="274777" cy="274777"/>
          </a:xfrm>
          <a:prstGeom prst="ellipse">
            <a:avLst/>
          </a:prstGeom>
          <a:solidFill>
            <a:schemeClr val="tx2">
              <a:lumMod val="50000"/>
            </a:schemeClr>
          </a:solidFill>
          <a:ln>
            <a:solidFill>
              <a:srgbClr val="163A5A"/>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6" name="TextBox 65"/>
          <p:cNvSpPr txBox="1"/>
          <p:nvPr/>
        </p:nvSpPr>
        <p:spPr>
          <a:xfrm>
            <a:off x="908957" y="206330"/>
            <a:ext cx="2249334" cy="400110"/>
          </a:xfrm>
          <a:prstGeom prst="rect">
            <a:avLst/>
          </a:prstGeom>
          <a:noFill/>
        </p:spPr>
        <p:txBody>
          <a:bodyPr wrap="none" rtlCol="0">
            <a:spAutoFit/>
          </a:bodyPr>
          <a:lstStyle/>
          <a:p>
            <a:pPr algn="dist"/>
            <a:r>
              <a:rPr lang="zh-CN" altLang="en-US" sz="2000" spc="300" dirty="0">
                <a:latin typeface="方正兰亭细黑_GBK" pitchFamily="2" charset="-122"/>
                <a:ea typeface="方正兰亭细黑_GBK" pitchFamily="2" charset="-122"/>
              </a:rPr>
              <a:t>比特币交易机制</a:t>
            </a:r>
          </a:p>
        </p:txBody>
      </p:sp>
      <p:cxnSp>
        <p:nvCxnSpPr>
          <p:cNvPr id="67" name="直接连接符 66"/>
          <p:cNvCxnSpPr/>
          <p:nvPr/>
        </p:nvCxnSpPr>
        <p:spPr>
          <a:xfrm>
            <a:off x="3158291"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85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300"/>
                                        <p:tgtEl>
                                          <p:spTgt spid="65"/>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p:tgtEl>
                                          <p:spTgt spid="66"/>
                                        </p:tgtEl>
                                        <p:attrNameLst>
                                          <p:attrName>ppt_x</p:attrName>
                                        </p:attrNameLst>
                                      </p:cBhvr>
                                      <p:tavLst>
                                        <p:tav tm="0">
                                          <p:val>
                                            <p:strVal val="#ppt_x-#ppt_w*1.125000"/>
                                          </p:val>
                                        </p:tav>
                                        <p:tav tm="100000">
                                          <p:val>
                                            <p:strVal val="#ppt_x"/>
                                          </p:val>
                                        </p:tav>
                                      </p:tavLst>
                                    </p:anim>
                                    <p:animEffect transition="in" filter="wipe(right)">
                                      <p:cBhvr>
                                        <p:cTn id="12" dur="500"/>
                                        <p:tgtEl>
                                          <p:spTgt spid="66"/>
                                        </p:tgtEl>
                                      </p:cBhvr>
                                    </p:animEffect>
                                  </p:childTnLst>
                                </p:cTn>
                              </p:par>
                              <p:par>
                                <p:cTn id="13" presetID="22" presetClass="entr" presetSubtype="8"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left)">
                                      <p:cBhvr>
                                        <p:cTn id="15" dur="300"/>
                                        <p:tgtEl>
                                          <p:spTgt spid="64"/>
                                        </p:tgtEl>
                                      </p:cBhvr>
                                    </p:animEffect>
                                  </p:childTnLst>
                                </p:cTn>
                              </p:par>
                              <p:par>
                                <p:cTn id="16" presetID="12" presetClass="entr" presetSubtype="8" fill="hold" nodeType="withEffect">
                                  <p:stCondLst>
                                    <p:cond delay="0"/>
                                  </p:stCondLst>
                                  <p:childTnLst>
                                    <p:set>
                                      <p:cBhvr>
                                        <p:cTn id="17" dur="1" fill="hold">
                                          <p:stCondLst>
                                            <p:cond delay="0"/>
                                          </p:stCondLst>
                                        </p:cTn>
                                        <p:tgtEl>
                                          <p:spTgt spid="67"/>
                                        </p:tgtEl>
                                        <p:attrNameLst>
                                          <p:attrName>style.visibility</p:attrName>
                                        </p:attrNameLst>
                                      </p:cBhvr>
                                      <p:to>
                                        <p:strVal val="visible"/>
                                      </p:to>
                                    </p:set>
                                    <p:anim calcmode="lin" valueType="num">
                                      <p:cBhvr additive="base">
                                        <p:cTn id="18" dur="500"/>
                                        <p:tgtEl>
                                          <p:spTgt spid="67"/>
                                        </p:tgtEl>
                                        <p:attrNameLst>
                                          <p:attrName>ppt_x</p:attrName>
                                        </p:attrNameLst>
                                      </p:cBhvr>
                                      <p:tavLst>
                                        <p:tav tm="0">
                                          <p:val>
                                            <p:strVal val="#ppt_x-#ppt_w*1.125000"/>
                                          </p:val>
                                        </p:tav>
                                        <p:tav tm="100000">
                                          <p:val>
                                            <p:strVal val="#ppt_x"/>
                                          </p:val>
                                        </p:tav>
                                      </p:tavLst>
                                    </p:anim>
                                    <p:animEffect transition="in" filter="wipe(right)">
                                      <p:cBhvr>
                                        <p:cTn id="19" dur="500"/>
                                        <p:tgtEl>
                                          <p:spTgt spid="6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left)">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up)">
                                      <p:cBhvr>
                                        <p:cTn id="69" dur="500"/>
                                        <p:tgtEl>
                                          <p:spTgt spid="3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fade">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wipe(down)">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wipe(left)">
                                      <p:cBhvr>
                                        <p:cTn id="94" dur="500"/>
                                        <p:tgtEl>
                                          <p:spTgt spid="32"/>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fade">
                                      <p:cBhvr>
                                        <p:cTn id="99" dur="500"/>
                                        <p:tgtEl>
                                          <p:spTgt spid="6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wipe(left)">
                                      <p:cBhvr>
                                        <p:cTn id="104" dur="500"/>
                                        <p:tgtEl>
                                          <p:spTgt spid="3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wipe(up)">
                                      <p:cBhvr>
                                        <p:cTn id="10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3" grpId="0"/>
      <p:bldP spid="34" grpId="0"/>
      <p:bldP spid="35" grpId="0"/>
      <p:bldP spid="36" grpId="0"/>
      <p:bldP spid="38" grpId="0"/>
      <p:bldP spid="61" grpId="0" animBg="1"/>
      <p:bldP spid="62" grpId="0" animBg="1"/>
      <p:bldP spid="63" grpId="0" animBg="1"/>
      <p:bldP spid="65" grpId="0" animBg="1"/>
      <p:bldP spid="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4575050" y="3747640"/>
            <a:ext cx="500908" cy="500908"/>
          </a:xfrm>
          <a:prstGeom prst="ellipse">
            <a:avLst/>
          </a:prstGeom>
          <a:solidFill>
            <a:srgbClr val="163A5A"/>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a:off x="5717380" y="3971951"/>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3" name="椭圆 32"/>
          <p:cNvSpPr/>
          <p:nvPr/>
        </p:nvSpPr>
        <p:spPr>
          <a:xfrm>
            <a:off x="2552263" y="3972310"/>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4" name="椭圆 33"/>
          <p:cNvSpPr/>
          <p:nvPr/>
        </p:nvSpPr>
        <p:spPr>
          <a:xfrm>
            <a:off x="2255929" y="4090649"/>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5" name="椭圆 34"/>
          <p:cNvSpPr/>
          <p:nvPr/>
        </p:nvSpPr>
        <p:spPr>
          <a:xfrm>
            <a:off x="6175518" y="3976970"/>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椭圆 35"/>
          <p:cNvSpPr/>
          <p:nvPr/>
        </p:nvSpPr>
        <p:spPr>
          <a:xfrm>
            <a:off x="3062244" y="3969465"/>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椭圆 36"/>
          <p:cNvSpPr/>
          <p:nvPr/>
        </p:nvSpPr>
        <p:spPr>
          <a:xfrm>
            <a:off x="6553278" y="4100872"/>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8" name="椭圆 37"/>
          <p:cNvSpPr/>
          <p:nvPr/>
        </p:nvSpPr>
        <p:spPr>
          <a:xfrm>
            <a:off x="3850333" y="4004076"/>
            <a:ext cx="250454" cy="250454"/>
          </a:xfrm>
          <a:prstGeom prst="ellipse">
            <a:avLst/>
          </a:prstGeom>
          <a:solidFill>
            <a:srgbClr val="163A5A"/>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9" name="椭圆 38"/>
          <p:cNvSpPr/>
          <p:nvPr/>
        </p:nvSpPr>
        <p:spPr>
          <a:xfrm>
            <a:off x="6726981" y="3970669"/>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0" name="椭圆 39"/>
          <p:cNvSpPr/>
          <p:nvPr/>
        </p:nvSpPr>
        <p:spPr>
          <a:xfrm>
            <a:off x="4151556" y="3978724"/>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椭圆 40"/>
          <p:cNvSpPr/>
          <p:nvPr/>
        </p:nvSpPr>
        <p:spPr>
          <a:xfrm>
            <a:off x="7359742" y="4027860"/>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2" name="椭圆 41"/>
          <p:cNvSpPr/>
          <p:nvPr/>
        </p:nvSpPr>
        <p:spPr>
          <a:xfrm>
            <a:off x="5900741" y="3788166"/>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3" name="椭圆 42"/>
          <p:cNvSpPr/>
          <p:nvPr/>
        </p:nvSpPr>
        <p:spPr>
          <a:xfrm>
            <a:off x="2070359" y="4101156"/>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4" name="椭圆 43"/>
          <p:cNvSpPr/>
          <p:nvPr/>
        </p:nvSpPr>
        <p:spPr>
          <a:xfrm>
            <a:off x="4506355" y="3824263"/>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5" name="椭圆 44"/>
          <p:cNvSpPr/>
          <p:nvPr/>
        </p:nvSpPr>
        <p:spPr>
          <a:xfrm>
            <a:off x="3206031" y="3916110"/>
            <a:ext cx="322151" cy="322151"/>
          </a:xfrm>
          <a:prstGeom prst="ellipse">
            <a:avLst/>
          </a:prstGeom>
          <a:solidFill>
            <a:srgbClr val="163A5A"/>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6" name="椭圆 45"/>
          <p:cNvSpPr/>
          <p:nvPr/>
        </p:nvSpPr>
        <p:spPr>
          <a:xfrm>
            <a:off x="5075958" y="3968847"/>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7" name="椭圆 46"/>
          <p:cNvSpPr/>
          <p:nvPr/>
        </p:nvSpPr>
        <p:spPr>
          <a:xfrm>
            <a:off x="1206867" y="3972180"/>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8" name="椭圆 47"/>
          <p:cNvSpPr/>
          <p:nvPr/>
        </p:nvSpPr>
        <p:spPr>
          <a:xfrm>
            <a:off x="921657" y="4103412"/>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9" name="椭圆 48"/>
          <p:cNvSpPr/>
          <p:nvPr/>
        </p:nvSpPr>
        <p:spPr>
          <a:xfrm>
            <a:off x="2772349" y="3788909"/>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0" name="椭圆 49"/>
          <p:cNvSpPr/>
          <p:nvPr/>
        </p:nvSpPr>
        <p:spPr>
          <a:xfrm>
            <a:off x="1690644" y="4025243"/>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6193490" y="3831458"/>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7730460" y="3962886"/>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60" name="组合 59"/>
          <p:cNvGrpSpPr/>
          <p:nvPr/>
        </p:nvGrpSpPr>
        <p:grpSpPr>
          <a:xfrm>
            <a:off x="1264428" y="1152525"/>
            <a:ext cx="6847285" cy="2795588"/>
            <a:chOff x="1264428" y="1152525"/>
            <a:chExt cx="6847285" cy="2795588"/>
          </a:xfrm>
        </p:grpSpPr>
        <p:sp>
          <p:nvSpPr>
            <p:cNvPr id="8" name="圆角矩形 7"/>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sp>
          <p:nvSpPr>
            <p:cNvPr id="9" name="圆角矩形 8"/>
            <p:cNvSpPr/>
            <p:nvPr/>
          </p:nvSpPr>
          <p:spPr bwMode="auto">
            <a:xfrm>
              <a:off x="1473978" y="1362076"/>
              <a:ext cx="6428185" cy="2306241"/>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grpSp>
      <p:sp>
        <p:nvSpPr>
          <p:cNvPr id="10" name="TextBox 28"/>
          <p:cNvSpPr txBox="1"/>
          <p:nvPr/>
        </p:nvSpPr>
        <p:spPr bwMode="auto">
          <a:xfrm>
            <a:off x="1556639" y="2275797"/>
            <a:ext cx="1677591" cy="561692"/>
          </a:xfrm>
          <a:prstGeom prst="rect">
            <a:avLst/>
          </a:prstGeom>
          <a:noFill/>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defRPr/>
            </a:pPr>
            <a:r>
              <a:rPr lang="zh-CN" altLang="en-US" sz="4000" b="1" kern="0" dirty="0">
                <a:ln w="18415" cmpd="sng">
                  <a:noFill/>
                  <a:prstDash val="solid"/>
                </a:ln>
                <a:solidFill>
                  <a:srgbClr val="163A5A"/>
                </a:solidFill>
                <a:latin typeface="方正大黑简体" panose="02010601030101010101" pitchFamily="2" charset="-122"/>
                <a:ea typeface="方正大黑简体" panose="02010601030101010101" pitchFamily="2" charset="-122"/>
              </a:rPr>
              <a:t>前言</a:t>
            </a:r>
            <a:endParaRPr lang="zh-CN" altLang="en-US" sz="3600" b="1" kern="0" dirty="0">
              <a:ln w="18415" cmpd="sng">
                <a:noFill/>
                <a:prstDash val="solid"/>
              </a:ln>
              <a:solidFill>
                <a:srgbClr val="163A5A"/>
              </a:solidFill>
              <a:latin typeface="方正大黑简体" panose="02010601030101010101" pitchFamily="2" charset="-122"/>
              <a:ea typeface="方正大黑简体" panose="02010601030101010101" pitchFamily="2" charset="-122"/>
            </a:endParaRPr>
          </a:p>
        </p:txBody>
      </p:sp>
      <p:cxnSp>
        <p:nvCxnSpPr>
          <p:cNvPr id="12" name="直接连接符 11"/>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TextBox 13"/>
          <p:cNvSpPr txBox="1"/>
          <p:nvPr/>
        </p:nvSpPr>
        <p:spPr>
          <a:xfrm>
            <a:off x="908957" y="206330"/>
            <a:ext cx="774571"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前言</a:t>
            </a:r>
          </a:p>
        </p:txBody>
      </p:sp>
      <p:cxnSp>
        <p:nvCxnSpPr>
          <p:cNvPr id="16" name="直接连接符 15"/>
          <p:cNvCxnSpPr/>
          <p:nvPr/>
        </p:nvCxnSpPr>
        <p:spPr>
          <a:xfrm>
            <a:off x="2026111"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34230" y="1805916"/>
            <a:ext cx="4046219" cy="1477328"/>
          </a:xfrm>
          <a:prstGeom prst="rect">
            <a:avLst/>
          </a:prstGeom>
          <a:noFill/>
        </p:spPr>
        <p:txBody>
          <a:bodyPr wrap="square" rtlCol="0">
            <a:spAutoFit/>
          </a:bodyPr>
          <a:lstStyle/>
          <a:p>
            <a:r>
              <a:rPr lang="zh-CN" altLang="en-US" dirty="0"/>
              <a:t>        关于区块链的探讨和争论，自其诞生之日起就从未停息。</a:t>
            </a:r>
            <a:endParaRPr lang="en-US" altLang="zh-CN" dirty="0"/>
          </a:p>
          <a:p>
            <a:r>
              <a:rPr lang="zh-CN" altLang="en-US" dirty="0"/>
              <a:t>        有人说，“区块链”技术将改变世界、改变一切，也有人说，互联网金融的终极形态是“区块链”</a:t>
            </a:r>
          </a:p>
        </p:txBody>
      </p:sp>
      <p:sp>
        <p:nvSpPr>
          <p:cNvPr id="2" name="矩形 1"/>
          <p:cNvSpPr/>
          <p:nvPr/>
        </p:nvSpPr>
        <p:spPr>
          <a:xfrm>
            <a:off x="1325205" y="981075"/>
            <a:ext cx="1565482" cy="209550"/>
          </a:xfrm>
          <a:custGeom>
            <a:avLst/>
            <a:gdLst>
              <a:gd name="connsiteX0" fmla="*/ 0 w 1565482"/>
              <a:gd name="connsiteY0" fmla="*/ 0 h 247650"/>
              <a:gd name="connsiteX1" fmla="*/ 15654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 name="connsiteX0" fmla="*/ 0 w 1565482"/>
              <a:gd name="connsiteY0" fmla="*/ 0 h 247650"/>
              <a:gd name="connsiteX1" fmla="*/ 12987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482" h="247650">
                <a:moveTo>
                  <a:pt x="0" y="0"/>
                </a:moveTo>
                <a:lnTo>
                  <a:pt x="1298782" y="0"/>
                </a:lnTo>
                <a:lnTo>
                  <a:pt x="1565482" y="247650"/>
                </a:lnTo>
                <a:lnTo>
                  <a:pt x="0" y="2476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矩形 2"/>
          <p:cNvSpPr/>
          <p:nvPr/>
        </p:nvSpPr>
        <p:spPr>
          <a:xfrm>
            <a:off x="1248617" y="990600"/>
            <a:ext cx="1370758" cy="1028700"/>
          </a:xfrm>
          <a:custGeom>
            <a:avLst/>
            <a:gdLst>
              <a:gd name="connsiteX0" fmla="*/ 0 w 1323133"/>
              <a:gd name="connsiteY0" fmla="*/ 0 h 1198669"/>
              <a:gd name="connsiteX1" fmla="*/ 1323133 w 1323133"/>
              <a:gd name="connsiteY1" fmla="*/ 0 h 1198669"/>
              <a:gd name="connsiteX2" fmla="*/ 1323133 w 1323133"/>
              <a:gd name="connsiteY2" fmla="*/ 1198669 h 1198669"/>
              <a:gd name="connsiteX3" fmla="*/ 0 w 1323133"/>
              <a:gd name="connsiteY3" fmla="*/ 1198669 h 1198669"/>
              <a:gd name="connsiteX4" fmla="*/ 0 w 1323133"/>
              <a:gd name="connsiteY4" fmla="*/ 0 h 1198669"/>
              <a:gd name="connsiteX0" fmla="*/ 0 w 1323133"/>
              <a:gd name="connsiteY0" fmla="*/ 0 h 1198669"/>
              <a:gd name="connsiteX1" fmla="*/ 1323133 w 1323133"/>
              <a:gd name="connsiteY1" fmla="*/ 0 h 1198669"/>
              <a:gd name="connsiteX2" fmla="*/ 1085008 w 1323133"/>
              <a:gd name="connsiteY2" fmla="*/ 817669 h 1198669"/>
              <a:gd name="connsiteX3" fmla="*/ 0 w 1323133"/>
              <a:gd name="connsiteY3" fmla="*/ 1198669 h 1198669"/>
              <a:gd name="connsiteX4" fmla="*/ 0 w 1323133"/>
              <a:gd name="connsiteY4" fmla="*/ 0 h 1198669"/>
              <a:gd name="connsiteX0" fmla="*/ 47625 w 1370758"/>
              <a:gd name="connsiteY0" fmla="*/ 0 h 827194"/>
              <a:gd name="connsiteX1" fmla="*/ 1370758 w 1370758"/>
              <a:gd name="connsiteY1" fmla="*/ 0 h 827194"/>
              <a:gd name="connsiteX2" fmla="*/ 1132633 w 1370758"/>
              <a:gd name="connsiteY2" fmla="*/ 817669 h 827194"/>
              <a:gd name="connsiteX3" fmla="*/ 0 w 1370758"/>
              <a:gd name="connsiteY3" fmla="*/ 827194 h 827194"/>
              <a:gd name="connsiteX4" fmla="*/ 47625 w 1370758"/>
              <a:gd name="connsiteY4" fmla="*/ 0 h 827194"/>
              <a:gd name="connsiteX0" fmla="*/ 47625 w 1370758"/>
              <a:gd name="connsiteY0" fmla="*/ 0 h 836719"/>
              <a:gd name="connsiteX1" fmla="*/ 1370758 w 1370758"/>
              <a:gd name="connsiteY1" fmla="*/ 0 h 836719"/>
              <a:gd name="connsiteX2" fmla="*/ 875458 w 1370758"/>
              <a:gd name="connsiteY2" fmla="*/ 836719 h 836719"/>
              <a:gd name="connsiteX3" fmla="*/ 0 w 1370758"/>
              <a:gd name="connsiteY3" fmla="*/ 827194 h 836719"/>
              <a:gd name="connsiteX4" fmla="*/ 47625 w 1370758"/>
              <a:gd name="connsiteY4" fmla="*/ 0 h 836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758" h="836719">
                <a:moveTo>
                  <a:pt x="47625" y="0"/>
                </a:moveTo>
                <a:lnTo>
                  <a:pt x="1370758" y="0"/>
                </a:lnTo>
                <a:lnTo>
                  <a:pt x="875458" y="836719"/>
                </a:lnTo>
                <a:lnTo>
                  <a:pt x="0" y="827194"/>
                </a:lnTo>
                <a:lnTo>
                  <a:pt x="47625" y="0"/>
                </a:lnTo>
                <a:close/>
              </a:path>
            </a:pathLst>
          </a:custGeom>
          <a:solidFill>
            <a:srgbClr val="163A5A"/>
          </a:solidFill>
          <a:ln>
            <a:noFill/>
          </a:ln>
          <a:effectLst>
            <a:outerShdw blurRad="63500" dist="63500" sx="102000" sy="102000" algn="ctr" rotWithShape="0">
              <a:prstClr val="black">
                <a:alpha val="6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51752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300"/>
                                        <p:tgtEl>
                                          <p:spTgt spid="1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ppt_x</p:attrName>
                                        </p:attrNameLst>
                                      </p:cBhvr>
                                      <p:tavLst>
                                        <p:tav tm="0">
                                          <p:val>
                                            <p:strVal val="#ppt_x-#ppt_w*1.125000"/>
                                          </p:val>
                                        </p:tav>
                                        <p:tav tm="100000">
                                          <p:val>
                                            <p:strVal val="#ppt_x"/>
                                          </p:val>
                                        </p:tav>
                                      </p:tavLst>
                                    </p:anim>
                                    <p:animEffect transition="in" filter="wipe(right)">
                                      <p:cBhvr>
                                        <p:cTn id="16" dur="500"/>
                                        <p:tgtEl>
                                          <p:spTgt spid="14"/>
                                        </p:tgtEl>
                                      </p:cBhvr>
                                    </p:animEffect>
                                  </p:childTnLst>
                                </p:cTn>
                              </p:par>
                              <p:par>
                                <p:cTn id="17" presetID="1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ppt_x</p:attrName>
                                        </p:attrNameLst>
                                      </p:cBhvr>
                                      <p:tavLst>
                                        <p:tav tm="0">
                                          <p:val>
                                            <p:strVal val="#ppt_x-#ppt_w*1.125000"/>
                                          </p:val>
                                        </p:tav>
                                        <p:tav tm="100000">
                                          <p:val>
                                            <p:strVal val="#ppt_x"/>
                                          </p:val>
                                        </p:tav>
                                      </p:tavLst>
                                    </p:anim>
                                    <p:animEffect transition="in" filter="wipe(righ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barn(outVertical)">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up)">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16" presetClass="entr" presetSubtype="21"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childTnLst>
                          </p:cTn>
                        </p:par>
                        <p:par>
                          <p:cTn id="47" fill="hold">
                            <p:stCondLst>
                              <p:cond delay="1500"/>
                            </p:stCondLst>
                            <p:childTnLst>
                              <p:par>
                                <p:cTn id="48" presetID="53" presetClass="entr" presetSubtype="16"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animEffect transition="in" filter="fade">
                                      <p:cBhvr>
                                        <p:cTn id="52" dur="500"/>
                                        <p:tgtEl>
                                          <p:spTgt spid="31"/>
                                        </p:tgtEl>
                                      </p:cBhvr>
                                    </p:animEffect>
                                  </p:childTnLst>
                                </p:cTn>
                              </p:par>
                              <p:par>
                                <p:cTn id="53" presetID="53" presetClass="entr" presetSubtype="16" fill="hold" grpId="0" nodeType="withEffect">
                                  <p:stCondLst>
                                    <p:cond delay="400"/>
                                  </p:stCondLst>
                                  <p:childTnLst>
                                    <p:set>
                                      <p:cBhvr>
                                        <p:cTn id="54" dur="1" fill="hold">
                                          <p:stCondLst>
                                            <p:cond delay="0"/>
                                          </p:stCondLst>
                                        </p:cTn>
                                        <p:tgtEl>
                                          <p:spTgt spid="32"/>
                                        </p:tgtEl>
                                        <p:attrNameLst>
                                          <p:attrName>style.visibility</p:attrName>
                                        </p:attrNameLst>
                                      </p:cBhvr>
                                      <p:to>
                                        <p:strVal val="visible"/>
                                      </p:to>
                                    </p:set>
                                    <p:anim calcmode="lin" valueType="num">
                                      <p:cBhvr>
                                        <p:cTn id="55" dur="500" fill="hold"/>
                                        <p:tgtEl>
                                          <p:spTgt spid="32"/>
                                        </p:tgtEl>
                                        <p:attrNameLst>
                                          <p:attrName>ppt_w</p:attrName>
                                        </p:attrNameLst>
                                      </p:cBhvr>
                                      <p:tavLst>
                                        <p:tav tm="0">
                                          <p:val>
                                            <p:fltVal val="0"/>
                                          </p:val>
                                        </p:tav>
                                        <p:tav tm="100000">
                                          <p:val>
                                            <p:strVal val="#ppt_w"/>
                                          </p:val>
                                        </p:tav>
                                      </p:tavLst>
                                    </p:anim>
                                    <p:anim calcmode="lin" valueType="num">
                                      <p:cBhvr>
                                        <p:cTn id="56" dur="500" fill="hold"/>
                                        <p:tgtEl>
                                          <p:spTgt spid="32"/>
                                        </p:tgtEl>
                                        <p:attrNameLst>
                                          <p:attrName>ppt_h</p:attrName>
                                        </p:attrNameLst>
                                      </p:cBhvr>
                                      <p:tavLst>
                                        <p:tav tm="0">
                                          <p:val>
                                            <p:fltVal val="0"/>
                                          </p:val>
                                        </p:tav>
                                        <p:tav tm="100000">
                                          <p:val>
                                            <p:strVal val="#ppt_h"/>
                                          </p:val>
                                        </p:tav>
                                      </p:tavLst>
                                    </p:anim>
                                    <p:animEffect transition="in" filter="fade">
                                      <p:cBhvr>
                                        <p:cTn id="57" dur="500"/>
                                        <p:tgtEl>
                                          <p:spTgt spid="32"/>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33"/>
                                        </p:tgtEl>
                                        <p:attrNameLst>
                                          <p:attrName>style.visibility</p:attrName>
                                        </p:attrNameLst>
                                      </p:cBhvr>
                                      <p:to>
                                        <p:strVal val="visible"/>
                                      </p:to>
                                    </p:set>
                                    <p:anim calcmode="lin" valueType="num">
                                      <p:cBhvr>
                                        <p:cTn id="60" dur="500" fill="hold"/>
                                        <p:tgtEl>
                                          <p:spTgt spid="33"/>
                                        </p:tgtEl>
                                        <p:attrNameLst>
                                          <p:attrName>ppt_w</p:attrName>
                                        </p:attrNameLst>
                                      </p:cBhvr>
                                      <p:tavLst>
                                        <p:tav tm="0">
                                          <p:val>
                                            <p:fltVal val="0"/>
                                          </p:val>
                                        </p:tav>
                                        <p:tav tm="100000">
                                          <p:val>
                                            <p:strVal val="#ppt_w"/>
                                          </p:val>
                                        </p:tav>
                                      </p:tavLst>
                                    </p:anim>
                                    <p:anim calcmode="lin" valueType="num">
                                      <p:cBhvr>
                                        <p:cTn id="61" dur="500" fill="hold"/>
                                        <p:tgtEl>
                                          <p:spTgt spid="33"/>
                                        </p:tgtEl>
                                        <p:attrNameLst>
                                          <p:attrName>ppt_h</p:attrName>
                                        </p:attrNameLst>
                                      </p:cBhvr>
                                      <p:tavLst>
                                        <p:tav tm="0">
                                          <p:val>
                                            <p:fltVal val="0"/>
                                          </p:val>
                                        </p:tav>
                                        <p:tav tm="100000">
                                          <p:val>
                                            <p:strVal val="#ppt_h"/>
                                          </p:val>
                                        </p:tav>
                                      </p:tavLst>
                                    </p:anim>
                                    <p:animEffect transition="in" filter="fade">
                                      <p:cBhvr>
                                        <p:cTn id="62" dur="500"/>
                                        <p:tgtEl>
                                          <p:spTgt spid="33"/>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 calcmode="lin" valueType="num">
                                      <p:cBhvr>
                                        <p:cTn id="65" dur="500" fill="hold"/>
                                        <p:tgtEl>
                                          <p:spTgt spid="34"/>
                                        </p:tgtEl>
                                        <p:attrNameLst>
                                          <p:attrName>ppt_w</p:attrName>
                                        </p:attrNameLst>
                                      </p:cBhvr>
                                      <p:tavLst>
                                        <p:tav tm="0">
                                          <p:val>
                                            <p:fltVal val="0"/>
                                          </p:val>
                                        </p:tav>
                                        <p:tav tm="100000">
                                          <p:val>
                                            <p:strVal val="#ppt_w"/>
                                          </p:val>
                                        </p:tav>
                                      </p:tavLst>
                                    </p:anim>
                                    <p:anim calcmode="lin" valueType="num">
                                      <p:cBhvr>
                                        <p:cTn id="66" dur="500" fill="hold"/>
                                        <p:tgtEl>
                                          <p:spTgt spid="34"/>
                                        </p:tgtEl>
                                        <p:attrNameLst>
                                          <p:attrName>ppt_h</p:attrName>
                                        </p:attrNameLst>
                                      </p:cBhvr>
                                      <p:tavLst>
                                        <p:tav tm="0">
                                          <p:val>
                                            <p:fltVal val="0"/>
                                          </p:val>
                                        </p:tav>
                                        <p:tav tm="100000">
                                          <p:val>
                                            <p:strVal val="#ppt_h"/>
                                          </p:val>
                                        </p:tav>
                                      </p:tavLst>
                                    </p:anim>
                                    <p:animEffect transition="in" filter="fade">
                                      <p:cBhvr>
                                        <p:cTn id="67" dur="500"/>
                                        <p:tgtEl>
                                          <p:spTgt spid="34"/>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35"/>
                                        </p:tgtEl>
                                        <p:attrNameLst>
                                          <p:attrName>style.visibility</p:attrName>
                                        </p:attrNameLst>
                                      </p:cBhvr>
                                      <p:to>
                                        <p:strVal val="visible"/>
                                      </p:to>
                                    </p:set>
                                    <p:anim calcmode="lin" valueType="num">
                                      <p:cBhvr>
                                        <p:cTn id="70" dur="500" fill="hold"/>
                                        <p:tgtEl>
                                          <p:spTgt spid="35"/>
                                        </p:tgtEl>
                                        <p:attrNameLst>
                                          <p:attrName>ppt_w</p:attrName>
                                        </p:attrNameLst>
                                      </p:cBhvr>
                                      <p:tavLst>
                                        <p:tav tm="0">
                                          <p:val>
                                            <p:fltVal val="0"/>
                                          </p:val>
                                        </p:tav>
                                        <p:tav tm="100000">
                                          <p:val>
                                            <p:strVal val="#ppt_w"/>
                                          </p:val>
                                        </p:tav>
                                      </p:tavLst>
                                    </p:anim>
                                    <p:anim calcmode="lin" valueType="num">
                                      <p:cBhvr>
                                        <p:cTn id="71" dur="500" fill="hold"/>
                                        <p:tgtEl>
                                          <p:spTgt spid="35"/>
                                        </p:tgtEl>
                                        <p:attrNameLst>
                                          <p:attrName>ppt_h</p:attrName>
                                        </p:attrNameLst>
                                      </p:cBhvr>
                                      <p:tavLst>
                                        <p:tav tm="0">
                                          <p:val>
                                            <p:fltVal val="0"/>
                                          </p:val>
                                        </p:tav>
                                        <p:tav tm="100000">
                                          <p:val>
                                            <p:strVal val="#ppt_h"/>
                                          </p:val>
                                        </p:tav>
                                      </p:tavLst>
                                    </p:anim>
                                    <p:animEffect transition="in" filter="fade">
                                      <p:cBhvr>
                                        <p:cTn id="72" dur="500"/>
                                        <p:tgtEl>
                                          <p:spTgt spid="35"/>
                                        </p:tgtEl>
                                      </p:cBhvr>
                                    </p:animEffect>
                                  </p:childTnLst>
                                </p:cTn>
                              </p:par>
                              <p:par>
                                <p:cTn id="73" presetID="53" presetClass="entr" presetSubtype="16" fill="hold" grpId="0" nodeType="withEffect">
                                  <p:stCondLst>
                                    <p:cond delay="20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Effect transition="in" filter="fade">
                                      <p:cBhvr>
                                        <p:cTn id="77" dur="500"/>
                                        <p:tgtEl>
                                          <p:spTgt spid="36"/>
                                        </p:tgtEl>
                                      </p:cBhvr>
                                    </p:animEffect>
                                  </p:childTnLst>
                                </p:cTn>
                              </p:par>
                              <p:par>
                                <p:cTn id="78" presetID="53" presetClass="entr" presetSubtype="16" fill="hold" grpId="0" nodeType="withEffect">
                                  <p:stCondLst>
                                    <p:cond delay="200"/>
                                  </p:stCondLst>
                                  <p:childTnLst>
                                    <p:set>
                                      <p:cBhvr>
                                        <p:cTn id="79" dur="1" fill="hold">
                                          <p:stCondLst>
                                            <p:cond delay="0"/>
                                          </p:stCondLst>
                                        </p:cTn>
                                        <p:tgtEl>
                                          <p:spTgt spid="37"/>
                                        </p:tgtEl>
                                        <p:attrNameLst>
                                          <p:attrName>style.visibility</p:attrName>
                                        </p:attrNameLst>
                                      </p:cBhvr>
                                      <p:to>
                                        <p:strVal val="visible"/>
                                      </p:to>
                                    </p:set>
                                    <p:anim calcmode="lin" valueType="num">
                                      <p:cBhvr>
                                        <p:cTn id="80" dur="500" fill="hold"/>
                                        <p:tgtEl>
                                          <p:spTgt spid="37"/>
                                        </p:tgtEl>
                                        <p:attrNameLst>
                                          <p:attrName>ppt_w</p:attrName>
                                        </p:attrNameLst>
                                      </p:cBhvr>
                                      <p:tavLst>
                                        <p:tav tm="0">
                                          <p:val>
                                            <p:fltVal val="0"/>
                                          </p:val>
                                        </p:tav>
                                        <p:tav tm="100000">
                                          <p:val>
                                            <p:strVal val="#ppt_w"/>
                                          </p:val>
                                        </p:tav>
                                      </p:tavLst>
                                    </p:anim>
                                    <p:anim calcmode="lin" valueType="num">
                                      <p:cBhvr>
                                        <p:cTn id="81" dur="500" fill="hold"/>
                                        <p:tgtEl>
                                          <p:spTgt spid="37"/>
                                        </p:tgtEl>
                                        <p:attrNameLst>
                                          <p:attrName>ppt_h</p:attrName>
                                        </p:attrNameLst>
                                      </p:cBhvr>
                                      <p:tavLst>
                                        <p:tav tm="0">
                                          <p:val>
                                            <p:fltVal val="0"/>
                                          </p:val>
                                        </p:tav>
                                        <p:tav tm="100000">
                                          <p:val>
                                            <p:strVal val="#ppt_h"/>
                                          </p:val>
                                        </p:tav>
                                      </p:tavLst>
                                    </p:anim>
                                    <p:animEffect transition="in" filter="fade">
                                      <p:cBhvr>
                                        <p:cTn id="82" dur="500"/>
                                        <p:tgtEl>
                                          <p:spTgt spid="3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 calcmode="lin" valueType="num">
                                      <p:cBhvr>
                                        <p:cTn id="85" dur="500" fill="hold"/>
                                        <p:tgtEl>
                                          <p:spTgt spid="38"/>
                                        </p:tgtEl>
                                        <p:attrNameLst>
                                          <p:attrName>ppt_w</p:attrName>
                                        </p:attrNameLst>
                                      </p:cBhvr>
                                      <p:tavLst>
                                        <p:tav tm="0">
                                          <p:val>
                                            <p:fltVal val="0"/>
                                          </p:val>
                                        </p:tav>
                                        <p:tav tm="100000">
                                          <p:val>
                                            <p:strVal val="#ppt_w"/>
                                          </p:val>
                                        </p:tav>
                                      </p:tavLst>
                                    </p:anim>
                                    <p:anim calcmode="lin" valueType="num">
                                      <p:cBhvr>
                                        <p:cTn id="86" dur="500" fill="hold"/>
                                        <p:tgtEl>
                                          <p:spTgt spid="38"/>
                                        </p:tgtEl>
                                        <p:attrNameLst>
                                          <p:attrName>ppt_h</p:attrName>
                                        </p:attrNameLst>
                                      </p:cBhvr>
                                      <p:tavLst>
                                        <p:tav tm="0">
                                          <p:val>
                                            <p:fltVal val="0"/>
                                          </p:val>
                                        </p:tav>
                                        <p:tav tm="100000">
                                          <p:val>
                                            <p:strVal val="#ppt_h"/>
                                          </p:val>
                                        </p:tav>
                                      </p:tavLst>
                                    </p:anim>
                                    <p:animEffect transition="in" filter="fade">
                                      <p:cBhvr>
                                        <p:cTn id="87" dur="500"/>
                                        <p:tgtEl>
                                          <p:spTgt spid="38"/>
                                        </p:tgtEl>
                                      </p:cBhvr>
                                    </p:animEffect>
                                  </p:childTnLst>
                                </p:cTn>
                              </p:par>
                              <p:par>
                                <p:cTn id="88" presetID="53" presetClass="entr" presetSubtype="16" fill="hold" grpId="0" nodeType="withEffect">
                                  <p:stCondLst>
                                    <p:cond delay="400"/>
                                  </p:stCondLst>
                                  <p:childTnLst>
                                    <p:set>
                                      <p:cBhvr>
                                        <p:cTn id="89" dur="1" fill="hold">
                                          <p:stCondLst>
                                            <p:cond delay="0"/>
                                          </p:stCondLst>
                                        </p:cTn>
                                        <p:tgtEl>
                                          <p:spTgt spid="39"/>
                                        </p:tgtEl>
                                        <p:attrNameLst>
                                          <p:attrName>style.visibility</p:attrName>
                                        </p:attrNameLst>
                                      </p:cBhvr>
                                      <p:to>
                                        <p:strVal val="visible"/>
                                      </p:to>
                                    </p:set>
                                    <p:anim calcmode="lin" valueType="num">
                                      <p:cBhvr>
                                        <p:cTn id="90" dur="500" fill="hold"/>
                                        <p:tgtEl>
                                          <p:spTgt spid="39"/>
                                        </p:tgtEl>
                                        <p:attrNameLst>
                                          <p:attrName>ppt_w</p:attrName>
                                        </p:attrNameLst>
                                      </p:cBhvr>
                                      <p:tavLst>
                                        <p:tav tm="0">
                                          <p:val>
                                            <p:fltVal val="0"/>
                                          </p:val>
                                        </p:tav>
                                        <p:tav tm="100000">
                                          <p:val>
                                            <p:strVal val="#ppt_w"/>
                                          </p:val>
                                        </p:tav>
                                      </p:tavLst>
                                    </p:anim>
                                    <p:anim calcmode="lin" valueType="num">
                                      <p:cBhvr>
                                        <p:cTn id="91" dur="500" fill="hold"/>
                                        <p:tgtEl>
                                          <p:spTgt spid="39"/>
                                        </p:tgtEl>
                                        <p:attrNameLst>
                                          <p:attrName>ppt_h</p:attrName>
                                        </p:attrNameLst>
                                      </p:cBhvr>
                                      <p:tavLst>
                                        <p:tav tm="0">
                                          <p:val>
                                            <p:fltVal val="0"/>
                                          </p:val>
                                        </p:tav>
                                        <p:tav tm="100000">
                                          <p:val>
                                            <p:strVal val="#ppt_h"/>
                                          </p:val>
                                        </p:tav>
                                      </p:tavLst>
                                    </p:anim>
                                    <p:animEffect transition="in" filter="fade">
                                      <p:cBhvr>
                                        <p:cTn id="92" dur="500"/>
                                        <p:tgtEl>
                                          <p:spTgt spid="39"/>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40"/>
                                        </p:tgtEl>
                                        <p:attrNameLst>
                                          <p:attrName>style.visibility</p:attrName>
                                        </p:attrNameLst>
                                      </p:cBhvr>
                                      <p:to>
                                        <p:strVal val="visible"/>
                                      </p:to>
                                    </p:set>
                                    <p:anim calcmode="lin" valueType="num">
                                      <p:cBhvr>
                                        <p:cTn id="95" dur="500" fill="hold"/>
                                        <p:tgtEl>
                                          <p:spTgt spid="40"/>
                                        </p:tgtEl>
                                        <p:attrNameLst>
                                          <p:attrName>ppt_w</p:attrName>
                                        </p:attrNameLst>
                                      </p:cBhvr>
                                      <p:tavLst>
                                        <p:tav tm="0">
                                          <p:val>
                                            <p:fltVal val="0"/>
                                          </p:val>
                                        </p:tav>
                                        <p:tav tm="100000">
                                          <p:val>
                                            <p:strVal val="#ppt_w"/>
                                          </p:val>
                                        </p:tav>
                                      </p:tavLst>
                                    </p:anim>
                                    <p:anim calcmode="lin" valueType="num">
                                      <p:cBhvr>
                                        <p:cTn id="96" dur="500" fill="hold"/>
                                        <p:tgtEl>
                                          <p:spTgt spid="40"/>
                                        </p:tgtEl>
                                        <p:attrNameLst>
                                          <p:attrName>ppt_h</p:attrName>
                                        </p:attrNameLst>
                                      </p:cBhvr>
                                      <p:tavLst>
                                        <p:tav tm="0">
                                          <p:val>
                                            <p:fltVal val="0"/>
                                          </p:val>
                                        </p:tav>
                                        <p:tav tm="100000">
                                          <p:val>
                                            <p:strVal val="#ppt_h"/>
                                          </p:val>
                                        </p:tav>
                                      </p:tavLst>
                                    </p:anim>
                                    <p:animEffect transition="in" filter="fade">
                                      <p:cBhvr>
                                        <p:cTn id="97" dur="500"/>
                                        <p:tgtEl>
                                          <p:spTgt spid="40"/>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41"/>
                                        </p:tgtEl>
                                        <p:attrNameLst>
                                          <p:attrName>style.visibility</p:attrName>
                                        </p:attrNameLst>
                                      </p:cBhvr>
                                      <p:to>
                                        <p:strVal val="visible"/>
                                      </p:to>
                                    </p:set>
                                    <p:anim calcmode="lin" valueType="num">
                                      <p:cBhvr>
                                        <p:cTn id="100" dur="500" fill="hold"/>
                                        <p:tgtEl>
                                          <p:spTgt spid="41"/>
                                        </p:tgtEl>
                                        <p:attrNameLst>
                                          <p:attrName>ppt_w</p:attrName>
                                        </p:attrNameLst>
                                      </p:cBhvr>
                                      <p:tavLst>
                                        <p:tav tm="0">
                                          <p:val>
                                            <p:fltVal val="0"/>
                                          </p:val>
                                        </p:tav>
                                        <p:tav tm="100000">
                                          <p:val>
                                            <p:strVal val="#ppt_w"/>
                                          </p:val>
                                        </p:tav>
                                      </p:tavLst>
                                    </p:anim>
                                    <p:anim calcmode="lin" valueType="num">
                                      <p:cBhvr>
                                        <p:cTn id="101" dur="500" fill="hold"/>
                                        <p:tgtEl>
                                          <p:spTgt spid="41"/>
                                        </p:tgtEl>
                                        <p:attrNameLst>
                                          <p:attrName>ppt_h</p:attrName>
                                        </p:attrNameLst>
                                      </p:cBhvr>
                                      <p:tavLst>
                                        <p:tav tm="0">
                                          <p:val>
                                            <p:fltVal val="0"/>
                                          </p:val>
                                        </p:tav>
                                        <p:tav tm="100000">
                                          <p:val>
                                            <p:strVal val="#ppt_h"/>
                                          </p:val>
                                        </p:tav>
                                      </p:tavLst>
                                    </p:anim>
                                    <p:animEffect transition="in" filter="fade">
                                      <p:cBhvr>
                                        <p:cTn id="102" dur="500"/>
                                        <p:tgtEl>
                                          <p:spTgt spid="41"/>
                                        </p:tgtEl>
                                      </p:cBhvr>
                                    </p:animEffect>
                                  </p:childTnLst>
                                </p:cTn>
                              </p:par>
                              <p:par>
                                <p:cTn id="103" presetID="53" presetClass="entr" presetSubtype="16" fill="hold" grpId="0" nodeType="withEffect">
                                  <p:stCondLst>
                                    <p:cond delay="400"/>
                                  </p:stCondLst>
                                  <p:childTnLst>
                                    <p:set>
                                      <p:cBhvr>
                                        <p:cTn id="104" dur="1" fill="hold">
                                          <p:stCondLst>
                                            <p:cond delay="0"/>
                                          </p:stCondLst>
                                        </p:cTn>
                                        <p:tgtEl>
                                          <p:spTgt spid="42"/>
                                        </p:tgtEl>
                                        <p:attrNameLst>
                                          <p:attrName>style.visibility</p:attrName>
                                        </p:attrNameLst>
                                      </p:cBhvr>
                                      <p:to>
                                        <p:strVal val="visible"/>
                                      </p:to>
                                    </p:set>
                                    <p:anim calcmode="lin" valueType="num">
                                      <p:cBhvr>
                                        <p:cTn id="105" dur="500" fill="hold"/>
                                        <p:tgtEl>
                                          <p:spTgt spid="42"/>
                                        </p:tgtEl>
                                        <p:attrNameLst>
                                          <p:attrName>ppt_w</p:attrName>
                                        </p:attrNameLst>
                                      </p:cBhvr>
                                      <p:tavLst>
                                        <p:tav tm="0">
                                          <p:val>
                                            <p:fltVal val="0"/>
                                          </p:val>
                                        </p:tav>
                                        <p:tav tm="100000">
                                          <p:val>
                                            <p:strVal val="#ppt_w"/>
                                          </p:val>
                                        </p:tav>
                                      </p:tavLst>
                                    </p:anim>
                                    <p:anim calcmode="lin" valueType="num">
                                      <p:cBhvr>
                                        <p:cTn id="106" dur="500" fill="hold"/>
                                        <p:tgtEl>
                                          <p:spTgt spid="42"/>
                                        </p:tgtEl>
                                        <p:attrNameLst>
                                          <p:attrName>ppt_h</p:attrName>
                                        </p:attrNameLst>
                                      </p:cBhvr>
                                      <p:tavLst>
                                        <p:tav tm="0">
                                          <p:val>
                                            <p:fltVal val="0"/>
                                          </p:val>
                                        </p:tav>
                                        <p:tav tm="100000">
                                          <p:val>
                                            <p:strVal val="#ppt_h"/>
                                          </p:val>
                                        </p:tav>
                                      </p:tavLst>
                                    </p:anim>
                                    <p:animEffect transition="in" filter="fade">
                                      <p:cBhvr>
                                        <p:cTn id="107" dur="500"/>
                                        <p:tgtEl>
                                          <p:spTgt spid="42"/>
                                        </p:tgtEl>
                                      </p:cBhvr>
                                    </p:animEffect>
                                  </p:childTnLst>
                                </p:cTn>
                              </p:par>
                              <p:par>
                                <p:cTn id="108" presetID="53" presetClass="entr" presetSubtype="16" fill="hold" grpId="0" nodeType="withEffect">
                                  <p:stCondLst>
                                    <p:cond delay="200"/>
                                  </p:stCondLst>
                                  <p:childTnLst>
                                    <p:set>
                                      <p:cBhvr>
                                        <p:cTn id="109" dur="1" fill="hold">
                                          <p:stCondLst>
                                            <p:cond delay="0"/>
                                          </p:stCondLst>
                                        </p:cTn>
                                        <p:tgtEl>
                                          <p:spTgt spid="43"/>
                                        </p:tgtEl>
                                        <p:attrNameLst>
                                          <p:attrName>style.visibility</p:attrName>
                                        </p:attrNameLst>
                                      </p:cBhvr>
                                      <p:to>
                                        <p:strVal val="visible"/>
                                      </p:to>
                                    </p:set>
                                    <p:anim calcmode="lin" valueType="num">
                                      <p:cBhvr>
                                        <p:cTn id="110" dur="500" fill="hold"/>
                                        <p:tgtEl>
                                          <p:spTgt spid="43"/>
                                        </p:tgtEl>
                                        <p:attrNameLst>
                                          <p:attrName>ppt_w</p:attrName>
                                        </p:attrNameLst>
                                      </p:cBhvr>
                                      <p:tavLst>
                                        <p:tav tm="0">
                                          <p:val>
                                            <p:fltVal val="0"/>
                                          </p:val>
                                        </p:tav>
                                        <p:tav tm="100000">
                                          <p:val>
                                            <p:strVal val="#ppt_w"/>
                                          </p:val>
                                        </p:tav>
                                      </p:tavLst>
                                    </p:anim>
                                    <p:anim calcmode="lin" valueType="num">
                                      <p:cBhvr>
                                        <p:cTn id="111" dur="500" fill="hold"/>
                                        <p:tgtEl>
                                          <p:spTgt spid="43"/>
                                        </p:tgtEl>
                                        <p:attrNameLst>
                                          <p:attrName>ppt_h</p:attrName>
                                        </p:attrNameLst>
                                      </p:cBhvr>
                                      <p:tavLst>
                                        <p:tav tm="0">
                                          <p:val>
                                            <p:fltVal val="0"/>
                                          </p:val>
                                        </p:tav>
                                        <p:tav tm="100000">
                                          <p:val>
                                            <p:strVal val="#ppt_h"/>
                                          </p:val>
                                        </p:tav>
                                      </p:tavLst>
                                    </p:anim>
                                    <p:animEffect transition="in" filter="fade">
                                      <p:cBhvr>
                                        <p:cTn id="112" dur="500"/>
                                        <p:tgtEl>
                                          <p:spTgt spid="43"/>
                                        </p:tgtEl>
                                      </p:cBhvr>
                                    </p:animEffect>
                                  </p:childTnLst>
                                </p:cTn>
                              </p:par>
                              <p:par>
                                <p:cTn id="113" presetID="53" presetClass="entr" presetSubtype="16" fill="hold" grpId="0" nodeType="withEffect">
                                  <p:stCondLst>
                                    <p:cond delay="200"/>
                                  </p:stCondLst>
                                  <p:childTnLst>
                                    <p:set>
                                      <p:cBhvr>
                                        <p:cTn id="114" dur="1" fill="hold">
                                          <p:stCondLst>
                                            <p:cond delay="0"/>
                                          </p:stCondLst>
                                        </p:cTn>
                                        <p:tgtEl>
                                          <p:spTgt spid="44"/>
                                        </p:tgtEl>
                                        <p:attrNameLst>
                                          <p:attrName>style.visibility</p:attrName>
                                        </p:attrNameLst>
                                      </p:cBhvr>
                                      <p:to>
                                        <p:strVal val="visible"/>
                                      </p:to>
                                    </p:set>
                                    <p:anim calcmode="lin" valueType="num">
                                      <p:cBhvr>
                                        <p:cTn id="115" dur="500" fill="hold"/>
                                        <p:tgtEl>
                                          <p:spTgt spid="44"/>
                                        </p:tgtEl>
                                        <p:attrNameLst>
                                          <p:attrName>ppt_w</p:attrName>
                                        </p:attrNameLst>
                                      </p:cBhvr>
                                      <p:tavLst>
                                        <p:tav tm="0">
                                          <p:val>
                                            <p:fltVal val="0"/>
                                          </p:val>
                                        </p:tav>
                                        <p:tav tm="100000">
                                          <p:val>
                                            <p:strVal val="#ppt_w"/>
                                          </p:val>
                                        </p:tav>
                                      </p:tavLst>
                                    </p:anim>
                                    <p:anim calcmode="lin" valueType="num">
                                      <p:cBhvr>
                                        <p:cTn id="116" dur="500" fill="hold"/>
                                        <p:tgtEl>
                                          <p:spTgt spid="44"/>
                                        </p:tgtEl>
                                        <p:attrNameLst>
                                          <p:attrName>ppt_h</p:attrName>
                                        </p:attrNameLst>
                                      </p:cBhvr>
                                      <p:tavLst>
                                        <p:tav tm="0">
                                          <p:val>
                                            <p:fltVal val="0"/>
                                          </p:val>
                                        </p:tav>
                                        <p:tav tm="100000">
                                          <p:val>
                                            <p:strVal val="#ppt_h"/>
                                          </p:val>
                                        </p:tav>
                                      </p:tavLst>
                                    </p:anim>
                                    <p:animEffect transition="in" filter="fade">
                                      <p:cBhvr>
                                        <p:cTn id="117" dur="500"/>
                                        <p:tgtEl>
                                          <p:spTgt spid="44"/>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45"/>
                                        </p:tgtEl>
                                        <p:attrNameLst>
                                          <p:attrName>style.visibility</p:attrName>
                                        </p:attrNameLst>
                                      </p:cBhvr>
                                      <p:to>
                                        <p:strVal val="visible"/>
                                      </p:to>
                                    </p:set>
                                    <p:anim calcmode="lin" valueType="num">
                                      <p:cBhvr>
                                        <p:cTn id="120" dur="500" fill="hold"/>
                                        <p:tgtEl>
                                          <p:spTgt spid="45"/>
                                        </p:tgtEl>
                                        <p:attrNameLst>
                                          <p:attrName>ppt_w</p:attrName>
                                        </p:attrNameLst>
                                      </p:cBhvr>
                                      <p:tavLst>
                                        <p:tav tm="0">
                                          <p:val>
                                            <p:fltVal val="0"/>
                                          </p:val>
                                        </p:tav>
                                        <p:tav tm="100000">
                                          <p:val>
                                            <p:strVal val="#ppt_w"/>
                                          </p:val>
                                        </p:tav>
                                      </p:tavLst>
                                    </p:anim>
                                    <p:anim calcmode="lin" valueType="num">
                                      <p:cBhvr>
                                        <p:cTn id="121" dur="500" fill="hold"/>
                                        <p:tgtEl>
                                          <p:spTgt spid="45"/>
                                        </p:tgtEl>
                                        <p:attrNameLst>
                                          <p:attrName>ppt_h</p:attrName>
                                        </p:attrNameLst>
                                      </p:cBhvr>
                                      <p:tavLst>
                                        <p:tav tm="0">
                                          <p:val>
                                            <p:fltVal val="0"/>
                                          </p:val>
                                        </p:tav>
                                        <p:tav tm="100000">
                                          <p:val>
                                            <p:strVal val="#ppt_h"/>
                                          </p:val>
                                        </p:tav>
                                      </p:tavLst>
                                    </p:anim>
                                    <p:animEffect transition="in" filter="fade">
                                      <p:cBhvr>
                                        <p:cTn id="122" dur="500"/>
                                        <p:tgtEl>
                                          <p:spTgt spid="45"/>
                                        </p:tgtEl>
                                      </p:cBhvr>
                                    </p:animEffect>
                                  </p:childTnLst>
                                </p:cTn>
                              </p:par>
                              <p:par>
                                <p:cTn id="123" presetID="53" presetClass="entr" presetSubtype="16" fill="hold" grpId="0" nodeType="withEffect">
                                  <p:stCondLst>
                                    <p:cond delay="400"/>
                                  </p:stCondLst>
                                  <p:childTnLst>
                                    <p:set>
                                      <p:cBhvr>
                                        <p:cTn id="124" dur="1" fill="hold">
                                          <p:stCondLst>
                                            <p:cond delay="0"/>
                                          </p:stCondLst>
                                        </p:cTn>
                                        <p:tgtEl>
                                          <p:spTgt spid="46"/>
                                        </p:tgtEl>
                                        <p:attrNameLst>
                                          <p:attrName>style.visibility</p:attrName>
                                        </p:attrNameLst>
                                      </p:cBhvr>
                                      <p:to>
                                        <p:strVal val="visible"/>
                                      </p:to>
                                    </p:set>
                                    <p:anim calcmode="lin" valueType="num">
                                      <p:cBhvr>
                                        <p:cTn id="125" dur="500" fill="hold"/>
                                        <p:tgtEl>
                                          <p:spTgt spid="46"/>
                                        </p:tgtEl>
                                        <p:attrNameLst>
                                          <p:attrName>ppt_w</p:attrName>
                                        </p:attrNameLst>
                                      </p:cBhvr>
                                      <p:tavLst>
                                        <p:tav tm="0">
                                          <p:val>
                                            <p:fltVal val="0"/>
                                          </p:val>
                                        </p:tav>
                                        <p:tav tm="100000">
                                          <p:val>
                                            <p:strVal val="#ppt_w"/>
                                          </p:val>
                                        </p:tav>
                                      </p:tavLst>
                                    </p:anim>
                                    <p:anim calcmode="lin" valueType="num">
                                      <p:cBhvr>
                                        <p:cTn id="126" dur="500" fill="hold"/>
                                        <p:tgtEl>
                                          <p:spTgt spid="46"/>
                                        </p:tgtEl>
                                        <p:attrNameLst>
                                          <p:attrName>ppt_h</p:attrName>
                                        </p:attrNameLst>
                                      </p:cBhvr>
                                      <p:tavLst>
                                        <p:tav tm="0">
                                          <p:val>
                                            <p:fltVal val="0"/>
                                          </p:val>
                                        </p:tav>
                                        <p:tav tm="100000">
                                          <p:val>
                                            <p:strVal val="#ppt_h"/>
                                          </p:val>
                                        </p:tav>
                                      </p:tavLst>
                                    </p:anim>
                                    <p:animEffect transition="in" filter="fade">
                                      <p:cBhvr>
                                        <p:cTn id="127" dur="500"/>
                                        <p:tgtEl>
                                          <p:spTgt spid="46"/>
                                        </p:tgtEl>
                                      </p:cBhvr>
                                    </p:animEffect>
                                  </p:childTnLst>
                                </p:cTn>
                              </p:par>
                              <p:par>
                                <p:cTn id="128" presetID="53" presetClass="entr" presetSubtype="16" fill="hold" grpId="0" nodeType="withEffect">
                                  <p:stCondLst>
                                    <p:cond delay="200"/>
                                  </p:stCondLst>
                                  <p:childTnLst>
                                    <p:set>
                                      <p:cBhvr>
                                        <p:cTn id="129" dur="1" fill="hold">
                                          <p:stCondLst>
                                            <p:cond delay="0"/>
                                          </p:stCondLst>
                                        </p:cTn>
                                        <p:tgtEl>
                                          <p:spTgt spid="47"/>
                                        </p:tgtEl>
                                        <p:attrNameLst>
                                          <p:attrName>style.visibility</p:attrName>
                                        </p:attrNameLst>
                                      </p:cBhvr>
                                      <p:to>
                                        <p:strVal val="visible"/>
                                      </p:to>
                                    </p:set>
                                    <p:anim calcmode="lin" valueType="num">
                                      <p:cBhvr>
                                        <p:cTn id="130" dur="500" fill="hold"/>
                                        <p:tgtEl>
                                          <p:spTgt spid="47"/>
                                        </p:tgtEl>
                                        <p:attrNameLst>
                                          <p:attrName>ppt_w</p:attrName>
                                        </p:attrNameLst>
                                      </p:cBhvr>
                                      <p:tavLst>
                                        <p:tav tm="0">
                                          <p:val>
                                            <p:fltVal val="0"/>
                                          </p:val>
                                        </p:tav>
                                        <p:tav tm="100000">
                                          <p:val>
                                            <p:strVal val="#ppt_w"/>
                                          </p:val>
                                        </p:tav>
                                      </p:tavLst>
                                    </p:anim>
                                    <p:anim calcmode="lin" valueType="num">
                                      <p:cBhvr>
                                        <p:cTn id="131" dur="500" fill="hold"/>
                                        <p:tgtEl>
                                          <p:spTgt spid="47"/>
                                        </p:tgtEl>
                                        <p:attrNameLst>
                                          <p:attrName>ppt_h</p:attrName>
                                        </p:attrNameLst>
                                      </p:cBhvr>
                                      <p:tavLst>
                                        <p:tav tm="0">
                                          <p:val>
                                            <p:fltVal val="0"/>
                                          </p:val>
                                        </p:tav>
                                        <p:tav tm="100000">
                                          <p:val>
                                            <p:strVal val="#ppt_h"/>
                                          </p:val>
                                        </p:tav>
                                      </p:tavLst>
                                    </p:anim>
                                    <p:animEffect transition="in" filter="fade">
                                      <p:cBhvr>
                                        <p:cTn id="132" dur="500"/>
                                        <p:tgtEl>
                                          <p:spTgt spid="47"/>
                                        </p:tgtEl>
                                      </p:cBhvr>
                                    </p:animEffect>
                                  </p:childTnLst>
                                </p:cTn>
                              </p:par>
                              <p:par>
                                <p:cTn id="133" presetID="53" presetClass="entr" presetSubtype="16" fill="hold" grpId="0" nodeType="withEffect">
                                  <p:stCondLst>
                                    <p:cond delay="0"/>
                                  </p:stCondLst>
                                  <p:childTnLst>
                                    <p:set>
                                      <p:cBhvr>
                                        <p:cTn id="134" dur="1" fill="hold">
                                          <p:stCondLst>
                                            <p:cond delay="0"/>
                                          </p:stCondLst>
                                        </p:cTn>
                                        <p:tgtEl>
                                          <p:spTgt spid="48"/>
                                        </p:tgtEl>
                                        <p:attrNameLst>
                                          <p:attrName>style.visibility</p:attrName>
                                        </p:attrNameLst>
                                      </p:cBhvr>
                                      <p:to>
                                        <p:strVal val="visible"/>
                                      </p:to>
                                    </p:set>
                                    <p:anim calcmode="lin" valueType="num">
                                      <p:cBhvr>
                                        <p:cTn id="135" dur="500" fill="hold"/>
                                        <p:tgtEl>
                                          <p:spTgt spid="48"/>
                                        </p:tgtEl>
                                        <p:attrNameLst>
                                          <p:attrName>ppt_w</p:attrName>
                                        </p:attrNameLst>
                                      </p:cBhvr>
                                      <p:tavLst>
                                        <p:tav tm="0">
                                          <p:val>
                                            <p:fltVal val="0"/>
                                          </p:val>
                                        </p:tav>
                                        <p:tav tm="100000">
                                          <p:val>
                                            <p:strVal val="#ppt_w"/>
                                          </p:val>
                                        </p:tav>
                                      </p:tavLst>
                                    </p:anim>
                                    <p:anim calcmode="lin" valueType="num">
                                      <p:cBhvr>
                                        <p:cTn id="136" dur="500" fill="hold"/>
                                        <p:tgtEl>
                                          <p:spTgt spid="48"/>
                                        </p:tgtEl>
                                        <p:attrNameLst>
                                          <p:attrName>ppt_h</p:attrName>
                                        </p:attrNameLst>
                                      </p:cBhvr>
                                      <p:tavLst>
                                        <p:tav tm="0">
                                          <p:val>
                                            <p:fltVal val="0"/>
                                          </p:val>
                                        </p:tav>
                                        <p:tav tm="100000">
                                          <p:val>
                                            <p:strVal val="#ppt_h"/>
                                          </p:val>
                                        </p:tav>
                                      </p:tavLst>
                                    </p:anim>
                                    <p:animEffect transition="in" filter="fade">
                                      <p:cBhvr>
                                        <p:cTn id="137" dur="500"/>
                                        <p:tgtEl>
                                          <p:spTgt spid="48"/>
                                        </p:tgtEl>
                                      </p:cBhvr>
                                    </p:animEffect>
                                  </p:childTnLst>
                                </p:cTn>
                              </p:par>
                              <p:par>
                                <p:cTn id="138" presetID="53" presetClass="entr" presetSubtype="16" fill="hold" grpId="0" nodeType="withEffect">
                                  <p:stCondLst>
                                    <p:cond delay="400"/>
                                  </p:stCondLst>
                                  <p:childTnLst>
                                    <p:set>
                                      <p:cBhvr>
                                        <p:cTn id="139" dur="1" fill="hold">
                                          <p:stCondLst>
                                            <p:cond delay="0"/>
                                          </p:stCondLst>
                                        </p:cTn>
                                        <p:tgtEl>
                                          <p:spTgt spid="49"/>
                                        </p:tgtEl>
                                        <p:attrNameLst>
                                          <p:attrName>style.visibility</p:attrName>
                                        </p:attrNameLst>
                                      </p:cBhvr>
                                      <p:to>
                                        <p:strVal val="visible"/>
                                      </p:to>
                                    </p:set>
                                    <p:anim calcmode="lin" valueType="num">
                                      <p:cBhvr>
                                        <p:cTn id="140" dur="500" fill="hold"/>
                                        <p:tgtEl>
                                          <p:spTgt spid="49"/>
                                        </p:tgtEl>
                                        <p:attrNameLst>
                                          <p:attrName>ppt_w</p:attrName>
                                        </p:attrNameLst>
                                      </p:cBhvr>
                                      <p:tavLst>
                                        <p:tav tm="0">
                                          <p:val>
                                            <p:fltVal val="0"/>
                                          </p:val>
                                        </p:tav>
                                        <p:tav tm="100000">
                                          <p:val>
                                            <p:strVal val="#ppt_w"/>
                                          </p:val>
                                        </p:tav>
                                      </p:tavLst>
                                    </p:anim>
                                    <p:anim calcmode="lin" valueType="num">
                                      <p:cBhvr>
                                        <p:cTn id="141" dur="500" fill="hold"/>
                                        <p:tgtEl>
                                          <p:spTgt spid="49"/>
                                        </p:tgtEl>
                                        <p:attrNameLst>
                                          <p:attrName>ppt_h</p:attrName>
                                        </p:attrNameLst>
                                      </p:cBhvr>
                                      <p:tavLst>
                                        <p:tav tm="0">
                                          <p:val>
                                            <p:fltVal val="0"/>
                                          </p:val>
                                        </p:tav>
                                        <p:tav tm="100000">
                                          <p:val>
                                            <p:strVal val="#ppt_h"/>
                                          </p:val>
                                        </p:tav>
                                      </p:tavLst>
                                    </p:anim>
                                    <p:animEffect transition="in" filter="fade">
                                      <p:cBhvr>
                                        <p:cTn id="142" dur="500"/>
                                        <p:tgtEl>
                                          <p:spTgt spid="49"/>
                                        </p:tgtEl>
                                      </p:cBhvr>
                                    </p:animEffect>
                                  </p:childTnLst>
                                </p:cTn>
                              </p:par>
                              <p:par>
                                <p:cTn id="143" presetID="53" presetClass="entr" presetSubtype="16" fill="hold" grpId="0" nodeType="withEffect">
                                  <p:stCondLst>
                                    <p:cond delay="200"/>
                                  </p:stCondLst>
                                  <p:childTnLst>
                                    <p:set>
                                      <p:cBhvr>
                                        <p:cTn id="144" dur="1" fill="hold">
                                          <p:stCondLst>
                                            <p:cond delay="0"/>
                                          </p:stCondLst>
                                        </p:cTn>
                                        <p:tgtEl>
                                          <p:spTgt spid="50"/>
                                        </p:tgtEl>
                                        <p:attrNameLst>
                                          <p:attrName>style.visibility</p:attrName>
                                        </p:attrNameLst>
                                      </p:cBhvr>
                                      <p:to>
                                        <p:strVal val="visible"/>
                                      </p:to>
                                    </p:set>
                                    <p:anim calcmode="lin" valueType="num">
                                      <p:cBhvr>
                                        <p:cTn id="145" dur="500" fill="hold"/>
                                        <p:tgtEl>
                                          <p:spTgt spid="50"/>
                                        </p:tgtEl>
                                        <p:attrNameLst>
                                          <p:attrName>ppt_w</p:attrName>
                                        </p:attrNameLst>
                                      </p:cBhvr>
                                      <p:tavLst>
                                        <p:tav tm="0">
                                          <p:val>
                                            <p:fltVal val="0"/>
                                          </p:val>
                                        </p:tav>
                                        <p:tav tm="100000">
                                          <p:val>
                                            <p:strVal val="#ppt_w"/>
                                          </p:val>
                                        </p:tav>
                                      </p:tavLst>
                                    </p:anim>
                                    <p:anim calcmode="lin" valueType="num">
                                      <p:cBhvr>
                                        <p:cTn id="146" dur="500" fill="hold"/>
                                        <p:tgtEl>
                                          <p:spTgt spid="50"/>
                                        </p:tgtEl>
                                        <p:attrNameLst>
                                          <p:attrName>ppt_h</p:attrName>
                                        </p:attrNameLst>
                                      </p:cBhvr>
                                      <p:tavLst>
                                        <p:tav tm="0">
                                          <p:val>
                                            <p:fltVal val="0"/>
                                          </p:val>
                                        </p:tav>
                                        <p:tav tm="100000">
                                          <p:val>
                                            <p:strVal val="#ppt_h"/>
                                          </p:val>
                                        </p:tav>
                                      </p:tavLst>
                                    </p:anim>
                                    <p:animEffect transition="in" filter="fade">
                                      <p:cBhvr>
                                        <p:cTn id="147" dur="500"/>
                                        <p:tgtEl>
                                          <p:spTgt spid="50"/>
                                        </p:tgtEl>
                                      </p:cBhvr>
                                    </p:animEffect>
                                  </p:childTnLst>
                                </p:cTn>
                              </p:par>
                              <p:par>
                                <p:cTn id="148" presetID="53" presetClass="entr" presetSubtype="16" fill="hold" grpId="0" nodeType="withEffect">
                                  <p:stCondLst>
                                    <p:cond delay="200"/>
                                  </p:stCondLst>
                                  <p:childTnLst>
                                    <p:set>
                                      <p:cBhvr>
                                        <p:cTn id="149" dur="1" fill="hold">
                                          <p:stCondLst>
                                            <p:cond delay="0"/>
                                          </p:stCondLst>
                                        </p:cTn>
                                        <p:tgtEl>
                                          <p:spTgt spid="51"/>
                                        </p:tgtEl>
                                        <p:attrNameLst>
                                          <p:attrName>style.visibility</p:attrName>
                                        </p:attrNameLst>
                                      </p:cBhvr>
                                      <p:to>
                                        <p:strVal val="visible"/>
                                      </p:to>
                                    </p:set>
                                    <p:anim calcmode="lin" valueType="num">
                                      <p:cBhvr>
                                        <p:cTn id="150" dur="500" fill="hold"/>
                                        <p:tgtEl>
                                          <p:spTgt spid="51"/>
                                        </p:tgtEl>
                                        <p:attrNameLst>
                                          <p:attrName>ppt_w</p:attrName>
                                        </p:attrNameLst>
                                      </p:cBhvr>
                                      <p:tavLst>
                                        <p:tav tm="0">
                                          <p:val>
                                            <p:fltVal val="0"/>
                                          </p:val>
                                        </p:tav>
                                        <p:tav tm="100000">
                                          <p:val>
                                            <p:strVal val="#ppt_w"/>
                                          </p:val>
                                        </p:tav>
                                      </p:tavLst>
                                    </p:anim>
                                    <p:anim calcmode="lin" valueType="num">
                                      <p:cBhvr>
                                        <p:cTn id="151" dur="500" fill="hold"/>
                                        <p:tgtEl>
                                          <p:spTgt spid="51"/>
                                        </p:tgtEl>
                                        <p:attrNameLst>
                                          <p:attrName>ppt_h</p:attrName>
                                        </p:attrNameLst>
                                      </p:cBhvr>
                                      <p:tavLst>
                                        <p:tav tm="0">
                                          <p:val>
                                            <p:fltVal val="0"/>
                                          </p:val>
                                        </p:tav>
                                        <p:tav tm="100000">
                                          <p:val>
                                            <p:strVal val="#ppt_h"/>
                                          </p:val>
                                        </p:tav>
                                      </p:tavLst>
                                    </p:anim>
                                    <p:animEffect transition="in" filter="fade">
                                      <p:cBhvr>
                                        <p:cTn id="152" dur="500"/>
                                        <p:tgtEl>
                                          <p:spTgt spid="51"/>
                                        </p:tgtEl>
                                      </p:cBhvr>
                                    </p:animEffect>
                                  </p:childTnLst>
                                </p:cTn>
                              </p:par>
                              <p:par>
                                <p:cTn id="153" presetID="53" presetClass="entr" presetSubtype="16" fill="hold" grpId="0" nodeType="withEffect">
                                  <p:stCondLst>
                                    <p:cond delay="200"/>
                                  </p:stCondLst>
                                  <p:childTnLst>
                                    <p:set>
                                      <p:cBhvr>
                                        <p:cTn id="154" dur="1" fill="hold">
                                          <p:stCondLst>
                                            <p:cond delay="0"/>
                                          </p:stCondLst>
                                        </p:cTn>
                                        <p:tgtEl>
                                          <p:spTgt spid="52"/>
                                        </p:tgtEl>
                                        <p:attrNameLst>
                                          <p:attrName>style.visibility</p:attrName>
                                        </p:attrNameLst>
                                      </p:cBhvr>
                                      <p:to>
                                        <p:strVal val="visible"/>
                                      </p:to>
                                    </p:set>
                                    <p:anim calcmode="lin" valueType="num">
                                      <p:cBhvr>
                                        <p:cTn id="155" dur="500" fill="hold"/>
                                        <p:tgtEl>
                                          <p:spTgt spid="52"/>
                                        </p:tgtEl>
                                        <p:attrNameLst>
                                          <p:attrName>ppt_w</p:attrName>
                                        </p:attrNameLst>
                                      </p:cBhvr>
                                      <p:tavLst>
                                        <p:tav tm="0">
                                          <p:val>
                                            <p:fltVal val="0"/>
                                          </p:val>
                                        </p:tav>
                                        <p:tav tm="100000">
                                          <p:val>
                                            <p:strVal val="#ppt_w"/>
                                          </p:val>
                                        </p:tav>
                                      </p:tavLst>
                                    </p:anim>
                                    <p:anim calcmode="lin" valueType="num">
                                      <p:cBhvr>
                                        <p:cTn id="156" dur="500" fill="hold"/>
                                        <p:tgtEl>
                                          <p:spTgt spid="52"/>
                                        </p:tgtEl>
                                        <p:attrNameLst>
                                          <p:attrName>ppt_h</p:attrName>
                                        </p:attrNameLst>
                                      </p:cBhvr>
                                      <p:tavLst>
                                        <p:tav tm="0">
                                          <p:val>
                                            <p:fltVal val="0"/>
                                          </p:val>
                                        </p:tav>
                                        <p:tav tm="100000">
                                          <p:val>
                                            <p:strVal val="#ppt_h"/>
                                          </p:val>
                                        </p:tav>
                                      </p:tavLst>
                                    </p:anim>
                                    <p:animEffect transition="in" filter="fade">
                                      <p:cBhvr>
                                        <p:cTn id="15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10" grpId="0"/>
      <p:bldP spid="13" grpId="0" animBg="1"/>
      <p:bldP spid="14" grpId="0"/>
      <p:bldP spid="17" grpId="0"/>
      <p:bldP spid="2"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p:cNvSpPr>
            <a:spLocks noChangeArrowheads="1"/>
          </p:cNvSpPr>
          <p:nvPr/>
        </p:nvSpPr>
        <p:spPr bwMode="auto">
          <a:xfrm>
            <a:off x="8803482" y="4656535"/>
            <a:ext cx="340519" cy="22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zh-CN" sz="1100">
                <a:solidFill>
                  <a:schemeClr val="bg1"/>
                </a:solidFill>
                <a:latin typeface="Arial Unicode MS" pitchFamily="34" charset="-122"/>
                <a:ea typeface="Arial Unicode MS" pitchFamily="34" charset="-122"/>
                <a:cs typeface="Arial Unicode MS" pitchFamily="34" charset="-122"/>
                <a:sym typeface="Arial Unicode MS" pitchFamily="34" charset="-122"/>
              </a:rPr>
              <a:t>* </a:t>
            </a:r>
            <a:endParaRPr lang="zh-CN" altLang="zh-CN" sz="1100" b="1">
              <a:solidFill>
                <a:schemeClr val="bg1"/>
              </a:solidFill>
              <a:latin typeface="Arial Unicode MS" pitchFamily="34" charset="-122"/>
              <a:ea typeface="Arial Unicode MS" pitchFamily="34" charset="-122"/>
              <a:cs typeface="Arial Unicode MS" pitchFamily="34" charset="-122"/>
              <a:sym typeface="Arial Unicode MS" pitchFamily="34" charset="-122"/>
            </a:endParaRPr>
          </a:p>
        </p:txBody>
      </p:sp>
      <p:cxnSp>
        <p:nvCxnSpPr>
          <p:cNvPr id="64" name="直接连接符 6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646880" y="242192"/>
            <a:ext cx="274777" cy="274777"/>
          </a:xfrm>
          <a:prstGeom prst="ellipse">
            <a:avLst/>
          </a:prstGeom>
          <a:solidFill>
            <a:schemeClr val="tx2">
              <a:lumMod val="50000"/>
            </a:schemeClr>
          </a:solidFill>
          <a:ln>
            <a:solidFill>
              <a:srgbClr val="163A5A"/>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6" name="TextBox 65"/>
          <p:cNvSpPr txBox="1"/>
          <p:nvPr/>
        </p:nvSpPr>
        <p:spPr>
          <a:xfrm>
            <a:off x="908957" y="206330"/>
            <a:ext cx="2249334" cy="400110"/>
          </a:xfrm>
          <a:prstGeom prst="rect">
            <a:avLst/>
          </a:prstGeom>
          <a:noFill/>
        </p:spPr>
        <p:txBody>
          <a:bodyPr wrap="none" rtlCol="0">
            <a:spAutoFit/>
          </a:bodyPr>
          <a:lstStyle/>
          <a:p>
            <a:pPr algn="dist"/>
            <a:r>
              <a:rPr lang="zh-CN" altLang="en-US" sz="2000" spc="300" dirty="0">
                <a:latin typeface="方正兰亭细黑_GBK" pitchFamily="2" charset="-122"/>
                <a:ea typeface="方正兰亭细黑_GBK" pitchFamily="2" charset="-122"/>
              </a:rPr>
              <a:t>比特币交易机制</a:t>
            </a:r>
          </a:p>
        </p:txBody>
      </p:sp>
      <p:cxnSp>
        <p:nvCxnSpPr>
          <p:cNvPr id="67" name="直接连接符 66"/>
          <p:cNvCxnSpPr/>
          <p:nvPr/>
        </p:nvCxnSpPr>
        <p:spPr>
          <a:xfrm>
            <a:off x="3158291"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57" y="731259"/>
            <a:ext cx="5736687" cy="3224053"/>
          </a:xfrm>
          <a:prstGeom prst="rect">
            <a:avLst/>
          </a:prstGeom>
        </p:spPr>
      </p:pic>
      <p:sp>
        <p:nvSpPr>
          <p:cNvPr id="3" name="文本框 2"/>
          <p:cNvSpPr txBox="1"/>
          <p:nvPr/>
        </p:nvSpPr>
        <p:spPr>
          <a:xfrm>
            <a:off x="6379534" y="914400"/>
            <a:ext cx="2142883" cy="3754874"/>
          </a:xfrm>
          <a:prstGeom prst="rect">
            <a:avLst/>
          </a:prstGeom>
          <a:noFill/>
        </p:spPr>
        <p:txBody>
          <a:bodyPr wrap="square" rtlCol="0">
            <a:spAutoFit/>
          </a:bodyPr>
          <a:lstStyle/>
          <a:p>
            <a:r>
              <a:rPr lang="en-US" altLang="zh-CN" sz="1400" dirty="0" smtClean="0"/>
              <a:t>1.</a:t>
            </a:r>
            <a:r>
              <a:rPr lang="zh-CN" altLang="en-US" sz="1400" dirty="0" smtClean="0"/>
              <a:t> 所有</a:t>
            </a:r>
            <a:r>
              <a:rPr lang="zh-CN" altLang="en-US" sz="1400" dirty="0"/>
              <a:t>的交易数据都会传送到矿工那里。矿工负责把这些交易写入区块链。</a:t>
            </a:r>
          </a:p>
          <a:p>
            <a:r>
              <a:rPr lang="en-US" altLang="zh-CN" sz="1400" dirty="0" smtClean="0"/>
              <a:t>2.</a:t>
            </a:r>
            <a:r>
              <a:rPr lang="zh-CN" altLang="en-US" sz="1400" dirty="0" smtClean="0"/>
              <a:t> 一</a:t>
            </a:r>
            <a:r>
              <a:rPr lang="zh-CN" altLang="en-US" sz="1400" dirty="0"/>
              <a:t>个区块的大小最大是 </a:t>
            </a:r>
            <a:r>
              <a:rPr lang="en-US" altLang="zh-CN" sz="1400" dirty="0"/>
              <a:t>1MB</a:t>
            </a:r>
            <a:r>
              <a:rPr lang="zh-CN" altLang="en-US" sz="1400" dirty="0"/>
              <a:t>，而一笔交易大概是</a:t>
            </a:r>
            <a:r>
              <a:rPr lang="en-US" altLang="zh-CN" sz="1400" dirty="0"/>
              <a:t>500</a:t>
            </a:r>
            <a:r>
              <a:rPr lang="zh-CN" altLang="en-US" sz="1400" dirty="0"/>
              <a:t>字节左右，因此一个区块最多可以包含</a:t>
            </a:r>
            <a:r>
              <a:rPr lang="en-US" altLang="zh-CN" sz="1400" dirty="0"/>
              <a:t>2000</a:t>
            </a:r>
            <a:r>
              <a:rPr lang="zh-CN" altLang="en-US" sz="1400" dirty="0"/>
              <a:t>多笔交易</a:t>
            </a:r>
            <a:r>
              <a:rPr lang="zh-CN" altLang="en-US" sz="1400" dirty="0" smtClean="0"/>
              <a:t>。</a:t>
            </a:r>
            <a:endParaRPr lang="en-US" altLang="zh-CN" sz="1400" dirty="0" smtClean="0"/>
          </a:p>
          <a:p>
            <a:r>
              <a:rPr lang="en-US" altLang="zh-CN" sz="1400" dirty="0" smtClean="0"/>
              <a:t>3.</a:t>
            </a:r>
            <a:r>
              <a:rPr lang="zh-CN" altLang="en-US" sz="1400" dirty="0" smtClean="0"/>
              <a:t> 矿工</a:t>
            </a:r>
            <a:r>
              <a:rPr lang="zh-CN" altLang="en-US" sz="1400" dirty="0"/>
              <a:t>负责把这</a:t>
            </a:r>
            <a:r>
              <a:rPr lang="en-US" altLang="zh-CN" sz="1400" dirty="0"/>
              <a:t>2000</a:t>
            </a:r>
            <a:r>
              <a:rPr lang="zh-CN" altLang="en-US" sz="1400" dirty="0"/>
              <a:t>多笔交易打包在一起，组成一个</a:t>
            </a:r>
            <a:r>
              <a:rPr lang="zh-CN" altLang="en-US" sz="1400" dirty="0" smtClean="0"/>
              <a:t>区块。</a:t>
            </a:r>
            <a:endParaRPr lang="en-US" altLang="zh-CN" sz="1400" dirty="0" smtClean="0"/>
          </a:p>
          <a:p>
            <a:r>
              <a:rPr lang="en-US" altLang="zh-CN" sz="1400" dirty="0" smtClean="0"/>
              <a:t>4.</a:t>
            </a:r>
            <a:r>
              <a:rPr lang="zh-CN" altLang="en-US" sz="1400" dirty="0" smtClean="0"/>
              <a:t> 矿工计算这个区块的</a:t>
            </a:r>
            <a:r>
              <a:rPr lang="en-US" altLang="zh-CN" sz="1400" dirty="0" smtClean="0"/>
              <a:t>Hash</a:t>
            </a:r>
            <a:r>
              <a:rPr lang="zh-CN" altLang="en-US" sz="1400" dirty="0" smtClean="0"/>
              <a:t>（过程称为挖</a:t>
            </a:r>
            <a:r>
              <a:rPr lang="zh-CN" altLang="en-US" sz="1400" dirty="0"/>
              <a:t>矿</a:t>
            </a:r>
            <a:r>
              <a:rPr lang="zh-CN" altLang="en-US" sz="1400" dirty="0" smtClean="0"/>
              <a:t>），第一个计算出</a:t>
            </a:r>
            <a:r>
              <a:rPr lang="en-US" altLang="zh-CN" sz="1400" dirty="0" smtClean="0"/>
              <a:t>Hash</a:t>
            </a:r>
            <a:r>
              <a:rPr lang="zh-CN" altLang="en-US" sz="1400" dirty="0" smtClean="0"/>
              <a:t>的矿工能将该区块写入区块</a:t>
            </a:r>
            <a:r>
              <a:rPr lang="zh-CN" altLang="en-US" sz="1400" dirty="0"/>
              <a:t>链</a:t>
            </a:r>
            <a:r>
              <a:rPr lang="zh-CN" altLang="en-US" sz="1400" dirty="0" smtClean="0"/>
              <a:t>，获得</a:t>
            </a:r>
            <a:r>
              <a:rPr lang="en-US" altLang="zh-CN" sz="1400" dirty="0" smtClean="0"/>
              <a:t>12.5BTC</a:t>
            </a:r>
            <a:r>
              <a:rPr lang="zh-CN" altLang="en-US" sz="1400" dirty="0" smtClean="0"/>
              <a:t>（依次递减）奖励。</a:t>
            </a:r>
            <a:endParaRPr lang="zh-CN" altLang="en-US" sz="1400" dirty="0"/>
          </a:p>
        </p:txBody>
      </p:sp>
    </p:spTree>
    <p:extLst>
      <p:ext uri="{BB962C8B-B14F-4D97-AF65-F5344CB8AC3E}">
        <p14:creationId xmlns:p14="http://schemas.microsoft.com/office/powerpoint/2010/main" val="81455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300"/>
                                        <p:tgtEl>
                                          <p:spTgt spid="65"/>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p:tgtEl>
                                          <p:spTgt spid="66"/>
                                        </p:tgtEl>
                                        <p:attrNameLst>
                                          <p:attrName>ppt_x</p:attrName>
                                        </p:attrNameLst>
                                      </p:cBhvr>
                                      <p:tavLst>
                                        <p:tav tm="0">
                                          <p:val>
                                            <p:strVal val="#ppt_x-#ppt_w*1.125000"/>
                                          </p:val>
                                        </p:tav>
                                        <p:tav tm="100000">
                                          <p:val>
                                            <p:strVal val="#ppt_x"/>
                                          </p:val>
                                        </p:tav>
                                      </p:tavLst>
                                    </p:anim>
                                    <p:animEffect transition="in" filter="wipe(right)">
                                      <p:cBhvr>
                                        <p:cTn id="12" dur="500"/>
                                        <p:tgtEl>
                                          <p:spTgt spid="66"/>
                                        </p:tgtEl>
                                      </p:cBhvr>
                                    </p:animEffect>
                                  </p:childTnLst>
                                </p:cTn>
                              </p:par>
                              <p:par>
                                <p:cTn id="13" presetID="22" presetClass="entr" presetSubtype="8"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left)">
                                      <p:cBhvr>
                                        <p:cTn id="15" dur="300"/>
                                        <p:tgtEl>
                                          <p:spTgt spid="64"/>
                                        </p:tgtEl>
                                      </p:cBhvr>
                                    </p:animEffect>
                                  </p:childTnLst>
                                </p:cTn>
                              </p:par>
                              <p:par>
                                <p:cTn id="16" presetID="12" presetClass="entr" presetSubtype="8" fill="hold" nodeType="withEffect">
                                  <p:stCondLst>
                                    <p:cond delay="0"/>
                                  </p:stCondLst>
                                  <p:childTnLst>
                                    <p:set>
                                      <p:cBhvr>
                                        <p:cTn id="17" dur="1" fill="hold">
                                          <p:stCondLst>
                                            <p:cond delay="0"/>
                                          </p:stCondLst>
                                        </p:cTn>
                                        <p:tgtEl>
                                          <p:spTgt spid="67"/>
                                        </p:tgtEl>
                                        <p:attrNameLst>
                                          <p:attrName>style.visibility</p:attrName>
                                        </p:attrNameLst>
                                      </p:cBhvr>
                                      <p:to>
                                        <p:strVal val="visible"/>
                                      </p:to>
                                    </p:set>
                                    <p:anim calcmode="lin" valueType="num">
                                      <p:cBhvr additive="base">
                                        <p:cTn id="18" dur="500"/>
                                        <p:tgtEl>
                                          <p:spTgt spid="67"/>
                                        </p:tgtEl>
                                        <p:attrNameLst>
                                          <p:attrName>ppt_x</p:attrName>
                                        </p:attrNameLst>
                                      </p:cBhvr>
                                      <p:tavLst>
                                        <p:tav tm="0">
                                          <p:val>
                                            <p:strVal val="#ppt_x-#ppt_w*1.125000"/>
                                          </p:val>
                                        </p:tav>
                                        <p:tav tm="100000">
                                          <p:val>
                                            <p:strVal val="#ppt_x"/>
                                          </p:val>
                                        </p:tav>
                                      </p:tavLst>
                                    </p:anim>
                                    <p:animEffect transition="in" filter="wipe(right)">
                                      <p:cBhvr>
                                        <p:cTn id="19" dur="500"/>
                                        <p:tgtEl>
                                          <p:spTgt spid="6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617840" y="183809"/>
            <a:ext cx="4221110" cy="4221110"/>
            <a:chOff x="1008115" y="2542722"/>
            <a:chExt cx="1360493" cy="1360493"/>
          </a:xfrm>
        </p:grpSpPr>
        <p:grpSp>
          <p:nvGrpSpPr>
            <p:cNvPr id="5" name="组合 4"/>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8" name="椭圆 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6" name="TextBox 5"/>
            <p:cNvSpPr txBox="1"/>
            <p:nvPr/>
          </p:nvSpPr>
          <p:spPr>
            <a:xfrm>
              <a:off x="1357180" y="2796039"/>
              <a:ext cx="59540" cy="267836"/>
            </a:xfrm>
            <a:prstGeom prst="rect">
              <a:avLst/>
            </a:prstGeom>
            <a:noFill/>
          </p:spPr>
          <p:txBody>
            <a:bodyPr wrap="none" rtlCol="0">
              <a:spAutoFit/>
            </a:bodyPr>
            <a:lstStyle/>
            <a:p>
              <a:endParaRPr lang="zh-CN" altLang="en-US" sz="4800" dirty="0">
                <a:latin typeface="Watford DB" pitchFamily="2" charset="0"/>
                <a:ea typeface="造字工房劲黑（非商用）常规体" pitchFamily="50" charset="-122"/>
              </a:endParaRPr>
            </a:p>
          </p:txBody>
        </p:sp>
      </p:grpSp>
      <p:cxnSp>
        <p:nvCxnSpPr>
          <p:cNvPr id="12" name="直接连接符 11"/>
          <p:cNvCxnSpPr/>
          <p:nvPr/>
        </p:nvCxnSpPr>
        <p:spPr>
          <a:xfrm>
            <a:off x="3190875" y="2332464"/>
            <a:ext cx="30641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190874" y="2379651"/>
            <a:ext cx="30641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56017" y="1275930"/>
            <a:ext cx="3635932" cy="1323439"/>
          </a:xfrm>
          <a:prstGeom prst="rect">
            <a:avLst/>
          </a:prstGeom>
          <a:noFill/>
        </p:spPr>
        <p:txBody>
          <a:bodyPr wrap="none" rtlCol="0">
            <a:spAutoFit/>
          </a:bodyPr>
          <a:lstStyle/>
          <a:p>
            <a:r>
              <a:rPr lang="en-US" altLang="zh-CN" sz="8000" dirty="0">
                <a:solidFill>
                  <a:srgbClr val="163A5A"/>
                </a:solidFill>
                <a:latin typeface="方正大黑简体" panose="02010601030101010101" pitchFamily="2" charset="-122"/>
                <a:ea typeface="方正大黑简体" panose="02010601030101010101" pitchFamily="2" charset="-122"/>
              </a:rPr>
              <a:t>Thanks</a:t>
            </a:r>
            <a:endParaRPr lang="zh-CN" altLang="en-US" sz="8000" dirty="0">
              <a:solidFill>
                <a:srgbClr val="163A5A"/>
              </a:solidFill>
              <a:latin typeface="方正大黑简体" panose="02010601030101010101" pitchFamily="2" charset="-122"/>
              <a:ea typeface="方正大黑简体" panose="02010601030101010101" pitchFamily="2" charset="-122"/>
            </a:endParaRPr>
          </a:p>
        </p:txBody>
      </p:sp>
      <p:sp>
        <p:nvSpPr>
          <p:cNvPr id="19" name="椭圆 18"/>
          <p:cNvSpPr/>
          <p:nvPr/>
        </p:nvSpPr>
        <p:spPr>
          <a:xfrm>
            <a:off x="4822700" y="3747640"/>
            <a:ext cx="500908" cy="500908"/>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椭圆 19"/>
          <p:cNvSpPr/>
          <p:nvPr/>
        </p:nvSpPr>
        <p:spPr>
          <a:xfrm>
            <a:off x="5965030" y="3971951"/>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椭圆 20"/>
          <p:cNvSpPr/>
          <p:nvPr/>
        </p:nvSpPr>
        <p:spPr>
          <a:xfrm>
            <a:off x="2799913" y="397231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椭圆 21"/>
          <p:cNvSpPr/>
          <p:nvPr/>
        </p:nvSpPr>
        <p:spPr>
          <a:xfrm>
            <a:off x="2503579" y="4090649"/>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3" name="椭圆 22"/>
          <p:cNvSpPr/>
          <p:nvPr/>
        </p:nvSpPr>
        <p:spPr>
          <a:xfrm>
            <a:off x="6423168" y="397697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椭圆 23"/>
          <p:cNvSpPr/>
          <p:nvPr/>
        </p:nvSpPr>
        <p:spPr>
          <a:xfrm>
            <a:off x="3309894" y="3969465"/>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椭圆 24"/>
          <p:cNvSpPr/>
          <p:nvPr/>
        </p:nvSpPr>
        <p:spPr>
          <a:xfrm>
            <a:off x="6800928" y="4100872"/>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6" name="椭圆 25"/>
          <p:cNvSpPr/>
          <p:nvPr/>
        </p:nvSpPr>
        <p:spPr>
          <a:xfrm>
            <a:off x="4097983" y="4004076"/>
            <a:ext cx="250454" cy="250454"/>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a:off x="6974631" y="397066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a:off x="4399206" y="3978724"/>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a:off x="7607392" y="4027860"/>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椭圆 29"/>
          <p:cNvSpPr/>
          <p:nvPr/>
        </p:nvSpPr>
        <p:spPr>
          <a:xfrm>
            <a:off x="6148391" y="3788166"/>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椭圆 30"/>
          <p:cNvSpPr/>
          <p:nvPr/>
        </p:nvSpPr>
        <p:spPr>
          <a:xfrm>
            <a:off x="2318009" y="4101156"/>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a:off x="4754005" y="3824263"/>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3" name="椭圆 32"/>
          <p:cNvSpPr/>
          <p:nvPr/>
        </p:nvSpPr>
        <p:spPr>
          <a:xfrm>
            <a:off x="3453681" y="3916110"/>
            <a:ext cx="322151" cy="322151"/>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4" name="椭圆 33"/>
          <p:cNvSpPr/>
          <p:nvPr/>
        </p:nvSpPr>
        <p:spPr>
          <a:xfrm>
            <a:off x="5323608" y="3968847"/>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5" name="椭圆 34"/>
          <p:cNvSpPr/>
          <p:nvPr/>
        </p:nvSpPr>
        <p:spPr>
          <a:xfrm>
            <a:off x="1454517" y="397218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椭圆 35"/>
          <p:cNvSpPr/>
          <p:nvPr/>
        </p:nvSpPr>
        <p:spPr>
          <a:xfrm>
            <a:off x="1169307" y="4103412"/>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椭圆 36"/>
          <p:cNvSpPr/>
          <p:nvPr/>
        </p:nvSpPr>
        <p:spPr>
          <a:xfrm>
            <a:off x="3019999" y="378890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8" name="椭圆 37"/>
          <p:cNvSpPr/>
          <p:nvPr/>
        </p:nvSpPr>
        <p:spPr>
          <a:xfrm>
            <a:off x="1938294" y="4025243"/>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9" name="椭圆 38"/>
          <p:cNvSpPr/>
          <p:nvPr/>
        </p:nvSpPr>
        <p:spPr>
          <a:xfrm>
            <a:off x="6441140" y="3831458"/>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0" name="椭圆 39"/>
          <p:cNvSpPr/>
          <p:nvPr/>
        </p:nvSpPr>
        <p:spPr>
          <a:xfrm>
            <a:off x="7978110" y="3962886"/>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46071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par>
                                <p:cTn id="21" presetID="53" presetClass="entr" presetSubtype="16" fill="hold" grpId="0" nodeType="withEffect">
                                  <p:stCondLst>
                                    <p:cond delay="2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par>
                                <p:cTn id="31" presetID="53" presetClass="entr" presetSubtype="16" fill="hold" grpId="0" nodeType="withEffect">
                                  <p:stCondLst>
                                    <p:cond delay="40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16" fill="hold" grpId="0" nodeType="withEffect">
                                  <p:stCondLst>
                                    <p:cond delay="2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animEffect transition="in" filter="fade">
                                      <p:cBhvr>
                                        <p:cTn id="50" dur="500"/>
                                        <p:tgtEl>
                                          <p:spTgt spid="26"/>
                                        </p:tgtEl>
                                      </p:cBhvr>
                                    </p:animEffect>
                                  </p:childTnLst>
                                </p:cTn>
                              </p:par>
                              <p:par>
                                <p:cTn id="51" presetID="53" presetClass="entr" presetSubtype="16" fill="hold" grpId="0" nodeType="withEffect">
                                  <p:stCondLst>
                                    <p:cond delay="40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par>
                                <p:cTn id="56" presetID="53" presetClass="entr" presetSubtype="16" fill="hold" grpId="0" nodeType="withEffect">
                                  <p:stCondLst>
                                    <p:cond delay="20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par>
                                <p:cTn id="66" presetID="53" presetClass="entr" presetSubtype="16" fill="hold" grpId="0" nodeType="withEffect">
                                  <p:stCondLst>
                                    <p:cond delay="400"/>
                                  </p:stCondLst>
                                  <p:childTnLst>
                                    <p:set>
                                      <p:cBhvr>
                                        <p:cTn id="67" dur="1" fill="hold">
                                          <p:stCondLst>
                                            <p:cond delay="0"/>
                                          </p:stCondLst>
                                        </p:cTn>
                                        <p:tgtEl>
                                          <p:spTgt spid="30"/>
                                        </p:tgtEl>
                                        <p:attrNameLst>
                                          <p:attrName>style.visibility</p:attrName>
                                        </p:attrNameLst>
                                      </p:cBhvr>
                                      <p:to>
                                        <p:strVal val="visible"/>
                                      </p:to>
                                    </p:set>
                                    <p:anim calcmode="lin" valueType="num">
                                      <p:cBhvr>
                                        <p:cTn id="68" dur="500" fill="hold"/>
                                        <p:tgtEl>
                                          <p:spTgt spid="30"/>
                                        </p:tgtEl>
                                        <p:attrNameLst>
                                          <p:attrName>ppt_w</p:attrName>
                                        </p:attrNameLst>
                                      </p:cBhvr>
                                      <p:tavLst>
                                        <p:tav tm="0">
                                          <p:val>
                                            <p:fltVal val="0"/>
                                          </p:val>
                                        </p:tav>
                                        <p:tav tm="100000">
                                          <p:val>
                                            <p:strVal val="#ppt_w"/>
                                          </p:val>
                                        </p:tav>
                                      </p:tavLst>
                                    </p:anim>
                                    <p:anim calcmode="lin" valueType="num">
                                      <p:cBhvr>
                                        <p:cTn id="69" dur="500" fill="hold"/>
                                        <p:tgtEl>
                                          <p:spTgt spid="30"/>
                                        </p:tgtEl>
                                        <p:attrNameLst>
                                          <p:attrName>ppt_h</p:attrName>
                                        </p:attrNameLst>
                                      </p:cBhvr>
                                      <p:tavLst>
                                        <p:tav tm="0">
                                          <p:val>
                                            <p:fltVal val="0"/>
                                          </p:val>
                                        </p:tav>
                                        <p:tav tm="100000">
                                          <p:val>
                                            <p:strVal val="#ppt_h"/>
                                          </p:val>
                                        </p:tav>
                                      </p:tavLst>
                                    </p:anim>
                                    <p:animEffect transition="in" filter="fade">
                                      <p:cBhvr>
                                        <p:cTn id="70" dur="500"/>
                                        <p:tgtEl>
                                          <p:spTgt spid="30"/>
                                        </p:tgtEl>
                                      </p:cBhvr>
                                    </p:animEffect>
                                  </p:childTnLst>
                                </p:cTn>
                              </p:par>
                              <p:par>
                                <p:cTn id="71" presetID="53" presetClass="entr" presetSubtype="16" fill="hold" grpId="0" nodeType="withEffect">
                                  <p:stCondLst>
                                    <p:cond delay="20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fltVal val="0"/>
                                          </p:val>
                                        </p:tav>
                                        <p:tav tm="100000">
                                          <p:val>
                                            <p:strVal val="#ppt_w"/>
                                          </p:val>
                                        </p:tav>
                                      </p:tavLst>
                                    </p:anim>
                                    <p:anim calcmode="lin" valueType="num">
                                      <p:cBhvr>
                                        <p:cTn id="74" dur="500" fill="hold"/>
                                        <p:tgtEl>
                                          <p:spTgt spid="31"/>
                                        </p:tgtEl>
                                        <p:attrNameLst>
                                          <p:attrName>ppt_h</p:attrName>
                                        </p:attrNameLst>
                                      </p:cBhvr>
                                      <p:tavLst>
                                        <p:tav tm="0">
                                          <p:val>
                                            <p:fltVal val="0"/>
                                          </p:val>
                                        </p:tav>
                                        <p:tav tm="100000">
                                          <p:val>
                                            <p:strVal val="#ppt_h"/>
                                          </p:val>
                                        </p:tav>
                                      </p:tavLst>
                                    </p:anim>
                                    <p:animEffect transition="in" filter="fade">
                                      <p:cBhvr>
                                        <p:cTn id="75" dur="500"/>
                                        <p:tgtEl>
                                          <p:spTgt spid="31"/>
                                        </p:tgtEl>
                                      </p:cBhvr>
                                    </p:animEffect>
                                  </p:childTnLst>
                                </p:cTn>
                              </p:par>
                              <p:par>
                                <p:cTn id="76" presetID="53" presetClass="entr" presetSubtype="16" fill="hold" grpId="0" nodeType="withEffect">
                                  <p:stCondLst>
                                    <p:cond delay="200"/>
                                  </p:stCondLst>
                                  <p:childTnLst>
                                    <p:set>
                                      <p:cBhvr>
                                        <p:cTn id="77" dur="1" fill="hold">
                                          <p:stCondLst>
                                            <p:cond delay="0"/>
                                          </p:stCondLst>
                                        </p:cTn>
                                        <p:tgtEl>
                                          <p:spTgt spid="32"/>
                                        </p:tgtEl>
                                        <p:attrNameLst>
                                          <p:attrName>style.visibility</p:attrName>
                                        </p:attrNameLst>
                                      </p:cBhvr>
                                      <p:to>
                                        <p:strVal val="visible"/>
                                      </p:to>
                                    </p:set>
                                    <p:anim calcmode="lin" valueType="num">
                                      <p:cBhvr>
                                        <p:cTn id="78" dur="500" fill="hold"/>
                                        <p:tgtEl>
                                          <p:spTgt spid="32"/>
                                        </p:tgtEl>
                                        <p:attrNameLst>
                                          <p:attrName>ppt_w</p:attrName>
                                        </p:attrNameLst>
                                      </p:cBhvr>
                                      <p:tavLst>
                                        <p:tav tm="0">
                                          <p:val>
                                            <p:fltVal val="0"/>
                                          </p:val>
                                        </p:tav>
                                        <p:tav tm="100000">
                                          <p:val>
                                            <p:strVal val="#ppt_w"/>
                                          </p:val>
                                        </p:tav>
                                      </p:tavLst>
                                    </p:anim>
                                    <p:anim calcmode="lin" valueType="num">
                                      <p:cBhvr>
                                        <p:cTn id="79" dur="500" fill="hold"/>
                                        <p:tgtEl>
                                          <p:spTgt spid="32"/>
                                        </p:tgtEl>
                                        <p:attrNameLst>
                                          <p:attrName>ppt_h</p:attrName>
                                        </p:attrNameLst>
                                      </p:cBhvr>
                                      <p:tavLst>
                                        <p:tav tm="0">
                                          <p:val>
                                            <p:fltVal val="0"/>
                                          </p:val>
                                        </p:tav>
                                        <p:tav tm="100000">
                                          <p:val>
                                            <p:strVal val="#ppt_h"/>
                                          </p:val>
                                        </p:tav>
                                      </p:tavLst>
                                    </p:anim>
                                    <p:animEffect transition="in" filter="fade">
                                      <p:cBhvr>
                                        <p:cTn id="80" dur="500"/>
                                        <p:tgtEl>
                                          <p:spTgt spid="32"/>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p:cTn id="83" dur="500" fill="hold"/>
                                        <p:tgtEl>
                                          <p:spTgt spid="33"/>
                                        </p:tgtEl>
                                        <p:attrNameLst>
                                          <p:attrName>ppt_w</p:attrName>
                                        </p:attrNameLst>
                                      </p:cBhvr>
                                      <p:tavLst>
                                        <p:tav tm="0">
                                          <p:val>
                                            <p:fltVal val="0"/>
                                          </p:val>
                                        </p:tav>
                                        <p:tav tm="100000">
                                          <p:val>
                                            <p:strVal val="#ppt_w"/>
                                          </p:val>
                                        </p:tav>
                                      </p:tavLst>
                                    </p:anim>
                                    <p:anim calcmode="lin" valueType="num">
                                      <p:cBhvr>
                                        <p:cTn id="84" dur="500" fill="hold"/>
                                        <p:tgtEl>
                                          <p:spTgt spid="33"/>
                                        </p:tgtEl>
                                        <p:attrNameLst>
                                          <p:attrName>ppt_h</p:attrName>
                                        </p:attrNameLst>
                                      </p:cBhvr>
                                      <p:tavLst>
                                        <p:tav tm="0">
                                          <p:val>
                                            <p:fltVal val="0"/>
                                          </p:val>
                                        </p:tav>
                                        <p:tav tm="100000">
                                          <p:val>
                                            <p:strVal val="#ppt_h"/>
                                          </p:val>
                                        </p:tav>
                                      </p:tavLst>
                                    </p:anim>
                                    <p:animEffect transition="in" filter="fade">
                                      <p:cBhvr>
                                        <p:cTn id="85" dur="500"/>
                                        <p:tgtEl>
                                          <p:spTgt spid="33"/>
                                        </p:tgtEl>
                                      </p:cBhvr>
                                    </p:animEffect>
                                  </p:childTnLst>
                                </p:cTn>
                              </p:par>
                              <p:par>
                                <p:cTn id="86" presetID="53" presetClass="entr" presetSubtype="16" fill="hold" grpId="0" nodeType="withEffect">
                                  <p:stCondLst>
                                    <p:cond delay="400"/>
                                  </p:stCondLst>
                                  <p:childTnLst>
                                    <p:set>
                                      <p:cBhvr>
                                        <p:cTn id="87" dur="1" fill="hold">
                                          <p:stCondLst>
                                            <p:cond delay="0"/>
                                          </p:stCondLst>
                                        </p:cTn>
                                        <p:tgtEl>
                                          <p:spTgt spid="34"/>
                                        </p:tgtEl>
                                        <p:attrNameLst>
                                          <p:attrName>style.visibility</p:attrName>
                                        </p:attrNameLst>
                                      </p:cBhvr>
                                      <p:to>
                                        <p:strVal val="visible"/>
                                      </p:to>
                                    </p:set>
                                    <p:anim calcmode="lin" valueType="num">
                                      <p:cBhvr>
                                        <p:cTn id="88" dur="500" fill="hold"/>
                                        <p:tgtEl>
                                          <p:spTgt spid="34"/>
                                        </p:tgtEl>
                                        <p:attrNameLst>
                                          <p:attrName>ppt_w</p:attrName>
                                        </p:attrNameLst>
                                      </p:cBhvr>
                                      <p:tavLst>
                                        <p:tav tm="0">
                                          <p:val>
                                            <p:fltVal val="0"/>
                                          </p:val>
                                        </p:tav>
                                        <p:tav tm="100000">
                                          <p:val>
                                            <p:strVal val="#ppt_w"/>
                                          </p:val>
                                        </p:tav>
                                      </p:tavLst>
                                    </p:anim>
                                    <p:anim calcmode="lin" valueType="num">
                                      <p:cBhvr>
                                        <p:cTn id="89" dur="500" fill="hold"/>
                                        <p:tgtEl>
                                          <p:spTgt spid="34"/>
                                        </p:tgtEl>
                                        <p:attrNameLst>
                                          <p:attrName>ppt_h</p:attrName>
                                        </p:attrNameLst>
                                      </p:cBhvr>
                                      <p:tavLst>
                                        <p:tav tm="0">
                                          <p:val>
                                            <p:fltVal val="0"/>
                                          </p:val>
                                        </p:tav>
                                        <p:tav tm="100000">
                                          <p:val>
                                            <p:strVal val="#ppt_h"/>
                                          </p:val>
                                        </p:tav>
                                      </p:tavLst>
                                    </p:anim>
                                    <p:animEffect transition="in" filter="fade">
                                      <p:cBhvr>
                                        <p:cTn id="90" dur="500"/>
                                        <p:tgtEl>
                                          <p:spTgt spid="34"/>
                                        </p:tgtEl>
                                      </p:cBhvr>
                                    </p:animEffect>
                                  </p:childTnLst>
                                </p:cTn>
                              </p:par>
                              <p:par>
                                <p:cTn id="91" presetID="53" presetClass="entr" presetSubtype="16" fill="hold" grpId="0" nodeType="withEffect">
                                  <p:stCondLst>
                                    <p:cond delay="200"/>
                                  </p:stCondLst>
                                  <p:childTnLst>
                                    <p:set>
                                      <p:cBhvr>
                                        <p:cTn id="92" dur="1" fill="hold">
                                          <p:stCondLst>
                                            <p:cond delay="0"/>
                                          </p:stCondLst>
                                        </p:cTn>
                                        <p:tgtEl>
                                          <p:spTgt spid="35"/>
                                        </p:tgtEl>
                                        <p:attrNameLst>
                                          <p:attrName>style.visibility</p:attrName>
                                        </p:attrNameLst>
                                      </p:cBhvr>
                                      <p:to>
                                        <p:strVal val="visible"/>
                                      </p:to>
                                    </p:set>
                                    <p:anim calcmode="lin" valueType="num">
                                      <p:cBhvr>
                                        <p:cTn id="93" dur="500" fill="hold"/>
                                        <p:tgtEl>
                                          <p:spTgt spid="35"/>
                                        </p:tgtEl>
                                        <p:attrNameLst>
                                          <p:attrName>ppt_w</p:attrName>
                                        </p:attrNameLst>
                                      </p:cBhvr>
                                      <p:tavLst>
                                        <p:tav tm="0">
                                          <p:val>
                                            <p:fltVal val="0"/>
                                          </p:val>
                                        </p:tav>
                                        <p:tav tm="100000">
                                          <p:val>
                                            <p:strVal val="#ppt_w"/>
                                          </p:val>
                                        </p:tav>
                                      </p:tavLst>
                                    </p:anim>
                                    <p:anim calcmode="lin" valueType="num">
                                      <p:cBhvr>
                                        <p:cTn id="94" dur="500" fill="hold"/>
                                        <p:tgtEl>
                                          <p:spTgt spid="35"/>
                                        </p:tgtEl>
                                        <p:attrNameLst>
                                          <p:attrName>ppt_h</p:attrName>
                                        </p:attrNameLst>
                                      </p:cBhvr>
                                      <p:tavLst>
                                        <p:tav tm="0">
                                          <p:val>
                                            <p:fltVal val="0"/>
                                          </p:val>
                                        </p:tav>
                                        <p:tav tm="100000">
                                          <p:val>
                                            <p:strVal val="#ppt_h"/>
                                          </p:val>
                                        </p:tav>
                                      </p:tavLst>
                                    </p:anim>
                                    <p:animEffect transition="in" filter="fade">
                                      <p:cBhvr>
                                        <p:cTn id="95" dur="500"/>
                                        <p:tgtEl>
                                          <p:spTgt spid="35"/>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 calcmode="lin" valueType="num">
                                      <p:cBhvr>
                                        <p:cTn id="98" dur="500" fill="hold"/>
                                        <p:tgtEl>
                                          <p:spTgt spid="36"/>
                                        </p:tgtEl>
                                        <p:attrNameLst>
                                          <p:attrName>ppt_w</p:attrName>
                                        </p:attrNameLst>
                                      </p:cBhvr>
                                      <p:tavLst>
                                        <p:tav tm="0">
                                          <p:val>
                                            <p:fltVal val="0"/>
                                          </p:val>
                                        </p:tav>
                                        <p:tav tm="100000">
                                          <p:val>
                                            <p:strVal val="#ppt_w"/>
                                          </p:val>
                                        </p:tav>
                                      </p:tavLst>
                                    </p:anim>
                                    <p:anim calcmode="lin" valueType="num">
                                      <p:cBhvr>
                                        <p:cTn id="99" dur="500" fill="hold"/>
                                        <p:tgtEl>
                                          <p:spTgt spid="36"/>
                                        </p:tgtEl>
                                        <p:attrNameLst>
                                          <p:attrName>ppt_h</p:attrName>
                                        </p:attrNameLst>
                                      </p:cBhvr>
                                      <p:tavLst>
                                        <p:tav tm="0">
                                          <p:val>
                                            <p:fltVal val="0"/>
                                          </p:val>
                                        </p:tav>
                                        <p:tav tm="100000">
                                          <p:val>
                                            <p:strVal val="#ppt_h"/>
                                          </p:val>
                                        </p:tav>
                                      </p:tavLst>
                                    </p:anim>
                                    <p:animEffect transition="in" filter="fade">
                                      <p:cBhvr>
                                        <p:cTn id="100" dur="500"/>
                                        <p:tgtEl>
                                          <p:spTgt spid="36"/>
                                        </p:tgtEl>
                                      </p:cBhvr>
                                    </p:animEffect>
                                  </p:childTnLst>
                                </p:cTn>
                              </p:par>
                              <p:par>
                                <p:cTn id="101" presetID="53" presetClass="entr" presetSubtype="16" fill="hold" grpId="0" nodeType="withEffect">
                                  <p:stCondLst>
                                    <p:cond delay="400"/>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500" fill="hold"/>
                                        <p:tgtEl>
                                          <p:spTgt spid="37"/>
                                        </p:tgtEl>
                                        <p:attrNameLst>
                                          <p:attrName>ppt_w</p:attrName>
                                        </p:attrNameLst>
                                      </p:cBhvr>
                                      <p:tavLst>
                                        <p:tav tm="0">
                                          <p:val>
                                            <p:fltVal val="0"/>
                                          </p:val>
                                        </p:tav>
                                        <p:tav tm="100000">
                                          <p:val>
                                            <p:strVal val="#ppt_w"/>
                                          </p:val>
                                        </p:tav>
                                      </p:tavLst>
                                    </p:anim>
                                    <p:anim calcmode="lin" valueType="num">
                                      <p:cBhvr>
                                        <p:cTn id="104" dur="500" fill="hold"/>
                                        <p:tgtEl>
                                          <p:spTgt spid="37"/>
                                        </p:tgtEl>
                                        <p:attrNameLst>
                                          <p:attrName>ppt_h</p:attrName>
                                        </p:attrNameLst>
                                      </p:cBhvr>
                                      <p:tavLst>
                                        <p:tav tm="0">
                                          <p:val>
                                            <p:fltVal val="0"/>
                                          </p:val>
                                        </p:tav>
                                        <p:tav tm="100000">
                                          <p:val>
                                            <p:strVal val="#ppt_h"/>
                                          </p:val>
                                        </p:tav>
                                      </p:tavLst>
                                    </p:anim>
                                    <p:animEffect transition="in" filter="fade">
                                      <p:cBhvr>
                                        <p:cTn id="105" dur="500"/>
                                        <p:tgtEl>
                                          <p:spTgt spid="37"/>
                                        </p:tgtEl>
                                      </p:cBhvr>
                                    </p:animEffect>
                                  </p:childTnLst>
                                </p:cTn>
                              </p:par>
                              <p:par>
                                <p:cTn id="106" presetID="53" presetClass="entr" presetSubtype="16" fill="hold" grpId="0" nodeType="withEffect">
                                  <p:stCondLst>
                                    <p:cond delay="200"/>
                                  </p:stCondLst>
                                  <p:childTnLst>
                                    <p:set>
                                      <p:cBhvr>
                                        <p:cTn id="107" dur="1" fill="hold">
                                          <p:stCondLst>
                                            <p:cond delay="0"/>
                                          </p:stCondLst>
                                        </p:cTn>
                                        <p:tgtEl>
                                          <p:spTgt spid="38"/>
                                        </p:tgtEl>
                                        <p:attrNameLst>
                                          <p:attrName>style.visibility</p:attrName>
                                        </p:attrNameLst>
                                      </p:cBhvr>
                                      <p:to>
                                        <p:strVal val="visible"/>
                                      </p:to>
                                    </p:set>
                                    <p:anim calcmode="lin" valueType="num">
                                      <p:cBhvr>
                                        <p:cTn id="108" dur="500" fill="hold"/>
                                        <p:tgtEl>
                                          <p:spTgt spid="38"/>
                                        </p:tgtEl>
                                        <p:attrNameLst>
                                          <p:attrName>ppt_w</p:attrName>
                                        </p:attrNameLst>
                                      </p:cBhvr>
                                      <p:tavLst>
                                        <p:tav tm="0">
                                          <p:val>
                                            <p:fltVal val="0"/>
                                          </p:val>
                                        </p:tav>
                                        <p:tav tm="100000">
                                          <p:val>
                                            <p:strVal val="#ppt_w"/>
                                          </p:val>
                                        </p:tav>
                                      </p:tavLst>
                                    </p:anim>
                                    <p:anim calcmode="lin" valueType="num">
                                      <p:cBhvr>
                                        <p:cTn id="109" dur="500" fill="hold"/>
                                        <p:tgtEl>
                                          <p:spTgt spid="38"/>
                                        </p:tgtEl>
                                        <p:attrNameLst>
                                          <p:attrName>ppt_h</p:attrName>
                                        </p:attrNameLst>
                                      </p:cBhvr>
                                      <p:tavLst>
                                        <p:tav tm="0">
                                          <p:val>
                                            <p:fltVal val="0"/>
                                          </p:val>
                                        </p:tav>
                                        <p:tav tm="100000">
                                          <p:val>
                                            <p:strVal val="#ppt_h"/>
                                          </p:val>
                                        </p:tav>
                                      </p:tavLst>
                                    </p:anim>
                                    <p:animEffect transition="in" filter="fade">
                                      <p:cBhvr>
                                        <p:cTn id="110" dur="500"/>
                                        <p:tgtEl>
                                          <p:spTgt spid="38"/>
                                        </p:tgtEl>
                                      </p:cBhvr>
                                    </p:animEffect>
                                  </p:childTnLst>
                                </p:cTn>
                              </p:par>
                              <p:par>
                                <p:cTn id="111" presetID="53" presetClass="entr" presetSubtype="16" fill="hold" grpId="0" nodeType="withEffect">
                                  <p:stCondLst>
                                    <p:cond delay="200"/>
                                  </p:stCondLst>
                                  <p:childTnLst>
                                    <p:set>
                                      <p:cBhvr>
                                        <p:cTn id="112" dur="1" fill="hold">
                                          <p:stCondLst>
                                            <p:cond delay="0"/>
                                          </p:stCondLst>
                                        </p:cTn>
                                        <p:tgtEl>
                                          <p:spTgt spid="39"/>
                                        </p:tgtEl>
                                        <p:attrNameLst>
                                          <p:attrName>style.visibility</p:attrName>
                                        </p:attrNameLst>
                                      </p:cBhvr>
                                      <p:to>
                                        <p:strVal val="visible"/>
                                      </p:to>
                                    </p:set>
                                    <p:anim calcmode="lin" valueType="num">
                                      <p:cBhvr>
                                        <p:cTn id="113" dur="500" fill="hold"/>
                                        <p:tgtEl>
                                          <p:spTgt spid="39"/>
                                        </p:tgtEl>
                                        <p:attrNameLst>
                                          <p:attrName>ppt_w</p:attrName>
                                        </p:attrNameLst>
                                      </p:cBhvr>
                                      <p:tavLst>
                                        <p:tav tm="0">
                                          <p:val>
                                            <p:fltVal val="0"/>
                                          </p:val>
                                        </p:tav>
                                        <p:tav tm="100000">
                                          <p:val>
                                            <p:strVal val="#ppt_w"/>
                                          </p:val>
                                        </p:tav>
                                      </p:tavLst>
                                    </p:anim>
                                    <p:anim calcmode="lin" valueType="num">
                                      <p:cBhvr>
                                        <p:cTn id="114" dur="500" fill="hold"/>
                                        <p:tgtEl>
                                          <p:spTgt spid="39"/>
                                        </p:tgtEl>
                                        <p:attrNameLst>
                                          <p:attrName>ppt_h</p:attrName>
                                        </p:attrNameLst>
                                      </p:cBhvr>
                                      <p:tavLst>
                                        <p:tav tm="0">
                                          <p:val>
                                            <p:fltVal val="0"/>
                                          </p:val>
                                        </p:tav>
                                        <p:tav tm="100000">
                                          <p:val>
                                            <p:strVal val="#ppt_h"/>
                                          </p:val>
                                        </p:tav>
                                      </p:tavLst>
                                    </p:anim>
                                    <p:animEffect transition="in" filter="fade">
                                      <p:cBhvr>
                                        <p:cTn id="115" dur="500"/>
                                        <p:tgtEl>
                                          <p:spTgt spid="39"/>
                                        </p:tgtEl>
                                      </p:cBhvr>
                                    </p:animEffect>
                                  </p:childTnLst>
                                </p:cTn>
                              </p:par>
                              <p:par>
                                <p:cTn id="116" presetID="53" presetClass="entr" presetSubtype="16" fill="hold" grpId="0" nodeType="withEffect">
                                  <p:stCondLst>
                                    <p:cond delay="200"/>
                                  </p:stCondLst>
                                  <p:childTnLst>
                                    <p:set>
                                      <p:cBhvr>
                                        <p:cTn id="117" dur="1" fill="hold">
                                          <p:stCondLst>
                                            <p:cond delay="0"/>
                                          </p:stCondLst>
                                        </p:cTn>
                                        <p:tgtEl>
                                          <p:spTgt spid="40"/>
                                        </p:tgtEl>
                                        <p:attrNameLst>
                                          <p:attrName>style.visibility</p:attrName>
                                        </p:attrNameLst>
                                      </p:cBhvr>
                                      <p:to>
                                        <p:strVal val="visible"/>
                                      </p:to>
                                    </p:set>
                                    <p:anim calcmode="lin" valueType="num">
                                      <p:cBhvr>
                                        <p:cTn id="118" dur="500" fill="hold"/>
                                        <p:tgtEl>
                                          <p:spTgt spid="40"/>
                                        </p:tgtEl>
                                        <p:attrNameLst>
                                          <p:attrName>ppt_w</p:attrName>
                                        </p:attrNameLst>
                                      </p:cBhvr>
                                      <p:tavLst>
                                        <p:tav tm="0">
                                          <p:val>
                                            <p:fltVal val="0"/>
                                          </p:val>
                                        </p:tav>
                                        <p:tav tm="100000">
                                          <p:val>
                                            <p:strVal val="#ppt_w"/>
                                          </p:val>
                                        </p:tav>
                                      </p:tavLst>
                                    </p:anim>
                                    <p:anim calcmode="lin" valueType="num">
                                      <p:cBhvr>
                                        <p:cTn id="119" dur="500" fill="hold"/>
                                        <p:tgtEl>
                                          <p:spTgt spid="40"/>
                                        </p:tgtEl>
                                        <p:attrNameLst>
                                          <p:attrName>ppt_h</p:attrName>
                                        </p:attrNameLst>
                                      </p:cBhvr>
                                      <p:tavLst>
                                        <p:tav tm="0">
                                          <p:val>
                                            <p:fltVal val="0"/>
                                          </p:val>
                                        </p:tav>
                                        <p:tav tm="100000">
                                          <p:val>
                                            <p:strVal val="#ppt_h"/>
                                          </p:val>
                                        </p:tav>
                                      </p:tavLst>
                                    </p:anim>
                                    <p:animEffect transition="in" filter="fade">
                                      <p:cBhvr>
                                        <p:cTn id="12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913537" y="2403049"/>
            <a:ext cx="7152685" cy="1209734"/>
          </a:xfrm>
          <a:custGeom>
            <a:avLst/>
            <a:gdLst>
              <a:gd name="connsiteX0" fmla="*/ 0 w 5867400"/>
              <a:gd name="connsiteY0" fmla="*/ 1629397 h 1629397"/>
              <a:gd name="connsiteX1" fmla="*/ 1266825 w 5867400"/>
              <a:gd name="connsiteY1" fmla="*/ 622 h 1629397"/>
              <a:gd name="connsiteX2" fmla="*/ 2790825 w 5867400"/>
              <a:gd name="connsiteY2" fmla="*/ 1419847 h 1629397"/>
              <a:gd name="connsiteX3" fmla="*/ 4181475 w 5867400"/>
              <a:gd name="connsiteY3" fmla="*/ 48247 h 1629397"/>
              <a:gd name="connsiteX4" fmla="*/ 5867400 w 5867400"/>
              <a:gd name="connsiteY4" fmla="*/ 1524622 h 1629397"/>
              <a:gd name="connsiteX0" fmla="*/ 0 w 5867400"/>
              <a:gd name="connsiteY0" fmla="*/ 1629395 h 1629395"/>
              <a:gd name="connsiteX1" fmla="*/ 1266825 w 5867400"/>
              <a:gd name="connsiteY1" fmla="*/ 620 h 1629395"/>
              <a:gd name="connsiteX2" fmla="*/ 2790825 w 5867400"/>
              <a:gd name="connsiteY2" fmla="*/ 1419845 h 1629395"/>
              <a:gd name="connsiteX3" fmla="*/ 4419600 w 5867400"/>
              <a:gd name="connsiteY3" fmla="*/ 620 h 1629395"/>
              <a:gd name="connsiteX4" fmla="*/ 5867400 w 5867400"/>
              <a:gd name="connsiteY4" fmla="*/ 1524620 h 1629395"/>
              <a:gd name="connsiteX0" fmla="*/ 0 w 5867400"/>
              <a:gd name="connsiteY0" fmla="*/ 1629283 h 1629283"/>
              <a:gd name="connsiteX1" fmla="*/ 1266825 w 5867400"/>
              <a:gd name="connsiteY1" fmla="*/ 508 h 1629283"/>
              <a:gd name="connsiteX2" fmla="*/ 2647950 w 5867400"/>
              <a:gd name="connsiteY2" fmla="*/ 1438783 h 1629283"/>
              <a:gd name="connsiteX3" fmla="*/ 4419600 w 5867400"/>
              <a:gd name="connsiteY3" fmla="*/ 508 h 1629283"/>
              <a:gd name="connsiteX4" fmla="*/ 5867400 w 5867400"/>
              <a:gd name="connsiteY4" fmla="*/ 1524508 h 1629283"/>
              <a:gd name="connsiteX0" fmla="*/ 0 w 6183053"/>
              <a:gd name="connsiteY0" fmla="*/ 1333902 h 1524402"/>
              <a:gd name="connsiteX1" fmla="*/ 1582478 w 6183053"/>
              <a:gd name="connsiteY1" fmla="*/ 402 h 1524402"/>
              <a:gd name="connsiteX2" fmla="*/ 2963603 w 6183053"/>
              <a:gd name="connsiteY2" fmla="*/ 1438677 h 1524402"/>
              <a:gd name="connsiteX3" fmla="*/ 4735253 w 6183053"/>
              <a:gd name="connsiteY3" fmla="*/ 402 h 1524402"/>
              <a:gd name="connsiteX4" fmla="*/ 6183053 w 6183053"/>
              <a:gd name="connsiteY4" fmla="*/ 1524402 h 1524402"/>
              <a:gd name="connsiteX0" fmla="*/ 0 w 6183053"/>
              <a:gd name="connsiteY0" fmla="*/ 1335661 h 1526161"/>
              <a:gd name="connsiteX1" fmla="*/ 1582478 w 6183053"/>
              <a:gd name="connsiteY1" fmla="*/ 2161 h 1526161"/>
              <a:gd name="connsiteX2" fmla="*/ 2898854 w 6183053"/>
              <a:gd name="connsiteY2" fmla="*/ 1164211 h 1526161"/>
              <a:gd name="connsiteX3" fmla="*/ 4735253 w 6183053"/>
              <a:gd name="connsiteY3" fmla="*/ 2161 h 1526161"/>
              <a:gd name="connsiteX4" fmla="*/ 6183053 w 6183053"/>
              <a:gd name="connsiteY4" fmla="*/ 1526161 h 1526161"/>
              <a:gd name="connsiteX0" fmla="*/ 0 w 6174959"/>
              <a:gd name="connsiteY0" fmla="*/ 1334007 h 1334007"/>
              <a:gd name="connsiteX1" fmla="*/ 1582478 w 6174959"/>
              <a:gd name="connsiteY1" fmla="*/ 507 h 1334007"/>
              <a:gd name="connsiteX2" fmla="*/ 2898854 w 6174959"/>
              <a:gd name="connsiteY2" fmla="*/ 1162557 h 1334007"/>
              <a:gd name="connsiteX3" fmla="*/ 4735253 w 6174959"/>
              <a:gd name="connsiteY3" fmla="*/ 507 h 1334007"/>
              <a:gd name="connsiteX4" fmla="*/ 6174959 w 6174959"/>
              <a:gd name="connsiteY4" fmla="*/ 1162557 h 1334007"/>
              <a:gd name="connsiteX0" fmla="*/ 0 w 6174959"/>
              <a:gd name="connsiteY0" fmla="*/ 1334067 h 1334067"/>
              <a:gd name="connsiteX1" fmla="*/ 1582478 w 6174959"/>
              <a:gd name="connsiteY1" fmla="*/ 567 h 1334067"/>
              <a:gd name="connsiteX2" fmla="*/ 3157851 w 6174959"/>
              <a:gd name="connsiteY2" fmla="*/ 1153092 h 1334067"/>
              <a:gd name="connsiteX3" fmla="*/ 4735253 w 6174959"/>
              <a:gd name="connsiteY3" fmla="*/ 567 h 1334067"/>
              <a:gd name="connsiteX4" fmla="*/ 6174959 w 6174959"/>
              <a:gd name="connsiteY4" fmla="*/ 1162617 h 1334067"/>
              <a:gd name="connsiteX0" fmla="*/ 0 w 6077835"/>
              <a:gd name="connsiteY0" fmla="*/ 1209734 h 1209734"/>
              <a:gd name="connsiteX1" fmla="*/ 1485354 w 6077835"/>
              <a:gd name="connsiteY1" fmla="*/ 59 h 1209734"/>
              <a:gd name="connsiteX2" fmla="*/ 3060727 w 6077835"/>
              <a:gd name="connsiteY2" fmla="*/ 1152584 h 1209734"/>
              <a:gd name="connsiteX3" fmla="*/ 4638129 w 6077835"/>
              <a:gd name="connsiteY3" fmla="*/ 59 h 1209734"/>
              <a:gd name="connsiteX4" fmla="*/ 6077835 w 6077835"/>
              <a:gd name="connsiteY4" fmla="*/ 1162109 h 1209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7835" h="1209734">
                <a:moveTo>
                  <a:pt x="0" y="1209734"/>
                </a:moveTo>
                <a:cubicBezTo>
                  <a:pt x="400844" y="412809"/>
                  <a:pt x="975233" y="9584"/>
                  <a:pt x="1485354" y="59"/>
                </a:cubicBezTo>
                <a:cubicBezTo>
                  <a:pt x="1995475" y="-9466"/>
                  <a:pt x="2535265" y="1152584"/>
                  <a:pt x="3060727" y="1152584"/>
                </a:cubicBezTo>
                <a:cubicBezTo>
                  <a:pt x="3586189" y="1152584"/>
                  <a:pt x="4135278" y="-1528"/>
                  <a:pt x="4638129" y="59"/>
                </a:cubicBezTo>
                <a:cubicBezTo>
                  <a:pt x="5140980" y="1646"/>
                  <a:pt x="5931785" y="820796"/>
                  <a:pt x="6077835" y="1162109"/>
                </a:cubicBezTo>
              </a:path>
            </a:pathLst>
          </a:custGeom>
          <a:noFill/>
          <a:ln w="76200">
            <a:solidFill>
              <a:srgbClr val="163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 name="TextBox 6"/>
          <p:cNvSpPr txBox="1">
            <a:spLocks noChangeArrowheads="1"/>
          </p:cNvSpPr>
          <p:nvPr/>
        </p:nvSpPr>
        <p:spPr bwMode="auto">
          <a:xfrm>
            <a:off x="1612428" y="3547589"/>
            <a:ext cx="16156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dirty="0">
                <a:latin typeface="方正兰亭细黑_GBK" pitchFamily="2" charset="-122"/>
                <a:ea typeface="方正兰亭细黑_GBK" pitchFamily="2" charset="-122"/>
              </a:rPr>
              <a:t>区块链是什么</a:t>
            </a:r>
            <a:endParaRPr lang="zh-CN" dirty="0">
              <a:latin typeface="方正兰亭细黑_GBK" pitchFamily="2" charset="-122"/>
              <a:ea typeface="方正兰亭细黑_GBK" pitchFamily="2" charset="-122"/>
            </a:endParaRPr>
          </a:p>
        </p:txBody>
      </p:sp>
      <p:sp>
        <p:nvSpPr>
          <p:cNvPr id="105" name="TextBox 6"/>
          <p:cNvSpPr txBox="1">
            <a:spLocks noChangeArrowheads="1"/>
          </p:cNvSpPr>
          <p:nvPr/>
        </p:nvSpPr>
        <p:spPr bwMode="auto">
          <a:xfrm>
            <a:off x="1790018" y="1196404"/>
            <a:ext cx="18326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dirty="0">
                <a:latin typeface="方正兰亭细黑_GBK" pitchFamily="2" charset="-122"/>
                <a:ea typeface="方正兰亭细黑_GBK" pitchFamily="2" charset="-122"/>
              </a:rPr>
              <a:t>比特币和区块链</a:t>
            </a:r>
            <a:endParaRPr lang="zh-CN" dirty="0">
              <a:latin typeface="方正兰亭细黑_GBK" pitchFamily="2" charset="-122"/>
              <a:ea typeface="方正兰亭细黑_GBK" pitchFamily="2" charset="-122"/>
            </a:endParaRPr>
          </a:p>
        </p:txBody>
      </p:sp>
      <p:sp>
        <p:nvSpPr>
          <p:cNvPr id="106" name="TextBox 6"/>
          <p:cNvSpPr txBox="1">
            <a:spLocks noChangeArrowheads="1"/>
          </p:cNvSpPr>
          <p:nvPr/>
        </p:nvSpPr>
        <p:spPr bwMode="auto">
          <a:xfrm>
            <a:off x="3603558" y="2252683"/>
            <a:ext cx="18507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dirty="0">
                <a:latin typeface="方正兰亭细黑_GBK" pitchFamily="2" charset="-122"/>
                <a:ea typeface="方正兰亭细黑_GBK" pitchFamily="2" charset="-122"/>
              </a:rPr>
              <a:t>区块数据模型</a:t>
            </a:r>
            <a:endParaRPr lang="zh-CN" dirty="0">
              <a:latin typeface="方正兰亭细黑_GBK" pitchFamily="2" charset="-122"/>
              <a:ea typeface="方正兰亭细黑_GBK" pitchFamily="2" charset="-122"/>
            </a:endParaRPr>
          </a:p>
        </p:txBody>
      </p:sp>
      <p:sp>
        <p:nvSpPr>
          <p:cNvPr id="107" name="TextBox 6"/>
          <p:cNvSpPr txBox="1">
            <a:spLocks noChangeArrowheads="1"/>
          </p:cNvSpPr>
          <p:nvPr/>
        </p:nvSpPr>
        <p:spPr bwMode="auto">
          <a:xfrm>
            <a:off x="5915816" y="3038876"/>
            <a:ext cx="11116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dirty="0">
                <a:latin typeface="方正兰亭细黑_GBK" pitchFamily="2" charset="-122"/>
                <a:ea typeface="方正兰亭细黑_GBK" pitchFamily="2" charset="-122"/>
              </a:rPr>
              <a:t>共识算法</a:t>
            </a:r>
            <a:endParaRPr lang="zh-CN" dirty="0">
              <a:latin typeface="方正兰亭细黑_GBK" pitchFamily="2" charset="-122"/>
              <a:ea typeface="方正兰亭细黑_GBK" pitchFamily="2" charset="-122"/>
            </a:endParaRPr>
          </a:p>
        </p:txBody>
      </p:sp>
      <p:sp>
        <p:nvSpPr>
          <p:cNvPr id="112" name="TextBox 111"/>
          <p:cNvSpPr txBox="1"/>
          <p:nvPr/>
        </p:nvSpPr>
        <p:spPr>
          <a:xfrm>
            <a:off x="1523919" y="3880695"/>
            <a:ext cx="1542410" cy="276999"/>
          </a:xfrm>
          <a:prstGeom prst="rect">
            <a:avLst/>
          </a:prstGeom>
          <a:noFill/>
        </p:spPr>
        <p:txBody>
          <a:bodyPr wrap="none" rtlCol="0">
            <a:spAutoFit/>
          </a:bodyPr>
          <a:lstStyle/>
          <a:p>
            <a:r>
              <a:rPr lang="en-US" altLang="zh-CN" sz="1200" dirty="0">
                <a:solidFill>
                  <a:srgbClr val="163A5A"/>
                </a:solidFill>
                <a:latin typeface="Kozuka Gothic Pro R" pitchFamily="34" charset="-128"/>
                <a:ea typeface="Kozuka Gothic Pro R" pitchFamily="34" charset="-128"/>
              </a:rPr>
              <a:t>What is Blockchain</a:t>
            </a:r>
            <a:endParaRPr lang="zh-CN" altLang="en-US" sz="1200" dirty="0">
              <a:solidFill>
                <a:srgbClr val="163A5A"/>
              </a:solidFill>
              <a:latin typeface="Kozuka Gothic Pro R" pitchFamily="34" charset="-128"/>
              <a:ea typeface="Kozuka Gothic Pro R" pitchFamily="34" charset="-128"/>
            </a:endParaRPr>
          </a:p>
        </p:txBody>
      </p:sp>
      <p:sp>
        <p:nvSpPr>
          <p:cNvPr id="113" name="TextBox 112"/>
          <p:cNvSpPr txBox="1"/>
          <p:nvPr/>
        </p:nvSpPr>
        <p:spPr>
          <a:xfrm>
            <a:off x="1790018" y="1485476"/>
            <a:ext cx="1699504" cy="276999"/>
          </a:xfrm>
          <a:prstGeom prst="rect">
            <a:avLst/>
          </a:prstGeom>
          <a:noFill/>
        </p:spPr>
        <p:txBody>
          <a:bodyPr wrap="none" rtlCol="0">
            <a:spAutoFit/>
          </a:bodyPr>
          <a:lstStyle/>
          <a:p>
            <a:r>
              <a:rPr lang="en-US" altLang="zh-CN" sz="1200" dirty="0">
                <a:solidFill>
                  <a:srgbClr val="163A5A"/>
                </a:solidFill>
                <a:latin typeface="Kozuka Gothic Pro R" pitchFamily="34" charset="-128"/>
                <a:ea typeface="Kozuka Gothic Pro R" pitchFamily="34" charset="-128"/>
              </a:rPr>
              <a:t>BTC and Blockchains</a:t>
            </a:r>
            <a:endParaRPr lang="zh-CN" altLang="en-US" sz="1200" dirty="0">
              <a:solidFill>
                <a:srgbClr val="163A5A"/>
              </a:solidFill>
              <a:latin typeface="Kozuka Gothic Pro R" pitchFamily="34" charset="-128"/>
              <a:ea typeface="Kozuka Gothic Pro R" pitchFamily="34" charset="-128"/>
            </a:endParaRPr>
          </a:p>
        </p:txBody>
      </p:sp>
      <p:sp>
        <p:nvSpPr>
          <p:cNvPr id="114" name="TextBox 113"/>
          <p:cNvSpPr txBox="1"/>
          <p:nvPr/>
        </p:nvSpPr>
        <p:spPr>
          <a:xfrm>
            <a:off x="3681880" y="2557458"/>
            <a:ext cx="1670650" cy="276999"/>
          </a:xfrm>
          <a:prstGeom prst="rect">
            <a:avLst/>
          </a:prstGeom>
          <a:noFill/>
        </p:spPr>
        <p:txBody>
          <a:bodyPr wrap="none" rtlCol="0">
            <a:spAutoFit/>
          </a:bodyPr>
          <a:lstStyle/>
          <a:p>
            <a:r>
              <a:rPr lang="en-US" altLang="zh-CN" sz="1200" dirty="0">
                <a:solidFill>
                  <a:srgbClr val="163A5A"/>
                </a:solidFill>
                <a:latin typeface="Kozuka Gothic Pro R" pitchFamily="34" charset="-128"/>
                <a:ea typeface="Kozuka Gothic Pro R" pitchFamily="34" charset="-128"/>
              </a:rPr>
              <a:t>Block Data Structure</a:t>
            </a:r>
            <a:endParaRPr lang="zh-CN" altLang="en-US" sz="1200" dirty="0">
              <a:solidFill>
                <a:srgbClr val="163A5A"/>
              </a:solidFill>
              <a:latin typeface="Kozuka Gothic Pro R" pitchFamily="34" charset="-128"/>
              <a:ea typeface="Kozuka Gothic Pro R" pitchFamily="34" charset="-128"/>
            </a:endParaRPr>
          </a:p>
        </p:txBody>
      </p:sp>
      <p:sp>
        <p:nvSpPr>
          <p:cNvPr id="115" name="TextBox 114"/>
          <p:cNvSpPr txBox="1"/>
          <p:nvPr/>
        </p:nvSpPr>
        <p:spPr>
          <a:xfrm>
            <a:off x="5972027" y="3415280"/>
            <a:ext cx="966931" cy="276999"/>
          </a:xfrm>
          <a:prstGeom prst="rect">
            <a:avLst/>
          </a:prstGeom>
          <a:noFill/>
        </p:spPr>
        <p:txBody>
          <a:bodyPr wrap="none" rtlCol="0">
            <a:spAutoFit/>
          </a:bodyPr>
          <a:lstStyle/>
          <a:p>
            <a:r>
              <a:rPr lang="en-US" altLang="zh-CN" sz="1200" dirty="0">
                <a:solidFill>
                  <a:srgbClr val="163A5A"/>
                </a:solidFill>
                <a:latin typeface="Kozuka Gothic Pro R" pitchFamily="34" charset="-128"/>
                <a:ea typeface="Kozuka Gothic Pro R" pitchFamily="34" charset="-128"/>
              </a:rPr>
              <a:t>Consensus</a:t>
            </a:r>
            <a:endParaRPr lang="zh-CN" altLang="en-US" sz="1200" dirty="0">
              <a:solidFill>
                <a:srgbClr val="163A5A"/>
              </a:solidFill>
              <a:latin typeface="Kozuka Gothic Pro R" pitchFamily="34" charset="-128"/>
              <a:ea typeface="Kozuka Gothic Pro R" pitchFamily="34" charset="-128"/>
            </a:endParaRPr>
          </a:p>
        </p:txBody>
      </p: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4" name="TextBox 93"/>
          <p:cNvSpPr txBox="1"/>
          <p:nvPr/>
        </p:nvSpPr>
        <p:spPr>
          <a:xfrm>
            <a:off x="908957" y="206330"/>
            <a:ext cx="1069524"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主目录</a:t>
            </a:r>
          </a:p>
        </p:txBody>
      </p:sp>
      <p:sp>
        <p:nvSpPr>
          <p:cNvPr id="116" name="TextBox 115"/>
          <p:cNvSpPr txBox="1"/>
          <p:nvPr/>
        </p:nvSpPr>
        <p:spPr>
          <a:xfrm>
            <a:off x="2160085" y="267886"/>
            <a:ext cx="1183337" cy="338554"/>
          </a:xfrm>
          <a:prstGeom prst="rect">
            <a:avLst/>
          </a:prstGeom>
          <a:noFill/>
        </p:spPr>
        <p:txBody>
          <a:bodyPr wrap="none" rtlCol="0">
            <a:spAutoFit/>
          </a:bodyPr>
          <a:lstStyle/>
          <a:p>
            <a:r>
              <a:rPr lang="en-US" altLang="zh-CN" sz="1600" dirty="0">
                <a:solidFill>
                  <a:srgbClr val="163A5A"/>
                </a:solidFill>
                <a:latin typeface="Kozuka Gothic Pro R" pitchFamily="34" charset="-128"/>
                <a:ea typeface="Kozuka Gothic Pro R" pitchFamily="34" charset="-128"/>
              </a:rPr>
              <a:t>CONTENTS</a:t>
            </a:r>
            <a:endParaRPr lang="zh-CN" altLang="en-US" sz="1600" dirty="0">
              <a:solidFill>
                <a:srgbClr val="163A5A"/>
              </a:solidFill>
              <a:latin typeface="Kozuka Gothic Pro R" pitchFamily="34" charset="-128"/>
              <a:ea typeface="Kozuka Gothic Pro R" pitchFamily="34" charset="-128"/>
            </a:endParaRPr>
          </a:p>
        </p:txBody>
      </p:sp>
      <p:cxnSp>
        <p:nvCxnSpPr>
          <p:cNvPr id="14" name="直接连接符 13"/>
          <p:cNvCxnSpPr/>
          <p:nvPr/>
        </p:nvCxnSpPr>
        <p:spPr>
          <a:xfrm>
            <a:off x="2026111"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382574" y="3108141"/>
            <a:ext cx="1061926" cy="1061926"/>
            <a:chOff x="1008115" y="2542722"/>
            <a:chExt cx="1360493" cy="1360493"/>
          </a:xfrm>
        </p:grpSpPr>
        <p:grpSp>
          <p:nvGrpSpPr>
            <p:cNvPr id="86" name="组合 85"/>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87" name="同心圆 8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88" name="椭圆 8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108" name="TextBox 107"/>
            <p:cNvSpPr txBox="1"/>
            <p:nvPr/>
          </p:nvSpPr>
          <p:spPr>
            <a:xfrm>
              <a:off x="1327879" y="2645288"/>
              <a:ext cx="848588" cy="1064637"/>
            </a:xfrm>
            <a:prstGeom prst="rect">
              <a:avLst/>
            </a:prstGeom>
            <a:noFill/>
          </p:spPr>
          <p:txBody>
            <a:bodyPr wrap="none" rtlCol="0">
              <a:spAutoFit/>
            </a:bodyPr>
            <a:lstStyle/>
            <a:p>
              <a:r>
                <a:rPr lang="en-US" altLang="zh-CN" sz="4800" dirty="0">
                  <a:solidFill>
                    <a:srgbClr val="163A5A"/>
                  </a:solidFill>
                  <a:latin typeface="Watford DB" pitchFamily="2" charset="0"/>
                  <a:ea typeface="造字工房劲黑（非商用）常规体" pitchFamily="50" charset="-122"/>
                </a:rPr>
                <a:t>1</a:t>
              </a:r>
              <a:endParaRPr lang="zh-CN" altLang="en-US" sz="4800" dirty="0">
                <a:solidFill>
                  <a:srgbClr val="163A5A"/>
                </a:solidFill>
                <a:latin typeface="Watford DB" pitchFamily="2" charset="0"/>
                <a:ea typeface="造字工房劲黑（非商用）常规体" pitchFamily="50" charset="-122"/>
              </a:endParaRPr>
            </a:p>
          </p:txBody>
        </p:sp>
      </p:grpSp>
      <p:pic>
        <p:nvPicPr>
          <p:cNvPr id="3" name="图片 2" hidden="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084" y="-1050904"/>
            <a:ext cx="8810625" cy="4924425"/>
          </a:xfrm>
          <a:prstGeom prst="rect">
            <a:avLst/>
          </a:prstGeom>
        </p:spPr>
      </p:pic>
      <p:grpSp>
        <p:nvGrpSpPr>
          <p:cNvPr id="44" name="组合 43"/>
          <p:cNvGrpSpPr/>
          <p:nvPr/>
        </p:nvGrpSpPr>
        <p:grpSpPr>
          <a:xfrm>
            <a:off x="2033846" y="1841572"/>
            <a:ext cx="1061926" cy="1061926"/>
            <a:chOff x="1008115" y="2542722"/>
            <a:chExt cx="1360493" cy="1360493"/>
          </a:xfrm>
        </p:grpSpPr>
        <p:grpSp>
          <p:nvGrpSpPr>
            <p:cNvPr id="45" name="组合 44"/>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48" name="椭圆 4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46" name="TextBox 45"/>
            <p:cNvSpPr txBox="1"/>
            <p:nvPr/>
          </p:nvSpPr>
          <p:spPr>
            <a:xfrm>
              <a:off x="1301305" y="2643677"/>
              <a:ext cx="848588" cy="1064637"/>
            </a:xfrm>
            <a:prstGeom prst="rect">
              <a:avLst/>
            </a:prstGeom>
            <a:noFill/>
          </p:spPr>
          <p:txBody>
            <a:bodyPr wrap="none" rtlCol="0">
              <a:spAutoFit/>
            </a:bodyPr>
            <a:lstStyle/>
            <a:p>
              <a:r>
                <a:rPr lang="en-US" altLang="zh-CN" sz="4800" dirty="0">
                  <a:solidFill>
                    <a:srgbClr val="163A5A"/>
                  </a:solidFill>
                  <a:latin typeface="Watford DB" pitchFamily="2" charset="0"/>
                  <a:ea typeface="造字工房劲黑（非商用）常规体" pitchFamily="50" charset="-122"/>
                </a:rPr>
                <a:t>2</a:t>
              </a:r>
              <a:endParaRPr lang="zh-CN" altLang="en-US" sz="4800" dirty="0">
                <a:solidFill>
                  <a:srgbClr val="163A5A"/>
                </a:solidFill>
                <a:latin typeface="Watford DB" pitchFamily="2" charset="0"/>
                <a:ea typeface="造字工房劲黑（非商用）常规体" pitchFamily="50" charset="-122"/>
              </a:endParaRPr>
            </a:p>
          </p:txBody>
        </p:sp>
      </p:grpSp>
      <p:grpSp>
        <p:nvGrpSpPr>
          <p:cNvPr id="54" name="组合 53"/>
          <p:cNvGrpSpPr/>
          <p:nvPr/>
        </p:nvGrpSpPr>
        <p:grpSpPr>
          <a:xfrm>
            <a:off x="5898539" y="1791877"/>
            <a:ext cx="1061926" cy="1061926"/>
            <a:chOff x="1008115" y="2542722"/>
            <a:chExt cx="1360493" cy="1360493"/>
          </a:xfrm>
        </p:grpSpPr>
        <p:grpSp>
          <p:nvGrpSpPr>
            <p:cNvPr id="55" name="组合 54"/>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57" name="同心圆 5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58" name="椭圆 5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56" name="TextBox 55"/>
            <p:cNvSpPr txBox="1"/>
            <p:nvPr/>
          </p:nvSpPr>
          <p:spPr>
            <a:xfrm>
              <a:off x="1268621" y="2643677"/>
              <a:ext cx="848588" cy="1064637"/>
            </a:xfrm>
            <a:prstGeom prst="rect">
              <a:avLst/>
            </a:prstGeom>
            <a:noFill/>
          </p:spPr>
          <p:txBody>
            <a:bodyPr wrap="none" rtlCol="0">
              <a:spAutoFit/>
            </a:bodyPr>
            <a:lstStyle/>
            <a:p>
              <a:r>
                <a:rPr lang="en-US" altLang="zh-CN" sz="4800" dirty="0">
                  <a:solidFill>
                    <a:srgbClr val="163A5A"/>
                  </a:solidFill>
                  <a:latin typeface="Watford DB" pitchFamily="2" charset="0"/>
                  <a:ea typeface="造字工房劲黑（非商用）常规体" pitchFamily="50" charset="-122"/>
                </a:rPr>
                <a:t>4</a:t>
              </a:r>
              <a:endParaRPr lang="zh-CN" altLang="en-US" sz="4800" dirty="0">
                <a:solidFill>
                  <a:srgbClr val="163A5A"/>
                </a:solidFill>
                <a:latin typeface="Watford DB" pitchFamily="2" charset="0"/>
                <a:ea typeface="造字工房劲黑（非商用）常规体" pitchFamily="50" charset="-122"/>
              </a:endParaRPr>
            </a:p>
          </p:txBody>
        </p:sp>
      </p:grpSp>
      <p:grpSp>
        <p:nvGrpSpPr>
          <p:cNvPr id="65" name="组合 64"/>
          <p:cNvGrpSpPr/>
          <p:nvPr/>
        </p:nvGrpSpPr>
        <p:grpSpPr>
          <a:xfrm>
            <a:off x="3958916" y="2938252"/>
            <a:ext cx="1061926" cy="1061926"/>
            <a:chOff x="1008115" y="2542722"/>
            <a:chExt cx="1360493" cy="1360493"/>
          </a:xfrm>
        </p:grpSpPr>
        <p:grpSp>
          <p:nvGrpSpPr>
            <p:cNvPr id="66" name="组合 65"/>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69" name="椭圆 6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67" name="TextBox 66"/>
            <p:cNvSpPr txBox="1"/>
            <p:nvPr/>
          </p:nvSpPr>
          <p:spPr>
            <a:xfrm>
              <a:off x="1287848" y="2585262"/>
              <a:ext cx="848588" cy="1064637"/>
            </a:xfrm>
            <a:prstGeom prst="rect">
              <a:avLst/>
            </a:prstGeom>
            <a:noFill/>
          </p:spPr>
          <p:txBody>
            <a:bodyPr wrap="none" rtlCol="0">
              <a:spAutoFit/>
            </a:bodyPr>
            <a:lstStyle/>
            <a:p>
              <a:r>
                <a:rPr lang="en-US" altLang="zh-CN" sz="4800" dirty="0">
                  <a:solidFill>
                    <a:srgbClr val="163A5A"/>
                  </a:solidFill>
                  <a:latin typeface="Watford DB" pitchFamily="2" charset="0"/>
                  <a:ea typeface="造字工房劲黑（非商用）常规体" pitchFamily="50" charset="-122"/>
                </a:rPr>
                <a:t>3</a:t>
              </a:r>
              <a:endParaRPr lang="zh-CN" altLang="en-US" sz="4800" dirty="0">
                <a:solidFill>
                  <a:srgbClr val="163A5A"/>
                </a:solidFill>
                <a:latin typeface="Watford DB" pitchFamily="2" charset="0"/>
                <a:ea typeface="造字工房劲黑（非商用）常规体" pitchFamily="50" charset="-122"/>
              </a:endParaRPr>
            </a:p>
          </p:txBody>
        </p:sp>
      </p:grpSp>
      <p:grpSp>
        <p:nvGrpSpPr>
          <p:cNvPr id="70" name="组合 69"/>
          <p:cNvGrpSpPr/>
          <p:nvPr/>
        </p:nvGrpSpPr>
        <p:grpSpPr>
          <a:xfrm>
            <a:off x="7356178" y="2878172"/>
            <a:ext cx="1061926" cy="1061926"/>
            <a:chOff x="1008115" y="2542722"/>
            <a:chExt cx="1360493" cy="1360493"/>
          </a:xfrm>
        </p:grpSpPr>
        <p:grpSp>
          <p:nvGrpSpPr>
            <p:cNvPr id="71" name="组合 70"/>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74" name="椭圆 7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72" name="TextBox 71"/>
            <p:cNvSpPr txBox="1"/>
            <p:nvPr/>
          </p:nvSpPr>
          <p:spPr>
            <a:xfrm>
              <a:off x="1264067" y="2660892"/>
              <a:ext cx="848588" cy="1064637"/>
            </a:xfrm>
            <a:prstGeom prst="rect">
              <a:avLst/>
            </a:prstGeom>
            <a:noFill/>
          </p:spPr>
          <p:txBody>
            <a:bodyPr wrap="none" rtlCol="0">
              <a:spAutoFit/>
            </a:bodyPr>
            <a:lstStyle/>
            <a:p>
              <a:r>
                <a:rPr lang="en-US" altLang="zh-CN" sz="4800" dirty="0">
                  <a:solidFill>
                    <a:srgbClr val="163A5A"/>
                  </a:solidFill>
                  <a:latin typeface="Watford DB" pitchFamily="2" charset="0"/>
                  <a:ea typeface="造字工房劲黑（非商用）常规体" pitchFamily="50" charset="-122"/>
                </a:rPr>
                <a:t>5</a:t>
              </a:r>
              <a:endParaRPr lang="zh-CN" altLang="en-US" sz="4800" dirty="0">
                <a:solidFill>
                  <a:srgbClr val="163A5A"/>
                </a:solidFill>
                <a:latin typeface="Watford DB" pitchFamily="2" charset="0"/>
                <a:ea typeface="造字工房劲黑（非商用）常规体" pitchFamily="50" charset="-122"/>
              </a:endParaRPr>
            </a:p>
          </p:txBody>
        </p:sp>
      </p:grpSp>
      <p:sp>
        <p:nvSpPr>
          <p:cNvPr id="75" name="TextBox 6"/>
          <p:cNvSpPr txBox="1">
            <a:spLocks noChangeArrowheads="1"/>
          </p:cNvSpPr>
          <p:nvPr/>
        </p:nvSpPr>
        <p:spPr bwMode="auto">
          <a:xfrm>
            <a:off x="7340034" y="2211730"/>
            <a:ext cx="1121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dirty="0">
                <a:latin typeface="方正兰亭细黑_GBK" pitchFamily="2" charset="-122"/>
                <a:ea typeface="方正兰亭细黑_GBK" pitchFamily="2" charset="-122"/>
              </a:rPr>
              <a:t>交易机制</a:t>
            </a:r>
            <a:endParaRPr lang="zh-CN" dirty="0">
              <a:latin typeface="方正兰亭细黑_GBK" pitchFamily="2" charset="-122"/>
              <a:ea typeface="方正兰亭细黑_GBK" pitchFamily="2" charset="-122"/>
            </a:endParaRPr>
          </a:p>
        </p:txBody>
      </p:sp>
      <p:sp>
        <p:nvSpPr>
          <p:cNvPr id="76" name="TextBox 75"/>
          <p:cNvSpPr txBox="1"/>
          <p:nvPr/>
        </p:nvSpPr>
        <p:spPr>
          <a:xfrm>
            <a:off x="7356178" y="2543782"/>
            <a:ext cx="1107996" cy="276999"/>
          </a:xfrm>
          <a:prstGeom prst="rect">
            <a:avLst/>
          </a:prstGeom>
          <a:noFill/>
        </p:spPr>
        <p:txBody>
          <a:bodyPr wrap="none" rtlCol="0">
            <a:spAutoFit/>
          </a:bodyPr>
          <a:lstStyle/>
          <a:p>
            <a:r>
              <a:rPr lang="en-US" altLang="zh-CN" sz="1200" dirty="0">
                <a:solidFill>
                  <a:srgbClr val="163A5A"/>
                </a:solidFill>
                <a:latin typeface="Kozuka Gothic Pro R" pitchFamily="34" charset="-128"/>
                <a:ea typeface="Kozuka Gothic Pro R" pitchFamily="34" charset="-128"/>
              </a:rPr>
              <a:t>Transactions</a:t>
            </a:r>
            <a:endParaRPr lang="zh-CN" altLang="en-US" sz="1200" dirty="0">
              <a:solidFill>
                <a:srgbClr val="163A5A"/>
              </a:solidFill>
              <a:latin typeface="Kozuka Gothic Pro R" pitchFamily="34" charset="-128"/>
              <a:ea typeface="Kozuka Gothic Pro R" pitchFamily="34" charset="-128"/>
            </a:endParaRPr>
          </a:p>
        </p:txBody>
      </p:sp>
    </p:spTree>
    <p:custDataLst>
      <p:tags r:id="rId1"/>
    </p:custDataLst>
    <p:extLst>
      <p:ext uri="{BB962C8B-B14F-4D97-AF65-F5344CB8AC3E}">
        <p14:creationId xmlns:p14="http://schemas.microsoft.com/office/powerpoint/2010/main" val="329160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16"/>
                                        </p:tgtEl>
                                        <p:attrNameLst>
                                          <p:attrName>style.visibility</p:attrName>
                                        </p:attrNameLst>
                                      </p:cBhvr>
                                      <p:to>
                                        <p:strVal val="visible"/>
                                      </p:to>
                                    </p:set>
                                    <p:anim calcmode="lin" valueType="num">
                                      <p:cBhvr additive="base">
                                        <p:cTn id="23" dur="500"/>
                                        <p:tgtEl>
                                          <p:spTgt spid="116"/>
                                        </p:tgtEl>
                                        <p:attrNameLst>
                                          <p:attrName>ppt_x</p:attrName>
                                        </p:attrNameLst>
                                      </p:cBhvr>
                                      <p:tavLst>
                                        <p:tav tm="0">
                                          <p:val>
                                            <p:strVal val="#ppt_x-#ppt_w*1.125000"/>
                                          </p:val>
                                        </p:tav>
                                        <p:tav tm="100000">
                                          <p:val>
                                            <p:strVal val="#ppt_x"/>
                                          </p:val>
                                        </p:tav>
                                      </p:tavLst>
                                    </p:anim>
                                    <p:animEffect transition="in" filter="wipe(right)">
                                      <p:cBhvr>
                                        <p:cTn id="24" dur="500"/>
                                        <p:tgtEl>
                                          <p:spTgt spid="1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2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6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1200"/>
                                  </p:stCondLst>
                                  <p:childTnLst>
                                    <p:set>
                                      <p:cBhvr>
                                        <p:cTn id="37" dur="1" fill="hold">
                                          <p:stCondLst>
                                            <p:cond delay="0"/>
                                          </p:stCondLst>
                                        </p:cTn>
                                        <p:tgtEl>
                                          <p:spTgt spid="65"/>
                                        </p:tgtEl>
                                        <p:attrNameLst>
                                          <p:attrName>style.visibility</p:attrName>
                                        </p:attrNameLst>
                                      </p:cBhvr>
                                      <p:to>
                                        <p:strVal val="visible"/>
                                      </p:to>
                                    </p:set>
                                    <p:animEffect transition="in" filter="fade">
                                      <p:cBhvr>
                                        <p:cTn id="38" dur="500"/>
                                        <p:tgtEl>
                                          <p:spTgt spid="65"/>
                                        </p:tgtEl>
                                      </p:cBhvr>
                                    </p:animEffect>
                                  </p:childTnLst>
                                </p:cTn>
                              </p:par>
                              <p:par>
                                <p:cTn id="39" presetID="10" presetClass="entr" presetSubtype="0" fill="hold" nodeType="withEffect">
                                  <p:stCondLst>
                                    <p:cond delay="180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nodeType="withEffect">
                                  <p:stCondLst>
                                    <p:cond delay="240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400"/>
                                  </p:stCondLst>
                                  <p:childTnLst>
                                    <p:set>
                                      <p:cBhvr>
                                        <p:cTn id="48" dur="1" fill="hold">
                                          <p:stCondLst>
                                            <p:cond delay="0"/>
                                          </p:stCondLst>
                                        </p:cTn>
                                        <p:tgtEl>
                                          <p:spTgt spid="105"/>
                                        </p:tgtEl>
                                        <p:attrNameLst>
                                          <p:attrName>style.visibility</p:attrName>
                                        </p:attrNameLst>
                                      </p:cBhvr>
                                      <p:to>
                                        <p:strVal val="visible"/>
                                      </p:to>
                                    </p:set>
                                    <p:animEffect transition="in" filter="fade">
                                      <p:cBhvr>
                                        <p:cTn id="49" dur="1000"/>
                                        <p:tgtEl>
                                          <p:spTgt spid="105"/>
                                        </p:tgtEl>
                                      </p:cBhvr>
                                    </p:animEffect>
                                    <p:anim calcmode="lin" valueType="num">
                                      <p:cBhvr>
                                        <p:cTn id="50" dur="1000" fill="hold"/>
                                        <p:tgtEl>
                                          <p:spTgt spid="105"/>
                                        </p:tgtEl>
                                        <p:attrNameLst>
                                          <p:attrName>ppt_x</p:attrName>
                                        </p:attrNameLst>
                                      </p:cBhvr>
                                      <p:tavLst>
                                        <p:tav tm="0">
                                          <p:val>
                                            <p:strVal val="#ppt_x"/>
                                          </p:val>
                                        </p:tav>
                                        <p:tav tm="100000">
                                          <p:val>
                                            <p:strVal val="#ppt_x"/>
                                          </p:val>
                                        </p:tav>
                                      </p:tavLst>
                                    </p:anim>
                                    <p:anim calcmode="lin" valueType="num">
                                      <p:cBhvr>
                                        <p:cTn id="51" dur="1000" fill="hold"/>
                                        <p:tgtEl>
                                          <p:spTgt spid="10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40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1000"/>
                                        <p:tgtEl>
                                          <p:spTgt spid="113"/>
                                        </p:tgtEl>
                                      </p:cBhvr>
                                    </p:animEffect>
                                    <p:anim calcmode="lin" valueType="num">
                                      <p:cBhvr>
                                        <p:cTn id="55" dur="1000" fill="hold"/>
                                        <p:tgtEl>
                                          <p:spTgt spid="113"/>
                                        </p:tgtEl>
                                        <p:attrNameLst>
                                          <p:attrName>ppt_x</p:attrName>
                                        </p:attrNameLst>
                                      </p:cBhvr>
                                      <p:tavLst>
                                        <p:tav tm="0">
                                          <p:val>
                                            <p:strVal val="#ppt_x"/>
                                          </p:val>
                                        </p:tav>
                                        <p:tav tm="100000">
                                          <p:val>
                                            <p:strVal val="#ppt_x"/>
                                          </p:val>
                                        </p:tav>
                                      </p:tavLst>
                                    </p:anim>
                                    <p:anim calcmode="lin" valueType="num">
                                      <p:cBhvr>
                                        <p:cTn id="56" dur="1000" fill="hold"/>
                                        <p:tgtEl>
                                          <p:spTgt spid="113"/>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1000"/>
                                        <p:tgtEl>
                                          <p:spTgt spid="104"/>
                                        </p:tgtEl>
                                      </p:cBhvr>
                                    </p:animEffect>
                                    <p:anim calcmode="lin" valueType="num">
                                      <p:cBhvr>
                                        <p:cTn id="60" dur="1000" fill="hold"/>
                                        <p:tgtEl>
                                          <p:spTgt spid="104"/>
                                        </p:tgtEl>
                                        <p:attrNameLst>
                                          <p:attrName>ppt_x</p:attrName>
                                        </p:attrNameLst>
                                      </p:cBhvr>
                                      <p:tavLst>
                                        <p:tav tm="0">
                                          <p:val>
                                            <p:strVal val="#ppt_x"/>
                                          </p:val>
                                        </p:tav>
                                        <p:tav tm="100000">
                                          <p:val>
                                            <p:strVal val="#ppt_x"/>
                                          </p:val>
                                        </p:tav>
                                      </p:tavLst>
                                    </p:anim>
                                    <p:anim calcmode="lin" valueType="num">
                                      <p:cBhvr>
                                        <p:cTn id="61" dur="1000" fill="hold"/>
                                        <p:tgtEl>
                                          <p:spTgt spid="104"/>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112"/>
                                        </p:tgtEl>
                                        <p:attrNameLst>
                                          <p:attrName>style.visibility</p:attrName>
                                        </p:attrNameLst>
                                      </p:cBhvr>
                                      <p:to>
                                        <p:strVal val="visible"/>
                                      </p:to>
                                    </p:set>
                                    <p:animEffect transition="in" filter="fade">
                                      <p:cBhvr>
                                        <p:cTn id="64" dur="1000"/>
                                        <p:tgtEl>
                                          <p:spTgt spid="112"/>
                                        </p:tgtEl>
                                      </p:cBhvr>
                                    </p:animEffect>
                                    <p:anim calcmode="lin" valueType="num">
                                      <p:cBhvr>
                                        <p:cTn id="65" dur="1000" fill="hold"/>
                                        <p:tgtEl>
                                          <p:spTgt spid="112"/>
                                        </p:tgtEl>
                                        <p:attrNameLst>
                                          <p:attrName>ppt_x</p:attrName>
                                        </p:attrNameLst>
                                      </p:cBhvr>
                                      <p:tavLst>
                                        <p:tav tm="0">
                                          <p:val>
                                            <p:strVal val="#ppt_x"/>
                                          </p:val>
                                        </p:tav>
                                        <p:tav tm="100000">
                                          <p:val>
                                            <p:strVal val="#ppt_x"/>
                                          </p:val>
                                        </p:tav>
                                      </p:tavLst>
                                    </p:anim>
                                    <p:anim calcmode="lin" valueType="num">
                                      <p:cBhvr>
                                        <p:cTn id="66" dur="1000" fill="hold"/>
                                        <p:tgtEl>
                                          <p:spTgt spid="11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800"/>
                                  </p:stCondLst>
                                  <p:childTnLst>
                                    <p:set>
                                      <p:cBhvr>
                                        <p:cTn id="68" dur="1" fill="hold">
                                          <p:stCondLst>
                                            <p:cond delay="0"/>
                                          </p:stCondLst>
                                        </p:cTn>
                                        <p:tgtEl>
                                          <p:spTgt spid="106"/>
                                        </p:tgtEl>
                                        <p:attrNameLst>
                                          <p:attrName>style.visibility</p:attrName>
                                        </p:attrNameLst>
                                      </p:cBhvr>
                                      <p:to>
                                        <p:strVal val="visible"/>
                                      </p:to>
                                    </p:set>
                                    <p:animEffect transition="in" filter="fade">
                                      <p:cBhvr>
                                        <p:cTn id="69" dur="1000"/>
                                        <p:tgtEl>
                                          <p:spTgt spid="106"/>
                                        </p:tgtEl>
                                      </p:cBhvr>
                                    </p:animEffect>
                                    <p:anim calcmode="lin" valueType="num">
                                      <p:cBhvr>
                                        <p:cTn id="70" dur="1000" fill="hold"/>
                                        <p:tgtEl>
                                          <p:spTgt spid="106"/>
                                        </p:tgtEl>
                                        <p:attrNameLst>
                                          <p:attrName>ppt_x</p:attrName>
                                        </p:attrNameLst>
                                      </p:cBhvr>
                                      <p:tavLst>
                                        <p:tav tm="0">
                                          <p:val>
                                            <p:strVal val="#ppt_x"/>
                                          </p:val>
                                        </p:tav>
                                        <p:tav tm="100000">
                                          <p:val>
                                            <p:strVal val="#ppt_x"/>
                                          </p:val>
                                        </p:tav>
                                      </p:tavLst>
                                    </p:anim>
                                    <p:anim calcmode="lin" valueType="num">
                                      <p:cBhvr>
                                        <p:cTn id="71" dur="1000" fill="hold"/>
                                        <p:tgtEl>
                                          <p:spTgt spid="10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800"/>
                                  </p:stCondLst>
                                  <p:childTnLst>
                                    <p:set>
                                      <p:cBhvr>
                                        <p:cTn id="73" dur="1" fill="hold">
                                          <p:stCondLst>
                                            <p:cond delay="0"/>
                                          </p:stCondLst>
                                        </p:cTn>
                                        <p:tgtEl>
                                          <p:spTgt spid="114"/>
                                        </p:tgtEl>
                                        <p:attrNameLst>
                                          <p:attrName>style.visibility</p:attrName>
                                        </p:attrNameLst>
                                      </p:cBhvr>
                                      <p:to>
                                        <p:strVal val="visible"/>
                                      </p:to>
                                    </p:set>
                                    <p:animEffect transition="in" filter="fade">
                                      <p:cBhvr>
                                        <p:cTn id="74" dur="1000"/>
                                        <p:tgtEl>
                                          <p:spTgt spid="114"/>
                                        </p:tgtEl>
                                      </p:cBhvr>
                                    </p:animEffect>
                                    <p:anim calcmode="lin" valueType="num">
                                      <p:cBhvr>
                                        <p:cTn id="75" dur="1000" fill="hold"/>
                                        <p:tgtEl>
                                          <p:spTgt spid="114"/>
                                        </p:tgtEl>
                                        <p:attrNameLst>
                                          <p:attrName>ppt_x</p:attrName>
                                        </p:attrNameLst>
                                      </p:cBhvr>
                                      <p:tavLst>
                                        <p:tav tm="0">
                                          <p:val>
                                            <p:strVal val="#ppt_x"/>
                                          </p:val>
                                        </p:tav>
                                        <p:tav tm="100000">
                                          <p:val>
                                            <p:strVal val="#ppt_x"/>
                                          </p:val>
                                        </p:tav>
                                      </p:tavLst>
                                    </p:anim>
                                    <p:anim calcmode="lin" valueType="num">
                                      <p:cBhvr>
                                        <p:cTn id="76" dur="1000" fill="hold"/>
                                        <p:tgtEl>
                                          <p:spTgt spid="114"/>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1200"/>
                                  </p:stCondLst>
                                  <p:childTnLst>
                                    <p:set>
                                      <p:cBhvr>
                                        <p:cTn id="78" dur="1" fill="hold">
                                          <p:stCondLst>
                                            <p:cond delay="0"/>
                                          </p:stCondLst>
                                        </p:cTn>
                                        <p:tgtEl>
                                          <p:spTgt spid="107"/>
                                        </p:tgtEl>
                                        <p:attrNameLst>
                                          <p:attrName>style.visibility</p:attrName>
                                        </p:attrNameLst>
                                      </p:cBhvr>
                                      <p:to>
                                        <p:strVal val="visible"/>
                                      </p:to>
                                    </p:set>
                                    <p:animEffect transition="in" filter="fade">
                                      <p:cBhvr>
                                        <p:cTn id="79" dur="1000"/>
                                        <p:tgtEl>
                                          <p:spTgt spid="107"/>
                                        </p:tgtEl>
                                      </p:cBhvr>
                                    </p:animEffect>
                                    <p:anim calcmode="lin" valueType="num">
                                      <p:cBhvr>
                                        <p:cTn id="80" dur="1000" fill="hold"/>
                                        <p:tgtEl>
                                          <p:spTgt spid="107"/>
                                        </p:tgtEl>
                                        <p:attrNameLst>
                                          <p:attrName>ppt_x</p:attrName>
                                        </p:attrNameLst>
                                      </p:cBhvr>
                                      <p:tavLst>
                                        <p:tav tm="0">
                                          <p:val>
                                            <p:strVal val="#ppt_x"/>
                                          </p:val>
                                        </p:tav>
                                        <p:tav tm="100000">
                                          <p:val>
                                            <p:strVal val="#ppt_x"/>
                                          </p:val>
                                        </p:tav>
                                      </p:tavLst>
                                    </p:anim>
                                    <p:anim calcmode="lin" valueType="num">
                                      <p:cBhvr>
                                        <p:cTn id="81" dur="1000" fill="hold"/>
                                        <p:tgtEl>
                                          <p:spTgt spid="107"/>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1200"/>
                                  </p:stCondLst>
                                  <p:childTnLst>
                                    <p:set>
                                      <p:cBhvr>
                                        <p:cTn id="83" dur="1" fill="hold">
                                          <p:stCondLst>
                                            <p:cond delay="0"/>
                                          </p:stCondLst>
                                        </p:cTn>
                                        <p:tgtEl>
                                          <p:spTgt spid="115"/>
                                        </p:tgtEl>
                                        <p:attrNameLst>
                                          <p:attrName>style.visibility</p:attrName>
                                        </p:attrNameLst>
                                      </p:cBhvr>
                                      <p:to>
                                        <p:strVal val="visible"/>
                                      </p:to>
                                    </p:set>
                                    <p:animEffect transition="in" filter="fade">
                                      <p:cBhvr>
                                        <p:cTn id="84" dur="1000"/>
                                        <p:tgtEl>
                                          <p:spTgt spid="115"/>
                                        </p:tgtEl>
                                      </p:cBhvr>
                                    </p:animEffect>
                                    <p:anim calcmode="lin" valueType="num">
                                      <p:cBhvr>
                                        <p:cTn id="85" dur="1000" fill="hold"/>
                                        <p:tgtEl>
                                          <p:spTgt spid="115"/>
                                        </p:tgtEl>
                                        <p:attrNameLst>
                                          <p:attrName>ppt_x</p:attrName>
                                        </p:attrNameLst>
                                      </p:cBhvr>
                                      <p:tavLst>
                                        <p:tav tm="0">
                                          <p:val>
                                            <p:strVal val="#ppt_x"/>
                                          </p:val>
                                        </p:tav>
                                        <p:tav tm="100000">
                                          <p:val>
                                            <p:strVal val="#ppt_x"/>
                                          </p:val>
                                        </p:tav>
                                      </p:tavLst>
                                    </p:anim>
                                    <p:anim calcmode="lin" valueType="num">
                                      <p:cBhvr>
                                        <p:cTn id="86" dur="1000" fill="hold"/>
                                        <p:tgtEl>
                                          <p:spTgt spid="11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600"/>
                                  </p:stCondLst>
                                  <p:childTnLst>
                                    <p:set>
                                      <p:cBhvr>
                                        <p:cTn id="88" dur="1" fill="hold">
                                          <p:stCondLst>
                                            <p:cond delay="0"/>
                                          </p:stCondLst>
                                        </p:cTn>
                                        <p:tgtEl>
                                          <p:spTgt spid="76"/>
                                        </p:tgtEl>
                                        <p:attrNameLst>
                                          <p:attrName>style.visibility</p:attrName>
                                        </p:attrNameLst>
                                      </p:cBhvr>
                                      <p:to>
                                        <p:strVal val="visible"/>
                                      </p:to>
                                    </p:set>
                                    <p:animEffect transition="in" filter="fade">
                                      <p:cBhvr>
                                        <p:cTn id="89" dur="1000"/>
                                        <p:tgtEl>
                                          <p:spTgt spid="76"/>
                                        </p:tgtEl>
                                      </p:cBhvr>
                                    </p:animEffect>
                                    <p:anim calcmode="lin" valueType="num">
                                      <p:cBhvr>
                                        <p:cTn id="90" dur="1000" fill="hold"/>
                                        <p:tgtEl>
                                          <p:spTgt spid="76"/>
                                        </p:tgtEl>
                                        <p:attrNameLst>
                                          <p:attrName>ppt_x</p:attrName>
                                        </p:attrNameLst>
                                      </p:cBhvr>
                                      <p:tavLst>
                                        <p:tav tm="0">
                                          <p:val>
                                            <p:strVal val="#ppt_x"/>
                                          </p:val>
                                        </p:tav>
                                        <p:tav tm="100000">
                                          <p:val>
                                            <p:strVal val="#ppt_x"/>
                                          </p:val>
                                        </p:tav>
                                      </p:tavLst>
                                    </p:anim>
                                    <p:anim calcmode="lin" valueType="num">
                                      <p:cBhvr>
                                        <p:cTn id="91" dur="1000" fill="hold"/>
                                        <p:tgtEl>
                                          <p:spTgt spid="7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1600"/>
                                  </p:stCondLst>
                                  <p:childTnLst>
                                    <p:set>
                                      <p:cBhvr>
                                        <p:cTn id="93" dur="1" fill="hold">
                                          <p:stCondLst>
                                            <p:cond delay="0"/>
                                          </p:stCondLst>
                                        </p:cTn>
                                        <p:tgtEl>
                                          <p:spTgt spid="75"/>
                                        </p:tgtEl>
                                        <p:attrNameLst>
                                          <p:attrName>style.visibility</p:attrName>
                                        </p:attrNameLst>
                                      </p:cBhvr>
                                      <p:to>
                                        <p:strVal val="visible"/>
                                      </p:to>
                                    </p:set>
                                    <p:animEffect transition="in" filter="fade">
                                      <p:cBhvr>
                                        <p:cTn id="94" dur="1000"/>
                                        <p:tgtEl>
                                          <p:spTgt spid="75"/>
                                        </p:tgtEl>
                                      </p:cBhvr>
                                    </p:animEffect>
                                    <p:anim calcmode="lin" valueType="num">
                                      <p:cBhvr>
                                        <p:cTn id="95" dur="1000" fill="hold"/>
                                        <p:tgtEl>
                                          <p:spTgt spid="75"/>
                                        </p:tgtEl>
                                        <p:attrNameLst>
                                          <p:attrName>ppt_x</p:attrName>
                                        </p:attrNameLst>
                                      </p:cBhvr>
                                      <p:tavLst>
                                        <p:tav tm="0">
                                          <p:val>
                                            <p:strVal val="#ppt_x"/>
                                          </p:val>
                                        </p:tav>
                                        <p:tav tm="100000">
                                          <p:val>
                                            <p:strVal val="#ppt_x"/>
                                          </p:val>
                                        </p:tav>
                                      </p:tavLst>
                                    </p:anim>
                                    <p:anim calcmode="lin" valueType="num">
                                      <p:cBhvr>
                                        <p:cTn id="96"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4" grpId="0"/>
      <p:bldP spid="105" grpId="0"/>
      <p:bldP spid="106" grpId="0"/>
      <p:bldP spid="107" grpId="0"/>
      <p:bldP spid="112" grpId="0"/>
      <p:bldP spid="113" grpId="0"/>
      <p:bldP spid="114" grpId="0"/>
      <p:bldP spid="115" grpId="0"/>
      <p:bldP spid="103" grpId="0" animBg="1"/>
      <p:bldP spid="94" grpId="0"/>
      <p:bldP spid="116" grpId="0"/>
      <p:bldP spid="75" grpId="0"/>
      <p:bldP spid="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p:cNvSpPr txBox="1"/>
          <p:nvPr/>
        </p:nvSpPr>
        <p:spPr>
          <a:xfrm>
            <a:off x="4828355" y="2162071"/>
            <a:ext cx="2262158" cy="461665"/>
          </a:xfrm>
          <a:prstGeom prst="rect">
            <a:avLst/>
          </a:prstGeom>
          <a:noFill/>
        </p:spPr>
        <p:txBody>
          <a:bodyPr wrap="none" rtlCol="0">
            <a:spAutoFit/>
          </a:bodyPr>
          <a:lstStyle/>
          <a:p>
            <a:r>
              <a:rPr lang="zh-CN" altLang="en-US" sz="2400" spc="300" dirty="0">
                <a:latin typeface="方正兰亭细黑_GBK" pitchFamily="2" charset="-122"/>
                <a:ea typeface="方正兰亭细黑_GBK" pitchFamily="2" charset="-122"/>
              </a:rPr>
              <a:t>区块链是什么</a:t>
            </a:r>
          </a:p>
        </p:txBody>
      </p:sp>
      <p:sp>
        <p:nvSpPr>
          <p:cNvPr id="116" name="TextBox 115"/>
          <p:cNvSpPr txBox="1"/>
          <p:nvPr/>
        </p:nvSpPr>
        <p:spPr>
          <a:xfrm>
            <a:off x="4862464" y="2560320"/>
            <a:ext cx="1742465" cy="338554"/>
          </a:xfrm>
          <a:prstGeom prst="rect">
            <a:avLst/>
          </a:prstGeom>
          <a:noFill/>
        </p:spPr>
        <p:txBody>
          <a:bodyPr wrap="none" rtlCol="0">
            <a:spAutoFit/>
          </a:bodyPr>
          <a:lstStyle/>
          <a:p>
            <a:r>
              <a:rPr lang="en-US" altLang="zh-CN" sz="1600" dirty="0">
                <a:solidFill>
                  <a:srgbClr val="163A5A"/>
                </a:solidFill>
                <a:ea typeface="微软雅黑" panose="020B0503020204020204" pitchFamily="34" charset="-122"/>
              </a:rPr>
              <a:t>What is blockchain</a:t>
            </a:r>
            <a:endParaRPr lang="zh-CN" altLang="en-US" sz="1600" dirty="0">
              <a:solidFill>
                <a:srgbClr val="163A5A"/>
              </a:solidFill>
              <a:latin typeface="Kozuka Gothic Pro R" pitchFamily="34" charset="-128"/>
              <a:ea typeface="Kozuka Gothic Pro R" pitchFamily="34" charset="-128"/>
            </a:endParaRPr>
          </a:p>
        </p:txBody>
      </p:sp>
      <p:grpSp>
        <p:nvGrpSpPr>
          <p:cNvPr id="6" name="组合 5"/>
          <p:cNvGrpSpPr/>
          <p:nvPr/>
        </p:nvGrpSpPr>
        <p:grpSpPr>
          <a:xfrm>
            <a:off x="2980431" y="1940247"/>
            <a:ext cx="1301106" cy="1301106"/>
            <a:chOff x="2683251" y="1980687"/>
            <a:chExt cx="1301106" cy="1301106"/>
          </a:xfrm>
          <a:solidFill>
            <a:schemeClr val="tx2">
              <a:lumMod val="50000"/>
            </a:schemeClr>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8" name="TextBox 107"/>
            <p:cNvSpPr txBox="1"/>
            <p:nvPr/>
          </p:nvSpPr>
          <p:spPr>
            <a:xfrm>
              <a:off x="3002623" y="2185262"/>
              <a:ext cx="662361" cy="830997"/>
            </a:xfrm>
            <a:prstGeom prst="rect">
              <a:avLst/>
            </a:prstGeom>
            <a:grp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1</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4756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anim calcmode="lin" valueType="num">
                                      <p:cBhvr additive="base">
                                        <p:cTn id="19" dur="500"/>
                                        <p:tgtEl>
                                          <p:spTgt spid="116"/>
                                        </p:tgtEl>
                                        <p:attrNameLst>
                                          <p:attrName>ppt_x</p:attrName>
                                        </p:attrNameLst>
                                      </p:cBhvr>
                                      <p:tavLst>
                                        <p:tav tm="0">
                                          <p:val>
                                            <p:strVal val="#ppt_x-#ppt_w*1.125000"/>
                                          </p:val>
                                        </p:tav>
                                        <p:tav tm="100000">
                                          <p:val>
                                            <p:strVal val="#ppt_x"/>
                                          </p:val>
                                        </p:tav>
                                      </p:tavLst>
                                    </p:anim>
                                    <p:animEffect transition="in" filter="wipe(right)">
                                      <p:cBhvr>
                                        <p:cTn id="20"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915937" y="886301"/>
            <a:ext cx="7184231" cy="11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30000"/>
              </a:lnSpc>
              <a:spcBef>
                <a:spcPct val="0"/>
              </a:spcBef>
              <a:buFont typeface="Arial" pitchFamily="34" charset="0"/>
              <a:buNone/>
            </a:pPr>
            <a:r>
              <a:rPr lang="zh-CN" altLang="en-US" sz="1400" dirty="0">
                <a:latin typeface="Arial" pitchFamily="34" charset="0"/>
                <a:ea typeface="微软雅黑" panose="020B0503020204020204" pitchFamily="34" charset="-122"/>
              </a:rPr>
              <a:t>区块链是一种新型去中心化协议，通过分布式账本（或者叫数据库）这个载体，能安全地存储比特币交易或其它数据，通过分布在全球的网络确保信息不可伪造和篡改，可以自动执行智能合约，无需任何中心化机构的审核。交易既可以是比特币这样的数字货币，也可以是股权、知识产权这样的数字资产。大大降低了经济运行的信任和会计成本。</a:t>
            </a:r>
          </a:p>
        </p:txBody>
      </p:sp>
      <p:sp>
        <p:nvSpPr>
          <p:cNvPr id="11" name="矩形 47"/>
          <p:cNvSpPr>
            <a:spLocks noChangeArrowheads="1"/>
          </p:cNvSpPr>
          <p:nvPr/>
        </p:nvSpPr>
        <p:spPr bwMode="auto">
          <a:xfrm>
            <a:off x="921657" y="2682694"/>
            <a:ext cx="6991450" cy="32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30000"/>
              </a:lnSpc>
              <a:spcBef>
                <a:spcPct val="0"/>
              </a:spcBef>
              <a:spcAft>
                <a:spcPts val="375"/>
              </a:spcAft>
              <a:buNone/>
            </a:pPr>
            <a:r>
              <a:rPr lang="zh-CN" altLang="en-US" sz="1400" dirty="0">
                <a:latin typeface="Arial" pitchFamily="34" charset="0"/>
                <a:ea typeface="微软雅黑" panose="020B0503020204020204" pitchFamily="34" charset="-122"/>
              </a:rPr>
              <a:t>简单的说，区块链可以当成一种分布式数据库</a:t>
            </a:r>
          </a:p>
        </p:txBody>
      </p:sp>
      <p:cxnSp>
        <p:nvCxnSpPr>
          <p:cNvPr id="108"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0" name="TextBox 109"/>
          <p:cNvSpPr txBox="1"/>
          <p:nvPr/>
        </p:nvSpPr>
        <p:spPr>
          <a:xfrm>
            <a:off x="908957" y="206330"/>
            <a:ext cx="1800493" cy="369332"/>
          </a:xfrm>
          <a:prstGeom prst="rect">
            <a:avLst/>
          </a:prstGeom>
          <a:noFill/>
        </p:spPr>
        <p:txBody>
          <a:bodyPr wrap="none" rtlCol="0">
            <a:spAutoFit/>
          </a:bodyPr>
          <a:lstStyle/>
          <a:p>
            <a:r>
              <a:rPr lang="zh-CN" altLang="en-US" spc="300" dirty="0">
                <a:latin typeface="方正兰亭细黑_GBK" pitchFamily="2" charset="-122"/>
                <a:ea typeface="方正兰亭细黑_GBK" pitchFamily="2" charset="-122"/>
              </a:rPr>
              <a:t>区块链是什么</a:t>
            </a:r>
          </a:p>
        </p:txBody>
      </p:sp>
      <p:cxnSp>
        <p:nvCxnSpPr>
          <p:cNvPr id="111" name="直接连接符 110"/>
          <p:cNvCxnSpPr>
            <a:cxnSpLocks/>
          </p:cNvCxnSpPr>
          <p:nvPr/>
        </p:nvCxnSpPr>
        <p:spPr>
          <a:xfrm>
            <a:off x="2612427"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20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left)">
                                      <p:cBhvr>
                                        <p:cTn id="7" dur="300"/>
                                        <p:tgtEl>
                                          <p:spTgt spid="108"/>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down)">
                                      <p:cBhvr>
                                        <p:cTn id="11" dur="300"/>
                                        <p:tgtEl>
                                          <p:spTgt spid="109"/>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p:tgtEl>
                                          <p:spTgt spid="110"/>
                                        </p:tgtEl>
                                        <p:attrNameLst>
                                          <p:attrName>ppt_x</p:attrName>
                                        </p:attrNameLst>
                                      </p:cBhvr>
                                      <p:tavLst>
                                        <p:tav tm="0">
                                          <p:val>
                                            <p:strVal val="#ppt_x-#ppt_w*1.125000"/>
                                          </p:val>
                                        </p:tav>
                                        <p:tav tm="100000">
                                          <p:val>
                                            <p:strVal val="#ppt_x"/>
                                          </p:val>
                                        </p:tav>
                                      </p:tavLst>
                                    </p:anim>
                                    <p:animEffect transition="in" filter="wipe(right)">
                                      <p:cBhvr>
                                        <p:cTn id="16" dur="500"/>
                                        <p:tgtEl>
                                          <p:spTgt spid="110"/>
                                        </p:tgtEl>
                                      </p:cBhvr>
                                    </p:animEffect>
                                  </p:childTnLst>
                                </p:cTn>
                              </p:par>
                              <p:par>
                                <p:cTn id="17" presetID="12" presetClass="entr" presetSubtype="8"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p:tgtEl>
                                          <p:spTgt spid="111"/>
                                        </p:tgtEl>
                                        <p:attrNameLst>
                                          <p:attrName>ppt_x</p:attrName>
                                        </p:attrNameLst>
                                      </p:cBhvr>
                                      <p:tavLst>
                                        <p:tav tm="0">
                                          <p:val>
                                            <p:strVal val="#ppt_x-#ppt_w*1.125000"/>
                                          </p:val>
                                        </p:tav>
                                        <p:tav tm="100000">
                                          <p:val>
                                            <p:strVal val="#ppt_x"/>
                                          </p:val>
                                        </p:tav>
                                      </p:tavLst>
                                    </p:anim>
                                    <p:animEffect transition="in" filter="wipe(right)">
                                      <p:cBhvr>
                                        <p:cTn id="20" dur="500"/>
                                        <p:tgtEl>
                                          <p:spTgt spid="111"/>
                                        </p:tgtEl>
                                      </p:cBhvr>
                                    </p:animEffect>
                                  </p:childTnLst>
                                </p:cTn>
                              </p:par>
                            </p:childTnLst>
                          </p:cTn>
                        </p:par>
                        <p:par>
                          <p:cTn id="21" fill="hold">
                            <p:stCondLst>
                              <p:cond delay="1100"/>
                            </p:stCondLst>
                            <p:childTnLst>
                              <p:par>
                                <p:cTn id="22" presetID="16" presetClass="entr" presetSubtype="37"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out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utoUpdateAnimBg="0"/>
      <p:bldP spid="11" grpId="0"/>
      <p:bldP spid="109" grpId="0" animBg="1"/>
      <p:bldP spid="1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椭圆 34"/>
          <p:cNvSpPr/>
          <p:nvPr/>
        </p:nvSpPr>
        <p:spPr>
          <a:xfrm>
            <a:off x="112232" y="2578761"/>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7" name="直接连接符 6"/>
          <p:cNvCxnSpPr/>
          <p:nvPr/>
        </p:nvCxnSpPr>
        <p:spPr>
          <a:xfrm>
            <a:off x="370879"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502502"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4" name="TextBox 93"/>
          <p:cNvSpPr txBox="1"/>
          <p:nvPr/>
        </p:nvSpPr>
        <p:spPr>
          <a:xfrm>
            <a:off x="764579" y="206330"/>
            <a:ext cx="1954381"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区块链大事记</a:t>
            </a:r>
          </a:p>
        </p:txBody>
      </p:sp>
      <p:cxnSp>
        <p:nvCxnSpPr>
          <p:cNvPr id="14" name="直接连接符 13"/>
          <p:cNvCxnSpPr/>
          <p:nvPr/>
        </p:nvCxnSpPr>
        <p:spPr>
          <a:xfrm>
            <a:off x="3520943" y="27925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hidden="1"/>
          <p:cNvSpPr txBox="1"/>
          <p:nvPr/>
        </p:nvSpPr>
        <p:spPr>
          <a:xfrm>
            <a:off x="786349" y="950663"/>
            <a:ext cx="7571303" cy="646331"/>
          </a:xfrm>
          <a:prstGeom prst="rect">
            <a:avLst/>
          </a:prstGeom>
          <a:noFill/>
        </p:spPr>
        <p:txBody>
          <a:bodyPr wrap="none" rtlCol="0">
            <a:spAutoFit/>
          </a:bodyPr>
          <a:lstStyle/>
          <a:p>
            <a:r>
              <a:rPr lang="zh-CN" altLang="en-US" sz="1200" dirty="0">
                <a:latin typeface="方正兰亭细黑_GBK" panose="02000000000000000000" charset="-122"/>
                <a:ea typeface="方正兰亭细黑_GBK" panose="02000000000000000000" charset="-122"/>
                <a:cs typeface="方正兰亭细黑_GBK_M" pitchFamily="2" charset="2"/>
              </a:rPr>
              <a:t>发现问题是解决问题的先决条件，但仅仅满足有提出问题是不够的，提出问题的目的是为了有效解决问题。人</a:t>
            </a:r>
            <a:endParaRPr lang="en-US" altLang="zh-CN" sz="1200" dirty="0">
              <a:latin typeface="方正兰亭细黑_GBK" panose="02000000000000000000" charset="-122"/>
              <a:ea typeface="方正兰亭细黑_GBK" panose="02000000000000000000" charset="-122"/>
              <a:cs typeface="方正兰亭细黑_GBK_M" pitchFamily="2" charset="2"/>
            </a:endParaRPr>
          </a:p>
          <a:p>
            <a:r>
              <a:rPr lang="zh-CN" altLang="en-US" sz="1200" dirty="0">
                <a:latin typeface="方正兰亭细黑_GBK" panose="02000000000000000000" charset="-122"/>
                <a:ea typeface="方正兰亭细黑_GBK" panose="02000000000000000000" charset="-122"/>
                <a:cs typeface="方正兰亭细黑_GBK_M" pitchFamily="2" charset="2"/>
              </a:rPr>
              <a:t>生就是解决一系列问题的过程。个体克服生活、学习、实践中新的矛盾时的复杂心理活动，其中主要是思维活</a:t>
            </a:r>
            <a:endParaRPr lang="en-US" altLang="zh-CN" sz="1200" dirty="0">
              <a:latin typeface="方正兰亭细黑_GBK" panose="02000000000000000000" charset="-122"/>
              <a:ea typeface="方正兰亭细黑_GBK" panose="02000000000000000000" charset="-122"/>
              <a:cs typeface="方正兰亭细黑_GBK_M" pitchFamily="2" charset="2"/>
            </a:endParaRPr>
          </a:p>
          <a:p>
            <a:r>
              <a:rPr lang="zh-CN" altLang="en-US" sz="1200" dirty="0">
                <a:latin typeface="方正兰亭细黑_GBK" panose="02000000000000000000" charset="-122"/>
                <a:ea typeface="方正兰亭细黑_GBK" panose="02000000000000000000" charset="-122"/>
                <a:cs typeface="方正兰亭细黑_GBK_M" pitchFamily="2" charset="2"/>
              </a:rPr>
              <a:t>动。教育心理学着重研究学生学习知识、应用知识中的问题解决。</a:t>
            </a:r>
            <a:endParaRPr lang="en-US" altLang="zh-CN" sz="1200" dirty="0">
              <a:latin typeface="方正兰亭细黑_GBK" panose="02000000000000000000" charset="-122"/>
              <a:ea typeface="方正兰亭细黑_GBK" panose="02000000000000000000" charset="-122"/>
              <a:cs typeface="方正兰亭细黑_GBK_M" pitchFamily="2" charset="2"/>
            </a:endParaRPr>
          </a:p>
        </p:txBody>
      </p:sp>
      <p:grpSp>
        <p:nvGrpSpPr>
          <p:cNvPr id="10" name="组合 9"/>
          <p:cNvGrpSpPr/>
          <p:nvPr/>
        </p:nvGrpSpPr>
        <p:grpSpPr>
          <a:xfrm flipV="1">
            <a:off x="237487" y="2973340"/>
            <a:ext cx="8385146" cy="45719"/>
            <a:chOff x="814999" y="3019059"/>
            <a:chExt cx="7719401" cy="0"/>
          </a:xfrm>
        </p:grpSpPr>
        <p:cxnSp>
          <p:nvCxnSpPr>
            <p:cNvPr id="3" name="直接连接符 2"/>
            <p:cNvCxnSpPr/>
            <p:nvPr/>
          </p:nvCxnSpPr>
          <p:spPr>
            <a:xfrm>
              <a:off x="814999" y="3019059"/>
              <a:ext cx="3062193" cy="0"/>
            </a:xfrm>
            <a:prstGeom prst="line">
              <a:avLst/>
            </a:prstGeom>
            <a:ln w="76200">
              <a:solidFill>
                <a:srgbClr val="163A5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784843" y="3019059"/>
              <a:ext cx="4749557" cy="0"/>
            </a:xfrm>
            <a:prstGeom prst="line">
              <a:avLst/>
            </a:prstGeom>
            <a:ln w="76200">
              <a:solidFill>
                <a:srgbClr val="163A5A"/>
              </a:solidFill>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364" y="2855394"/>
            <a:ext cx="806631" cy="338554"/>
          </a:xfrm>
          <a:prstGeom prst="rect">
            <a:avLst/>
          </a:prstGeom>
          <a:noFill/>
        </p:spPr>
        <p:txBody>
          <a:bodyPr wrap="none" rtlCol="0">
            <a:spAutoFit/>
          </a:bodyPr>
          <a:lstStyle/>
          <a:p>
            <a:r>
              <a:rPr lang="en-US" altLang="zh-CN" sz="1600" dirty="0">
                <a:solidFill>
                  <a:schemeClr val="bg1"/>
                </a:solidFill>
                <a:ea typeface="微软雅黑" panose="020B0503020204020204" pitchFamily="34" charset="-122"/>
              </a:rPr>
              <a:t>1991</a:t>
            </a:r>
            <a:r>
              <a:rPr lang="zh-CN" altLang="en-US" sz="1600" dirty="0">
                <a:solidFill>
                  <a:schemeClr val="bg1"/>
                </a:solidFill>
                <a:ea typeface="微软雅黑" panose="020B0503020204020204" pitchFamily="34" charset="-122"/>
              </a:rPr>
              <a:t>年</a:t>
            </a:r>
          </a:p>
        </p:txBody>
      </p:sp>
      <p:sp>
        <p:nvSpPr>
          <p:cNvPr id="12" name="矩形 11"/>
          <p:cNvSpPr/>
          <p:nvPr/>
        </p:nvSpPr>
        <p:spPr>
          <a:xfrm>
            <a:off x="3110682" y="3556349"/>
            <a:ext cx="908364" cy="900246"/>
          </a:xfrm>
          <a:prstGeom prst="rect">
            <a:avLst/>
          </a:prstGeom>
        </p:spPr>
        <p:txBody>
          <a:bodyPr wrap="square">
            <a:spAutoFit/>
          </a:bodyPr>
          <a:lstStyle/>
          <a:p>
            <a:pPr algn="ctr"/>
            <a:r>
              <a:rPr lang="zh-CN" altLang="en-US" sz="1050" dirty="0">
                <a:ea typeface="微软雅黑" panose="020B0503020204020204" pitchFamily="34" charset="-122"/>
              </a:rPr>
              <a:t>根据中本聪区块链理论设计出</a:t>
            </a:r>
            <a:r>
              <a:rPr lang="en-US" altLang="zh-CN" sz="1050" dirty="0">
                <a:ea typeface="微软雅黑" panose="020B0503020204020204" pitchFamily="34" charset="-122"/>
              </a:rPr>
              <a:t>P2P</a:t>
            </a:r>
            <a:r>
              <a:rPr lang="zh-CN" altLang="en-US" sz="1050" dirty="0">
                <a:ea typeface="微软雅黑" panose="020B0503020204020204" pitchFamily="34" charset="-122"/>
              </a:rPr>
              <a:t>形式的数字货币比特币</a:t>
            </a:r>
          </a:p>
        </p:txBody>
      </p:sp>
      <p:sp>
        <p:nvSpPr>
          <p:cNvPr id="65" name="矩形 64"/>
          <p:cNvSpPr/>
          <p:nvPr/>
        </p:nvSpPr>
        <p:spPr>
          <a:xfrm>
            <a:off x="7011002" y="3493885"/>
            <a:ext cx="1391354" cy="1384995"/>
          </a:xfrm>
          <a:prstGeom prst="rect">
            <a:avLst/>
          </a:prstGeom>
        </p:spPr>
        <p:txBody>
          <a:bodyPr wrap="square">
            <a:spAutoFit/>
          </a:bodyPr>
          <a:lstStyle/>
          <a:p>
            <a:pPr algn="ctr"/>
            <a:r>
              <a:rPr lang="zh-CN" altLang="en-US" sz="1050" dirty="0">
                <a:ea typeface="微软雅黑" panose="020B0503020204020204" pitchFamily="34" charset="-122"/>
              </a:rPr>
              <a:t>区块链技术在中国的场景应用探讨进入高潮，中国央行、工信部、银监会、证监会、保监会、证券交易所等金融主管部门以及地方政府都开始推动区块链技术的落地</a:t>
            </a:r>
          </a:p>
        </p:txBody>
      </p:sp>
      <p:sp>
        <p:nvSpPr>
          <p:cNvPr id="66" name="矩形 65"/>
          <p:cNvSpPr/>
          <p:nvPr/>
        </p:nvSpPr>
        <p:spPr>
          <a:xfrm>
            <a:off x="5153816" y="3556349"/>
            <a:ext cx="908364" cy="1223412"/>
          </a:xfrm>
          <a:prstGeom prst="rect">
            <a:avLst/>
          </a:prstGeom>
        </p:spPr>
        <p:txBody>
          <a:bodyPr wrap="square">
            <a:spAutoFit/>
          </a:bodyPr>
          <a:lstStyle/>
          <a:p>
            <a:pPr algn="ctr"/>
            <a:r>
              <a:rPr lang="zh-CN" altLang="en-US" sz="1050" dirty="0">
                <a:ea typeface="微软雅黑" panose="020B0503020204020204" pitchFamily="34" charset="-122"/>
              </a:rPr>
              <a:t>全球成立诸多基础区块链技术的联盟，诸如全球知名的</a:t>
            </a:r>
            <a:r>
              <a:rPr lang="en-US" altLang="zh-CN" sz="1050" dirty="0">
                <a:ea typeface="微软雅黑" panose="020B0503020204020204" pitchFamily="34" charset="-122"/>
              </a:rPr>
              <a:t>R3</a:t>
            </a:r>
            <a:r>
              <a:rPr lang="zh-CN" altLang="en-US" sz="1050" dirty="0">
                <a:ea typeface="微软雅黑" panose="020B0503020204020204" pitchFamily="34" charset="-122"/>
              </a:rPr>
              <a:t>联盟、以太坊联盟等</a:t>
            </a:r>
          </a:p>
        </p:txBody>
      </p:sp>
      <p:sp>
        <p:nvSpPr>
          <p:cNvPr id="67" name="矩形 66"/>
          <p:cNvSpPr/>
          <p:nvPr/>
        </p:nvSpPr>
        <p:spPr>
          <a:xfrm>
            <a:off x="-66263" y="1097797"/>
            <a:ext cx="908364" cy="1546577"/>
          </a:xfrm>
          <a:prstGeom prst="rect">
            <a:avLst/>
          </a:prstGeom>
        </p:spPr>
        <p:txBody>
          <a:bodyPr wrap="square">
            <a:spAutoFit/>
          </a:bodyPr>
          <a:lstStyle/>
          <a:p>
            <a:pPr algn="ctr"/>
            <a:r>
              <a:rPr lang="zh-CN" altLang="en-US" sz="1050" dirty="0">
                <a:solidFill>
                  <a:srgbClr val="163A5A"/>
                </a:solidFill>
                <a:ea typeface="微软雅黑" panose="020B0503020204020204" pitchFamily="34" charset="-122"/>
              </a:rPr>
              <a:t>国外两名专家</a:t>
            </a:r>
            <a:r>
              <a:rPr lang="en-US" altLang="zh-CN" sz="1050" dirty="0">
                <a:solidFill>
                  <a:srgbClr val="163A5A"/>
                </a:solidFill>
                <a:ea typeface="微软雅黑" panose="020B0503020204020204" pitchFamily="34" charset="-122"/>
              </a:rPr>
              <a:t>Stuart Haber</a:t>
            </a:r>
            <a:r>
              <a:rPr lang="zh-CN" altLang="en-US" sz="1050" dirty="0">
                <a:solidFill>
                  <a:srgbClr val="163A5A"/>
                </a:solidFill>
                <a:ea typeface="微软雅黑" panose="020B0503020204020204" pitchFamily="34" charset="-122"/>
              </a:rPr>
              <a:t>和</a:t>
            </a:r>
            <a:r>
              <a:rPr lang="en-US" altLang="zh-CN" sz="1050" dirty="0" err="1">
                <a:solidFill>
                  <a:srgbClr val="163A5A"/>
                </a:solidFill>
                <a:ea typeface="微软雅黑" panose="020B0503020204020204" pitchFamily="34" charset="-122"/>
              </a:rPr>
              <a:t>W.Scott</a:t>
            </a:r>
            <a:r>
              <a:rPr lang="en-US" altLang="zh-CN" sz="1050" dirty="0">
                <a:solidFill>
                  <a:srgbClr val="163A5A"/>
                </a:solidFill>
                <a:ea typeface="微软雅黑" panose="020B0503020204020204" pitchFamily="34" charset="-122"/>
              </a:rPr>
              <a:t> </a:t>
            </a:r>
            <a:r>
              <a:rPr lang="en-US" altLang="zh-CN" sz="1050" dirty="0" err="1">
                <a:solidFill>
                  <a:srgbClr val="163A5A"/>
                </a:solidFill>
                <a:ea typeface="微软雅黑" panose="020B0503020204020204" pitchFamily="34" charset="-122"/>
              </a:rPr>
              <a:t>Stornetta</a:t>
            </a:r>
            <a:r>
              <a:rPr lang="zh-CN" altLang="en-US" sz="1050" dirty="0">
                <a:solidFill>
                  <a:srgbClr val="163A5A"/>
                </a:solidFill>
                <a:ea typeface="微软雅黑" panose="020B0503020204020204" pitchFamily="34" charset="-122"/>
              </a:rPr>
              <a:t>第一次提出关于区块的加密保护链产品</a:t>
            </a:r>
          </a:p>
        </p:txBody>
      </p:sp>
      <p:sp>
        <p:nvSpPr>
          <p:cNvPr id="68" name="矩形 67"/>
          <p:cNvSpPr/>
          <p:nvPr/>
        </p:nvSpPr>
        <p:spPr>
          <a:xfrm>
            <a:off x="4065940" y="941066"/>
            <a:ext cx="908364" cy="1708160"/>
          </a:xfrm>
          <a:prstGeom prst="rect">
            <a:avLst/>
          </a:prstGeom>
        </p:spPr>
        <p:txBody>
          <a:bodyPr wrap="square">
            <a:spAutoFit/>
          </a:bodyPr>
          <a:lstStyle/>
          <a:p>
            <a:pPr algn="ctr"/>
            <a:r>
              <a:rPr lang="zh-CN" altLang="en-US" sz="1050" dirty="0">
                <a:solidFill>
                  <a:srgbClr val="163A5A"/>
                </a:solidFill>
                <a:ea typeface="微软雅黑" panose="020B0503020204020204" pitchFamily="34" charset="-122"/>
              </a:rPr>
              <a:t>比特币挖矿和交易逐渐在全球形成气候，基于比特币交易的区块链技术也受到全球金融巨头和政府的关注</a:t>
            </a:r>
          </a:p>
        </p:txBody>
      </p:sp>
      <p:sp>
        <p:nvSpPr>
          <p:cNvPr id="69" name="矩形 68"/>
          <p:cNvSpPr/>
          <p:nvPr/>
        </p:nvSpPr>
        <p:spPr>
          <a:xfrm>
            <a:off x="1982915" y="1723721"/>
            <a:ext cx="908364" cy="738664"/>
          </a:xfrm>
          <a:prstGeom prst="rect">
            <a:avLst/>
          </a:prstGeom>
        </p:spPr>
        <p:txBody>
          <a:bodyPr wrap="square">
            <a:spAutoFit/>
          </a:bodyPr>
          <a:lstStyle/>
          <a:p>
            <a:pPr algn="ctr"/>
            <a:r>
              <a:rPr lang="zh-CN" altLang="en-US" sz="1050" dirty="0">
                <a:solidFill>
                  <a:srgbClr val="163A5A"/>
                </a:solidFill>
                <a:ea typeface="微软雅黑" panose="020B0503020204020204" pitchFamily="34" charset="-122"/>
              </a:rPr>
              <a:t>中本聪原始论文正式提出区块链概念</a:t>
            </a:r>
          </a:p>
        </p:txBody>
      </p:sp>
      <p:sp>
        <p:nvSpPr>
          <p:cNvPr id="70" name="矩形 69"/>
          <p:cNvSpPr/>
          <p:nvPr/>
        </p:nvSpPr>
        <p:spPr>
          <a:xfrm>
            <a:off x="1012822" y="3557492"/>
            <a:ext cx="908364" cy="1061829"/>
          </a:xfrm>
          <a:prstGeom prst="rect">
            <a:avLst/>
          </a:prstGeom>
        </p:spPr>
        <p:txBody>
          <a:bodyPr wrap="square">
            <a:spAutoFit/>
          </a:bodyPr>
          <a:lstStyle/>
          <a:p>
            <a:pPr algn="ctr"/>
            <a:r>
              <a:rPr lang="zh-CN" altLang="en-US" sz="1050" dirty="0">
                <a:ea typeface="微软雅黑" panose="020B0503020204020204" pitchFamily="34" charset="-122"/>
              </a:rPr>
              <a:t>外国人</a:t>
            </a:r>
            <a:r>
              <a:rPr lang="en-US" altLang="zh-CN" sz="1050" dirty="0">
                <a:ea typeface="微软雅黑" panose="020B0503020204020204" pitchFamily="34" charset="-122"/>
              </a:rPr>
              <a:t>Nick Szabo</a:t>
            </a:r>
            <a:r>
              <a:rPr lang="zh-CN" altLang="en-US" sz="1050" dirty="0">
                <a:ea typeface="微软雅黑" panose="020B0503020204020204" pitchFamily="34" charset="-122"/>
              </a:rPr>
              <a:t>提出电子货币分散化机制研究，被称为比特金</a:t>
            </a:r>
          </a:p>
        </p:txBody>
      </p:sp>
      <p:sp>
        <p:nvSpPr>
          <p:cNvPr id="71" name="矩形 70"/>
          <p:cNvSpPr/>
          <p:nvPr/>
        </p:nvSpPr>
        <p:spPr>
          <a:xfrm>
            <a:off x="6173967" y="1528665"/>
            <a:ext cx="908364" cy="1061829"/>
          </a:xfrm>
          <a:prstGeom prst="rect">
            <a:avLst/>
          </a:prstGeom>
        </p:spPr>
        <p:txBody>
          <a:bodyPr wrap="square">
            <a:spAutoFit/>
          </a:bodyPr>
          <a:lstStyle/>
          <a:p>
            <a:pPr algn="ctr"/>
            <a:r>
              <a:rPr lang="zh-CN" altLang="en-US" sz="1050" dirty="0">
                <a:solidFill>
                  <a:srgbClr val="163A5A"/>
                </a:solidFill>
                <a:ea typeface="微软雅黑" panose="020B0503020204020204" pitchFamily="34" charset="-122"/>
              </a:rPr>
              <a:t>比特币交易进入真正的牛市，国内各类金融机构参与区块链技术研究</a:t>
            </a:r>
          </a:p>
        </p:txBody>
      </p:sp>
      <p:sp>
        <p:nvSpPr>
          <p:cNvPr id="51" name="椭圆 34"/>
          <p:cNvSpPr/>
          <p:nvPr/>
        </p:nvSpPr>
        <p:spPr>
          <a:xfrm>
            <a:off x="2149933" y="2560543"/>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34"/>
          <p:cNvSpPr/>
          <p:nvPr/>
        </p:nvSpPr>
        <p:spPr>
          <a:xfrm>
            <a:off x="4250269" y="2618451"/>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34"/>
          <p:cNvSpPr/>
          <p:nvPr/>
        </p:nvSpPr>
        <p:spPr>
          <a:xfrm>
            <a:off x="6340985" y="2662507"/>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58" name="组合 57"/>
          <p:cNvGrpSpPr/>
          <p:nvPr/>
        </p:nvGrpSpPr>
        <p:grpSpPr>
          <a:xfrm rot="10800000">
            <a:off x="3224914" y="2737005"/>
            <a:ext cx="633946" cy="823643"/>
            <a:chOff x="4020870" y="2194485"/>
            <a:chExt cx="1102258" cy="1432090"/>
          </a:xfrm>
          <a:effectLst>
            <a:outerShdw blurRad="444500" dist="254000" dir="8100000" algn="tr" rotWithShape="0">
              <a:prstClr val="black">
                <a:alpha val="50000"/>
              </a:prstClr>
            </a:outerShdw>
          </a:effectLst>
        </p:grpSpPr>
        <p:sp>
          <p:nvSpPr>
            <p:cNvPr id="5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6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62" name="组合 61"/>
          <p:cNvGrpSpPr/>
          <p:nvPr/>
        </p:nvGrpSpPr>
        <p:grpSpPr>
          <a:xfrm rot="10800000">
            <a:off x="5265136" y="2760028"/>
            <a:ext cx="633946" cy="823643"/>
            <a:chOff x="4020870" y="2194485"/>
            <a:chExt cx="1102258" cy="1432090"/>
          </a:xfrm>
          <a:effectLst>
            <a:outerShdw blurRad="444500" dist="254000" dir="8100000" algn="tr" rotWithShape="0">
              <a:prstClr val="black">
                <a:alpha val="50000"/>
              </a:prstClr>
            </a:outerShdw>
          </a:effectLst>
        </p:grpSpPr>
        <p:sp>
          <p:nvSpPr>
            <p:cNvPr id="6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6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73" name="组合 72"/>
          <p:cNvGrpSpPr/>
          <p:nvPr/>
        </p:nvGrpSpPr>
        <p:grpSpPr>
          <a:xfrm rot="10800000">
            <a:off x="7341992" y="2626386"/>
            <a:ext cx="633946" cy="823643"/>
            <a:chOff x="4020870" y="2194485"/>
            <a:chExt cx="1102258" cy="1432090"/>
          </a:xfrm>
          <a:effectLst>
            <a:outerShdw blurRad="444500" dist="254000" dir="8100000" algn="tr" rotWithShape="0">
              <a:prstClr val="black">
                <a:alpha val="50000"/>
              </a:prstClr>
            </a:outerShdw>
          </a:effectLst>
        </p:grpSpPr>
        <p:sp>
          <p:nvSpPr>
            <p:cNvPr id="7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7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76" name="TextBox 75"/>
          <p:cNvSpPr txBox="1"/>
          <p:nvPr/>
        </p:nvSpPr>
        <p:spPr>
          <a:xfrm>
            <a:off x="2048160" y="2841275"/>
            <a:ext cx="883575" cy="369332"/>
          </a:xfrm>
          <a:prstGeom prst="rect">
            <a:avLst/>
          </a:prstGeom>
          <a:noFill/>
        </p:spPr>
        <p:txBody>
          <a:bodyPr wrap="none" rtlCol="0">
            <a:spAutoFit/>
          </a:bodyPr>
          <a:lstStyle/>
          <a:p>
            <a:r>
              <a:rPr lang="en-US" altLang="zh-CN" dirty="0">
                <a:solidFill>
                  <a:schemeClr val="bg1"/>
                </a:solidFill>
                <a:ea typeface="微软雅黑" panose="020B0503020204020204" pitchFamily="34" charset="-122"/>
              </a:rPr>
              <a:t>2008</a:t>
            </a:r>
            <a:r>
              <a:rPr lang="zh-CN" altLang="en-US" dirty="0">
                <a:solidFill>
                  <a:schemeClr val="bg1"/>
                </a:solidFill>
                <a:ea typeface="微软雅黑" panose="020B0503020204020204" pitchFamily="34" charset="-122"/>
              </a:rPr>
              <a:t>年</a:t>
            </a:r>
          </a:p>
        </p:txBody>
      </p:sp>
      <p:sp>
        <p:nvSpPr>
          <p:cNvPr id="77" name="TextBox 76"/>
          <p:cNvSpPr txBox="1"/>
          <p:nvPr/>
        </p:nvSpPr>
        <p:spPr>
          <a:xfrm>
            <a:off x="3124256" y="2851264"/>
            <a:ext cx="921791" cy="369332"/>
          </a:xfrm>
          <a:prstGeom prst="rect">
            <a:avLst/>
          </a:prstGeom>
          <a:noFill/>
        </p:spPr>
        <p:txBody>
          <a:bodyPr wrap="square" rtlCol="0">
            <a:spAutoFit/>
          </a:bodyPr>
          <a:lstStyle/>
          <a:p>
            <a:r>
              <a:rPr lang="en-US" altLang="zh-CN" dirty="0"/>
              <a:t>2009</a:t>
            </a:r>
            <a:r>
              <a:rPr lang="zh-CN" altLang="en-US" dirty="0"/>
              <a:t>年</a:t>
            </a:r>
            <a:endParaRPr lang="zh-CN" altLang="en-US" dirty="0">
              <a:solidFill>
                <a:srgbClr val="163A5A"/>
              </a:solidFill>
              <a:ea typeface="微软雅黑" panose="020B0503020204020204" pitchFamily="34" charset="-122"/>
            </a:endParaRPr>
          </a:p>
        </p:txBody>
      </p:sp>
      <p:sp>
        <p:nvSpPr>
          <p:cNvPr id="78" name="TextBox 77"/>
          <p:cNvSpPr txBox="1"/>
          <p:nvPr/>
        </p:nvSpPr>
        <p:spPr>
          <a:xfrm>
            <a:off x="4115731" y="2708709"/>
            <a:ext cx="883575" cy="646331"/>
          </a:xfrm>
          <a:prstGeom prst="rect">
            <a:avLst/>
          </a:prstGeom>
          <a:noFill/>
        </p:spPr>
        <p:txBody>
          <a:bodyPr wrap="none" rtlCol="0">
            <a:spAutoFit/>
          </a:bodyPr>
          <a:lstStyle/>
          <a:p>
            <a:r>
              <a:rPr lang="en-US" altLang="zh-CN" dirty="0">
                <a:solidFill>
                  <a:schemeClr val="bg1"/>
                </a:solidFill>
                <a:ea typeface="微软雅黑" panose="020B0503020204020204" pitchFamily="34" charset="-122"/>
              </a:rPr>
              <a:t>2009-</a:t>
            </a:r>
          </a:p>
          <a:p>
            <a:r>
              <a:rPr lang="en-US" altLang="zh-CN" dirty="0">
                <a:solidFill>
                  <a:schemeClr val="bg1"/>
                </a:solidFill>
                <a:ea typeface="微软雅黑" panose="020B0503020204020204" pitchFamily="34" charset="-122"/>
              </a:rPr>
              <a:t>2013</a:t>
            </a:r>
            <a:r>
              <a:rPr lang="zh-CN" altLang="en-US" dirty="0">
                <a:solidFill>
                  <a:schemeClr val="bg1"/>
                </a:solidFill>
                <a:ea typeface="微软雅黑" panose="020B0503020204020204" pitchFamily="34" charset="-122"/>
              </a:rPr>
              <a:t>年</a:t>
            </a:r>
          </a:p>
        </p:txBody>
      </p:sp>
      <p:sp>
        <p:nvSpPr>
          <p:cNvPr id="79" name="TextBox 78"/>
          <p:cNvSpPr txBox="1"/>
          <p:nvPr/>
        </p:nvSpPr>
        <p:spPr>
          <a:xfrm>
            <a:off x="5141003" y="2851264"/>
            <a:ext cx="883575" cy="369332"/>
          </a:xfrm>
          <a:prstGeom prst="rect">
            <a:avLst/>
          </a:prstGeom>
          <a:noFill/>
        </p:spPr>
        <p:txBody>
          <a:bodyPr wrap="none" rtlCol="0">
            <a:spAutoFit/>
          </a:bodyPr>
          <a:lstStyle/>
          <a:p>
            <a:r>
              <a:rPr lang="en-US" altLang="zh-CN" dirty="0">
                <a:solidFill>
                  <a:srgbClr val="163A5A"/>
                </a:solidFill>
                <a:ea typeface="微软雅黑" panose="020B0503020204020204" pitchFamily="34" charset="-122"/>
              </a:rPr>
              <a:t>2014</a:t>
            </a:r>
            <a:r>
              <a:rPr lang="zh-CN" altLang="en-US" dirty="0">
                <a:solidFill>
                  <a:srgbClr val="163A5A"/>
                </a:solidFill>
                <a:ea typeface="微软雅黑" panose="020B0503020204020204" pitchFamily="34" charset="-122"/>
              </a:rPr>
              <a:t>年</a:t>
            </a:r>
          </a:p>
        </p:txBody>
      </p:sp>
      <p:sp>
        <p:nvSpPr>
          <p:cNvPr id="80" name="TextBox 79"/>
          <p:cNvSpPr txBox="1"/>
          <p:nvPr/>
        </p:nvSpPr>
        <p:spPr>
          <a:xfrm>
            <a:off x="6198756" y="2858868"/>
            <a:ext cx="883575" cy="369332"/>
          </a:xfrm>
          <a:prstGeom prst="rect">
            <a:avLst/>
          </a:prstGeom>
          <a:noFill/>
        </p:spPr>
        <p:txBody>
          <a:bodyPr wrap="none" rtlCol="0">
            <a:spAutoFit/>
          </a:bodyPr>
          <a:lstStyle/>
          <a:p>
            <a:r>
              <a:rPr lang="en-US" altLang="zh-CN" dirty="0">
                <a:solidFill>
                  <a:schemeClr val="bg1"/>
                </a:solidFill>
                <a:ea typeface="微软雅黑" panose="020B0503020204020204" pitchFamily="34" charset="-122"/>
              </a:rPr>
              <a:t>2015</a:t>
            </a:r>
            <a:r>
              <a:rPr lang="zh-CN" altLang="en-US" dirty="0">
                <a:solidFill>
                  <a:schemeClr val="bg1"/>
                </a:solidFill>
                <a:ea typeface="微软雅黑" panose="020B0503020204020204" pitchFamily="34" charset="-122"/>
              </a:rPr>
              <a:t>年</a:t>
            </a:r>
          </a:p>
        </p:txBody>
      </p:sp>
      <p:sp>
        <p:nvSpPr>
          <p:cNvPr id="83" name="TextBox 82"/>
          <p:cNvSpPr txBox="1"/>
          <p:nvPr/>
        </p:nvSpPr>
        <p:spPr>
          <a:xfrm>
            <a:off x="7200391" y="2797870"/>
            <a:ext cx="883575" cy="369332"/>
          </a:xfrm>
          <a:prstGeom prst="rect">
            <a:avLst/>
          </a:prstGeom>
          <a:noFill/>
        </p:spPr>
        <p:txBody>
          <a:bodyPr wrap="none" rtlCol="0">
            <a:spAutoFit/>
          </a:bodyPr>
          <a:lstStyle/>
          <a:p>
            <a:r>
              <a:rPr lang="en-US" altLang="zh-CN" dirty="0">
                <a:solidFill>
                  <a:srgbClr val="163A5A"/>
                </a:solidFill>
                <a:ea typeface="微软雅黑" panose="020B0503020204020204" pitchFamily="34" charset="-122"/>
              </a:rPr>
              <a:t>2016</a:t>
            </a:r>
            <a:r>
              <a:rPr lang="zh-CN" altLang="en-US" dirty="0">
                <a:solidFill>
                  <a:srgbClr val="163A5A"/>
                </a:solidFill>
                <a:ea typeface="微软雅黑" panose="020B0503020204020204" pitchFamily="34" charset="-122"/>
              </a:rPr>
              <a:t>年</a:t>
            </a:r>
          </a:p>
        </p:txBody>
      </p:sp>
      <p:grpSp>
        <p:nvGrpSpPr>
          <p:cNvPr id="48" name="组合 47"/>
          <p:cNvGrpSpPr/>
          <p:nvPr/>
        </p:nvGrpSpPr>
        <p:grpSpPr>
          <a:xfrm rot="10800000">
            <a:off x="1134638" y="2691082"/>
            <a:ext cx="633946" cy="823643"/>
            <a:chOff x="4020870" y="2194485"/>
            <a:chExt cx="1102258" cy="1432090"/>
          </a:xfrm>
          <a:effectLst>
            <a:outerShdw blurRad="444500" dist="254000" dir="8100000" algn="tr" rotWithShape="0">
              <a:prstClr val="black">
                <a:alpha val="50000"/>
              </a:prstClr>
            </a:outerShdw>
          </a:effectLst>
        </p:grpSpPr>
        <p:sp>
          <p:nvSpPr>
            <p:cNvPr id="4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5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11" name="TextBox 10"/>
          <p:cNvSpPr txBox="1"/>
          <p:nvPr/>
        </p:nvSpPr>
        <p:spPr>
          <a:xfrm>
            <a:off x="1022979" y="2843942"/>
            <a:ext cx="883575" cy="369332"/>
          </a:xfrm>
          <a:prstGeom prst="rect">
            <a:avLst/>
          </a:prstGeom>
          <a:noFill/>
        </p:spPr>
        <p:txBody>
          <a:bodyPr wrap="none" rtlCol="0">
            <a:spAutoFit/>
          </a:bodyPr>
          <a:lstStyle/>
          <a:p>
            <a:r>
              <a:rPr lang="en-US" altLang="zh-CN" dirty="0">
                <a:solidFill>
                  <a:srgbClr val="163A5A"/>
                </a:solidFill>
                <a:ea typeface="微软雅黑" panose="020B0503020204020204" pitchFamily="34" charset="-122"/>
              </a:rPr>
              <a:t>1998</a:t>
            </a:r>
            <a:r>
              <a:rPr lang="zh-CN" altLang="en-US" dirty="0">
                <a:solidFill>
                  <a:srgbClr val="163A5A"/>
                </a:solidFill>
                <a:ea typeface="微软雅黑" panose="020B0503020204020204" pitchFamily="34" charset="-122"/>
              </a:rPr>
              <a:t>年</a:t>
            </a:r>
          </a:p>
        </p:txBody>
      </p:sp>
      <p:sp>
        <p:nvSpPr>
          <p:cNvPr id="42" name="椭圆 34">
            <a:extLst>
              <a:ext uri="{FF2B5EF4-FFF2-40B4-BE49-F238E27FC236}">
                <a16:creationId xmlns="" xmlns:a16="http://schemas.microsoft.com/office/drawing/2014/main" id="{A10B028C-6AC9-4B32-8897-B353675C7094}"/>
              </a:ext>
            </a:extLst>
          </p:cNvPr>
          <p:cNvSpPr/>
          <p:nvPr/>
        </p:nvSpPr>
        <p:spPr>
          <a:xfrm>
            <a:off x="8393213" y="2590494"/>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5" name="TextBox 79">
            <a:extLst>
              <a:ext uri="{FF2B5EF4-FFF2-40B4-BE49-F238E27FC236}">
                <a16:creationId xmlns="" xmlns:a16="http://schemas.microsoft.com/office/drawing/2014/main" id="{0A050D4D-62EE-4476-B4FC-9575D767E4EA}"/>
              </a:ext>
            </a:extLst>
          </p:cNvPr>
          <p:cNvSpPr txBox="1"/>
          <p:nvPr/>
        </p:nvSpPr>
        <p:spPr>
          <a:xfrm>
            <a:off x="8236225" y="2811547"/>
            <a:ext cx="883575" cy="369332"/>
          </a:xfrm>
          <a:prstGeom prst="rect">
            <a:avLst/>
          </a:prstGeom>
          <a:noFill/>
        </p:spPr>
        <p:txBody>
          <a:bodyPr wrap="none" rtlCol="0">
            <a:spAutoFit/>
          </a:bodyPr>
          <a:lstStyle/>
          <a:p>
            <a:r>
              <a:rPr lang="en-US" altLang="zh-CN" dirty="0">
                <a:solidFill>
                  <a:schemeClr val="bg1"/>
                </a:solidFill>
                <a:ea typeface="微软雅黑" panose="020B0503020204020204" pitchFamily="34" charset="-122"/>
              </a:rPr>
              <a:t>2017</a:t>
            </a:r>
            <a:r>
              <a:rPr lang="zh-CN" altLang="en-US" dirty="0">
                <a:solidFill>
                  <a:schemeClr val="bg1"/>
                </a:solidFill>
                <a:ea typeface="微软雅黑" panose="020B0503020204020204" pitchFamily="34" charset="-122"/>
              </a:rPr>
              <a:t>年</a:t>
            </a:r>
          </a:p>
        </p:txBody>
      </p:sp>
      <p:sp>
        <p:nvSpPr>
          <p:cNvPr id="46" name="矩形 45">
            <a:extLst>
              <a:ext uri="{FF2B5EF4-FFF2-40B4-BE49-F238E27FC236}">
                <a16:creationId xmlns="" xmlns:a16="http://schemas.microsoft.com/office/drawing/2014/main" id="{9595D0B3-F1A2-458A-BF95-34B3F25371D8}"/>
              </a:ext>
            </a:extLst>
          </p:cNvPr>
          <p:cNvSpPr/>
          <p:nvPr/>
        </p:nvSpPr>
        <p:spPr>
          <a:xfrm>
            <a:off x="8190272" y="1055830"/>
            <a:ext cx="908364" cy="1546577"/>
          </a:xfrm>
          <a:prstGeom prst="rect">
            <a:avLst/>
          </a:prstGeom>
        </p:spPr>
        <p:txBody>
          <a:bodyPr wrap="square">
            <a:spAutoFit/>
          </a:bodyPr>
          <a:lstStyle/>
          <a:p>
            <a:pPr algn="ctr"/>
            <a:r>
              <a:rPr lang="zh-CN" altLang="en-US" sz="1050" dirty="0">
                <a:solidFill>
                  <a:srgbClr val="163A5A"/>
                </a:solidFill>
                <a:ea typeface="微软雅黑" panose="020B0503020204020204" pitchFamily="34" charset="-122"/>
              </a:rPr>
              <a:t>中国区块链技术市场迎来分化，以大中型金融机构为代表的技术圈和以科创机构为代表的虚拟货币圈。</a:t>
            </a:r>
          </a:p>
        </p:txBody>
      </p:sp>
    </p:spTree>
    <p:custDataLst>
      <p:tags r:id="rId1"/>
    </p:custDataLst>
    <p:extLst>
      <p:ext uri="{BB962C8B-B14F-4D97-AF65-F5344CB8AC3E}">
        <p14:creationId xmlns:p14="http://schemas.microsoft.com/office/powerpoint/2010/main" val="380148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par>
                              <p:cTn id="17" fill="hold">
                                <p:stCondLst>
                                  <p:cond delay="11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12" presetClass="entr" presetSubtype="8"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ppt_x</p:attrName>
                                            </p:attrNameLst>
                                          </p:cBhvr>
                                          <p:tavLst>
                                            <p:tav tm="0">
                                              <p:val>
                                                <p:strVal val="#ppt_x-#ppt_w*1.125000"/>
                                              </p:val>
                                            </p:tav>
                                            <p:tav tm="100000">
                                              <p:val>
                                                <p:strVal val="#ppt_x"/>
                                              </p:val>
                                            </p:tav>
                                          </p:tavLst>
                                        </p:anim>
                                        <p:animEffect transition="in" filter="wipe(right)">
                                          <p:cBhvr>
                                            <p:cTn id="24" dur="500"/>
                                            <p:tgtEl>
                                              <p:spTgt spid="14"/>
                                            </p:tgtEl>
                                          </p:cBhvr>
                                        </p:animEffect>
                                      </p:childTnLst>
                                    </p:cTn>
                                  </p:par>
                                </p:childTnLst>
                              </p:cTn>
                            </p:par>
                            <p:par>
                              <p:cTn id="25" fill="hold">
                                <p:stCondLst>
                                  <p:cond delay="1600"/>
                                </p:stCondLst>
                                <p:childTnLst>
                                  <p:par>
                                    <p:cTn id="26" presetID="18" presetClass="entr" presetSubtype="3"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strips(upRight)">
                                          <p:cBhvr>
                                            <p:cTn id="28" dur="500"/>
                                            <p:tgtEl>
                                              <p:spTgt spid="24"/>
                                            </p:tgtEl>
                                          </p:cBhvr>
                                        </p:animEffect>
                                      </p:childTnLst>
                                    </p:cTn>
                                  </p:par>
                                </p:childTnLst>
                              </p:cTn>
                            </p:par>
                            <p:par>
                              <p:cTn id="29" fill="hold">
                                <p:stCondLst>
                                  <p:cond delay="2100"/>
                                </p:stCondLst>
                                <p:childTnLst>
                                  <p:par>
                                    <p:cTn id="30" presetID="2" presetClass="entr" presetSubtype="8" fill="hold" grpId="0" nodeType="afterEffect" p14:presetBounceEnd="44000">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14:bounceEnd="44000">
                                          <p:cBhvr additive="base">
                                            <p:cTn id="32" dur="500" fill="hold"/>
                                            <p:tgtEl>
                                              <p:spTgt spid="72"/>
                                            </p:tgtEl>
                                            <p:attrNameLst>
                                              <p:attrName>ppt_x</p:attrName>
                                            </p:attrNameLst>
                                          </p:cBhvr>
                                          <p:tavLst>
                                            <p:tav tm="0">
                                              <p:val>
                                                <p:strVal val="0-#ppt_w/2"/>
                                              </p:val>
                                            </p:tav>
                                            <p:tav tm="100000">
                                              <p:val>
                                                <p:strVal val="#ppt_x"/>
                                              </p:val>
                                            </p:tav>
                                          </p:tavLst>
                                        </p:anim>
                                        <p:anim calcmode="lin" valueType="num" p14:bounceEnd="44000">
                                          <p:cBhvr additive="base">
                                            <p:cTn id="33" dur="500" fill="hold"/>
                                            <p:tgtEl>
                                              <p:spTgt spid="72"/>
                                            </p:tgtEl>
                                            <p:attrNameLst>
                                              <p:attrName>ppt_y</p:attrName>
                                            </p:attrNameLst>
                                          </p:cBhvr>
                                          <p:tavLst>
                                            <p:tav tm="0">
                                              <p:val>
                                                <p:strVal val="#ppt_y"/>
                                              </p:val>
                                            </p:tav>
                                            <p:tav tm="100000">
                                              <p:val>
                                                <p:strVal val="#ppt_y"/>
                                              </p:val>
                                            </p:tav>
                                          </p:tavLst>
                                        </p:anim>
                                      </p:childTnLst>
                                    </p:cTn>
                                  </p:par>
                                </p:childTnLst>
                              </p:cTn>
                            </p:par>
                            <p:par>
                              <p:cTn id="34" fill="hold">
                                <p:stCondLst>
                                  <p:cond delay="2600"/>
                                </p:stCondLst>
                                <p:childTnLst>
                                  <p:par>
                                    <p:cTn id="35" presetID="2" presetClass="entr" presetSubtype="8" fill="hold" nodeType="afterEffect" p14:presetBounceEnd="44000">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14:bounceEnd="44000">
                                          <p:cBhvr additive="base">
                                            <p:cTn id="37" dur="500" fill="hold"/>
                                            <p:tgtEl>
                                              <p:spTgt spid="48"/>
                                            </p:tgtEl>
                                            <p:attrNameLst>
                                              <p:attrName>ppt_x</p:attrName>
                                            </p:attrNameLst>
                                          </p:cBhvr>
                                          <p:tavLst>
                                            <p:tav tm="0">
                                              <p:val>
                                                <p:strVal val="0-#ppt_w/2"/>
                                              </p:val>
                                            </p:tav>
                                            <p:tav tm="100000">
                                              <p:val>
                                                <p:strVal val="#ppt_x"/>
                                              </p:val>
                                            </p:tav>
                                          </p:tavLst>
                                        </p:anim>
                                        <p:anim calcmode="lin" valueType="num" p14:bounceEnd="44000">
                                          <p:cBhvr additive="base">
                                            <p:cTn id="38" dur="500" fill="hold"/>
                                            <p:tgtEl>
                                              <p:spTgt spid="48"/>
                                            </p:tgtEl>
                                            <p:attrNameLst>
                                              <p:attrName>ppt_y</p:attrName>
                                            </p:attrNameLst>
                                          </p:cBhvr>
                                          <p:tavLst>
                                            <p:tav tm="0">
                                              <p:val>
                                                <p:strVal val="#ppt_y"/>
                                              </p:val>
                                            </p:tav>
                                            <p:tav tm="100000">
                                              <p:val>
                                                <p:strVal val="#ppt_y"/>
                                              </p:val>
                                            </p:tav>
                                          </p:tavLst>
                                        </p:anim>
                                      </p:childTnLst>
                                    </p:cTn>
                                  </p:par>
                                </p:childTnLst>
                              </p:cTn>
                            </p:par>
                            <p:par>
                              <p:cTn id="39" fill="hold">
                                <p:stCondLst>
                                  <p:cond delay="3100"/>
                                </p:stCondLst>
                                <p:childTnLst>
                                  <p:par>
                                    <p:cTn id="40" presetID="2" presetClass="entr" presetSubtype="8" fill="hold" grpId="0" nodeType="afterEffect" p14:presetBounceEnd="44000">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14:bounceEnd="44000">
                                          <p:cBhvr additive="base">
                                            <p:cTn id="42" dur="500" fill="hold"/>
                                            <p:tgtEl>
                                              <p:spTgt spid="51"/>
                                            </p:tgtEl>
                                            <p:attrNameLst>
                                              <p:attrName>ppt_x</p:attrName>
                                            </p:attrNameLst>
                                          </p:cBhvr>
                                          <p:tavLst>
                                            <p:tav tm="0">
                                              <p:val>
                                                <p:strVal val="0-#ppt_w/2"/>
                                              </p:val>
                                            </p:tav>
                                            <p:tav tm="100000">
                                              <p:val>
                                                <p:strVal val="#ppt_x"/>
                                              </p:val>
                                            </p:tav>
                                          </p:tavLst>
                                        </p:anim>
                                        <p:anim calcmode="lin" valueType="num" p14:bounceEnd="44000">
                                          <p:cBhvr additive="base">
                                            <p:cTn id="43" dur="500" fill="hold"/>
                                            <p:tgtEl>
                                              <p:spTgt spid="51"/>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 presetClass="entr" presetSubtype="8" fill="hold" nodeType="afterEffect" p14:presetBounceEnd="44000">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14:bounceEnd="44000">
                                          <p:cBhvr additive="base">
                                            <p:cTn id="47" dur="500" fill="hold"/>
                                            <p:tgtEl>
                                              <p:spTgt spid="58"/>
                                            </p:tgtEl>
                                            <p:attrNameLst>
                                              <p:attrName>ppt_x</p:attrName>
                                            </p:attrNameLst>
                                          </p:cBhvr>
                                          <p:tavLst>
                                            <p:tav tm="0">
                                              <p:val>
                                                <p:strVal val="0-#ppt_w/2"/>
                                              </p:val>
                                            </p:tav>
                                            <p:tav tm="100000">
                                              <p:val>
                                                <p:strVal val="#ppt_x"/>
                                              </p:val>
                                            </p:tav>
                                          </p:tavLst>
                                        </p:anim>
                                        <p:anim calcmode="lin" valueType="num" p14:bounceEnd="44000">
                                          <p:cBhvr additive="base">
                                            <p:cTn id="48" dur="500" fill="hold"/>
                                            <p:tgtEl>
                                              <p:spTgt spid="58"/>
                                            </p:tgtEl>
                                            <p:attrNameLst>
                                              <p:attrName>ppt_y</p:attrName>
                                            </p:attrNameLst>
                                          </p:cBhvr>
                                          <p:tavLst>
                                            <p:tav tm="0">
                                              <p:val>
                                                <p:strVal val="#ppt_y"/>
                                              </p:val>
                                            </p:tav>
                                            <p:tav tm="100000">
                                              <p:val>
                                                <p:strVal val="#ppt_y"/>
                                              </p:val>
                                            </p:tav>
                                          </p:tavLst>
                                        </p:anim>
                                      </p:childTnLst>
                                    </p:cTn>
                                  </p:par>
                                </p:childTnLst>
                              </p:cTn>
                            </p:par>
                            <p:par>
                              <p:cTn id="49" fill="hold">
                                <p:stCondLst>
                                  <p:cond delay="4100"/>
                                </p:stCondLst>
                                <p:childTnLst>
                                  <p:par>
                                    <p:cTn id="50" presetID="2" presetClass="entr" presetSubtype="8" fill="hold" grpId="0" nodeType="afterEffect" p14:presetBounceEnd="44000">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14:bounceEnd="44000">
                                          <p:cBhvr additive="base">
                                            <p:cTn id="52" dur="500" fill="hold"/>
                                            <p:tgtEl>
                                              <p:spTgt spid="52"/>
                                            </p:tgtEl>
                                            <p:attrNameLst>
                                              <p:attrName>ppt_x</p:attrName>
                                            </p:attrNameLst>
                                          </p:cBhvr>
                                          <p:tavLst>
                                            <p:tav tm="0">
                                              <p:val>
                                                <p:strVal val="0-#ppt_w/2"/>
                                              </p:val>
                                            </p:tav>
                                            <p:tav tm="100000">
                                              <p:val>
                                                <p:strVal val="#ppt_x"/>
                                              </p:val>
                                            </p:tav>
                                          </p:tavLst>
                                        </p:anim>
                                        <p:anim calcmode="lin" valueType="num" p14:bounceEnd="44000">
                                          <p:cBhvr additive="base">
                                            <p:cTn id="53" dur="500" fill="hold"/>
                                            <p:tgtEl>
                                              <p:spTgt spid="52"/>
                                            </p:tgtEl>
                                            <p:attrNameLst>
                                              <p:attrName>ppt_y</p:attrName>
                                            </p:attrNameLst>
                                          </p:cBhvr>
                                          <p:tavLst>
                                            <p:tav tm="0">
                                              <p:val>
                                                <p:strVal val="#ppt_y"/>
                                              </p:val>
                                            </p:tav>
                                            <p:tav tm="100000">
                                              <p:val>
                                                <p:strVal val="#ppt_y"/>
                                              </p:val>
                                            </p:tav>
                                          </p:tavLst>
                                        </p:anim>
                                      </p:childTnLst>
                                    </p:cTn>
                                  </p:par>
                                </p:childTnLst>
                              </p:cTn>
                            </p:par>
                            <p:par>
                              <p:cTn id="54" fill="hold">
                                <p:stCondLst>
                                  <p:cond delay="4600"/>
                                </p:stCondLst>
                                <p:childTnLst>
                                  <p:par>
                                    <p:cTn id="55" presetID="2" presetClass="entr" presetSubtype="8" fill="hold" nodeType="afterEffect" p14:presetBounceEnd="44000">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14:bounceEnd="44000">
                                          <p:cBhvr additive="base">
                                            <p:cTn id="57" dur="500" fill="hold"/>
                                            <p:tgtEl>
                                              <p:spTgt spid="62"/>
                                            </p:tgtEl>
                                            <p:attrNameLst>
                                              <p:attrName>ppt_x</p:attrName>
                                            </p:attrNameLst>
                                          </p:cBhvr>
                                          <p:tavLst>
                                            <p:tav tm="0">
                                              <p:val>
                                                <p:strVal val="0-#ppt_w/2"/>
                                              </p:val>
                                            </p:tav>
                                            <p:tav tm="100000">
                                              <p:val>
                                                <p:strVal val="#ppt_x"/>
                                              </p:val>
                                            </p:tav>
                                          </p:tavLst>
                                        </p:anim>
                                        <p:anim calcmode="lin" valueType="num" p14:bounceEnd="44000">
                                          <p:cBhvr additive="base">
                                            <p:cTn id="58" dur="500" fill="hold"/>
                                            <p:tgtEl>
                                              <p:spTgt spid="62"/>
                                            </p:tgtEl>
                                            <p:attrNameLst>
                                              <p:attrName>ppt_y</p:attrName>
                                            </p:attrNameLst>
                                          </p:cBhvr>
                                          <p:tavLst>
                                            <p:tav tm="0">
                                              <p:val>
                                                <p:strVal val="#ppt_y"/>
                                              </p:val>
                                            </p:tav>
                                            <p:tav tm="100000">
                                              <p:val>
                                                <p:strVal val="#ppt_y"/>
                                              </p:val>
                                            </p:tav>
                                          </p:tavLst>
                                        </p:anim>
                                      </p:childTnLst>
                                    </p:cTn>
                                  </p:par>
                                </p:childTnLst>
                              </p:cTn>
                            </p:par>
                            <p:par>
                              <p:cTn id="59" fill="hold">
                                <p:stCondLst>
                                  <p:cond delay="5100"/>
                                </p:stCondLst>
                                <p:childTnLst>
                                  <p:par>
                                    <p:cTn id="60" presetID="2" presetClass="entr" presetSubtype="8" fill="hold" grpId="0" nodeType="afterEffect" p14:presetBounceEnd="44000">
                                      <p:stCondLst>
                                        <p:cond delay="0"/>
                                      </p:stCondLst>
                                      <p:childTnLst>
                                        <p:set>
                                          <p:cBhvr>
                                            <p:cTn id="61" dur="1" fill="hold">
                                              <p:stCondLst>
                                                <p:cond delay="0"/>
                                              </p:stCondLst>
                                            </p:cTn>
                                            <p:tgtEl>
                                              <p:spTgt spid="57"/>
                                            </p:tgtEl>
                                            <p:attrNameLst>
                                              <p:attrName>style.visibility</p:attrName>
                                            </p:attrNameLst>
                                          </p:cBhvr>
                                          <p:to>
                                            <p:strVal val="visible"/>
                                          </p:to>
                                        </p:set>
                                        <p:anim calcmode="lin" valueType="num" p14:bounceEnd="44000">
                                          <p:cBhvr additive="base">
                                            <p:cTn id="62" dur="500" fill="hold"/>
                                            <p:tgtEl>
                                              <p:spTgt spid="57"/>
                                            </p:tgtEl>
                                            <p:attrNameLst>
                                              <p:attrName>ppt_x</p:attrName>
                                            </p:attrNameLst>
                                          </p:cBhvr>
                                          <p:tavLst>
                                            <p:tav tm="0">
                                              <p:val>
                                                <p:strVal val="0-#ppt_w/2"/>
                                              </p:val>
                                            </p:tav>
                                            <p:tav tm="100000">
                                              <p:val>
                                                <p:strVal val="#ppt_x"/>
                                              </p:val>
                                            </p:tav>
                                          </p:tavLst>
                                        </p:anim>
                                        <p:anim calcmode="lin" valueType="num" p14:bounceEnd="44000">
                                          <p:cBhvr additive="base">
                                            <p:cTn id="63" dur="500" fill="hold"/>
                                            <p:tgtEl>
                                              <p:spTgt spid="57"/>
                                            </p:tgtEl>
                                            <p:attrNameLst>
                                              <p:attrName>ppt_y</p:attrName>
                                            </p:attrNameLst>
                                          </p:cBhvr>
                                          <p:tavLst>
                                            <p:tav tm="0">
                                              <p:val>
                                                <p:strVal val="#ppt_y"/>
                                              </p:val>
                                            </p:tav>
                                            <p:tav tm="100000">
                                              <p:val>
                                                <p:strVal val="#ppt_y"/>
                                              </p:val>
                                            </p:tav>
                                          </p:tavLst>
                                        </p:anim>
                                      </p:childTnLst>
                                    </p:cTn>
                                  </p:par>
                                </p:childTnLst>
                              </p:cTn>
                            </p:par>
                            <p:par>
                              <p:cTn id="64" fill="hold">
                                <p:stCondLst>
                                  <p:cond delay="5600"/>
                                </p:stCondLst>
                                <p:childTnLst>
                                  <p:par>
                                    <p:cTn id="65" presetID="2" presetClass="entr" presetSubtype="8" fill="hold" nodeType="afterEffect" p14:presetBounceEnd="44000">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14:bounceEnd="44000">
                                          <p:cBhvr additive="base">
                                            <p:cTn id="67" dur="500" fill="hold"/>
                                            <p:tgtEl>
                                              <p:spTgt spid="73"/>
                                            </p:tgtEl>
                                            <p:attrNameLst>
                                              <p:attrName>ppt_x</p:attrName>
                                            </p:attrNameLst>
                                          </p:cBhvr>
                                          <p:tavLst>
                                            <p:tav tm="0">
                                              <p:val>
                                                <p:strVal val="0-#ppt_w/2"/>
                                              </p:val>
                                            </p:tav>
                                            <p:tav tm="100000">
                                              <p:val>
                                                <p:strVal val="#ppt_x"/>
                                              </p:val>
                                            </p:tav>
                                          </p:tavLst>
                                        </p:anim>
                                        <p:anim calcmode="lin" valueType="num" p14:bounceEnd="44000">
                                          <p:cBhvr additive="base">
                                            <p:cTn id="68" dur="500" fill="hold"/>
                                            <p:tgtEl>
                                              <p:spTgt spid="73"/>
                                            </p:tgtEl>
                                            <p:attrNameLst>
                                              <p:attrName>ppt_y</p:attrName>
                                            </p:attrNameLst>
                                          </p:cBhvr>
                                          <p:tavLst>
                                            <p:tav tm="0">
                                              <p:val>
                                                <p:strVal val="#ppt_y"/>
                                              </p:val>
                                            </p:tav>
                                            <p:tav tm="100000">
                                              <p:val>
                                                <p:strVal val="#ppt_y"/>
                                              </p:val>
                                            </p:tav>
                                          </p:tavLst>
                                        </p:anim>
                                      </p:childTnLst>
                                    </p:cTn>
                                  </p:par>
                                </p:childTnLst>
                              </p:cTn>
                            </p:par>
                            <p:par>
                              <p:cTn id="69" fill="hold">
                                <p:stCondLst>
                                  <p:cond delay="6100"/>
                                </p:stCondLst>
                                <p:childTnLst>
                                  <p:par>
                                    <p:cTn id="70" presetID="10" presetClass="entr" presetSubtype="0" fill="hold" grpId="0" nodeType="after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fade">
                                          <p:cBhvr>
                                            <p:cTn id="72" dur="500"/>
                                            <p:tgtEl>
                                              <p:spTgt spid="8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fade">
                                          <p:cBhvr>
                                            <p:cTn id="75" dur="500"/>
                                            <p:tgtEl>
                                              <p:spTgt spid="80"/>
                                            </p:tgtEl>
                                          </p:cBhvr>
                                        </p:animEffect>
                                      </p:childTnLst>
                                    </p:cTn>
                                  </p:par>
                                  <p:par>
                                    <p:cTn id="76" presetID="10" presetClass="entr" presetSubtype="0" fill="hold" grpId="0" nodeType="withEffect">
                                      <p:stCondLst>
                                        <p:cond delay="100"/>
                                      </p:stCondLst>
                                      <p:childTnLst>
                                        <p:set>
                                          <p:cBhvr>
                                            <p:cTn id="77" dur="1" fill="hold">
                                              <p:stCondLst>
                                                <p:cond delay="0"/>
                                              </p:stCondLst>
                                            </p:cTn>
                                            <p:tgtEl>
                                              <p:spTgt spid="79"/>
                                            </p:tgtEl>
                                            <p:attrNameLst>
                                              <p:attrName>style.visibility</p:attrName>
                                            </p:attrNameLst>
                                          </p:cBhvr>
                                          <p:to>
                                            <p:strVal val="visible"/>
                                          </p:to>
                                        </p:set>
                                        <p:animEffect transition="in" filter="fade">
                                          <p:cBhvr>
                                            <p:cTn id="78" dur="500"/>
                                            <p:tgtEl>
                                              <p:spTgt spid="79"/>
                                            </p:tgtEl>
                                          </p:cBhvr>
                                        </p:animEffect>
                                      </p:childTnLst>
                                    </p:cTn>
                                  </p:par>
                                  <p:par>
                                    <p:cTn id="79" presetID="10" presetClass="entr" presetSubtype="0" fill="hold" grpId="0" nodeType="withEffect">
                                      <p:stCondLst>
                                        <p:cond delay="200"/>
                                      </p:stCondLst>
                                      <p:childTnLst>
                                        <p:set>
                                          <p:cBhvr>
                                            <p:cTn id="80" dur="1" fill="hold">
                                              <p:stCondLst>
                                                <p:cond delay="0"/>
                                              </p:stCondLst>
                                            </p:cTn>
                                            <p:tgtEl>
                                              <p:spTgt spid="78"/>
                                            </p:tgtEl>
                                            <p:attrNameLst>
                                              <p:attrName>style.visibility</p:attrName>
                                            </p:attrNameLst>
                                          </p:cBhvr>
                                          <p:to>
                                            <p:strVal val="visible"/>
                                          </p:to>
                                        </p:set>
                                        <p:animEffect transition="in" filter="fade">
                                          <p:cBhvr>
                                            <p:cTn id="81" dur="500"/>
                                            <p:tgtEl>
                                              <p:spTgt spid="78"/>
                                            </p:tgtEl>
                                          </p:cBhvr>
                                        </p:animEffect>
                                      </p:childTnLst>
                                    </p:cTn>
                                  </p:par>
                                  <p:par>
                                    <p:cTn id="82" presetID="10" presetClass="entr" presetSubtype="0" fill="hold" grpId="0" nodeType="withEffect">
                                      <p:stCondLst>
                                        <p:cond delay="300"/>
                                      </p:stCondLst>
                                      <p:childTnLst>
                                        <p:set>
                                          <p:cBhvr>
                                            <p:cTn id="83" dur="1" fill="hold">
                                              <p:stCondLst>
                                                <p:cond delay="0"/>
                                              </p:stCondLst>
                                            </p:cTn>
                                            <p:tgtEl>
                                              <p:spTgt spid="77"/>
                                            </p:tgtEl>
                                            <p:attrNameLst>
                                              <p:attrName>style.visibility</p:attrName>
                                            </p:attrNameLst>
                                          </p:cBhvr>
                                          <p:to>
                                            <p:strVal val="visible"/>
                                          </p:to>
                                        </p:set>
                                        <p:animEffect transition="in" filter="fade">
                                          <p:cBhvr>
                                            <p:cTn id="84" dur="500"/>
                                            <p:tgtEl>
                                              <p:spTgt spid="77"/>
                                            </p:tgtEl>
                                          </p:cBhvr>
                                        </p:animEffect>
                                      </p:childTnLst>
                                    </p:cTn>
                                  </p:par>
                                  <p:par>
                                    <p:cTn id="85" presetID="10" presetClass="entr" presetSubtype="0" fill="hold" grpId="0" nodeType="withEffect">
                                      <p:stCondLst>
                                        <p:cond delay="600"/>
                                      </p:stCondLst>
                                      <p:childTnLst>
                                        <p:set>
                                          <p:cBhvr>
                                            <p:cTn id="86" dur="1" fill="hold">
                                              <p:stCondLst>
                                                <p:cond delay="0"/>
                                              </p:stCondLst>
                                            </p:cTn>
                                            <p:tgtEl>
                                              <p:spTgt spid="76"/>
                                            </p:tgtEl>
                                            <p:attrNameLst>
                                              <p:attrName>style.visibility</p:attrName>
                                            </p:attrNameLst>
                                          </p:cBhvr>
                                          <p:to>
                                            <p:strVal val="visible"/>
                                          </p:to>
                                        </p:set>
                                        <p:animEffect transition="in" filter="fade">
                                          <p:cBhvr>
                                            <p:cTn id="87" dur="500"/>
                                            <p:tgtEl>
                                              <p:spTgt spid="76"/>
                                            </p:tgtEl>
                                          </p:cBhvr>
                                        </p:animEffect>
                                      </p:childTnLst>
                                    </p:cTn>
                                  </p:par>
                                  <p:par>
                                    <p:cTn id="88" presetID="10" presetClass="entr" presetSubtype="0" fill="hold" grpId="0" nodeType="withEffect">
                                      <p:stCondLst>
                                        <p:cond delay="700"/>
                                      </p:stCondLst>
                                      <p:childTnLst>
                                        <p:set>
                                          <p:cBhvr>
                                            <p:cTn id="89" dur="1" fill="hold">
                                              <p:stCondLst>
                                                <p:cond delay="0"/>
                                              </p:stCondLst>
                                            </p:cTn>
                                            <p:tgtEl>
                                              <p:spTgt spid="11"/>
                                            </p:tgtEl>
                                            <p:attrNameLst>
                                              <p:attrName>style.visibility</p:attrName>
                                            </p:attrNameLst>
                                          </p:cBhvr>
                                          <p:to>
                                            <p:strVal val="visible"/>
                                          </p:to>
                                        </p:set>
                                        <p:animEffect transition="in" filter="fade">
                                          <p:cBhvr>
                                            <p:cTn id="90" dur="500"/>
                                            <p:tgtEl>
                                              <p:spTgt spid="11"/>
                                            </p:tgtEl>
                                          </p:cBhvr>
                                        </p:animEffect>
                                      </p:childTnLst>
                                    </p:cTn>
                                  </p:par>
                                  <p:par>
                                    <p:cTn id="91" presetID="10" presetClass="entr" presetSubtype="0" fill="hold" grpId="0" nodeType="withEffect">
                                      <p:stCondLst>
                                        <p:cond delay="90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childTnLst>
                              </p:cTn>
                            </p:par>
                            <p:par>
                              <p:cTn id="94" fill="hold">
                                <p:stCondLst>
                                  <p:cond delay="7500"/>
                                </p:stCondLst>
                                <p:childTnLst>
                                  <p:par>
                                    <p:cTn id="95" presetID="2" presetClass="entr" presetSubtype="4" fill="hold" grpId="0" nodeType="after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7"/>
                                            </p:tgtEl>
                                            <p:attrNameLst>
                                              <p:attrName>style.visibility</p:attrName>
                                            </p:attrNameLst>
                                          </p:cBhvr>
                                          <p:to>
                                            <p:strVal val="visible"/>
                                          </p:to>
                                        </p:set>
                                        <p:anim calcmode="lin" valueType="num">
                                          <p:cBhvr additive="base">
                                            <p:cTn id="101" dur="500" fill="hold"/>
                                            <p:tgtEl>
                                              <p:spTgt spid="67"/>
                                            </p:tgtEl>
                                            <p:attrNameLst>
                                              <p:attrName>ppt_x</p:attrName>
                                            </p:attrNameLst>
                                          </p:cBhvr>
                                          <p:tavLst>
                                            <p:tav tm="0">
                                              <p:val>
                                                <p:strVal val="#ppt_x"/>
                                              </p:val>
                                            </p:tav>
                                            <p:tav tm="100000">
                                              <p:val>
                                                <p:strVal val="#ppt_x"/>
                                              </p:val>
                                            </p:tav>
                                          </p:tavLst>
                                        </p:anim>
                                        <p:anim calcmode="lin" valueType="num">
                                          <p:cBhvr additive="base">
                                            <p:cTn id="102" dur="500" fill="hold"/>
                                            <p:tgtEl>
                                              <p:spTgt spid="6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 calcmode="lin" valueType="num">
                                          <p:cBhvr additive="base">
                                            <p:cTn id="105" dur="500" fill="hold"/>
                                            <p:tgtEl>
                                              <p:spTgt spid="69"/>
                                            </p:tgtEl>
                                            <p:attrNameLst>
                                              <p:attrName>ppt_x</p:attrName>
                                            </p:attrNameLst>
                                          </p:cBhvr>
                                          <p:tavLst>
                                            <p:tav tm="0">
                                              <p:val>
                                                <p:strVal val="#ppt_x"/>
                                              </p:val>
                                            </p:tav>
                                            <p:tav tm="100000">
                                              <p:val>
                                                <p:strVal val="#ppt_x"/>
                                              </p:val>
                                            </p:tav>
                                          </p:tavLst>
                                        </p:anim>
                                        <p:anim calcmode="lin" valueType="num">
                                          <p:cBhvr additive="base">
                                            <p:cTn id="106" dur="500" fill="hold"/>
                                            <p:tgtEl>
                                              <p:spTgt spid="6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anim calcmode="lin" valueType="num">
                                          <p:cBhvr additive="base">
                                            <p:cTn id="109" dur="500" fill="hold"/>
                                            <p:tgtEl>
                                              <p:spTgt spid="71"/>
                                            </p:tgtEl>
                                            <p:attrNameLst>
                                              <p:attrName>ppt_x</p:attrName>
                                            </p:attrNameLst>
                                          </p:cBhvr>
                                          <p:tavLst>
                                            <p:tav tm="0">
                                              <p:val>
                                                <p:strVal val="#ppt_x"/>
                                              </p:val>
                                            </p:tav>
                                            <p:tav tm="100000">
                                              <p:val>
                                                <p:strVal val="#ppt_x"/>
                                              </p:val>
                                            </p:tav>
                                          </p:tavLst>
                                        </p:anim>
                                        <p:anim calcmode="lin" valueType="num">
                                          <p:cBhvr additive="base">
                                            <p:cTn id="110" dur="500" fill="hold"/>
                                            <p:tgtEl>
                                              <p:spTgt spid="71"/>
                                            </p:tgtEl>
                                            <p:attrNameLst>
                                              <p:attrName>ppt_y</p:attrName>
                                            </p:attrNameLst>
                                          </p:cBhvr>
                                          <p:tavLst>
                                            <p:tav tm="0">
                                              <p:val>
                                                <p:strVal val="1+#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70"/>
                                            </p:tgtEl>
                                            <p:attrNameLst>
                                              <p:attrName>style.visibility</p:attrName>
                                            </p:attrNameLst>
                                          </p:cBhvr>
                                          <p:to>
                                            <p:strVal val="visible"/>
                                          </p:to>
                                        </p:set>
                                        <p:anim calcmode="lin" valueType="num">
                                          <p:cBhvr additive="base">
                                            <p:cTn id="113" dur="500" fill="hold"/>
                                            <p:tgtEl>
                                              <p:spTgt spid="70"/>
                                            </p:tgtEl>
                                            <p:attrNameLst>
                                              <p:attrName>ppt_x</p:attrName>
                                            </p:attrNameLst>
                                          </p:cBhvr>
                                          <p:tavLst>
                                            <p:tav tm="0">
                                              <p:val>
                                                <p:strVal val="#ppt_x"/>
                                              </p:val>
                                            </p:tav>
                                            <p:tav tm="100000">
                                              <p:val>
                                                <p:strVal val="#ppt_x"/>
                                              </p:val>
                                            </p:tav>
                                          </p:tavLst>
                                        </p:anim>
                                        <p:anim calcmode="lin" valueType="num">
                                          <p:cBhvr additive="base">
                                            <p:cTn id="114" dur="500" fill="hold"/>
                                            <p:tgtEl>
                                              <p:spTgt spid="70"/>
                                            </p:tgtEl>
                                            <p:attrNameLst>
                                              <p:attrName>ppt_y</p:attrName>
                                            </p:attrNameLst>
                                          </p:cBhvr>
                                          <p:tavLst>
                                            <p:tav tm="0">
                                              <p:val>
                                                <p:strVal val="0-#ppt_h/2"/>
                                              </p:val>
                                            </p:tav>
                                            <p:tav tm="100000">
                                              <p:val>
                                                <p:strVal val="#ppt_y"/>
                                              </p:val>
                                            </p:tav>
                                          </p:tavLst>
                                        </p:anim>
                                      </p:childTnLst>
                                    </p:cTn>
                                  </p:par>
                                  <p:par>
                                    <p:cTn id="115" presetID="2" presetClass="entr" presetSubtype="1" fill="hold" grpId="0" nodeType="withEffect">
                                      <p:stCondLst>
                                        <p:cond delay="0"/>
                                      </p:stCondLst>
                                      <p:childTnLst>
                                        <p:set>
                                          <p:cBhvr>
                                            <p:cTn id="116" dur="1" fill="hold">
                                              <p:stCondLst>
                                                <p:cond delay="0"/>
                                              </p:stCondLst>
                                            </p:cTn>
                                            <p:tgtEl>
                                              <p:spTgt spid="12"/>
                                            </p:tgtEl>
                                            <p:attrNameLst>
                                              <p:attrName>style.visibility</p:attrName>
                                            </p:attrNameLst>
                                          </p:cBhvr>
                                          <p:to>
                                            <p:strVal val="visible"/>
                                          </p:to>
                                        </p:set>
                                        <p:anim calcmode="lin" valueType="num">
                                          <p:cBhvr additive="base">
                                            <p:cTn id="117" dur="500" fill="hold"/>
                                            <p:tgtEl>
                                              <p:spTgt spid="12"/>
                                            </p:tgtEl>
                                            <p:attrNameLst>
                                              <p:attrName>ppt_x</p:attrName>
                                            </p:attrNameLst>
                                          </p:cBhvr>
                                          <p:tavLst>
                                            <p:tav tm="0">
                                              <p:val>
                                                <p:strVal val="#ppt_x"/>
                                              </p:val>
                                            </p:tav>
                                            <p:tav tm="100000">
                                              <p:val>
                                                <p:strVal val="#ppt_x"/>
                                              </p:val>
                                            </p:tav>
                                          </p:tavLst>
                                        </p:anim>
                                        <p:anim calcmode="lin" valueType="num">
                                          <p:cBhvr additive="base">
                                            <p:cTn id="118" dur="500" fill="hold"/>
                                            <p:tgtEl>
                                              <p:spTgt spid="12"/>
                                            </p:tgtEl>
                                            <p:attrNameLst>
                                              <p:attrName>ppt_y</p:attrName>
                                            </p:attrNameLst>
                                          </p:cBhvr>
                                          <p:tavLst>
                                            <p:tav tm="0">
                                              <p:val>
                                                <p:strVal val="0-#ppt_h/2"/>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66"/>
                                            </p:tgtEl>
                                            <p:attrNameLst>
                                              <p:attrName>style.visibility</p:attrName>
                                            </p:attrNameLst>
                                          </p:cBhvr>
                                          <p:to>
                                            <p:strVal val="visible"/>
                                          </p:to>
                                        </p:set>
                                        <p:anim calcmode="lin" valueType="num">
                                          <p:cBhvr additive="base">
                                            <p:cTn id="121" dur="500" fill="hold"/>
                                            <p:tgtEl>
                                              <p:spTgt spid="66"/>
                                            </p:tgtEl>
                                            <p:attrNameLst>
                                              <p:attrName>ppt_x</p:attrName>
                                            </p:attrNameLst>
                                          </p:cBhvr>
                                          <p:tavLst>
                                            <p:tav tm="0">
                                              <p:val>
                                                <p:strVal val="#ppt_x"/>
                                              </p:val>
                                            </p:tav>
                                            <p:tav tm="100000">
                                              <p:val>
                                                <p:strVal val="#ppt_x"/>
                                              </p:val>
                                            </p:tav>
                                          </p:tavLst>
                                        </p:anim>
                                        <p:anim calcmode="lin" valueType="num">
                                          <p:cBhvr additive="base">
                                            <p:cTn id="122" dur="500" fill="hold"/>
                                            <p:tgtEl>
                                              <p:spTgt spid="66"/>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65"/>
                                            </p:tgtEl>
                                            <p:attrNameLst>
                                              <p:attrName>style.visibility</p:attrName>
                                            </p:attrNameLst>
                                          </p:cBhvr>
                                          <p:to>
                                            <p:strVal val="visible"/>
                                          </p:to>
                                        </p:set>
                                        <p:anim calcmode="lin" valueType="num">
                                          <p:cBhvr additive="base">
                                            <p:cTn id="125" dur="500" fill="hold"/>
                                            <p:tgtEl>
                                              <p:spTgt spid="65"/>
                                            </p:tgtEl>
                                            <p:attrNameLst>
                                              <p:attrName>ppt_x</p:attrName>
                                            </p:attrNameLst>
                                          </p:cBhvr>
                                          <p:tavLst>
                                            <p:tav tm="0">
                                              <p:val>
                                                <p:strVal val="#ppt_x"/>
                                              </p:val>
                                            </p:tav>
                                            <p:tav tm="100000">
                                              <p:val>
                                                <p:strVal val="#ppt_x"/>
                                              </p:val>
                                            </p:tav>
                                          </p:tavLst>
                                        </p:anim>
                                        <p:anim calcmode="lin" valueType="num">
                                          <p:cBhvr additive="base">
                                            <p:cTn id="126" dur="500" fill="hold"/>
                                            <p:tgtEl>
                                              <p:spTgt spid="65"/>
                                            </p:tgtEl>
                                            <p:attrNameLst>
                                              <p:attrName>ppt_y</p:attrName>
                                            </p:attrNameLst>
                                          </p:cBhvr>
                                          <p:tavLst>
                                            <p:tav tm="0">
                                              <p:val>
                                                <p:strVal val="0-#ppt_h/2"/>
                                              </p:val>
                                            </p:tav>
                                            <p:tav tm="100000">
                                              <p:val>
                                                <p:strVal val="#ppt_y"/>
                                              </p:val>
                                            </p:tav>
                                          </p:tavLst>
                                        </p:anim>
                                      </p:childTnLst>
                                    </p:cTn>
                                  </p:par>
                                </p:childTnLst>
                              </p:cTn>
                            </p:par>
                            <p:par>
                              <p:cTn id="127" fill="hold">
                                <p:stCondLst>
                                  <p:cond delay="8000"/>
                                </p:stCondLst>
                                <p:childTnLst>
                                  <p:par>
                                    <p:cTn id="128" presetID="2" presetClass="entr" presetSubtype="8" fill="hold" grpId="0" nodeType="afterEffect" p14:presetBounceEnd="44000">
                                      <p:stCondLst>
                                        <p:cond delay="0"/>
                                      </p:stCondLst>
                                      <p:childTnLst>
                                        <p:set>
                                          <p:cBhvr>
                                            <p:cTn id="129" dur="1" fill="hold">
                                              <p:stCondLst>
                                                <p:cond delay="0"/>
                                              </p:stCondLst>
                                            </p:cTn>
                                            <p:tgtEl>
                                              <p:spTgt spid="42"/>
                                            </p:tgtEl>
                                            <p:attrNameLst>
                                              <p:attrName>style.visibility</p:attrName>
                                            </p:attrNameLst>
                                          </p:cBhvr>
                                          <p:to>
                                            <p:strVal val="visible"/>
                                          </p:to>
                                        </p:set>
                                        <p:anim calcmode="lin" valueType="num" p14:bounceEnd="44000">
                                          <p:cBhvr additive="base">
                                            <p:cTn id="130" dur="500" fill="hold"/>
                                            <p:tgtEl>
                                              <p:spTgt spid="42"/>
                                            </p:tgtEl>
                                            <p:attrNameLst>
                                              <p:attrName>ppt_x</p:attrName>
                                            </p:attrNameLst>
                                          </p:cBhvr>
                                          <p:tavLst>
                                            <p:tav tm="0">
                                              <p:val>
                                                <p:strVal val="0-#ppt_w/2"/>
                                              </p:val>
                                            </p:tav>
                                            <p:tav tm="100000">
                                              <p:val>
                                                <p:strVal val="#ppt_x"/>
                                              </p:val>
                                            </p:tav>
                                          </p:tavLst>
                                        </p:anim>
                                        <p:anim calcmode="lin" valueType="num" p14:bounceEnd="44000">
                                          <p:cBhvr additive="base">
                                            <p:cTn id="131" dur="500" fill="hold"/>
                                            <p:tgtEl>
                                              <p:spTgt spid="42"/>
                                            </p:tgtEl>
                                            <p:attrNameLst>
                                              <p:attrName>ppt_y</p:attrName>
                                            </p:attrNameLst>
                                          </p:cBhvr>
                                          <p:tavLst>
                                            <p:tav tm="0">
                                              <p:val>
                                                <p:strVal val="#ppt_y"/>
                                              </p:val>
                                            </p:tav>
                                            <p:tav tm="100000">
                                              <p:val>
                                                <p:strVal val="#ppt_y"/>
                                              </p:val>
                                            </p:tav>
                                          </p:tavLst>
                                        </p:anim>
                                      </p:childTnLst>
                                    </p:cTn>
                                  </p:par>
                                  <p:par>
                                    <p:cTn id="132" presetID="10" presetClass="entr" presetSubtype="0" fill="hold" grpId="0" nodeType="withEffect">
                                      <p:stCondLst>
                                        <p:cond delay="0"/>
                                      </p:stCondLst>
                                      <p:childTnLst>
                                        <p:set>
                                          <p:cBhvr>
                                            <p:cTn id="133" dur="1" fill="hold">
                                              <p:stCondLst>
                                                <p:cond delay="0"/>
                                              </p:stCondLst>
                                            </p:cTn>
                                            <p:tgtEl>
                                              <p:spTgt spid="45"/>
                                            </p:tgtEl>
                                            <p:attrNameLst>
                                              <p:attrName>style.visibility</p:attrName>
                                            </p:attrNameLst>
                                          </p:cBhvr>
                                          <p:to>
                                            <p:strVal val="visible"/>
                                          </p:to>
                                        </p:set>
                                        <p:animEffect transition="in" filter="fade">
                                          <p:cBhvr>
                                            <p:cTn id="134" dur="500"/>
                                            <p:tgtEl>
                                              <p:spTgt spid="45"/>
                                            </p:tgtEl>
                                          </p:cBhvr>
                                        </p:animEffect>
                                      </p:childTnLst>
                                    </p:cTn>
                                  </p:par>
                                  <p:par>
                                    <p:cTn id="135" presetID="2" presetClass="entr" presetSubtype="4" fill="hold" grpId="0" nodeType="withEffect">
                                      <p:stCondLst>
                                        <p:cond delay="0"/>
                                      </p:stCondLst>
                                      <p:childTnLst>
                                        <p:set>
                                          <p:cBhvr>
                                            <p:cTn id="136" dur="1" fill="hold">
                                              <p:stCondLst>
                                                <p:cond delay="0"/>
                                              </p:stCondLst>
                                            </p:cTn>
                                            <p:tgtEl>
                                              <p:spTgt spid="46"/>
                                            </p:tgtEl>
                                            <p:attrNameLst>
                                              <p:attrName>style.visibility</p:attrName>
                                            </p:attrNameLst>
                                          </p:cBhvr>
                                          <p:to>
                                            <p:strVal val="visible"/>
                                          </p:to>
                                        </p:set>
                                        <p:anim calcmode="lin" valueType="num">
                                          <p:cBhvr additive="base">
                                            <p:cTn id="137" dur="500" fill="hold"/>
                                            <p:tgtEl>
                                              <p:spTgt spid="46"/>
                                            </p:tgtEl>
                                            <p:attrNameLst>
                                              <p:attrName>ppt_x</p:attrName>
                                            </p:attrNameLst>
                                          </p:cBhvr>
                                          <p:tavLst>
                                            <p:tav tm="0">
                                              <p:val>
                                                <p:strVal val="#ppt_x"/>
                                              </p:val>
                                            </p:tav>
                                            <p:tav tm="100000">
                                              <p:val>
                                                <p:strVal val="#ppt_x"/>
                                              </p:val>
                                            </p:tav>
                                          </p:tavLst>
                                        </p:anim>
                                        <p:anim calcmode="lin" valueType="num">
                                          <p:cBhvr additive="base">
                                            <p:cTn id="13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03" grpId="0" animBg="1"/>
          <p:bldP spid="94" grpId="0"/>
          <p:bldP spid="24" grpId="0"/>
          <p:bldP spid="61" grpId="0"/>
          <p:bldP spid="12" grpId="0"/>
          <p:bldP spid="65" grpId="0"/>
          <p:bldP spid="66" grpId="0"/>
          <p:bldP spid="67" grpId="0"/>
          <p:bldP spid="68" grpId="0"/>
          <p:bldP spid="69" grpId="0"/>
          <p:bldP spid="70" grpId="0"/>
          <p:bldP spid="71" grpId="0"/>
          <p:bldP spid="51" grpId="0" animBg="1"/>
          <p:bldP spid="52" grpId="0" animBg="1"/>
          <p:bldP spid="57" grpId="0" animBg="1"/>
          <p:bldP spid="76" grpId="0"/>
          <p:bldP spid="77" grpId="0"/>
          <p:bldP spid="78" grpId="0"/>
          <p:bldP spid="79" grpId="0"/>
          <p:bldP spid="80" grpId="0"/>
          <p:bldP spid="83" grpId="0"/>
          <p:bldP spid="11" grpId="0"/>
          <p:bldP spid="42" grpId="0" animBg="1"/>
          <p:bldP spid="45" grpId="0"/>
          <p:bldP spid="4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par>
                              <p:cTn id="17" fill="hold">
                                <p:stCondLst>
                                  <p:cond delay="11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12" presetClass="entr" presetSubtype="8"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ppt_x</p:attrName>
                                            </p:attrNameLst>
                                          </p:cBhvr>
                                          <p:tavLst>
                                            <p:tav tm="0">
                                              <p:val>
                                                <p:strVal val="#ppt_x-#ppt_w*1.125000"/>
                                              </p:val>
                                            </p:tav>
                                            <p:tav tm="100000">
                                              <p:val>
                                                <p:strVal val="#ppt_x"/>
                                              </p:val>
                                            </p:tav>
                                          </p:tavLst>
                                        </p:anim>
                                        <p:animEffect transition="in" filter="wipe(right)">
                                          <p:cBhvr>
                                            <p:cTn id="24" dur="500"/>
                                            <p:tgtEl>
                                              <p:spTgt spid="14"/>
                                            </p:tgtEl>
                                          </p:cBhvr>
                                        </p:animEffect>
                                      </p:childTnLst>
                                    </p:cTn>
                                  </p:par>
                                </p:childTnLst>
                              </p:cTn>
                            </p:par>
                            <p:par>
                              <p:cTn id="25" fill="hold">
                                <p:stCondLst>
                                  <p:cond delay="1600"/>
                                </p:stCondLst>
                                <p:childTnLst>
                                  <p:par>
                                    <p:cTn id="26" presetID="18" presetClass="entr" presetSubtype="3"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strips(upRight)">
                                          <p:cBhvr>
                                            <p:cTn id="28" dur="500"/>
                                            <p:tgtEl>
                                              <p:spTgt spid="24"/>
                                            </p:tgtEl>
                                          </p:cBhvr>
                                        </p:animEffect>
                                      </p:childTnLst>
                                    </p:cTn>
                                  </p:par>
                                </p:childTnLst>
                              </p:cTn>
                            </p:par>
                            <p:par>
                              <p:cTn id="29" fill="hold">
                                <p:stCondLst>
                                  <p:cond delay="2100"/>
                                </p:stCondLst>
                                <p:childTnLst>
                                  <p:par>
                                    <p:cTn id="30" presetID="2" presetClass="entr" presetSubtype="8" fill="hold" grpId="0" nodeType="afterEffect">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cBhvr additive="base">
                                            <p:cTn id="32" dur="500" fill="hold"/>
                                            <p:tgtEl>
                                              <p:spTgt spid="72"/>
                                            </p:tgtEl>
                                            <p:attrNameLst>
                                              <p:attrName>ppt_x</p:attrName>
                                            </p:attrNameLst>
                                          </p:cBhvr>
                                          <p:tavLst>
                                            <p:tav tm="0">
                                              <p:val>
                                                <p:strVal val="0-#ppt_w/2"/>
                                              </p:val>
                                            </p:tav>
                                            <p:tav tm="100000">
                                              <p:val>
                                                <p:strVal val="#ppt_x"/>
                                              </p:val>
                                            </p:tav>
                                          </p:tavLst>
                                        </p:anim>
                                        <p:anim calcmode="lin" valueType="num">
                                          <p:cBhvr additive="base">
                                            <p:cTn id="33" dur="500" fill="hold"/>
                                            <p:tgtEl>
                                              <p:spTgt spid="72"/>
                                            </p:tgtEl>
                                            <p:attrNameLst>
                                              <p:attrName>ppt_y</p:attrName>
                                            </p:attrNameLst>
                                          </p:cBhvr>
                                          <p:tavLst>
                                            <p:tav tm="0">
                                              <p:val>
                                                <p:strVal val="#ppt_y"/>
                                              </p:val>
                                            </p:tav>
                                            <p:tav tm="100000">
                                              <p:val>
                                                <p:strVal val="#ppt_y"/>
                                              </p:val>
                                            </p:tav>
                                          </p:tavLst>
                                        </p:anim>
                                      </p:childTnLst>
                                    </p:cTn>
                                  </p:par>
                                </p:childTnLst>
                              </p:cTn>
                            </p:par>
                            <p:par>
                              <p:cTn id="34" fill="hold">
                                <p:stCondLst>
                                  <p:cond delay="2600"/>
                                </p:stCondLst>
                                <p:childTnLst>
                                  <p:par>
                                    <p:cTn id="35" presetID="2" presetClass="entr" presetSubtype="8"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additive="base">
                                            <p:cTn id="37" dur="500" fill="hold"/>
                                            <p:tgtEl>
                                              <p:spTgt spid="48"/>
                                            </p:tgtEl>
                                            <p:attrNameLst>
                                              <p:attrName>ppt_x</p:attrName>
                                            </p:attrNameLst>
                                          </p:cBhvr>
                                          <p:tavLst>
                                            <p:tav tm="0">
                                              <p:val>
                                                <p:strVal val="0-#ppt_w/2"/>
                                              </p:val>
                                            </p:tav>
                                            <p:tav tm="100000">
                                              <p:val>
                                                <p:strVal val="#ppt_x"/>
                                              </p:val>
                                            </p:tav>
                                          </p:tavLst>
                                        </p:anim>
                                        <p:anim calcmode="lin" valueType="num">
                                          <p:cBhvr additive="base">
                                            <p:cTn id="38" dur="500" fill="hold"/>
                                            <p:tgtEl>
                                              <p:spTgt spid="48"/>
                                            </p:tgtEl>
                                            <p:attrNameLst>
                                              <p:attrName>ppt_y</p:attrName>
                                            </p:attrNameLst>
                                          </p:cBhvr>
                                          <p:tavLst>
                                            <p:tav tm="0">
                                              <p:val>
                                                <p:strVal val="#ppt_y"/>
                                              </p:val>
                                            </p:tav>
                                            <p:tav tm="100000">
                                              <p:val>
                                                <p:strVal val="#ppt_y"/>
                                              </p:val>
                                            </p:tav>
                                          </p:tavLst>
                                        </p:anim>
                                      </p:childTnLst>
                                    </p:cTn>
                                  </p:par>
                                </p:childTnLst>
                              </p:cTn>
                            </p:par>
                            <p:par>
                              <p:cTn id="39" fill="hold">
                                <p:stCondLst>
                                  <p:cond delay="3100"/>
                                </p:stCondLst>
                                <p:childTnLst>
                                  <p:par>
                                    <p:cTn id="40" presetID="2" presetClass="entr" presetSubtype="8" fill="hold" grpId="0" nodeType="after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0-#ppt_w/2"/>
                                              </p:val>
                                            </p:tav>
                                            <p:tav tm="100000">
                                              <p:val>
                                                <p:strVal val="#ppt_x"/>
                                              </p:val>
                                            </p:tav>
                                          </p:tavLst>
                                        </p:anim>
                                        <p:anim calcmode="lin" valueType="num">
                                          <p:cBhvr additive="base">
                                            <p:cTn id="43" dur="500" fill="hold"/>
                                            <p:tgtEl>
                                              <p:spTgt spid="51"/>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 presetClass="entr" presetSubtype="8" fill="hold" nodeType="after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additive="base">
                                            <p:cTn id="47" dur="500" fill="hold"/>
                                            <p:tgtEl>
                                              <p:spTgt spid="58"/>
                                            </p:tgtEl>
                                            <p:attrNameLst>
                                              <p:attrName>ppt_x</p:attrName>
                                            </p:attrNameLst>
                                          </p:cBhvr>
                                          <p:tavLst>
                                            <p:tav tm="0">
                                              <p:val>
                                                <p:strVal val="0-#ppt_w/2"/>
                                              </p:val>
                                            </p:tav>
                                            <p:tav tm="100000">
                                              <p:val>
                                                <p:strVal val="#ppt_x"/>
                                              </p:val>
                                            </p:tav>
                                          </p:tavLst>
                                        </p:anim>
                                        <p:anim calcmode="lin" valueType="num">
                                          <p:cBhvr additive="base">
                                            <p:cTn id="48" dur="500" fill="hold"/>
                                            <p:tgtEl>
                                              <p:spTgt spid="58"/>
                                            </p:tgtEl>
                                            <p:attrNameLst>
                                              <p:attrName>ppt_y</p:attrName>
                                            </p:attrNameLst>
                                          </p:cBhvr>
                                          <p:tavLst>
                                            <p:tav tm="0">
                                              <p:val>
                                                <p:strVal val="#ppt_y"/>
                                              </p:val>
                                            </p:tav>
                                            <p:tav tm="100000">
                                              <p:val>
                                                <p:strVal val="#ppt_y"/>
                                              </p:val>
                                            </p:tav>
                                          </p:tavLst>
                                        </p:anim>
                                      </p:childTnLst>
                                    </p:cTn>
                                  </p:par>
                                </p:childTnLst>
                              </p:cTn>
                            </p:par>
                            <p:par>
                              <p:cTn id="49" fill="hold">
                                <p:stCondLst>
                                  <p:cond delay="4100"/>
                                </p:stCondLst>
                                <p:childTnLst>
                                  <p:par>
                                    <p:cTn id="50" presetID="2" presetClass="entr" presetSubtype="8"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500" fill="hold"/>
                                            <p:tgtEl>
                                              <p:spTgt spid="52"/>
                                            </p:tgtEl>
                                            <p:attrNameLst>
                                              <p:attrName>ppt_x</p:attrName>
                                            </p:attrNameLst>
                                          </p:cBhvr>
                                          <p:tavLst>
                                            <p:tav tm="0">
                                              <p:val>
                                                <p:strVal val="0-#ppt_w/2"/>
                                              </p:val>
                                            </p:tav>
                                            <p:tav tm="100000">
                                              <p:val>
                                                <p:strVal val="#ppt_x"/>
                                              </p:val>
                                            </p:tav>
                                          </p:tavLst>
                                        </p:anim>
                                        <p:anim calcmode="lin" valueType="num">
                                          <p:cBhvr additive="base">
                                            <p:cTn id="53" dur="500" fill="hold"/>
                                            <p:tgtEl>
                                              <p:spTgt spid="52"/>
                                            </p:tgtEl>
                                            <p:attrNameLst>
                                              <p:attrName>ppt_y</p:attrName>
                                            </p:attrNameLst>
                                          </p:cBhvr>
                                          <p:tavLst>
                                            <p:tav tm="0">
                                              <p:val>
                                                <p:strVal val="#ppt_y"/>
                                              </p:val>
                                            </p:tav>
                                            <p:tav tm="100000">
                                              <p:val>
                                                <p:strVal val="#ppt_y"/>
                                              </p:val>
                                            </p:tav>
                                          </p:tavLst>
                                        </p:anim>
                                      </p:childTnLst>
                                    </p:cTn>
                                  </p:par>
                                </p:childTnLst>
                              </p:cTn>
                            </p:par>
                            <p:par>
                              <p:cTn id="54" fill="hold">
                                <p:stCondLst>
                                  <p:cond delay="4600"/>
                                </p:stCondLst>
                                <p:childTnLst>
                                  <p:par>
                                    <p:cTn id="55" presetID="2" presetClass="entr" presetSubtype="8" fill="hold" nodeType="after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additive="base">
                                            <p:cTn id="57" dur="500" fill="hold"/>
                                            <p:tgtEl>
                                              <p:spTgt spid="62"/>
                                            </p:tgtEl>
                                            <p:attrNameLst>
                                              <p:attrName>ppt_x</p:attrName>
                                            </p:attrNameLst>
                                          </p:cBhvr>
                                          <p:tavLst>
                                            <p:tav tm="0">
                                              <p:val>
                                                <p:strVal val="0-#ppt_w/2"/>
                                              </p:val>
                                            </p:tav>
                                            <p:tav tm="100000">
                                              <p:val>
                                                <p:strVal val="#ppt_x"/>
                                              </p:val>
                                            </p:tav>
                                          </p:tavLst>
                                        </p:anim>
                                        <p:anim calcmode="lin" valueType="num">
                                          <p:cBhvr additive="base">
                                            <p:cTn id="58" dur="500" fill="hold"/>
                                            <p:tgtEl>
                                              <p:spTgt spid="62"/>
                                            </p:tgtEl>
                                            <p:attrNameLst>
                                              <p:attrName>ppt_y</p:attrName>
                                            </p:attrNameLst>
                                          </p:cBhvr>
                                          <p:tavLst>
                                            <p:tav tm="0">
                                              <p:val>
                                                <p:strVal val="#ppt_y"/>
                                              </p:val>
                                            </p:tav>
                                            <p:tav tm="100000">
                                              <p:val>
                                                <p:strVal val="#ppt_y"/>
                                              </p:val>
                                            </p:tav>
                                          </p:tavLst>
                                        </p:anim>
                                      </p:childTnLst>
                                    </p:cTn>
                                  </p:par>
                                </p:childTnLst>
                              </p:cTn>
                            </p:par>
                            <p:par>
                              <p:cTn id="59" fill="hold">
                                <p:stCondLst>
                                  <p:cond delay="5100"/>
                                </p:stCondLst>
                                <p:childTnLst>
                                  <p:par>
                                    <p:cTn id="60" presetID="2" presetClass="entr" presetSubtype="8" fill="hold" grpId="0" nodeType="afterEffect">
                                      <p:stCondLst>
                                        <p:cond delay="0"/>
                                      </p:stCondLst>
                                      <p:childTnLst>
                                        <p:set>
                                          <p:cBhvr>
                                            <p:cTn id="61" dur="1" fill="hold">
                                              <p:stCondLst>
                                                <p:cond delay="0"/>
                                              </p:stCondLst>
                                            </p:cTn>
                                            <p:tgtEl>
                                              <p:spTgt spid="57"/>
                                            </p:tgtEl>
                                            <p:attrNameLst>
                                              <p:attrName>style.visibility</p:attrName>
                                            </p:attrNameLst>
                                          </p:cBhvr>
                                          <p:to>
                                            <p:strVal val="visible"/>
                                          </p:to>
                                        </p:set>
                                        <p:anim calcmode="lin" valueType="num">
                                          <p:cBhvr additive="base">
                                            <p:cTn id="62" dur="500" fill="hold"/>
                                            <p:tgtEl>
                                              <p:spTgt spid="57"/>
                                            </p:tgtEl>
                                            <p:attrNameLst>
                                              <p:attrName>ppt_x</p:attrName>
                                            </p:attrNameLst>
                                          </p:cBhvr>
                                          <p:tavLst>
                                            <p:tav tm="0">
                                              <p:val>
                                                <p:strVal val="0-#ppt_w/2"/>
                                              </p:val>
                                            </p:tav>
                                            <p:tav tm="100000">
                                              <p:val>
                                                <p:strVal val="#ppt_x"/>
                                              </p:val>
                                            </p:tav>
                                          </p:tavLst>
                                        </p:anim>
                                        <p:anim calcmode="lin" valueType="num">
                                          <p:cBhvr additive="base">
                                            <p:cTn id="63" dur="500" fill="hold"/>
                                            <p:tgtEl>
                                              <p:spTgt spid="57"/>
                                            </p:tgtEl>
                                            <p:attrNameLst>
                                              <p:attrName>ppt_y</p:attrName>
                                            </p:attrNameLst>
                                          </p:cBhvr>
                                          <p:tavLst>
                                            <p:tav tm="0">
                                              <p:val>
                                                <p:strVal val="#ppt_y"/>
                                              </p:val>
                                            </p:tav>
                                            <p:tav tm="100000">
                                              <p:val>
                                                <p:strVal val="#ppt_y"/>
                                              </p:val>
                                            </p:tav>
                                          </p:tavLst>
                                        </p:anim>
                                      </p:childTnLst>
                                    </p:cTn>
                                  </p:par>
                                </p:childTnLst>
                              </p:cTn>
                            </p:par>
                            <p:par>
                              <p:cTn id="64" fill="hold">
                                <p:stCondLst>
                                  <p:cond delay="5600"/>
                                </p:stCondLst>
                                <p:childTnLst>
                                  <p:par>
                                    <p:cTn id="65" presetID="2" presetClass="entr" presetSubtype="8" fill="hold" nodeType="after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0-#ppt_w/2"/>
                                              </p:val>
                                            </p:tav>
                                            <p:tav tm="100000">
                                              <p:val>
                                                <p:strVal val="#ppt_x"/>
                                              </p:val>
                                            </p:tav>
                                          </p:tavLst>
                                        </p:anim>
                                        <p:anim calcmode="lin" valueType="num">
                                          <p:cBhvr additive="base">
                                            <p:cTn id="68" dur="500" fill="hold"/>
                                            <p:tgtEl>
                                              <p:spTgt spid="73"/>
                                            </p:tgtEl>
                                            <p:attrNameLst>
                                              <p:attrName>ppt_y</p:attrName>
                                            </p:attrNameLst>
                                          </p:cBhvr>
                                          <p:tavLst>
                                            <p:tav tm="0">
                                              <p:val>
                                                <p:strVal val="#ppt_y"/>
                                              </p:val>
                                            </p:tav>
                                            <p:tav tm="100000">
                                              <p:val>
                                                <p:strVal val="#ppt_y"/>
                                              </p:val>
                                            </p:tav>
                                          </p:tavLst>
                                        </p:anim>
                                      </p:childTnLst>
                                    </p:cTn>
                                  </p:par>
                                </p:childTnLst>
                              </p:cTn>
                            </p:par>
                            <p:par>
                              <p:cTn id="69" fill="hold">
                                <p:stCondLst>
                                  <p:cond delay="6100"/>
                                </p:stCondLst>
                                <p:childTnLst>
                                  <p:par>
                                    <p:cTn id="70" presetID="10" presetClass="entr" presetSubtype="0" fill="hold" grpId="0" nodeType="after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fade">
                                          <p:cBhvr>
                                            <p:cTn id="72" dur="500"/>
                                            <p:tgtEl>
                                              <p:spTgt spid="8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fade">
                                          <p:cBhvr>
                                            <p:cTn id="75" dur="500"/>
                                            <p:tgtEl>
                                              <p:spTgt spid="80"/>
                                            </p:tgtEl>
                                          </p:cBhvr>
                                        </p:animEffect>
                                      </p:childTnLst>
                                    </p:cTn>
                                  </p:par>
                                  <p:par>
                                    <p:cTn id="76" presetID="10" presetClass="entr" presetSubtype="0" fill="hold" grpId="0" nodeType="withEffect">
                                      <p:stCondLst>
                                        <p:cond delay="100"/>
                                      </p:stCondLst>
                                      <p:childTnLst>
                                        <p:set>
                                          <p:cBhvr>
                                            <p:cTn id="77" dur="1" fill="hold">
                                              <p:stCondLst>
                                                <p:cond delay="0"/>
                                              </p:stCondLst>
                                            </p:cTn>
                                            <p:tgtEl>
                                              <p:spTgt spid="79"/>
                                            </p:tgtEl>
                                            <p:attrNameLst>
                                              <p:attrName>style.visibility</p:attrName>
                                            </p:attrNameLst>
                                          </p:cBhvr>
                                          <p:to>
                                            <p:strVal val="visible"/>
                                          </p:to>
                                        </p:set>
                                        <p:animEffect transition="in" filter="fade">
                                          <p:cBhvr>
                                            <p:cTn id="78" dur="500"/>
                                            <p:tgtEl>
                                              <p:spTgt spid="79"/>
                                            </p:tgtEl>
                                          </p:cBhvr>
                                        </p:animEffect>
                                      </p:childTnLst>
                                    </p:cTn>
                                  </p:par>
                                  <p:par>
                                    <p:cTn id="79" presetID="10" presetClass="entr" presetSubtype="0" fill="hold" grpId="0" nodeType="withEffect">
                                      <p:stCondLst>
                                        <p:cond delay="200"/>
                                      </p:stCondLst>
                                      <p:childTnLst>
                                        <p:set>
                                          <p:cBhvr>
                                            <p:cTn id="80" dur="1" fill="hold">
                                              <p:stCondLst>
                                                <p:cond delay="0"/>
                                              </p:stCondLst>
                                            </p:cTn>
                                            <p:tgtEl>
                                              <p:spTgt spid="78"/>
                                            </p:tgtEl>
                                            <p:attrNameLst>
                                              <p:attrName>style.visibility</p:attrName>
                                            </p:attrNameLst>
                                          </p:cBhvr>
                                          <p:to>
                                            <p:strVal val="visible"/>
                                          </p:to>
                                        </p:set>
                                        <p:animEffect transition="in" filter="fade">
                                          <p:cBhvr>
                                            <p:cTn id="81" dur="500"/>
                                            <p:tgtEl>
                                              <p:spTgt spid="78"/>
                                            </p:tgtEl>
                                          </p:cBhvr>
                                        </p:animEffect>
                                      </p:childTnLst>
                                    </p:cTn>
                                  </p:par>
                                  <p:par>
                                    <p:cTn id="82" presetID="10" presetClass="entr" presetSubtype="0" fill="hold" grpId="0" nodeType="withEffect">
                                      <p:stCondLst>
                                        <p:cond delay="300"/>
                                      </p:stCondLst>
                                      <p:childTnLst>
                                        <p:set>
                                          <p:cBhvr>
                                            <p:cTn id="83" dur="1" fill="hold">
                                              <p:stCondLst>
                                                <p:cond delay="0"/>
                                              </p:stCondLst>
                                            </p:cTn>
                                            <p:tgtEl>
                                              <p:spTgt spid="77"/>
                                            </p:tgtEl>
                                            <p:attrNameLst>
                                              <p:attrName>style.visibility</p:attrName>
                                            </p:attrNameLst>
                                          </p:cBhvr>
                                          <p:to>
                                            <p:strVal val="visible"/>
                                          </p:to>
                                        </p:set>
                                        <p:animEffect transition="in" filter="fade">
                                          <p:cBhvr>
                                            <p:cTn id="84" dur="500"/>
                                            <p:tgtEl>
                                              <p:spTgt spid="77"/>
                                            </p:tgtEl>
                                          </p:cBhvr>
                                        </p:animEffect>
                                      </p:childTnLst>
                                    </p:cTn>
                                  </p:par>
                                  <p:par>
                                    <p:cTn id="85" presetID="10" presetClass="entr" presetSubtype="0" fill="hold" grpId="0" nodeType="withEffect">
                                      <p:stCondLst>
                                        <p:cond delay="600"/>
                                      </p:stCondLst>
                                      <p:childTnLst>
                                        <p:set>
                                          <p:cBhvr>
                                            <p:cTn id="86" dur="1" fill="hold">
                                              <p:stCondLst>
                                                <p:cond delay="0"/>
                                              </p:stCondLst>
                                            </p:cTn>
                                            <p:tgtEl>
                                              <p:spTgt spid="76"/>
                                            </p:tgtEl>
                                            <p:attrNameLst>
                                              <p:attrName>style.visibility</p:attrName>
                                            </p:attrNameLst>
                                          </p:cBhvr>
                                          <p:to>
                                            <p:strVal val="visible"/>
                                          </p:to>
                                        </p:set>
                                        <p:animEffect transition="in" filter="fade">
                                          <p:cBhvr>
                                            <p:cTn id="87" dur="500"/>
                                            <p:tgtEl>
                                              <p:spTgt spid="76"/>
                                            </p:tgtEl>
                                          </p:cBhvr>
                                        </p:animEffect>
                                      </p:childTnLst>
                                    </p:cTn>
                                  </p:par>
                                  <p:par>
                                    <p:cTn id="88" presetID="10" presetClass="entr" presetSubtype="0" fill="hold" grpId="0" nodeType="withEffect">
                                      <p:stCondLst>
                                        <p:cond delay="700"/>
                                      </p:stCondLst>
                                      <p:childTnLst>
                                        <p:set>
                                          <p:cBhvr>
                                            <p:cTn id="89" dur="1" fill="hold">
                                              <p:stCondLst>
                                                <p:cond delay="0"/>
                                              </p:stCondLst>
                                            </p:cTn>
                                            <p:tgtEl>
                                              <p:spTgt spid="11"/>
                                            </p:tgtEl>
                                            <p:attrNameLst>
                                              <p:attrName>style.visibility</p:attrName>
                                            </p:attrNameLst>
                                          </p:cBhvr>
                                          <p:to>
                                            <p:strVal val="visible"/>
                                          </p:to>
                                        </p:set>
                                        <p:animEffect transition="in" filter="fade">
                                          <p:cBhvr>
                                            <p:cTn id="90" dur="500"/>
                                            <p:tgtEl>
                                              <p:spTgt spid="11"/>
                                            </p:tgtEl>
                                          </p:cBhvr>
                                        </p:animEffect>
                                      </p:childTnLst>
                                    </p:cTn>
                                  </p:par>
                                  <p:par>
                                    <p:cTn id="91" presetID="10" presetClass="entr" presetSubtype="0" fill="hold" grpId="0" nodeType="withEffect">
                                      <p:stCondLst>
                                        <p:cond delay="90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childTnLst>
                              </p:cTn>
                            </p:par>
                            <p:par>
                              <p:cTn id="94" fill="hold">
                                <p:stCondLst>
                                  <p:cond delay="7500"/>
                                </p:stCondLst>
                                <p:childTnLst>
                                  <p:par>
                                    <p:cTn id="95" presetID="2" presetClass="entr" presetSubtype="4" fill="hold" grpId="0" nodeType="after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7"/>
                                            </p:tgtEl>
                                            <p:attrNameLst>
                                              <p:attrName>style.visibility</p:attrName>
                                            </p:attrNameLst>
                                          </p:cBhvr>
                                          <p:to>
                                            <p:strVal val="visible"/>
                                          </p:to>
                                        </p:set>
                                        <p:anim calcmode="lin" valueType="num">
                                          <p:cBhvr additive="base">
                                            <p:cTn id="101" dur="500" fill="hold"/>
                                            <p:tgtEl>
                                              <p:spTgt spid="67"/>
                                            </p:tgtEl>
                                            <p:attrNameLst>
                                              <p:attrName>ppt_x</p:attrName>
                                            </p:attrNameLst>
                                          </p:cBhvr>
                                          <p:tavLst>
                                            <p:tav tm="0">
                                              <p:val>
                                                <p:strVal val="#ppt_x"/>
                                              </p:val>
                                            </p:tav>
                                            <p:tav tm="100000">
                                              <p:val>
                                                <p:strVal val="#ppt_x"/>
                                              </p:val>
                                            </p:tav>
                                          </p:tavLst>
                                        </p:anim>
                                        <p:anim calcmode="lin" valueType="num">
                                          <p:cBhvr additive="base">
                                            <p:cTn id="102" dur="500" fill="hold"/>
                                            <p:tgtEl>
                                              <p:spTgt spid="6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 calcmode="lin" valueType="num">
                                          <p:cBhvr additive="base">
                                            <p:cTn id="105" dur="500" fill="hold"/>
                                            <p:tgtEl>
                                              <p:spTgt spid="69"/>
                                            </p:tgtEl>
                                            <p:attrNameLst>
                                              <p:attrName>ppt_x</p:attrName>
                                            </p:attrNameLst>
                                          </p:cBhvr>
                                          <p:tavLst>
                                            <p:tav tm="0">
                                              <p:val>
                                                <p:strVal val="#ppt_x"/>
                                              </p:val>
                                            </p:tav>
                                            <p:tav tm="100000">
                                              <p:val>
                                                <p:strVal val="#ppt_x"/>
                                              </p:val>
                                            </p:tav>
                                          </p:tavLst>
                                        </p:anim>
                                        <p:anim calcmode="lin" valueType="num">
                                          <p:cBhvr additive="base">
                                            <p:cTn id="106" dur="500" fill="hold"/>
                                            <p:tgtEl>
                                              <p:spTgt spid="6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anim calcmode="lin" valueType="num">
                                          <p:cBhvr additive="base">
                                            <p:cTn id="109" dur="500" fill="hold"/>
                                            <p:tgtEl>
                                              <p:spTgt spid="71"/>
                                            </p:tgtEl>
                                            <p:attrNameLst>
                                              <p:attrName>ppt_x</p:attrName>
                                            </p:attrNameLst>
                                          </p:cBhvr>
                                          <p:tavLst>
                                            <p:tav tm="0">
                                              <p:val>
                                                <p:strVal val="#ppt_x"/>
                                              </p:val>
                                            </p:tav>
                                            <p:tav tm="100000">
                                              <p:val>
                                                <p:strVal val="#ppt_x"/>
                                              </p:val>
                                            </p:tav>
                                          </p:tavLst>
                                        </p:anim>
                                        <p:anim calcmode="lin" valueType="num">
                                          <p:cBhvr additive="base">
                                            <p:cTn id="110" dur="500" fill="hold"/>
                                            <p:tgtEl>
                                              <p:spTgt spid="71"/>
                                            </p:tgtEl>
                                            <p:attrNameLst>
                                              <p:attrName>ppt_y</p:attrName>
                                            </p:attrNameLst>
                                          </p:cBhvr>
                                          <p:tavLst>
                                            <p:tav tm="0">
                                              <p:val>
                                                <p:strVal val="1+#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70"/>
                                            </p:tgtEl>
                                            <p:attrNameLst>
                                              <p:attrName>style.visibility</p:attrName>
                                            </p:attrNameLst>
                                          </p:cBhvr>
                                          <p:to>
                                            <p:strVal val="visible"/>
                                          </p:to>
                                        </p:set>
                                        <p:anim calcmode="lin" valueType="num">
                                          <p:cBhvr additive="base">
                                            <p:cTn id="113" dur="500" fill="hold"/>
                                            <p:tgtEl>
                                              <p:spTgt spid="70"/>
                                            </p:tgtEl>
                                            <p:attrNameLst>
                                              <p:attrName>ppt_x</p:attrName>
                                            </p:attrNameLst>
                                          </p:cBhvr>
                                          <p:tavLst>
                                            <p:tav tm="0">
                                              <p:val>
                                                <p:strVal val="#ppt_x"/>
                                              </p:val>
                                            </p:tav>
                                            <p:tav tm="100000">
                                              <p:val>
                                                <p:strVal val="#ppt_x"/>
                                              </p:val>
                                            </p:tav>
                                          </p:tavLst>
                                        </p:anim>
                                        <p:anim calcmode="lin" valueType="num">
                                          <p:cBhvr additive="base">
                                            <p:cTn id="114" dur="500" fill="hold"/>
                                            <p:tgtEl>
                                              <p:spTgt spid="70"/>
                                            </p:tgtEl>
                                            <p:attrNameLst>
                                              <p:attrName>ppt_y</p:attrName>
                                            </p:attrNameLst>
                                          </p:cBhvr>
                                          <p:tavLst>
                                            <p:tav tm="0">
                                              <p:val>
                                                <p:strVal val="0-#ppt_h/2"/>
                                              </p:val>
                                            </p:tav>
                                            <p:tav tm="100000">
                                              <p:val>
                                                <p:strVal val="#ppt_y"/>
                                              </p:val>
                                            </p:tav>
                                          </p:tavLst>
                                        </p:anim>
                                      </p:childTnLst>
                                    </p:cTn>
                                  </p:par>
                                  <p:par>
                                    <p:cTn id="115" presetID="2" presetClass="entr" presetSubtype="1" fill="hold" grpId="0" nodeType="withEffect">
                                      <p:stCondLst>
                                        <p:cond delay="0"/>
                                      </p:stCondLst>
                                      <p:childTnLst>
                                        <p:set>
                                          <p:cBhvr>
                                            <p:cTn id="116" dur="1" fill="hold">
                                              <p:stCondLst>
                                                <p:cond delay="0"/>
                                              </p:stCondLst>
                                            </p:cTn>
                                            <p:tgtEl>
                                              <p:spTgt spid="12"/>
                                            </p:tgtEl>
                                            <p:attrNameLst>
                                              <p:attrName>style.visibility</p:attrName>
                                            </p:attrNameLst>
                                          </p:cBhvr>
                                          <p:to>
                                            <p:strVal val="visible"/>
                                          </p:to>
                                        </p:set>
                                        <p:anim calcmode="lin" valueType="num">
                                          <p:cBhvr additive="base">
                                            <p:cTn id="117" dur="500" fill="hold"/>
                                            <p:tgtEl>
                                              <p:spTgt spid="12"/>
                                            </p:tgtEl>
                                            <p:attrNameLst>
                                              <p:attrName>ppt_x</p:attrName>
                                            </p:attrNameLst>
                                          </p:cBhvr>
                                          <p:tavLst>
                                            <p:tav tm="0">
                                              <p:val>
                                                <p:strVal val="#ppt_x"/>
                                              </p:val>
                                            </p:tav>
                                            <p:tav tm="100000">
                                              <p:val>
                                                <p:strVal val="#ppt_x"/>
                                              </p:val>
                                            </p:tav>
                                          </p:tavLst>
                                        </p:anim>
                                        <p:anim calcmode="lin" valueType="num">
                                          <p:cBhvr additive="base">
                                            <p:cTn id="118" dur="500" fill="hold"/>
                                            <p:tgtEl>
                                              <p:spTgt spid="12"/>
                                            </p:tgtEl>
                                            <p:attrNameLst>
                                              <p:attrName>ppt_y</p:attrName>
                                            </p:attrNameLst>
                                          </p:cBhvr>
                                          <p:tavLst>
                                            <p:tav tm="0">
                                              <p:val>
                                                <p:strVal val="0-#ppt_h/2"/>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66"/>
                                            </p:tgtEl>
                                            <p:attrNameLst>
                                              <p:attrName>style.visibility</p:attrName>
                                            </p:attrNameLst>
                                          </p:cBhvr>
                                          <p:to>
                                            <p:strVal val="visible"/>
                                          </p:to>
                                        </p:set>
                                        <p:anim calcmode="lin" valueType="num">
                                          <p:cBhvr additive="base">
                                            <p:cTn id="121" dur="500" fill="hold"/>
                                            <p:tgtEl>
                                              <p:spTgt spid="66"/>
                                            </p:tgtEl>
                                            <p:attrNameLst>
                                              <p:attrName>ppt_x</p:attrName>
                                            </p:attrNameLst>
                                          </p:cBhvr>
                                          <p:tavLst>
                                            <p:tav tm="0">
                                              <p:val>
                                                <p:strVal val="#ppt_x"/>
                                              </p:val>
                                            </p:tav>
                                            <p:tav tm="100000">
                                              <p:val>
                                                <p:strVal val="#ppt_x"/>
                                              </p:val>
                                            </p:tav>
                                          </p:tavLst>
                                        </p:anim>
                                        <p:anim calcmode="lin" valueType="num">
                                          <p:cBhvr additive="base">
                                            <p:cTn id="122" dur="500" fill="hold"/>
                                            <p:tgtEl>
                                              <p:spTgt spid="66"/>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65"/>
                                            </p:tgtEl>
                                            <p:attrNameLst>
                                              <p:attrName>style.visibility</p:attrName>
                                            </p:attrNameLst>
                                          </p:cBhvr>
                                          <p:to>
                                            <p:strVal val="visible"/>
                                          </p:to>
                                        </p:set>
                                        <p:anim calcmode="lin" valueType="num">
                                          <p:cBhvr additive="base">
                                            <p:cTn id="125" dur="500" fill="hold"/>
                                            <p:tgtEl>
                                              <p:spTgt spid="65"/>
                                            </p:tgtEl>
                                            <p:attrNameLst>
                                              <p:attrName>ppt_x</p:attrName>
                                            </p:attrNameLst>
                                          </p:cBhvr>
                                          <p:tavLst>
                                            <p:tav tm="0">
                                              <p:val>
                                                <p:strVal val="#ppt_x"/>
                                              </p:val>
                                            </p:tav>
                                            <p:tav tm="100000">
                                              <p:val>
                                                <p:strVal val="#ppt_x"/>
                                              </p:val>
                                            </p:tav>
                                          </p:tavLst>
                                        </p:anim>
                                        <p:anim calcmode="lin" valueType="num">
                                          <p:cBhvr additive="base">
                                            <p:cTn id="126" dur="500" fill="hold"/>
                                            <p:tgtEl>
                                              <p:spTgt spid="65"/>
                                            </p:tgtEl>
                                            <p:attrNameLst>
                                              <p:attrName>ppt_y</p:attrName>
                                            </p:attrNameLst>
                                          </p:cBhvr>
                                          <p:tavLst>
                                            <p:tav tm="0">
                                              <p:val>
                                                <p:strVal val="0-#ppt_h/2"/>
                                              </p:val>
                                            </p:tav>
                                            <p:tav tm="100000">
                                              <p:val>
                                                <p:strVal val="#ppt_y"/>
                                              </p:val>
                                            </p:tav>
                                          </p:tavLst>
                                        </p:anim>
                                      </p:childTnLst>
                                    </p:cTn>
                                  </p:par>
                                </p:childTnLst>
                              </p:cTn>
                            </p:par>
                            <p:par>
                              <p:cTn id="127" fill="hold">
                                <p:stCondLst>
                                  <p:cond delay="8000"/>
                                </p:stCondLst>
                                <p:childTnLst>
                                  <p:par>
                                    <p:cTn id="128" presetID="2" presetClass="entr" presetSubtype="8" fill="hold" grpId="0" nodeType="afterEffect">
                                      <p:stCondLst>
                                        <p:cond delay="0"/>
                                      </p:stCondLst>
                                      <p:childTnLst>
                                        <p:set>
                                          <p:cBhvr>
                                            <p:cTn id="129" dur="1" fill="hold">
                                              <p:stCondLst>
                                                <p:cond delay="0"/>
                                              </p:stCondLst>
                                            </p:cTn>
                                            <p:tgtEl>
                                              <p:spTgt spid="42"/>
                                            </p:tgtEl>
                                            <p:attrNameLst>
                                              <p:attrName>style.visibility</p:attrName>
                                            </p:attrNameLst>
                                          </p:cBhvr>
                                          <p:to>
                                            <p:strVal val="visible"/>
                                          </p:to>
                                        </p:set>
                                        <p:anim calcmode="lin" valueType="num">
                                          <p:cBhvr additive="base">
                                            <p:cTn id="130" dur="500" fill="hold"/>
                                            <p:tgtEl>
                                              <p:spTgt spid="42"/>
                                            </p:tgtEl>
                                            <p:attrNameLst>
                                              <p:attrName>ppt_x</p:attrName>
                                            </p:attrNameLst>
                                          </p:cBhvr>
                                          <p:tavLst>
                                            <p:tav tm="0">
                                              <p:val>
                                                <p:strVal val="0-#ppt_w/2"/>
                                              </p:val>
                                            </p:tav>
                                            <p:tav tm="100000">
                                              <p:val>
                                                <p:strVal val="#ppt_x"/>
                                              </p:val>
                                            </p:tav>
                                          </p:tavLst>
                                        </p:anim>
                                        <p:anim calcmode="lin" valueType="num">
                                          <p:cBhvr additive="base">
                                            <p:cTn id="131" dur="500" fill="hold"/>
                                            <p:tgtEl>
                                              <p:spTgt spid="42"/>
                                            </p:tgtEl>
                                            <p:attrNameLst>
                                              <p:attrName>ppt_y</p:attrName>
                                            </p:attrNameLst>
                                          </p:cBhvr>
                                          <p:tavLst>
                                            <p:tav tm="0">
                                              <p:val>
                                                <p:strVal val="#ppt_y"/>
                                              </p:val>
                                            </p:tav>
                                            <p:tav tm="100000">
                                              <p:val>
                                                <p:strVal val="#ppt_y"/>
                                              </p:val>
                                            </p:tav>
                                          </p:tavLst>
                                        </p:anim>
                                      </p:childTnLst>
                                    </p:cTn>
                                  </p:par>
                                  <p:par>
                                    <p:cTn id="132" presetID="10" presetClass="entr" presetSubtype="0" fill="hold" grpId="0" nodeType="withEffect">
                                      <p:stCondLst>
                                        <p:cond delay="0"/>
                                      </p:stCondLst>
                                      <p:childTnLst>
                                        <p:set>
                                          <p:cBhvr>
                                            <p:cTn id="133" dur="1" fill="hold">
                                              <p:stCondLst>
                                                <p:cond delay="0"/>
                                              </p:stCondLst>
                                            </p:cTn>
                                            <p:tgtEl>
                                              <p:spTgt spid="45"/>
                                            </p:tgtEl>
                                            <p:attrNameLst>
                                              <p:attrName>style.visibility</p:attrName>
                                            </p:attrNameLst>
                                          </p:cBhvr>
                                          <p:to>
                                            <p:strVal val="visible"/>
                                          </p:to>
                                        </p:set>
                                        <p:animEffect transition="in" filter="fade">
                                          <p:cBhvr>
                                            <p:cTn id="134" dur="500"/>
                                            <p:tgtEl>
                                              <p:spTgt spid="45"/>
                                            </p:tgtEl>
                                          </p:cBhvr>
                                        </p:animEffect>
                                      </p:childTnLst>
                                    </p:cTn>
                                  </p:par>
                                  <p:par>
                                    <p:cTn id="135" presetID="2" presetClass="entr" presetSubtype="4" fill="hold" grpId="0" nodeType="withEffect">
                                      <p:stCondLst>
                                        <p:cond delay="0"/>
                                      </p:stCondLst>
                                      <p:childTnLst>
                                        <p:set>
                                          <p:cBhvr>
                                            <p:cTn id="136" dur="1" fill="hold">
                                              <p:stCondLst>
                                                <p:cond delay="0"/>
                                              </p:stCondLst>
                                            </p:cTn>
                                            <p:tgtEl>
                                              <p:spTgt spid="46"/>
                                            </p:tgtEl>
                                            <p:attrNameLst>
                                              <p:attrName>style.visibility</p:attrName>
                                            </p:attrNameLst>
                                          </p:cBhvr>
                                          <p:to>
                                            <p:strVal val="visible"/>
                                          </p:to>
                                        </p:set>
                                        <p:anim calcmode="lin" valueType="num">
                                          <p:cBhvr additive="base">
                                            <p:cTn id="137" dur="500" fill="hold"/>
                                            <p:tgtEl>
                                              <p:spTgt spid="46"/>
                                            </p:tgtEl>
                                            <p:attrNameLst>
                                              <p:attrName>ppt_x</p:attrName>
                                            </p:attrNameLst>
                                          </p:cBhvr>
                                          <p:tavLst>
                                            <p:tav tm="0">
                                              <p:val>
                                                <p:strVal val="#ppt_x"/>
                                              </p:val>
                                            </p:tav>
                                            <p:tav tm="100000">
                                              <p:val>
                                                <p:strVal val="#ppt_x"/>
                                              </p:val>
                                            </p:tav>
                                          </p:tavLst>
                                        </p:anim>
                                        <p:anim calcmode="lin" valueType="num">
                                          <p:cBhvr additive="base">
                                            <p:cTn id="13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03" grpId="0" animBg="1"/>
          <p:bldP spid="94" grpId="0"/>
          <p:bldP spid="24" grpId="0"/>
          <p:bldP spid="61" grpId="0"/>
          <p:bldP spid="12" grpId="0"/>
          <p:bldP spid="65" grpId="0"/>
          <p:bldP spid="66" grpId="0"/>
          <p:bldP spid="67" grpId="0"/>
          <p:bldP spid="68" grpId="0"/>
          <p:bldP spid="69" grpId="0"/>
          <p:bldP spid="70" grpId="0"/>
          <p:bldP spid="71" grpId="0"/>
          <p:bldP spid="51" grpId="0" animBg="1"/>
          <p:bldP spid="52" grpId="0" animBg="1"/>
          <p:bldP spid="57" grpId="0" animBg="1"/>
          <p:bldP spid="76" grpId="0"/>
          <p:bldP spid="77" grpId="0"/>
          <p:bldP spid="78" grpId="0"/>
          <p:bldP spid="79" grpId="0"/>
          <p:bldP spid="80" grpId="0"/>
          <p:bldP spid="83" grpId="0"/>
          <p:bldP spid="11" grpId="0"/>
          <p:bldP spid="42" grpId="0" animBg="1"/>
          <p:bldP spid="45" grpId="0"/>
          <p:bldP spid="4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p:cNvSpPr txBox="1"/>
          <p:nvPr/>
        </p:nvSpPr>
        <p:spPr>
          <a:xfrm>
            <a:off x="4828355" y="2064727"/>
            <a:ext cx="2967479" cy="523220"/>
          </a:xfrm>
          <a:prstGeom prst="rect">
            <a:avLst/>
          </a:prstGeom>
          <a:noFill/>
        </p:spPr>
        <p:txBody>
          <a:bodyPr wrap="none" rtlCol="0">
            <a:spAutoFit/>
          </a:bodyPr>
          <a:lstStyle/>
          <a:p>
            <a:r>
              <a:rPr lang="zh-CN" altLang="en-US" sz="2800" spc="300" dirty="0">
                <a:latin typeface="方正兰亭细黑_GBK" pitchFamily="2" charset="-122"/>
                <a:ea typeface="方正兰亭细黑_GBK" pitchFamily="2" charset="-122"/>
              </a:rPr>
              <a:t>比特币和区块链</a:t>
            </a:r>
          </a:p>
        </p:txBody>
      </p:sp>
      <p:sp>
        <p:nvSpPr>
          <p:cNvPr id="116" name="TextBox 115"/>
          <p:cNvSpPr txBox="1"/>
          <p:nvPr/>
        </p:nvSpPr>
        <p:spPr>
          <a:xfrm>
            <a:off x="5171737" y="2694582"/>
            <a:ext cx="2098651" cy="338554"/>
          </a:xfrm>
          <a:prstGeom prst="rect">
            <a:avLst/>
          </a:prstGeom>
          <a:noFill/>
        </p:spPr>
        <p:txBody>
          <a:bodyPr wrap="none" rtlCol="0">
            <a:spAutoFit/>
          </a:bodyPr>
          <a:lstStyle/>
          <a:p>
            <a:r>
              <a:rPr lang="en-US" altLang="zh-CN" sz="1600" dirty="0">
                <a:solidFill>
                  <a:srgbClr val="163A5A"/>
                </a:solidFill>
                <a:latin typeface="Kozuka Gothic Pro R" pitchFamily="34" charset="-128"/>
                <a:ea typeface="Kozuka Gothic Pro R" pitchFamily="34" charset="-128"/>
              </a:rPr>
              <a:t>BTC and Blockchain</a:t>
            </a:r>
            <a:endParaRPr lang="zh-CN" altLang="en-US" sz="1600" dirty="0">
              <a:solidFill>
                <a:srgbClr val="163A5A"/>
              </a:solidFill>
              <a:latin typeface="Kozuka Gothic Pro R" pitchFamily="34" charset="-128"/>
              <a:ea typeface="Kozuka Gothic Pro R" pitchFamily="34" charset="-128"/>
            </a:endParaRPr>
          </a:p>
        </p:txBody>
      </p:sp>
      <p:grpSp>
        <p:nvGrpSpPr>
          <p:cNvPr id="6" name="组合 5"/>
          <p:cNvGrpSpPr/>
          <p:nvPr/>
        </p:nvGrpSpPr>
        <p:grpSpPr>
          <a:xfrm>
            <a:off x="2980431" y="1940247"/>
            <a:ext cx="1301106" cy="1301106"/>
            <a:chOff x="2683251" y="1980687"/>
            <a:chExt cx="1301106" cy="1301106"/>
          </a:xfrm>
          <a:solidFill>
            <a:schemeClr val="tx2">
              <a:lumMod val="50000"/>
            </a:schemeClr>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8" name="TextBox 107"/>
            <p:cNvSpPr txBox="1"/>
            <p:nvPr/>
          </p:nvSpPr>
          <p:spPr>
            <a:xfrm>
              <a:off x="3002623" y="2185262"/>
              <a:ext cx="662361" cy="830997"/>
            </a:xfrm>
            <a:prstGeom prst="rect">
              <a:avLst/>
            </a:prstGeom>
            <a:grp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2</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2127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anim calcmode="lin" valueType="num">
                                      <p:cBhvr additive="base">
                                        <p:cTn id="19" dur="500"/>
                                        <p:tgtEl>
                                          <p:spTgt spid="116"/>
                                        </p:tgtEl>
                                        <p:attrNameLst>
                                          <p:attrName>ppt_x</p:attrName>
                                        </p:attrNameLst>
                                      </p:cBhvr>
                                      <p:tavLst>
                                        <p:tav tm="0">
                                          <p:val>
                                            <p:strVal val="#ppt_x-#ppt_w*1.125000"/>
                                          </p:val>
                                        </p:tav>
                                        <p:tav tm="100000">
                                          <p:val>
                                            <p:strVal val="#ppt_x"/>
                                          </p:val>
                                        </p:tav>
                                      </p:tavLst>
                                    </p:anim>
                                    <p:animEffect transition="in" filter="wipe(right)">
                                      <p:cBhvr>
                                        <p:cTn id="20"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4" name="TextBox 93"/>
          <p:cNvSpPr txBox="1"/>
          <p:nvPr/>
        </p:nvSpPr>
        <p:spPr>
          <a:xfrm>
            <a:off x="908957" y="206330"/>
            <a:ext cx="2249334"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比特币和区块链</a:t>
            </a:r>
          </a:p>
        </p:txBody>
      </p:sp>
      <p:cxnSp>
        <p:nvCxnSpPr>
          <p:cNvPr id="14" name="直接连接符 13"/>
          <p:cNvCxnSpPr/>
          <p:nvPr/>
        </p:nvCxnSpPr>
        <p:spPr>
          <a:xfrm>
            <a:off x="3655868" y="27703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619688" y="2276246"/>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163A5A"/>
                  </a:solidFill>
                  <a:latin typeface="方正兰亭粗黑简体" panose="02000000000000000000" pitchFamily="2" charset="-122"/>
                  <a:ea typeface="方正兰亭粗黑简体" panose="02000000000000000000" pitchFamily="2" charset="-122"/>
                </a:rPr>
                <a:t>区块链</a:t>
              </a:r>
            </a:p>
          </p:txBody>
        </p:sp>
      </p:grpSp>
      <p:sp>
        <p:nvSpPr>
          <p:cNvPr id="78" name="椭圆 77"/>
          <p:cNvSpPr/>
          <p:nvPr/>
        </p:nvSpPr>
        <p:spPr>
          <a:xfrm>
            <a:off x="2706448" y="1163553"/>
            <a:ext cx="727041" cy="727041"/>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83" name="组合 82"/>
          <p:cNvGrpSpPr/>
          <p:nvPr/>
        </p:nvGrpSpPr>
        <p:grpSpPr>
          <a:xfrm>
            <a:off x="2727183" y="2497084"/>
            <a:ext cx="811400" cy="811400"/>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2" name="左大括号 1"/>
          <p:cNvSpPr/>
          <p:nvPr/>
        </p:nvSpPr>
        <p:spPr>
          <a:xfrm>
            <a:off x="2070395" y="1462863"/>
            <a:ext cx="370707" cy="2934157"/>
          </a:xfrm>
          <a:prstGeom prst="leftBrace">
            <a:avLst/>
          </a:prstGeom>
          <a:ln w="38100">
            <a:solidFill>
              <a:schemeClr val="tx1"/>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微软雅黑" panose="020B0503020204020204" pitchFamily="34" charset="-122"/>
            </a:endParaRPr>
          </a:p>
        </p:txBody>
      </p:sp>
      <p:sp>
        <p:nvSpPr>
          <p:cNvPr id="39" name="椭圆 38"/>
          <p:cNvSpPr/>
          <p:nvPr/>
        </p:nvSpPr>
        <p:spPr>
          <a:xfrm>
            <a:off x="2791518" y="4019588"/>
            <a:ext cx="727041" cy="727041"/>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TextBox 2"/>
          <p:cNvSpPr txBox="1"/>
          <p:nvPr/>
        </p:nvSpPr>
        <p:spPr>
          <a:xfrm>
            <a:off x="2690011" y="1351275"/>
            <a:ext cx="809275" cy="338554"/>
          </a:xfrm>
          <a:prstGeom prst="rect">
            <a:avLst/>
          </a:prstGeom>
          <a:noFill/>
        </p:spPr>
        <p:txBody>
          <a:bodyPr wrap="square" rtlCol="0">
            <a:spAutoFit/>
          </a:bodyPr>
          <a:lstStyle/>
          <a:p>
            <a:r>
              <a:rPr lang="zh-CN" altLang="en-US" sz="1600" dirty="0">
                <a:solidFill>
                  <a:schemeClr val="bg1"/>
                </a:solidFill>
                <a:latin typeface="方正兰亭粗黑简体" panose="02000000000000000000" pitchFamily="2" charset="-122"/>
                <a:ea typeface="方正兰亭粗黑简体" panose="02000000000000000000" pitchFamily="2" charset="-122"/>
              </a:rPr>
              <a:t>比特币</a:t>
            </a:r>
          </a:p>
        </p:txBody>
      </p:sp>
      <p:sp>
        <p:nvSpPr>
          <p:cNvPr id="41" name="TextBox 40"/>
          <p:cNvSpPr txBox="1"/>
          <p:nvPr/>
        </p:nvSpPr>
        <p:spPr>
          <a:xfrm>
            <a:off x="2719496" y="2733507"/>
            <a:ext cx="1028700" cy="338554"/>
          </a:xfrm>
          <a:prstGeom prst="rect">
            <a:avLst/>
          </a:prstGeom>
          <a:noFill/>
        </p:spPr>
        <p:txBody>
          <a:bodyPr wrap="square" rtlCol="0">
            <a:spAutoFit/>
          </a:bodyPr>
          <a:lstStyle/>
          <a:p>
            <a:r>
              <a:rPr lang="zh-CN" altLang="en-US" sz="1600" dirty="0">
                <a:solidFill>
                  <a:srgbClr val="163A5A"/>
                </a:solidFill>
                <a:latin typeface="方正兰亭粗黑简体" panose="02000000000000000000" pitchFamily="2" charset="-122"/>
                <a:ea typeface="方正兰亭粗黑简体" panose="02000000000000000000" pitchFamily="2" charset="-122"/>
              </a:rPr>
              <a:t>以太坊</a:t>
            </a:r>
          </a:p>
        </p:txBody>
      </p:sp>
      <p:sp>
        <p:nvSpPr>
          <p:cNvPr id="45" name="TextBox 44"/>
          <p:cNvSpPr txBox="1"/>
          <p:nvPr/>
        </p:nvSpPr>
        <p:spPr>
          <a:xfrm>
            <a:off x="2649136" y="4227743"/>
            <a:ext cx="1028700" cy="338554"/>
          </a:xfrm>
          <a:prstGeom prst="rect">
            <a:avLst/>
          </a:prstGeom>
          <a:noFill/>
        </p:spPr>
        <p:txBody>
          <a:bodyPr wrap="square" rtlCol="0">
            <a:spAutoFit/>
          </a:bodyPr>
          <a:lstStyle/>
          <a:p>
            <a:r>
              <a:rPr lang="zh-CN" altLang="en-US" sz="1600" dirty="0">
                <a:solidFill>
                  <a:schemeClr val="bg1"/>
                </a:solidFill>
                <a:latin typeface="方正兰亭粗黑简体" panose="02000000000000000000" pitchFamily="2" charset="-122"/>
                <a:ea typeface="方正兰亭粗黑简体" panose="02000000000000000000" pitchFamily="2" charset="-122"/>
              </a:rPr>
              <a:t>超级账本</a:t>
            </a:r>
          </a:p>
        </p:txBody>
      </p:sp>
      <p:sp>
        <p:nvSpPr>
          <p:cNvPr id="4" name="TextBox 3"/>
          <p:cNvSpPr txBox="1"/>
          <p:nvPr/>
        </p:nvSpPr>
        <p:spPr>
          <a:xfrm>
            <a:off x="3758008" y="1254559"/>
            <a:ext cx="4046219" cy="430887"/>
          </a:xfrm>
          <a:prstGeom prst="rect">
            <a:avLst/>
          </a:prstGeom>
          <a:noFill/>
        </p:spPr>
        <p:txBody>
          <a:bodyPr wrap="square" rtlCol="0">
            <a:spAutoFit/>
          </a:bodyPr>
          <a:lstStyle/>
          <a:p>
            <a:r>
              <a:rPr lang="zh-CN" altLang="en-US" sz="1100" dirty="0">
                <a:solidFill>
                  <a:srgbClr val="163A5A"/>
                </a:solidFill>
                <a:ea typeface="微软雅黑" panose="020B0503020204020204" pitchFamily="34" charset="-122"/>
              </a:rPr>
              <a:t>比特币是基于密码学和经济博弈的一种数字货币，也是历史上首个经过大规模长时间运作检验的数字货币系统。</a:t>
            </a:r>
          </a:p>
        </p:txBody>
      </p:sp>
      <p:sp>
        <p:nvSpPr>
          <p:cNvPr id="47" name="TextBox 46"/>
          <p:cNvSpPr txBox="1"/>
          <p:nvPr/>
        </p:nvSpPr>
        <p:spPr>
          <a:xfrm>
            <a:off x="3758008" y="2464202"/>
            <a:ext cx="4046219" cy="1107996"/>
          </a:xfrm>
          <a:prstGeom prst="rect">
            <a:avLst/>
          </a:prstGeom>
          <a:noFill/>
        </p:spPr>
        <p:txBody>
          <a:bodyPr wrap="square" rtlCol="0">
            <a:spAutoFit/>
          </a:bodyPr>
          <a:lstStyle/>
          <a:p>
            <a:r>
              <a:rPr lang="zh-CN" altLang="en-US" sz="1100" dirty="0">
                <a:solidFill>
                  <a:srgbClr val="163A5A"/>
                </a:solidFill>
                <a:ea typeface="微软雅黑" panose="020B0503020204020204" pitchFamily="34" charset="-122"/>
              </a:rPr>
              <a:t>以太坊（</a:t>
            </a:r>
            <a:r>
              <a:rPr lang="en-US" altLang="zh-CN" sz="1100" dirty="0">
                <a:solidFill>
                  <a:srgbClr val="163A5A"/>
                </a:solidFill>
                <a:ea typeface="微软雅黑" panose="020B0503020204020204" pitchFamily="34" charset="-122"/>
              </a:rPr>
              <a:t>Ethereum</a:t>
            </a:r>
            <a:r>
              <a:rPr lang="zh-CN" altLang="en-US" sz="1100" dirty="0">
                <a:solidFill>
                  <a:srgbClr val="163A5A"/>
                </a:solidFill>
                <a:ea typeface="微软雅黑" panose="020B0503020204020204" pitchFamily="34" charset="-122"/>
              </a:rPr>
              <a:t>）目标是打造成一个运行智能合约的去中心化平台（</a:t>
            </a:r>
            <a:r>
              <a:rPr lang="en-US" altLang="zh-CN" sz="1100" dirty="0">
                <a:solidFill>
                  <a:srgbClr val="163A5A"/>
                </a:solidFill>
                <a:ea typeface="微软雅黑" panose="020B0503020204020204" pitchFamily="34" charset="-122"/>
              </a:rPr>
              <a:t>Platform for Smart Contract</a:t>
            </a:r>
            <a:r>
              <a:rPr lang="zh-CN" altLang="en-US" sz="1100" dirty="0">
                <a:solidFill>
                  <a:srgbClr val="163A5A"/>
                </a:solidFill>
                <a:ea typeface="微软雅黑" panose="020B0503020204020204" pitchFamily="34" charset="-122"/>
              </a:rPr>
              <a:t>），平台上的应用按程序设定运行，不存在停机、审查、欺诈、第三方人为干预的可能。</a:t>
            </a:r>
            <a:endParaRPr lang="en-US" altLang="zh-CN" sz="1100" dirty="0">
              <a:solidFill>
                <a:srgbClr val="163A5A"/>
              </a:solidFill>
              <a:ea typeface="微软雅黑" panose="020B0503020204020204" pitchFamily="34" charset="-122"/>
            </a:endParaRPr>
          </a:p>
          <a:p>
            <a:r>
              <a:rPr lang="zh-CN" altLang="en-US" sz="1100" dirty="0">
                <a:solidFill>
                  <a:srgbClr val="163A5A"/>
                </a:solidFill>
                <a:ea typeface="微软雅黑" panose="020B0503020204020204" pitchFamily="34" charset="-122"/>
              </a:rPr>
              <a:t>公有链，有代币，任何人都可以基于以太坊的公链开发自己的去中心化应用，而且其中有代币</a:t>
            </a:r>
            <a:r>
              <a:rPr lang="en-US" altLang="zh-CN" sz="1100" dirty="0">
                <a:solidFill>
                  <a:srgbClr val="163A5A"/>
                </a:solidFill>
                <a:ea typeface="微软雅黑" panose="020B0503020204020204" pitchFamily="34" charset="-122"/>
              </a:rPr>
              <a:t>ETH</a:t>
            </a:r>
            <a:r>
              <a:rPr lang="zh-CN" altLang="en-US" sz="1100" dirty="0">
                <a:solidFill>
                  <a:srgbClr val="163A5A"/>
                </a:solidFill>
                <a:ea typeface="微软雅黑" panose="020B0503020204020204" pitchFamily="34" charset="-122"/>
              </a:rPr>
              <a:t>的存在，除了交易以外，还充当开发者运作应用的燃料（</a:t>
            </a:r>
            <a:r>
              <a:rPr lang="en-US" altLang="zh-CN" sz="1100" dirty="0">
                <a:solidFill>
                  <a:srgbClr val="163A5A"/>
                </a:solidFill>
                <a:ea typeface="微软雅黑" panose="020B0503020204020204" pitchFamily="34" charset="-122"/>
              </a:rPr>
              <a:t>gas</a:t>
            </a:r>
            <a:r>
              <a:rPr lang="zh-CN" altLang="en-US" sz="1100" dirty="0">
                <a:solidFill>
                  <a:srgbClr val="163A5A"/>
                </a:solidFill>
                <a:ea typeface="微软雅黑" panose="020B0503020204020204" pitchFamily="34" charset="-122"/>
              </a:rPr>
              <a:t>）使用</a:t>
            </a:r>
            <a:endParaRPr lang="zh-CN" altLang="en-US" dirty="0">
              <a:solidFill>
                <a:srgbClr val="163A5A"/>
              </a:solidFill>
              <a:ea typeface="微软雅黑" panose="020B0503020204020204" pitchFamily="34" charset="-122"/>
            </a:endParaRPr>
          </a:p>
        </p:txBody>
      </p:sp>
      <p:sp>
        <p:nvSpPr>
          <p:cNvPr id="48" name="TextBox 47"/>
          <p:cNvSpPr txBox="1"/>
          <p:nvPr/>
        </p:nvSpPr>
        <p:spPr>
          <a:xfrm>
            <a:off x="3748196" y="3920338"/>
            <a:ext cx="4046219" cy="769441"/>
          </a:xfrm>
          <a:prstGeom prst="rect">
            <a:avLst/>
          </a:prstGeom>
          <a:noFill/>
        </p:spPr>
        <p:txBody>
          <a:bodyPr wrap="square" rtlCol="0">
            <a:spAutoFit/>
          </a:bodyPr>
          <a:lstStyle/>
          <a:p>
            <a:r>
              <a:rPr lang="zh-CN" altLang="en-US" sz="1100" dirty="0">
                <a:solidFill>
                  <a:srgbClr val="163A5A"/>
                </a:solidFill>
                <a:ea typeface="微软雅黑" panose="020B0503020204020204" pitchFamily="34" charset="-122"/>
              </a:rPr>
              <a:t>超级账本是</a:t>
            </a:r>
            <a:r>
              <a:rPr lang="en-US" altLang="zh-CN" sz="1100" dirty="0">
                <a:solidFill>
                  <a:srgbClr val="163A5A"/>
                </a:solidFill>
                <a:ea typeface="微软雅黑" panose="020B0503020204020204" pitchFamily="34" charset="-122"/>
              </a:rPr>
              <a:t>Linux</a:t>
            </a:r>
            <a:r>
              <a:rPr lang="zh-CN" altLang="en-US" sz="1100" dirty="0">
                <a:solidFill>
                  <a:srgbClr val="163A5A"/>
                </a:solidFill>
                <a:ea typeface="微软雅黑" panose="020B0503020204020204" pitchFamily="34" charset="-122"/>
              </a:rPr>
              <a:t>基金会于</a:t>
            </a:r>
            <a:r>
              <a:rPr lang="en-US" altLang="zh-CN" sz="1100" dirty="0">
                <a:solidFill>
                  <a:srgbClr val="163A5A"/>
                </a:solidFill>
                <a:ea typeface="微软雅黑" panose="020B0503020204020204" pitchFamily="34" charset="-122"/>
              </a:rPr>
              <a:t>2015</a:t>
            </a:r>
            <a:r>
              <a:rPr lang="zh-CN" altLang="en-US" sz="1100" dirty="0">
                <a:solidFill>
                  <a:srgbClr val="163A5A"/>
                </a:solidFill>
                <a:ea typeface="微软雅黑" panose="020B0503020204020204" pitchFamily="34" charset="-122"/>
              </a:rPr>
              <a:t>年发起的推进区块链数字技术和交易验证的开源项目，</a:t>
            </a:r>
            <a:r>
              <a:rPr lang="en-US" altLang="zh-CN" sz="1100" dirty="0">
                <a:solidFill>
                  <a:srgbClr val="163A5A"/>
                </a:solidFill>
                <a:ea typeface="微软雅黑" panose="020B0503020204020204" pitchFamily="34" charset="-122"/>
              </a:rPr>
              <a:t>IBM</a:t>
            </a:r>
            <a:r>
              <a:rPr lang="zh-CN" altLang="en-US" sz="1100" dirty="0">
                <a:solidFill>
                  <a:srgbClr val="163A5A"/>
                </a:solidFill>
                <a:ea typeface="微软雅黑" panose="020B0503020204020204" pitchFamily="34" charset="-122"/>
              </a:rPr>
              <a:t>是加入了</a:t>
            </a:r>
            <a:r>
              <a:rPr lang="en-US" altLang="zh-CN" sz="1100" dirty="0">
                <a:solidFill>
                  <a:srgbClr val="163A5A"/>
                </a:solidFill>
                <a:ea typeface="微软雅黑" panose="020B0503020204020204" pitchFamily="34" charset="-122"/>
              </a:rPr>
              <a:t>Hyperledger</a:t>
            </a:r>
            <a:r>
              <a:rPr lang="zh-CN" altLang="en-US" sz="1100" dirty="0">
                <a:solidFill>
                  <a:srgbClr val="163A5A"/>
                </a:solidFill>
                <a:ea typeface="微软雅黑" panose="020B0503020204020204" pitchFamily="34" charset="-122"/>
              </a:rPr>
              <a:t>的，而且如今说到</a:t>
            </a:r>
            <a:r>
              <a:rPr lang="en-US" altLang="zh-CN" sz="1100" dirty="0">
                <a:solidFill>
                  <a:srgbClr val="163A5A"/>
                </a:solidFill>
                <a:ea typeface="微软雅黑" panose="020B0503020204020204" pitchFamily="34" charset="-122"/>
              </a:rPr>
              <a:t>Hyperledger</a:t>
            </a:r>
            <a:r>
              <a:rPr lang="zh-CN" altLang="en-US" sz="1100" dirty="0">
                <a:solidFill>
                  <a:srgbClr val="163A5A"/>
                </a:solidFill>
                <a:ea typeface="微软雅黑" panose="020B0503020204020204" pitchFamily="34" charset="-122"/>
              </a:rPr>
              <a:t>基本都是指的当中</a:t>
            </a:r>
            <a:r>
              <a:rPr lang="en-US" altLang="zh-CN" sz="1100" dirty="0">
                <a:solidFill>
                  <a:srgbClr val="163A5A"/>
                </a:solidFill>
                <a:ea typeface="微软雅黑" panose="020B0503020204020204" pitchFamily="34" charset="-122"/>
              </a:rPr>
              <a:t>IBM</a:t>
            </a:r>
            <a:r>
              <a:rPr lang="zh-CN" altLang="en-US" sz="1100" dirty="0">
                <a:solidFill>
                  <a:srgbClr val="163A5A"/>
                </a:solidFill>
                <a:ea typeface="微软雅黑" panose="020B0503020204020204" pitchFamily="34" charset="-122"/>
              </a:rPr>
              <a:t>开发的</a:t>
            </a:r>
            <a:r>
              <a:rPr lang="en-US" altLang="zh-CN" sz="1100" dirty="0">
                <a:solidFill>
                  <a:srgbClr val="163A5A"/>
                </a:solidFill>
                <a:ea typeface="微软雅黑" panose="020B0503020204020204" pitchFamily="34" charset="-122"/>
              </a:rPr>
              <a:t>Fabric</a:t>
            </a:r>
            <a:r>
              <a:rPr lang="zh-CN" altLang="en-US" sz="1100" dirty="0">
                <a:solidFill>
                  <a:srgbClr val="163A5A"/>
                </a:solidFill>
                <a:ea typeface="微软雅黑" panose="020B0503020204020204" pitchFamily="34" charset="-122"/>
              </a:rPr>
              <a:t>平台。</a:t>
            </a:r>
            <a:r>
              <a:rPr lang="en-US" altLang="zh-CN" sz="1100" dirty="0">
                <a:solidFill>
                  <a:srgbClr val="163A5A"/>
                </a:solidFill>
                <a:ea typeface="微软雅黑" panose="020B0503020204020204" pitchFamily="34" charset="-122"/>
              </a:rPr>
              <a:t>Hyperledger</a:t>
            </a:r>
            <a:r>
              <a:rPr lang="zh-CN" altLang="en-US" sz="1100" dirty="0">
                <a:solidFill>
                  <a:srgbClr val="163A5A"/>
                </a:solidFill>
                <a:ea typeface="微软雅黑" panose="020B0503020204020204" pitchFamily="34" charset="-122"/>
              </a:rPr>
              <a:t>属于联盟链，没有代币，面向企业的智能合约。</a:t>
            </a:r>
            <a:endParaRPr lang="zh-CN" altLang="en-US" dirty="0">
              <a:solidFill>
                <a:srgbClr val="163A5A"/>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234262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par>
                                <p:cTn id="21" presetID="53" presetClass="entr" presetSubtype="16" fill="hold" nodeType="withEffect">
                                  <p:stCondLst>
                                    <p:cond delay="400"/>
                                  </p:stCondLst>
                                  <p:childTnLst>
                                    <p:set>
                                      <p:cBhvr>
                                        <p:cTn id="22" dur="1" fill="hold">
                                          <p:stCondLst>
                                            <p:cond delay="0"/>
                                          </p:stCondLst>
                                        </p:cTn>
                                        <p:tgtEl>
                                          <p:spTgt spid="75"/>
                                        </p:tgtEl>
                                        <p:attrNameLst>
                                          <p:attrName>style.visibility</p:attrName>
                                        </p:attrNameLst>
                                      </p:cBhvr>
                                      <p:to>
                                        <p:strVal val="visible"/>
                                      </p:to>
                                    </p:set>
                                    <p:anim calcmode="lin" valueType="num">
                                      <p:cBhvr>
                                        <p:cTn id="23" dur="500" fill="hold"/>
                                        <p:tgtEl>
                                          <p:spTgt spid="75"/>
                                        </p:tgtEl>
                                        <p:attrNameLst>
                                          <p:attrName>ppt_w</p:attrName>
                                        </p:attrNameLst>
                                      </p:cBhvr>
                                      <p:tavLst>
                                        <p:tav tm="0">
                                          <p:val>
                                            <p:fltVal val="0"/>
                                          </p:val>
                                        </p:tav>
                                        <p:tav tm="100000">
                                          <p:val>
                                            <p:strVal val="#ppt_w"/>
                                          </p:val>
                                        </p:tav>
                                      </p:tavLst>
                                    </p:anim>
                                    <p:anim calcmode="lin" valueType="num">
                                      <p:cBhvr>
                                        <p:cTn id="24" dur="500" fill="hold"/>
                                        <p:tgtEl>
                                          <p:spTgt spid="75"/>
                                        </p:tgtEl>
                                        <p:attrNameLst>
                                          <p:attrName>ppt_h</p:attrName>
                                        </p:attrNameLst>
                                      </p:cBhvr>
                                      <p:tavLst>
                                        <p:tav tm="0">
                                          <p:val>
                                            <p:fltVal val="0"/>
                                          </p:val>
                                        </p:tav>
                                        <p:tav tm="100000">
                                          <p:val>
                                            <p:strVal val="#ppt_h"/>
                                          </p:val>
                                        </p:tav>
                                      </p:tavLst>
                                    </p:anim>
                                    <p:animEffect transition="in" filter="fade">
                                      <p:cBhvr>
                                        <p:cTn id="25" dur="500"/>
                                        <p:tgtEl>
                                          <p:spTgt spid="75"/>
                                        </p:tgtEl>
                                      </p:cBhvr>
                                    </p:animEffect>
                                  </p:childTnLst>
                                </p:cTn>
                              </p:par>
                              <p:par>
                                <p:cTn id="26" presetID="22" presetClass="entr" presetSubtype="8" fill="hold" grpId="0" nodeType="withEffect">
                                  <p:stCondLst>
                                    <p:cond delay="80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53" presetClass="entr" presetSubtype="16" fill="hold" nodeType="withEffect">
                                  <p:stCondLst>
                                    <p:cond delay="1400"/>
                                  </p:stCondLst>
                                  <p:childTnLst>
                                    <p:set>
                                      <p:cBhvr>
                                        <p:cTn id="35" dur="1" fill="hold">
                                          <p:stCondLst>
                                            <p:cond delay="0"/>
                                          </p:stCondLst>
                                        </p:cTn>
                                        <p:tgtEl>
                                          <p:spTgt spid="83"/>
                                        </p:tgtEl>
                                        <p:attrNameLst>
                                          <p:attrName>style.visibility</p:attrName>
                                        </p:attrNameLst>
                                      </p:cBhvr>
                                      <p:to>
                                        <p:strVal val="visible"/>
                                      </p:to>
                                    </p:set>
                                    <p:anim calcmode="lin" valueType="num">
                                      <p:cBhvr>
                                        <p:cTn id="36" dur="500" fill="hold"/>
                                        <p:tgtEl>
                                          <p:spTgt spid="83"/>
                                        </p:tgtEl>
                                        <p:attrNameLst>
                                          <p:attrName>ppt_w</p:attrName>
                                        </p:attrNameLst>
                                      </p:cBhvr>
                                      <p:tavLst>
                                        <p:tav tm="0">
                                          <p:val>
                                            <p:fltVal val="0"/>
                                          </p:val>
                                        </p:tav>
                                        <p:tav tm="100000">
                                          <p:val>
                                            <p:strVal val="#ppt_w"/>
                                          </p:val>
                                        </p:tav>
                                      </p:tavLst>
                                    </p:anim>
                                    <p:anim calcmode="lin" valueType="num">
                                      <p:cBhvr>
                                        <p:cTn id="37" dur="500" fill="hold"/>
                                        <p:tgtEl>
                                          <p:spTgt spid="83"/>
                                        </p:tgtEl>
                                        <p:attrNameLst>
                                          <p:attrName>ppt_h</p:attrName>
                                        </p:attrNameLst>
                                      </p:cBhvr>
                                      <p:tavLst>
                                        <p:tav tm="0">
                                          <p:val>
                                            <p:fltVal val="0"/>
                                          </p:val>
                                        </p:tav>
                                        <p:tav tm="100000">
                                          <p:val>
                                            <p:strVal val="#ppt_h"/>
                                          </p:val>
                                        </p:tav>
                                      </p:tavLst>
                                    </p:anim>
                                    <p:animEffect transition="in" filter="fade">
                                      <p:cBhvr>
                                        <p:cTn id="38" dur="500"/>
                                        <p:tgtEl>
                                          <p:spTgt spid="83"/>
                                        </p:tgtEl>
                                      </p:cBhvr>
                                    </p:animEffect>
                                  </p:childTnLst>
                                </p:cTn>
                              </p:par>
                              <p:par>
                                <p:cTn id="39" presetID="10" presetClass="entr" presetSubtype="0" fill="hold" grpId="0" nodeType="withEffect">
                                  <p:stCondLst>
                                    <p:cond delay="140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par>
                                <p:cTn id="42" presetID="10" presetClass="entr" presetSubtype="0" fill="hold" grpId="0" nodeType="withEffect">
                                  <p:stCondLst>
                                    <p:cond delay="16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childTnLst>
                          </p:cTn>
                        </p:par>
                        <p:par>
                          <p:cTn id="45" fill="hold">
                            <p:stCondLst>
                              <p:cond delay="2700"/>
                            </p:stCondLst>
                            <p:childTnLst>
                              <p:par>
                                <p:cTn id="46" presetID="53" presetClass="entr" presetSubtype="16"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p:cTn id="48" dur="500" fill="hold"/>
                                        <p:tgtEl>
                                          <p:spTgt spid="39"/>
                                        </p:tgtEl>
                                        <p:attrNameLst>
                                          <p:attrName>ppt_w</p:attrName>
                                        </p:attrNameLst>
                                      </p:cBhvr>
                                      <p:tavLst>
                                        <p:tav tm="0">
                                          <p:val>
                                            <p:fltVal val="0"/>
                                          </p:val>
                                        </p:tav>
                                        <p:tav tm="100000">
                                          <p:val>
                                            <p:strVal val="#ppt_w"/>
                                          </p:val>
                                        </p:tav>
                                      </p:tavLst>
                                    </p:anim>
                                    <p:anim calcmode="lin" valueType="num">
                                      <p:cBhvr>
                                        <p:cTn id="49" dur="500" fill="hold"/>
                                        <p:tgtEl>
                                          <p:spTgt spid="39"/>
                                        </p:tgtEl>
                                        <p:attrNameLst>
                                          <p:attrName>ppt_h</p:attrName>
                                        </p:attrNameLst>
                                      </p:cBhvr>
                                      <p:tavLst>
                                        <p:tav tm="0">
                                          <p:val>
                                            <p:fltVal val="0"/>
                                          </p:val>
                                        </p:tav>
                                        <p:tav tm="100000">
                                          <p:val>
                                            <p:strVal val="#ppt_h"/>
                                          </p:val>
                                        </p:tav>
                                      </p:tavLst>
                                    </p:anim>
                                    <p:animEffect transition="in" filter="fade">
                                      <p:cBhvr>
                                        <p:cTn id="50" dur="500"/>
                                        <p:tgtEl>
                                          <p:spTgt spid="39"/>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6" presetClass="entr" presetSubtype="21" fill="hold" grpId="0" nodeType="withEffect">
                                  <p:stCondLst>
                                    <p:cond delay="1000"/>
                                  </p:stCondLst>
                                  <p:childTnLst>
                                    <p:set>
                                      <p:cBhvr>
                                        <p:cTn id="55" dur="1" fill="hold">
                                          <p:stCondLst>
                                            <p:cond delay="0"/>
                                          </p:stCondLst>
                                        </p:cTn>
                                        <p:tgtEl>
                                          <p:spTgt spid="4"/>
                                        </p:tgtEl>
                                        <p:attrNameLst>
                                          <p:attrName>style.visibility</p:attrName>
                                        </p:attrNameLst>
                                      </p:cBhvr>
                                      <p:to>
                                        <p:strVal val="visible"/>
                                      </p:to>
                                    </p:set>
                                    <p:animEffect transition="in" filter="barn(inVertical)">
                                      <p:cBhvr>
                                        <p:cTn id="56" dur="500"/>
                                        <p:tgtEl>
                                          <p:spTgt spid="4"/>
                                        </p:tgtEl>
                                      </p:cBhvr>
                                    </p:animEffect>
                                  </p:childTnLst>
                                </p:cTn>
                              </p:par>
                              <p:par>
                                <p:cTn id="57" presetID="16" presetClass="entr" presetSubtype="21" fill="hold" grpId="0" nodeType="withEffect">
                                  <p:stCondLst>
                                    <p:cond delay="1300"/>
                                  </p:stCondLst>
                                  <p:childTnLst>
                                    <p:set>
                                      <p:cBhvr>
                                        <p:cTn id="58" dur="1" fill="hold">
                                          <p:stCondLst>
                                            <p:cond delay="0"/>
                                          </p:stCondLst>
                                        </p:cTn>
                                        <p:tgtEl>
                                          <p:spTgt spid="47"/>
                                        </p:tgtEl>
                                        <p:attrNameLst>
                                          <p:attrName>style.visibility</p:attrName>
                                        </p:attrNameLst>
                                      </p:cBhvr>
                                      <p:to>
                                        <p:strVal val="visible"/>
                                      </p:to>
                                    </p:set>
                                    <p:animEffect transition="in" filter="barn(inVertical)">
                                      <p:cBhvr>
                                        <p:cTn id="59" dur="700"/>
                                        <p:tgtEl>
                                          <p:spTgt spid="47"/>
                                        </p:tgtEl>
                                      </p:cBhvr>
                                    </p:animEffect>
                                  </p:childTnLst>
                                </p:cTn>
                              </p:par>
                              <p:par>
                                <p:cTn id="60" presetID="16" presetClass="entr" presetSubtype="21" fill="hold" grpId="0" nodeType="withEffect">
                                  <p:stCondLst>
                                    <p:cond delay="1700"/>
                                  </p:stCondLst>
                                  <p:childTnLst>
                                    <p:set>
                                      <p:cBhvr>
                                        <p:cTn id="61" dur="1" fill="hold">
                                          <p:stCondLst>
                                            <p:cond delay="0"/>
                                          </p:stCondLst>
                                        </p:cTn>
                                        <p:tgtEl>
                                          <p:spTgt spid="48"/>
                                        </p:tgtEl>
                                        <p:attrNameLst>
                                          <p:attrName>style.visibility</p:attrName>
                                        </p:attrNameLst>
                                      </p:cBhvr>
                                      <p:to>
                                        <p:strVal val="visible"/>
                                      </p:to>
                                    </p:set>
                                    <p:animEffect transition="in" filter="barn(inVertical)">
                                      <p:cBhvr>
                                        <p:cTn id="6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78" grpId="0" animBg="1"/>
      <p:bldP spid="2" grpId="0" animBg="1"/>
      <p:bldP spid="39" grpId="0" animBg="1"/>
      <p:bldP spid="3" grpId="0"/>
      <p:bldP spid="41" grpId="0"/>
      <p:bldP spid="45" grpId="0"/>
      <p:bldP spid="4" grpId="0"/>
      <p:bldP spid="47" grpId="0"/>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p:cNvSpPr txBox="1"/>
          <p:nvPr/>
        </p:nvSpPr>
        <p:spPr>
          <a:xfrm>
            <a:off x="4828355" y="2162071"/>
            <a:ext cx="2608406" cy="461665"/>
          </a:xfrm>
          <a:prstGeom prst="rect">
            <a:avLst/>
          </a:prstGeom>
          <a:noFill/>
        </p:spPr>
        <p:txBody>
          <a:bodyPr wrap="none" rtlCol="0">
            <a:spAutoFit/>
          </a:bodyPr>
          <a:lstStyle/>
          <a:p>
            <a:r>
              <a:rPr lang="zh-CN" altLang="en-US" sz="2400" spc="300" dirty="0">
                <a:latin typeface="方正兰亭细黑_GBK" pitchFamily="2" charset="-122"/>
                <a:ea typeface="方正兰亭细黑_GBK" pitchFamily="2" charset="-122"/>
              </a:rPr>
              <a:t>区块链数据模型</a:t>
            </a:r>
          </a:p>
        </p:txBody>
      </p:sp>
      <p:sp>
        <p:nvSpPr>
          <p:cNvPr id="116" name="TextBox 115"/>
          <p:cNvSpPr txBox="1"/>
          <p:nvPr/>
        </p:nvSpPr>
        <p:spPr>
          <a:xfrm>
            <a:off x="5052775" y="2637265"/>
            <a:ext cx="2159566" cy="338554"/>
          </a:xfrm>
          <a:prstGeom prst="rect">
            <a:avLst/>
          </a:prstGeom>
          <a:noFill/>
        </p:spPr>
        <p:txBody>
          <a:bodyPr wrap="none" rtlCol="0">
            <a:spAutoFit/>
          </a:bodyPr>
          <a:lstStyle/>
          <a:p>
            <a:r>
              <a:rPr lang="en-US" altLang="zh-CN" sz="1600" dirty="0">
                <a:solidFill>
                  <a:srgbClr val="163A5A"/>
                </a:solidFill>
                <a:latin typeface="Kozuka Gothic Pro R" pitchFamily="34" charset="-128"/>
                <a:ea typeface="Kozuka Gothic Pro R" pitchFamily="34" charset="-128"/>
              </a:rPr>
              <a:t>Block Data Structure</a:t>
            </a:r>
            <a:endParaRPr lang="zh-CN" altLang="en-US" sz="1600" dirty="0">
              <a:solidFill>
                <a:srgbClr val="163A5A"/>
              </a:solidFill>
              <a:latin typeface="Kozuka Gothic Pro R" pitchFamily="34" charset="-128"/>
              <a:ea typeface="Kozuka Gothic Pro R" pitchFamily="34" charset="-128"/>
            </a:endParaRPr>
          </a:p>
        </p:txBody>
      </p:sp>
      <p:grpSp>
        <p:nvGrpSpPr>
          <p:cNvPr id="6" name="组合 5"/>
          <p:cNvGrpSpPr/>
          <p:nvPr/>
        </p:nvGrpSpPr>
        <p:grpSpPr>
          <a:xfrm>
            <a:off x="2980431" y="1940247"/>
            <a:ext cx="1301106" cy="1301106"/>
            <a:chOff x="2683251" y="1980687"/>
            <a:chExt cx="1301106" cy="1301106"/>
          </a:xfrm>
          <a:solidFill>
            <a:schemeClr val="tx2">
              <a:lumMod val="50000"/>
            </a:schemeClr>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8" name="TextBox 107"/>
            <p:cNvSpPr txBox="1"/>
            <p:nvPr/>
          </p:nvSpPr>
          <p:spPr>
            <a:xfrm>
              <a:off x="3002623" y="2185262"/>
              <a:ext cx="662361" cy="830997"/>
            </a:xfrm>
            <a:prstGeom prst="rect">
              <a:avLst/>
            </a:prstGeom>
            <a:grp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3</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1780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anim calcmode="lin" valueType="num">
                                      <p:cBhvr additive="base">
                                        <p:cTn id="19" dur="500"/>
                                        <p:tgtEl>
                                          <p:spTgt spid="116"/>
                                        </p:tgtEl>
                                        <p:attrNameLst>
                                          <p:attrName>ppt_x</p:attrName>
                                        </p:attrNameLst>
                                      </p:cBhvr>
                                      <p:tavLst>
                                        <p:tav tm="0">
                                          <p:val>
                                            <p:strVal val="#ppt_x-#ppt_w*1.125000"/>
                                          </p:val>
                                        </p:tav>
                                        <p:tav tm="100000">
                                          <p:val>
                                            <p:strVal val="#ppt_x"/>
                                          </p:val>
                                        </p:tav>
                                      </p:tavLst>
                                    </p:anim>
                                    <p:animEffect transition="in" filter="wipe(right)">
                                      <p:cBhvr>
                                        <p:cTn id="20"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1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
  <p:tag name="ISPRING_RESOURCE_PATHS_HASH_PRESENTER" val="7a41f02afcbcb3fa40171976989b9a9938761b67"/>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3681</TotalTime>
  <Words>2003</Words>
  <Application>Microsoft Macintosh PowerPoint</Application>
  <PresentationFormat>全屏显示(16:9)</PresentationFormat>
  <Paragraphs>193</Paragraphs>
  <Slides>21</Slides>
  <Notes>21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 Unicode MS</vt:lpstr>
      <vt:lpstr>Calibri</vt:lpstr>
      <vt:lpstr>Kozuka Gothic Pro R</vt:lpstr>
      <vt:lpstr>Microsoft YaHei</vt:lpstr>
      <vt:lpstr>Watford DB</vt:lpstr>
      <vt:lpstr>方正大黑简体</vt:lpstr>
      <vt:lpstr>方正兰亭粗黑简体</vt:lpstr>
      <vt:lpstr>方正兰亭黑_GBK</vt:lpstr>
      <vt:lpstr>方正兰亭细黑_GBK</vt:lpstr>
      <vt:lpstr>方正兰亭细黑_GBK_M</vt:lpstr>
      <vt:lpstr>方正综艺简体</vt:lpstr>
      <vt:lpstr>宋体</vt:lpstr>
      <vt:lpstr>微软雅黑</vt:lpstr>
      <vt:lpstr>造字工房劲黑（非商用）常规体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subject/>
  <dc:creator>huangxiaoxu</dc:creator>
  <cp:keywords/>
  <dc:description/>
  <cp:lastModifiedBy>Xiaoxu Huang</cp:lastModifiedBy>
  <cp:revision>137</cp:revision>
  <dcterms:created xsi:type="dcterms:W3CDTF">2015-01-22T11:01:02Z</dcterms:created>
  <dcterms:modified xsi:type="dcterms:W3CDTF">2018-03-10T14:38:12Z</dcterms:modified>
  <cp:category/>
</cp:coreProperties>
</file>