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35" r:id="rId5"/>
    <p:sldId id="258" r:id="rId6"/>
    <p:sldId id="2441" r:id="rId7"/>
    <p:sldId id="2442" r:id="rId8"/>
    <p:sldId id="2443" r:id="rId9"/>
    <p:sldId id="2444" r:id="rId10"/>
    <p:sldId id="2445" r:id="rId11"/>
    <p:sldId id="2446" r:id="rId12"/>
    <p:sldId id="24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53" r:id="rId8"/>
    <p:sldLayoutId id="2147483655" r:id="rId9"/>
    <p:sldLayoutId id="2147483666" r:id="rId10"/>
    <p:sldLayoutId id="2147483669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 descr="Accent block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  <a:alpha val="7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00B0F0"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AUTOMATED CLAIM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 THE BLOCKCHAIN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REBECCA IS ALMOST THERE...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/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B2DFEC-82B3-4F86-A460-93BD403D76E5}"/>
              </a:ext>
            </a:extLst>
          </p:cNvPr>
          <p:cNvSpPr/>
          <p:nvPr/>
        </p:nvSpPr>
        <p:spPr>
          <a:xfrm>
            <a:off x="5962261" y="4935894"/>
            <a:ext cx="205274" cy="2052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BEDEC3-1821-41F1-A106-CEF66515D350}"/>
              </a:ext>
            </a:extLst>
          </p:cNvPr>
          <p:cNvCxnSpPr>
            <a:stCxn id="11" idx="6"/>
          </p:cNvCxnSpPr>
          <p:nvPr/>
        </p:nvCxnSpPr>
        <p:spPr>
          <a:xfrm>
            <a:off x="6167535" y="5038531"/>
            <a:ext cx="4861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9F0A63B8-6926-4A01-B7B2-9658773DC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3467" y="4862415"/>
            <a:ext cx="352231" cy="352231"/>
          </a:xfrm>
          <a:prstGeom prst="rect">
            <a:avLst/>
          </a:prstGeom>
        </p:spPr>
      </p:pic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59893C35-8676-47B2-B7B3-CC9C5C17A754}"/>
              </a:ext>
            </a:extLst>
          </p:cNvPr>
          <p:cNvSpPr/>
          <p:nvPr/>
        </p:nvSpPr>
        <p:spPr>
          <a:xfrm>
            <a:off x="10412963" y="4805265"/>
            <a:ext cx="466529" cy="46652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OH NO, SHE CRASHES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3AB09122-BF26-4A65-9EA2-CC084652ACB9}"/>
              </a:ext>
            </a:extLst>
          </p:cNvPr>
          <p:cNvSpPr/>
          <p:nvPr/>
        </p:nvSpPr>
        <p:spPr>
          <a:xfrm>
            <a:off x="9042789" y="3760237"/>
            <a:ext cx="2304661" cy="2304661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LUCKILY SHE’S FINE BUT THE BIKE IS BROKEN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0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400" dirty="0"/>
              <a:t>NO PROBLEM, REBECCA HAS OUR SUPERCRISPY PERSONAL LIABILITY INSURANCE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867E-ACD4-42C3-872E-373E3F4EB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71B13-3925-4F49-8675-B03A11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de-DE" dirty="0"/>
              <a:t>BEFORE STARTING HER JOURNEY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426C-1A51-448D-90E0-C8A7D27A5FCC}"/>
              </a:ext>
            </a:extLst>
          </p:cNvPr>
          <p:cNvSpPr/>
          <p:nvPr/>
        </p:nvSpPr>
        <p:spPr>
          <a:xfrm>
            <a:off x="3396343" y="4977885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REBECCA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62791-5F7E-4B2E-A3A4-B67F4A02FDA9}"/>
              </a:ext>
            </a:extLst>
          </p:cNvPr>
          <p:cNvSpPr/>
          <p:nvPr/>
        </p:nvSpPr>
        <p:spPr>
          <a:xfrm>
            <a:off x="7570237" y="4977884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COMPANY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A4A5D-A37E-4CFB-BF55-D303D4903EB5}"/>
              </a:ext>
            </a:extLst>
          </p:cNvPr>
          <p:cNvCxnSpPr/>
          <p:nvPr/>
        </p:nvCxnSpPr>
        <p:spPr>
          <a:xfrm>
            <a:off x="5411755" y="5559881"/>
            <a:ext cx="16608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D0B19-22D2-4729-9483-412F5E5A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151" y="4977884"/>
            <a:ext cx="464198" cy="464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EEB250-7679-498E-8856-EF6133C500BB}"/>
              </a:ext>
            </a:extLst>
          </p:cNvPr>
          <p:cNvSpPr txBox="1"/>
          <p:nvPr/>
        </p:nvSpPr>
        <p:spPr>
          <a:xfrm>
            <a:off x="6168349" y="502531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C0AEE-8189-4076-81C5-AEF758D0F1B6}"/>
              </a:ext>
            </a:extLst>
          </p:cNvPr>
          <p:cNvSpPr txBox="1"/>
          <p:nvPr/>
        </p:nvSpPr>
        <p:spPr>
          <a:xfrm>
            <a:off x="5704151" y="5607314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0xabc123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EA5359B-A049-40A5-9CB7-F5AC437502BD}"/>
              </a:ext>
            </a:extLst>
          </p:cNvPr>
          <p:cNvSpPr/>
          <p:nvPr/>
        </p:nvSpPr>
        <p:spPr>
          <a:xfrm>
            <a:off x="7570237" y="1932881"/>
            <a:ext cx="1586204" cy="108235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D5F5A-B18B-4F1A-A69C-3AD29CDB74AA}"/>
              </a:ext>
            </a:extLst>
          </p:cNvPr>
          <p:cNvSpPr txBox="1"/>
          <p:nvPr/>
        </p:nvSpPr>
        <p:spPr>
          <a:xfrm>
            <a:off x="8552805" y="3680641"/>
            <a:ext cx="2320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0xabc123 is insured.</a:t>
            </a:r>
          </a:p>
          <a:p>
            <a:r>
              <a:rPr lang="de-DE" i="1" dirty="0"/>
              <a:t>Max. coverage: 3000€.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777ED-4121-4019-B018-617E6704B8D0}"/>
              </a:ext>
            </a:extLst>
          </p:cNvPr>
          <p:cNvCxnSpPr>
            <a:cxnSpLocks/>
          </p:cNvCxnSpPr>
          <p:nvPr/>
        </p:nvCxnSpPr>
        <p:spPr>
          <a:xfrm flipV="1">
            <a:off x="8378891" y="3368353"/>
            <a:ext cx="0" cy="1270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433AE5-862D-4BC7-87FA-F9C69E19991D}"/>
              </a:ext>
            </a:extLst>
          </p:cNvPr>
          <p:cNvSpPr txBox="1"/>
          <p:nvPr/>
        </p:nvSpPr>
        <p:spPr>
          <a:xfrm>
            <a:off x="9230128" y="1927397"/>
            <a:ext cx="2308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Blockchain</a:t>
            </a:r>
          </a:p>
          <a:p>
            <a:r>
              <a:rPr lang="de-DE" dirty="0"/>
              <a:t>Only certified Insurers </a:t>
            </a:r>
          </a:p>
          <a:p>
            <a:r>
              <a:rPr lang="de-DE" dirty="0"/>
              <a:t>Can add entries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1A9E481-67F9-484F-8553-3D05C122F3BC}"/>
              </a:ext>
            </a:extLst>
          </p:cNvPr>
          <p:cNvSpPr txBox="1">
            <a:spLocks/>
          </p:cNvSpPr>
          <p:nvPr/>
        </p:nvSpPr>
        <p:spPr>
          <a:xfrm>
            <a:off x="3470275" y="3890624"/>
            <a:ext cx="5251450" cy="3651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129DB2-18E7-463B-96DE-2A576B6C99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4519" y="1048037"/>
            <a:ext cx="11002962" cy="353872"/>
          </a:xfrm>
        </p:spPr>
        <p:txBody>
          <a:bodyPr/>
          <a:lstStyle/>
          <a:p>
            <a:r>
              <a:rPr lang="de-DE" spc="0" dirty="0"/>
              <a:t>REBECCA GETS AN INSURANCE FOR THE TRIP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E0E992-5436-4999-AF8C-68B3ACF42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322" y="1463351"/>
            <a:ext cx="7162054" cy="51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867E-ACD4-42C3-872E-373E3F4EB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213F6416-CAFA-4401-81CB-2E08B252D410}"/>
              </a:ext>
            </a:extLst>
          </p:cNvPr>
          <p:cNvSpPr/>
          <p:nvPr/>
        </p:nvSpPr>
        <p:spPr>
          <a:xfrm>
            <a:off x="6293704" y="4618244"/>
            <a:ext cx="1127309" cy="144199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71B13-3925-4F49-8675-B03A11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de-DE" dirty="0"/>
              <a:t>BEFORE STARTING HER JOURNEY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426C-1A51-448D-90E0-C8A7D27A5FCC}"/>
              </a:ext>
            </a:extLst>
          </p:cNvPr>
          <p:cNvSpPr/>
          <p:nvPr/>
        </p:nvSpPr>
        <p:spPr>
          <a:xfrm>
            <a:off x="3396343" y="4977885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REBECCA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62791-5F7E-4B2E-A3A4-B67F4A02FDA9}"/>
              </a:ext>
            </a:extLst>
          </p:cNvPr>
          <p:cNvSpPr/>
          <p:nvPr/>
        </p:nvSpPr>
        <p:spPr>
          <a:xfrm>
            <a:off x="3396343" y="1847886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BIKE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SHARER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A4A5D-A37E-4CFB-BF55-D303D4903EB5}"/>
              </a:ext>
            </a:extLst>
          </p:cNvPr>
          <p:cNvCxnSpPr>
            <a:cxnSpLocks/>
          </p:cNvCxnSpPr>
          <p:nvPr/>
        </p:nvCxnSpPr>
        <p:spPr>
          <a:xfrm flipV="1">
            <a:off x="4189445" y="3305042"/>
            <a:ext cx="0" cy="1334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D0B19-22D2-4729-9483-412F5E5A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6788" y="3771708"/>
            <a:ext cx="464198" cy="464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EEB250-7679-498E-8856-EF6133C500BB}"/>
              </a:ext>
            </a:extLst>
          </p:cNvPr>
          <p:cNvSpPr txBox="1"/>
          <p:nvPr/>
        </p:nvSpPr>
        <p:spPr>
          <a:xfrm>
            <a:off x="5286948" y="1826496"/>
            <a:ext cx="213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Is 0xabc123 insured?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C0AEE-8189-4076-81C5-AEF758D0F1B6}"/>
              </a:ext>
            </a:extLst>
          </p:cNvPr>
          <p:cNvSpPr txBox="1"/>
          <p:nvPr/>
        </p:nvSpPr>
        <p:spPr>
          <a:xfrm>
            <a:off x="4369526" y="3805629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Payment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EA5359B-A049-40A5-9CB7-F5AC437502BD}"/>
              </a:ext>
            </a:extLst>
          </p:cNvPr>
          <p:cNvSpPr/>
          <p:nvPr/>
        </p:nvSpPr>
        <p:spPr>
          <a:xfrm>
            <a:off x="7570237" y="1932881"/>
            <a:ext cx="1586204" cy="108235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777ED-4121-4019-B018-617E6704B8D0}"/>
              </a:ext>
            </a:extLst>
          </p:cNvPr>
          <p:cNvCxnSpPr>
            <a:cxnSpLocks/>
          </p:cNvCxnSpPr>
          <p:nvPr/>
        </p:nvCxnSpPr>
        <p:spPr>
          <a:xfrm>
            <a:off x="5405870" y="2247427"/>
            <a:ext cx="1859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129DB2-18E7-463B-96DE-2A576B6C99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4519" y="1048037"/>
            <a:ext cx="11002962" cy="353872"/>
          </a:xfrm>
        </p:spPr>
        <p:txBody>
          <a:bodyPr/>
          <a:lstStyle/>
          <a:p>
            <a:r>
              <a:rPr lang="de-DE" spc="0" dirty="0"/>
              <a:t>REBECCA RENTS A BIKE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098057-D3D5-4607-AC54-05AB90A3304B}"/>
              </a:ext>
            </a:extLst>
          </p:cNvPr>
          <p:cNvCxnSpPr>
            <a:cxnSpLocks/>
          </p:cNvCxnSpPr>
          <p:nvPr/>
        </p:nvCxnSpPr>
        <p:spPr>
          <a:xfrm flipH="1">
            <a:off x="5405870" y="2558448"/>
            <a:ext cx="1859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2BA415-A67E-4E7A-B1DC-1CF62462FF7A}"/>
              </a:ext>
            </a:extLst>
          </p:cNvPr>
          <p:cNvSpPr txBox="1"/>
          <p:nvPr/>
        </p:nvSpPr>
        <p:spPr>
          <a:xfrm>
            <a:off x="5304741" y="2612012"/>
            <a:ext cx="209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0xabc123 is insured.</a:t>
            </a:r>
          </a:p>
          <a:p>
            <a:pPr algn="ctr"/>
            <a:r>
              <a:rPr lang="de-DE" i="1" dirty="0"/>
              <a:t>Max. 3000€.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47D4F4-E353-45DA-9210-426D6CA76E94}"/>
              </a:ext>
            </a:extLst>
          </p:cNvPr>
          <p:cNvSpPr txBox="1"/>
          <p:nvPr/>
        </p:nvSpPr>
        <p:spPr>
          <a:xfrm>
            <a:off x="7570237" y="4582908"/>
            <a:ext cx="288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Smart Contract </a:t>
            </a:r>
            <a:br>
              <a:rPr lang="de-DE" b="1" dirty="0"/>
            </a:br>
            <a:r>
              <a:rPr lang="de-DE" dirty="0"/>
              <a:t>between Bike Sharer </a:t>
            </a:r>
          </a:p>
          <a:p>
            <a:r>
              <a:rPr lang="de-DE" dirty="0"/>
              <a:t>and Insurance Company</a:t>
            </a:r>
          </a:p>
          <a:p>
            <a:endParaRPr lang="de-DE" b="1" dirty="0"/>
          </a:p>
          <a:p>
            <a:r>
              <a:rPr lang="de-DE" dirty="0"/>
              <a:t>Max. Coverage: 3000 €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14BF8D-4F11-4150-8E1F-ED2414ABA6E5}"/>
              </a:ext>
            </a:extLst>
          </p:cNvPr>
          <p:cNvSpPr/>
          <p:nvPr/>
        </p:nvSpPr>
        <p:spPr>
          <a:xfrm>
            <a:off x="1125877" y="1434905"/>
            <a:ext cx="9293269" cy="18147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9B4271-766E-4D44-BE8D-CBD34C81788F}"/>
              </a:ext>
            </a:extLst>
          </p:cNvPr>
          <p:cNvSpPr/>
          <p:nvPr/>
        </p:nvSpPr>
        <p:spPr>
          <a:xfrm rot="5400000">
            <a:off x="2716307" y="3640828"/>
            <a:ext cx="3002035" cy="221970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9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5" grpId="0" animBg="1"/>
      <p:bldP spid="27" grpId="0"/>
      <p:bldP spid="24" grpId="0"/>
      <p:bldP spid="21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867E-ACD4-42C3-872E-373E3F4EB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71B13-3925-4F49-8675-B03A11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de-DE" dirty="0"/>
              <a:t>AFTER THE CRASH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426C-1A51-448D-90E0-C8A7D27A5FCC}"/>
              </a:ext>
            </a:extLst>
          </p:cNvPr>
          <p:cNvSpPr/>
          <p:nvPr/>
        </p:nvSpPr>
        <p:spPr>
          <a:xfrm>
            <a:off x="2060199" y="4933843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BIKE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SHARER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129DB2-18E7-463B-96DE-2A576B6C99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4519" y="1048037"/>
            <a:ext cx="11002962" cy="353872"/>
          </a:xfrm>
        </p:spPr>
        <p:txBody>
          <a:bodyPr/>
          <a:lstStyle/>
          <a:p>
            <a:r>
              <a:rPr lang="de-DE" spc="0" dirty="0"/>
              <a:t>SMART CONTRACT IS TRIGGERED WITHOUT ANY INVOLVEMENT OF REBECCA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A7A7A-E588-4F0D-83F7-92A6881B2FF6}"/>
              </a:ext>
            </a:extLst>
          </p:cNvPr>
          <p:cNvSpPr/>
          <p:nvPr/>
        </p:nvSpPr>
        <p:spPr>
          <a:xfrm>
            <a:off x="8799389" y="4933843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55C97F63-B633-4CB6-8A7E-D4D55759DEE0}"/>
              </a:ext>
            </a:extLst>
          </p:cNvPr>
          <p:cNvSpPr/>
          <p:nvPr/>
        </p:nvSpPr>
        <p:spPr>
          <a:xfrm>
            <a:off x="5762236" y="4885766"/>
            <a:ext cx="921321" cy="1178504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B618EA-24ED-40D3-99C3-281837558359}"/>
              </a:ext>
            </a:extLst>
          </p:cNvPr>
          <p:cNvSpPr/>
          <p:nvPr/>
        </p:nvSpPr>
        <p:spPr>
          <a:xfrm>
            <a:off x="7752908" y="2118840"/>
            <a:ext cx="847249" cy="84724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400" b="1" dirty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ACEFCC-4B1A-49DE-A786-64A0032E5365}"/>
              </a:ext>
            </a:extLst>
          </p:cNvPr>
          <p:cNvGrpSpPr/>
          <p:nvPr/>
        </p:nvGrpSpPr>
        <p:grpSpPr>
          <a:xfrm>
            <a:off x="5818778" y="2118840"/>
            <a:ext cx="847248" cy="847248"/>
            <a:chOff x="5762236" y="2384284"/>
            <a:chExt cx="1334278" cy="133427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C654B1-0511-43AC-9D2B-17D33982D6EF}"/>
                </a:ext>
              </a:extLst>
            </p:cNvPr>
            <p:cNvSpPr/>
            <p:nvPr/>
          </p:nvSpPr>
          <p:spPr>
            <a:xfrm>
              <a:off x="5762236" y="2384284"/>
              <a:ext cx="1334278" cy="1334278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079E57-766F-4838-8BDB-CFD98FA4C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27319" y="2649367"/>
              <a:ext cx="804111" cy="80411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ABECD2-756E-4E6F-B3B7-9B44E21C8268}"/>
              </a:ext>
            </a:extLst>
          </p:cNvPr>
          <p:cNvGrpSpPr/>
          <p:nvPr/>
        </p:nvGrpSpPr>
        <p:grpSpPr>
          <a:xfrm>
            <a:off x="3884644" y="2118838"/>
            <a:ext cx="847252" cy="847252"/>
            <a:chOff x="3237722" y="2435290"/>
            <a:chExt cx="1334278" cy="133427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A58C5B-8762-45B6-951C-ABB6F30F3D9D}"/>
                </a:ext>
              </a:extLst>
            </p:cNvPr>
            <p:cNvSpPr/>
            <p:nvPr/>
          </p:nvSpPr>
          <p:spPr>
            <a:xfrm>
              <a:off x="3237722" y="2435290"/>
              <a:ext cx="1334278" cy="1334278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812ACD0-6DC3-4654-9AC0-044F3DAAD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0706" y="2704064"/>
              <a:ext cx="848309" cy="848309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ADD092-082C-46E7-939E-583B5AE71184}"/>
              </a:ext>
            </a:extLst>
          </p:cNvPr>
          <p:cNvCxnSpPr/>
          <p:nvPr/>
        </p:nvCxnSpPr>
        <p:spPr>
          <a:xfrm>
            <a:off x="4581331" y="3055096"/>
            <a:ext cx="1260037" cy="1666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9303BC-FFEC-42FE-86AC-62770864C7A2}"/>
              </a:ext>
            </a:extLst>
          </p:cNvPr>
          <p:cNvCxnSpPr/>
          <p:nvPr/>
        </p:nvCxnSpPr>
        <p:spPr>
          <a:xfrm>
            <a:off x="6243423" y="3163078"/>
            <a:ext cx="0" cy="1558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6182C8-6339-4206-B4F4-7744C7DF58F1}"/>
              </a:ext>
            </a:extLst>
          </p:cNvPr>
          <p:cNvCxnSpPr/>
          <p:nvPr/>
        </p:nvCxnSpPr>
        <p:spPr>
          <a:xfrm flipH="1">
            <a:off x="6494106" y="3153747"/>
            <a:ext cx="1548882" cy="1548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D87A88-48FD-443E-988F-BD00A4795E5A}"/>
              </a:ext>
            </a:extLst>
          </p:cNvPr>
          <p:cNvSpPr txBox="1"/>
          <p:nvPr/>
        </p:nvSpPr>
        <p:spPr>
          <a:xfrm>
            <a:off x="7570043" y="3757518"/>
            <a:ext cx="17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Possible triggers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D8444E-D62B-429A-8E51-EA54C468AA05}"/>
              </a:ext>
            </a:extLst>
          </p:cNvPr>
          <p:cNvGrpSpPr/>
          <p:nvPr/>
        </p:nvGrpSpPr>
        <p:grpSpPr>
          <a:xfrm>
            <a:off x="3884644" y="5042431"/>
            <a:ext cx="1660849" cy="928068"/>
            <a:chOff x="3884644" y="5042431"/>
            <a:chExt cx="1660849" cy="92806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C977DE7-1CF0-4DE9-9AFA-7A932D53CF08}"/>
                </a:ext>
              </a:extLst>
            </p:cNvPr>
            <p:cNvCxnSpPr/>
            <p:nvPr/>
          </p:nvCxnSpPr>
          <p:spPr>
            <a:xfrm>
              <a:off x="3884644" y="5475018"/>
              <a:ext cx="16608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EF33D7-AA82-436F-83D4-BC7248211218}"/>
                </a:ext>
              </a:extLst>
            </p:cNvPr>
            <p:cNvSpPr txBox="1"/>
            <p:nvPr/>
          </p:nvSpPr>
          <p:spPr>
            <a:xfrm>
              <a:off x="4164220" y="5042431"/>
              <a:ext cx="82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Payout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D6B1DD-5CC5-4525-931D-27C8D5685B0B}"/>
                </a:ext>
              </a:extLst>
            </p:cNvPr>
            <p:cNvSpPr txBox="1"/>
            <p:nvPr/>
          </p:nvSpPr>
          <p:spPr>
            <a:xfrm>
              <a:off x="4417654" y="55088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€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 descr="Accent block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  <a:alpha val="7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00B0F0"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3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F8FE84D-1C5B-4BEC-B121-E591FDBAB6BF}" vid="{661C2926-06AF-44F1-B5FF-221AB22533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E58EF16-B055-4F34-8D7A-DD080B2C9F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3D0180-3F4E-4F9D-9380-9BB760D9E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C7DF1B-6056-439C-A7E0-36C22B70AB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127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Bebas</vt:lpstr>
      <vt:lpstr>Calibri</vt:lpstr>
      <vt:lpstr>Calibri Light</vt:lpstr>
      <vt:lpstr>Gill Sans</vt:lpstr>
      <vt:lpstr>Wingdings</vt:lpstr>
      <vt:lpstr>Office Theme</vt:lpstr>
      <vt:lpstr>AUTOMATED CLAIM HANDLING</vt:lpstr>
      <vt:lpstr>REBECCA IS ALMOST THERE...</vt:lpstr>
      <vt:lpstr>OH NO, SHE CRASHES</vt:lpstr>
      <vt:lpstr>LUCKILY SHE’S FINE BUT THE BIKE IS BROKEN</vt:lpstr>
      <vt:lpstr>NO PROBLEM, REBECCA HAS OUR SUPERCRISPY PERSONAL LIABILITY INSURANCE </vt:lpstr>
      <vt:lpstr>BEFORE STARTING HER JOURNEY</vt:lpstr>
      <vt:lpstr>BEFORE STARTING HER JOURNEY</vt:lpstr>
      <vt:lpstr>AFTER THE CRASH</vt:lpstr>
      <vt:lpstr>TECHNICAL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2018-07-22T07:24:46Z</dcterms:created>
  <dcterms:modified xsi:type="dcterms:W3CDTF">2018-07-22T10:23:09Z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